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1124" r:id="rId2"/>
    <p:sldId id="1065" r:id="rId3"/>
    <p:sldId id="1126" r:id="rId4"/>
    <p:sldId id="1066" r:id="rId5"/>
    <p:sldId id="1067" r:id="rId6"/>
    <p:sldId id="1069" r:id="rId7"/>
    <p:sldId id="1068" r:id="rId8"/>
    <p:sldId id="1144" r:id="rId9"/>
    <p:sldId id="1145" r:id="rId10"/>
    <p:sldId id="1146" r:id="rId11"/>
    <p:sldId id="1147" r:id="rId12"/>
    <p:sldId id="1071" r:id="rId13"/>
    <p:sldId id="1072" r:id="rId14"/>
    <p:sldId id="1073" r:id="rId15"/>
    <p:sldId id="1131" r:id="rId16"/>
    <p:sldId id="1075" r:id="rId17"/>
    <p:sldId id="1077" r:id="rId18"/>
    <p:sldId id="1076" r:id="rId19"/>
    <p:sldId id="1078" r:id="rId20"/>
    <p:sldId id="1160" r:id="rId21"/>
    <p:sldId id="1157" r:id="rId22"/>
    <p:sldId id="1158" r:id="rId23"/>
    <p:sldId id="1137" r:id="rId24"/>
    <p:sldId id="1138" r:id="rId25"/>
    <p:sldId id="1140" r:id="rId26"/>
    <p:sldId id="1141" r:id="rId27"/>
    <p:sldId id="1142" r:id="rId28"/>
    <p:sldId id="1143" r:id="rId29"/>
    <p:sldId id="1127" r:id="rId30"/>
    <p:sldId id="1117" r:id="rId31"/>
    <p:sldId id="1118" r:id="rId32"/>
    <p:sldId id="1119" r:id="rId33"/>
    <p:sldId id="1132" r:id="rId34"/>
    <p:sldId id="1133" r:id="rId35"/>
    <p:sldId id="1135" r:id="rId36"/>
    <p:sldId id="1128" r:id="rId37"/>
    <p:sldId id="1120" r:id="rId38"/>
    <p:sldId id="1121" r:id="rId39"/>
    <p:sldId id="1163" r:id="rId40"/>
    <p:sldId id="1134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C3300"/>
    <a:srgbClr val="0066FF"/>
    <a:srgbClr val="FF3300"/>
    <a:srgbClr val="008000"/>
    <a:srgbClr val="3333CC"/>
    <a:srgbClr val="00502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46" autoAdjust="0"/>
    <p:restoredTop sz="82119" autoAdjust="0"/>
  </p:normalViewPr>
  <p:slideViewPr>
    <p:cSldViewPr>
      <p:cViewPr varScale="1">
        <p:scale>
          <a:sx n="73" d="100"/>
          <a:sy n="73" d="100"/>
        </p:scale>
        <p:origin x="-1430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12427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2EEC3B-296F-4ADF-A8E1-FC502537F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958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什么是过程，为什么需要过程，过程调用包含哪些操作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EEC3B-296F-4ADF-A8E1-FC502537FD6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05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EEC3B-296F-4ADF-A8E1-FC502537FD6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94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什么是栈帧、栈帧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EEC3B-296F-4ADF-A8E1-FC502537FD6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7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3263" indent="-269875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82675" indent="-215900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16063" indent="-215900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49450" indent="-217488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066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38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210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782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en-US" altLang="zh-CN" sz="2300">
              <a:latin typeface="Arial Narrow" pitchFamily="34" charset="0"/>
            </a:endParaRPr>
          </a:p>
        </p:txBody>
      </p:sp>
      <p:sp>
        <p:nvSpPr>
          <p:cNvPr id="7782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03263" indent="-269875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82675" indent="-215900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16063" indent="-215900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49450" indent="-217488" defTabSz="8667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066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38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210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78250" indent="-217488" defTabSz="866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en-US" altLang="zh-CN" sz="2300">
              <a:latin typeface="Arial Narrow" pitchFamily="34" charset="0"/>
            </a:endParaRPr>
          </a:p>
        </p:txBody>
      </p:sp>
      <p:sp>
        <p:nvSpPr>
          <p:cNvPr id="8601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从上述代码可以看出，对于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double *p=(double *)&amp;a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，只是把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的地址直接传送到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所存放的空间，然后把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中的内容，也就是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的地址送到了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中，随后用指令“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fldl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(%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)”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的地址处开始的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个字节的机器数（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xx…x0000000AH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）直接加载到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中，其中前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xx…x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]+0x28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系统中它应该是一个很大的数，如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BFFF…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，然后再用指令“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fstpl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0x4(%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)”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中的内容（即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xx…x0000000AH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）作为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函数的参数送到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]+4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的位置，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(“%lf\n,*p)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函数将其作为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类型（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%lf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）的数打印出来。显然，这个打印的值不会是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10.000000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，而是一个负数。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两种系统所设置的栈底所在地址不同，所以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寄存器中的内容不同，因而打印出来的值也肯定不同。通常，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中栈底在靠近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C0000000H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的位置，而在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中栈的大致位置是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0012FFxxH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。因此，可以判断出题目中给出的结果应该是在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中执行的结果，打印的值应该是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0012 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FFxx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0000 000AH 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0000 000A 0012 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FFxxH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类型的值，前者值为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+1.0010….1010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baseline="30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-1022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，后者为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+0.0…1… 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baseline="30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-1023 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，显然都是接近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的值，正如题目中程序注释所示，结果为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0.000000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(“%lf\n, (double)a) 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函数，使用的指令为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fildl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，该指令先将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型变量（值为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）等值转换为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类型，再加载到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中。这样再作为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类型（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%lf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）的数打印时，打印的值就是</a:t>
            </a:r>
            <a:r>
              <a:rPr lang="en-US" altLang="zh-CN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10.000000</a:t>
            </a:r>
            <a:r>
              <a:rPr lang="zh-CN" altLang="en-US" sz="1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EEC3B-296F-4ADF-A8E1-FC502537FD6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81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EEC3B-296F-4ADF-A8E1-FC502537FD6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4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437-FF33-4E9B-AFD0-28AF4A5C3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C0B9-3DE2-4DD2-AF3E-6E9A51502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7CC7-CF4C-4AD3-B888-A30D043DD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61B8-47F4-4078-B7AD-9C42003EE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158B-80B0-4402-940C-F28443BB8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1661-E084-4AD1-986F-6A9662A5D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FA29-6050-473A-AD17-010E6501B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B09C-6254-4D5A-97BD-7AC28E153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7ED1-9758-4D6F-AC7B-8BB6AD0C6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03FD9-4109-4563-B41E-5B145BA9B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FDABD-2B43-46CB-9D6C-EFC356BAB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E4121F-076D-4DB0-9426-EE93C5A66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28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——C</a:t>
            </a:r>
            <a:r>
              <a:rPr lang="zh-CN" altLang="en-US" sz="28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过程（函数）的结构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832475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过程的大致结构如下：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准备阶段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形成帧底：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 和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生成栈帧（如果需要的话）：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 或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保存现场（如果有被调用者保存寄存器） 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过程（函数）体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分配局部变量空间，并赋值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具体处理逻辑，如果遇到函数调用时</a:t>
            </a:r>
          </a:p>
          <a:p>
            <a:pPr lvl="3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准备参数：将实参送栈帧入口参数处</a:t>
            </a:r>
          </a:p>
          <a:p>
            <a:pPr lvl="3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指令：保存返回地址并转被调用函数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中准备返回参数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结束阶段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退栈：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leave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 或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取返回地址返回：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7638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325" y="2168525"/>
            <a:ext cx="3779838" cy="43211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中，若参数类型是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个字节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故在被调用函数中，使用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作为有效地址来访问函数的入口参数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每个过程开始两条指令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</p:txBody>
      </p:sp>
      <p:pic>
        <p:nvPicPr>
          <p:cNvPr id="781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627313"/>
            <a:ext cx="3825875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1647825" y="5538788"/>
            <a:ext cx="2249488" cy="320675"/>
            <a:chOff x="3674" y="2752"/>
            <a:chExt cx="1417" cy="202"/>
          </a:xfrm>
        </p:grpSpPr>
        <p:sp>
          <p:nvSpPr>
            <p:cNvPr id="78131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1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返回地址</a:t>
              </a:r>
            </a:p>
          </p:txBody>
        </p:sp>
      </p:grpSp>
      <p:grpSp>
        <p:nvGrpSpPr>
          <p:cNvPr id="781320" name="Group 8"/>
          <p:cNvGrpSpPr>
            <a:grpSpLocks/>
          </p:cNvGrpSpPr>
          <p:nvPr/>
        </p:nvGrpSpPr>
        <p:grpSpPr bwMode="auto">
          <a:xfrm>
            <a:off x="1647825" y="5905500"/>
            <a:ext cx="2249488" cy="320675"/>
            <a:chOff x="3674" y="2979"/>
            <a:chExt cx="1417" cy="202"/>
          </a:xfrm>
        </p:grpSpPr>
        <p:sp>
          <p:nvSpPr>
            <p:cNvPr id="78132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2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中的值</a:t>
              </a:r>
            </a:p>
          </p:txBody>
        </p:sp>
      </p:grp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747713" y="5905500"/>
            <a:ext cx="854075" cy="366713"/>
            <a:chOff x="3334" y="3861"/>
            <a:chExt cx="538" cy="231"/>
          </a:xfrm>
        </p:grpSpPr>
        <p:sp>
          <p:nvSpPr>
            <p:cNvPr id="78132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</a:p>
          </p:txBody>
        </p:sp>
        <p:sp>
          <p:nvSpPr>
            <p:cNvPr id="78132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90488" y="5132388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EBP+8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73025" y="47275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EBP+12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2097088" y="5180013"/>
            <a:ext cx="130651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入口参数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81329" name="Text Box 17"/>
          <p:cNvSpPr txBox="1">
            <a:spLocks noChangeArrowheads="1"/>
          </p:cNvSpPr>
          <p:nvPr/>
        </p:nvSpPr>
        <p:spPr bwMode="auto">
          <a:xfrm>
            <a:off x="2097088" y="4775200"/>
            <a:ext cx="13065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入口参数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2143125" y="4375150"/>
            <a:ext cx="13065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入口参数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73025" y="4322763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EBP+16</a:t>
            </a:r>
          </a:p>
        </p:txBody>
      </p:sp>
      <p:sp>
        <p:nvSpPr>
          <p:cNvPr id="781332" name="Line 20"/>
          <p:cNvSpPr>
            <a:spLocks noChangeShapeType="1"/>
          </p:cNvSpPr>
          <p:nvPr/>
        </p:nvSpPr>
        <p:spPr bwMode="auto">
          <a:xfrm flipH="1">
            <a:off x="3941763" y="5859463"/>
            <a:ext cx="1395412" cy="1793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207963" y="781050"/>
            <a:ext cx="3376612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movl  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8(%esp)</a:t>
            </a:r>
            <a:endParaRPr lang="zh-CN" altLang="en-US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………..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movl  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1, (%esp)</a:t>
            </a:r>
            <a:endParaRPr lang="zh-CN" altLang="en-US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call   add</a:t>
            </a:r>
          </a:p>
        </p:txBody>
      </p:sp>
      <p:sp>
        <p:nvSpPr>
          <p:cNvPr id="781334" name="Line 22"/>
          <p:cNvSpPr>
            <a:spLocks noChangeShapeType="1"/>
          </p:cNvSpPr>
          <p:nvPr/>
        </p:nvSpPr>
        <p:spPr bwMode="auto">
          <a:xfrm>
            <a:off x="3132138" y="2303463"/>
            <a:ext cx="269875" cy="3375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1335" name="Group 23"/>
          <p:cNvGrpSpPr>
            <a:grpSpLocks/>
          </p:cNvGrpSpPr>
          <p:nvPr/>
        </p:nvGrpSpPr>
        <p:grpSpPr bwMode="auto">
          <a:xfrm>
            <a:off x="2817813" y="781050"/>
            <a:ext cx="912812" cy="915988"/>
            <a:chOff x="4581" y="572"/>
            <a:chExt cx="575" cy="577"/>
          </a:xfrm>
        </p:grpSpPr>
        <p:sp>
          <p:nvSpPr>
            <p:cNvPr id="781336" name="Rectangle 24"/>
            <p:cNvSpPr>
              <a:spLocks noChangeArrowheads="1"/>
            </p:cNvSpPr>
            <p:nvPr/>
          </p:nvSpPr>
          <p:spPr bwMode="auto">
            <a:xfrm>
              <a:off x="4723" y="572"/>
              <a:ext cx="43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准备</a:t>
              </a:r>
            </a:p>
            <a:p>
              <a:r>
                <a:rPr lang="zh-CN" altLang="en-US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入口</a:t>
              </a:r>
            </a:p>
            <a:p>
              <a:r>
                <a:rPr lang="zh-CN" altLang="en-US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</a:p>
          </p:txBody>
        </p:sp>
        <p:sp>
          <p:nvSpPr>
            <p:cNvPr id="781337" name="AutoShape 25"/>
            <p:cNvSpPr>
              <a:spLocks/>
            </p:cNvSpPr>
            <p:nvPr/>
          </p:nvSpPr>
          <p:spPr bwMode="auto">
            <a:xfrm>
              <a:off x="4581" y="657"/>
              <a:ext cx="142" cy="454"/>
            </a:xfrm>
            <a:prstGeom prst="rightBrace">
              <a:avLst>
                <a:gd name="adj1" fmla="val 26643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38" name="Text Box 26"/>
          <p:cNvSpPr txBox="1">
            <a:spLocks noChangeArrowheads="1"/>
          </p:cNvSpPr>
          <p:nvPr/>
        </p:nvSpPr>
        <p:spPr bwMode="auto">
          <a:xfrm>
            <a:off x="1422400" y="1673225"/>
            <a:ext cx="31956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R[esp]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←R[esp]-4</a:t>
            </a:r>
          </a:p>
          <a:p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M[R[esp]]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</a:p>
          <a:p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R[eip]←add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函数首地址</a:t>
            </a:r>
          </a:p>
        </p:txBody>
      </p:sp>
      <p:sp>
        <p:nvSpPr>
          <p:cNvPr id="781339" name="Text Box 27"/>
          <p:cNvSpPr txBox="1">
            <a:spLocks noChangeArrowheads="1"/>
          </p:cNvSpPr>
          <p:nvPr/>
        </p:nvSpPr>
        <p:spPr bwMode="auto">
          <a:xfrm>
            <a:off x="4346575" y="863600"/>
            <a:ext cx="44116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返回地址是什么？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指令的下一条指令的地址！</a:t>
            </a:r>
          </a:p>
        </p:txBody>
      </p:sp>
    </p:spTree>
    <p:extLst>
      <p:ext uri="{BB962C8B-B14F-4D97-AF65-F5344CB8AC3E}">
        <p14:creationId xmlns:p14="http://schemas.microsoft.com/office/powerpoint/2010/main" val="3298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8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8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8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6" grpId="0"/>
      <p:bldP spid="781327" grpId="0"/>
      <p:bldP spid="781331" grpId="0"/>
      <p:bldP spid="781332" grpId="0" animBg="1"/>
      <p:bldP spid="781333" grpId="0"/>
      <p:bldP spid="7813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773705"/>
            <a:ext cx="7605845" cy="51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7" y="6129300"/>
            <a:ext cx="883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1980" y="1493785"/>
            <a:ext cx="378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函数原型是什么？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0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 smtClean="0"/>
              <a:t>递归函数</a:t>
            </a:r>
            <a:r>
              <a:rPr lang="en-US" altLang="zh-CN" smtClean="0"/>
              <a:t>nn_sum</a:t>
            </a:r>
            <a:r>
              <a:rPr lang="zh-CN" altLang="en-US" smtClean="0"/>
              <a:t>的执行流程</a:t>
            </a:r>
            <a:endParaRPr lang="en-US" altLang="zh-CN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dirty="0" err="1">
                <a:solidFill>
                  <a:srgbClr val="CC3300"/>
                </a:solidFill>
              </a:rPr>
              <a:t>int</a:t>
            </a:r>
            <a:r>
              <a:rPr lang="en-US" altLang="zh-CN" dirty="0">
                <a:solidFill>
                  <a:srgbClr val="CC3300"/>
                </a:solidFill>
              </a:rPr>
              <a:t>  </a:t>
            </a:r>
            <a:r>
              <a:rPr lang="en-US" altLang="zh-CN" dirty="0" err="1">
                <a:solidFill>
                  <a:srgbClr val="CC3300"/>
                </a:solidFill>
              </a:rPr>
              <a:t>nn_sum</a:t>
            </a:r>
            <a:r>
              <a:rPr lang="en-US" altLang="zh-CN" dirty="0">
                <a:solidFill>
                  <a:srgbClr val="CC3300"/>
                </a:solidFill>
              </a:rPr>
              <a:t> ( </a:t>
            </a:r>
            <a:r>
              <a:rPr lang="en-US" altLang="zh-CN" dirty="0" err="1">
                <a:solidFill>
                  <a:srgbClr val="CC3300"/>
                </a:solidFill>
              </a:rPr>
              <a:t>int</a:t>
            </a:r>
            <a:r>
              <a:rPr lang="en-US" altLang="zh-CN" dirty="0">
                <a:solidFill>
                  <a:srgbClr val="CC3300"/>
                </a:solidFill>
              </a:rPr>
              <a:t>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</a:t>
            </a:r>
            <a:r>
              <a:rPr lang="en-US" altLang="zh-CN" dirty="0" err="1">
                <a:solidFill>
                  <a:srgbClr val="CC3300"/>
                </a:solidFill>
              </a:rPr>
              <a:t>int</a:t>
            </a:r>
            <a:r>
              <a:rPr lang="en-US" altLang="zh-CN" dirty="0">
                <a:solidFill>
                  <a:srgbClr val="CC3300"/>
                </a:solidFill>
              </a:rPr>
              <a:t>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    result=</a:t>
            </a:r>
            <a:r>
              <a:rPr lang="en-US" altLang="zh-CN" dirty="0" err="1">
                <a:solidFill>
                  <a:srgbClr val="CC3300"/>
                </a:solidFill>
              </a:rPr>
              <a:t>n+nn_sum</a:t>
            </a:r>
            <a:r>
              <a:rPr lang="en-US" altLang="zh-CN" dirty="0">
                <a:solidFill>
                  <a:srgbClr val="CC3300"/>
                </a:solidFill>
              </a:rPr>
              <a:t>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	return  result</a:t>
            </a:r>
            <a:r>
              <a:rPr lang="zh-CN" altLang="en-US" dirty="0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 smtClean="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例：应始终返回</a:t>
            </a:r>
            <a:r>
              <a:rPr lang="en-US" altLang="zh-CN" dirty="0" smtClean="0"/>
              <a:t>d[0]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，但并非如此。</a:t>
            </a:r>
            <a:r>
              <a:rPr lang="en-US" altLang="zh-CN" dirty="0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337175" y="4103688"/>
            <a:ext cx="3421063" cy="109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9508" name="Rectangle 4"/>
          <p:cNvSpPr>
            <a:spLocks/>
          </p:cNvSpPr>
          <p:nvPr/>
        </p:nvSpPr>
        <p:spPr bwMode="auto">
          <a:xfrm>
            <a:off x="160338" y="98425"/>
            <a:ext cx="4186237" cy="2257425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>
            <a:lvl1pPr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89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93950"/>
            <a:ext cx="5580063" cy="4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9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59013"/>
            <a:ext cx="341947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9511" name="Line 7"/>
          <p:cNvSpPr>
            <a:spLocks noChangeShapeType="1"/>
          </p:cNvSpPr>
          <p:nvPr/>
        </p:nvSpPr>
        <p:spPr bwMode="auto">
          <a:xfrm>
            <a:off x="3086100" y="3743325"/>
            <a:ext cx="2611438" cy="6302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12" name="Rectangle 8"/>
          <p:cNvSpPr>
            <a:spLocks noChangeArrowheads="1"/>
          </p:cNvSpPr>
          <p:nvPr/>
        </p:nvSpPr>
        <p:spPr bwMode="auto">
          <a:xfrm>
            <a:off x="746125" y="4508500"/>
            <a:ext cx="4905375" cy="719138"/>
          </a:xfrm>
          <a:prstGeom prst="rect">
            <a:avLst/>
          </a:prstGeom>
          <a:solidFill>
            <a:srgbClr val="000080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9513" name="Group 9"/>
          <p:cNvGrpSpPr>
            <a:grpSpLocks/>
          </p:cNvGrpSpPr>
          <p:nvPr/>
        </p:nvGrpSpPr>
        <p:grpSpPr bwMode="auto">
          <a:xfrm>
            <a:off x="746125" y="2979738"/>
            <a:ext cx="5040313" cy="1516062"/>
            <a:chOff x="470" y="1848"/>
            <a:chExt cx="3175" cy="927"/>
          </a:xfrm>
        </p:grpSpPr>
        <p:sp>
          <p:nvSpPr>
            <p:cNvPr id="789514" name="Rectangle 10"/>
            <p:cNvSpPr>
              <a:spLocks noChangeArrowheads="1"/>
            </p:cNvSpPr>
            <p:nvPr/>
          </p:nvSpPr>
          <p:spPr bwMode="auto">
            <a:xfrm>
              <a:off x="470" y="2387"/>
              <a:ext cx="1474" cy="388"/>
            </a:xfrm>
            <a:prstGeom prst="rect">
              <a:avLst/>
            </a:prstGeom>
            <a:solidFill>
              <a:srgbClr val="FF0000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15" name="Line 11"/>
            <p:cNvSpPr>
              <a:spLocks noChangeShapeType="1"/>
            </p:cNvSpPr>
            <p:nvPr/>
          </p:nvSpPr>
          <p:spPr bwMode="auto">
            <a:xfrm flipV="1">
              <a:off x="1944" y="2047"/>
              <a:ext cx="1503" cy="5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16" name="AutoShape 12"/>
            <p:cNvSpPr>
              <a:spLocks/>
            </p:cNvSpPr>
            <p:nvPr/>
          </p:nvSpPr>
          <p:spPr bwMode="auto">
            <a:xfrm>
              <a:off x="3475" y="1848"/>
              <a:ext cx="170" cy="391"/>
            </a:xfrm>
            <a:prstGeom prst="leftBrace">
              <a:avLst>
                <a:gd name="adj1" fmla="val 1916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9517" name="Text Box 13"/>
          <p:cNvSpPr txBox="1">
            <a:spLocks noChangeArrowheads="1"/>
          </p:cNvSpPr>
          <p:nvPr/>
        </p:nvSpPr>
        <p:spPr bwMode="auto">
          <a:xfrm>
            <a:off x="5967413" y="2395538"/>
            <a:ext cx="25209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 EBP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的旧值</a:t>
            </a:r>
          </a:p>
        </p:txBody>
      </p:sp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5246688" y="2349500"/>
            <a:ext cx="900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EBP</a:t>
            </a:r>
          </a:p>
        </p:txBody>
      </p:sp>
      <p:sp>
        <p:nvSpPr>
          <p:cNvPr id="789519" name="Text Box 15"/>
          <p:cNvSpPr txBox="1">
            <a:spLocks noChangeArrowheads="1"/>
          </p:cNvSpPr>
          <p:nvPr/>
        </p:nvSpPr>
        <p:spPr bwMode="auto">
          <a:xfrm>
            <a:off x="5292725" y="4014788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ESP</a:t>
            </a:r>
          </a:p>
        </p:txBody>
      </p:sp>
      <p:grpSp>
        <p:nvGrpSpPr>
          <p:cNvPr id="789520" name="Group 16"/>
          <p:cNvGrpSpPr>
            <a:grpSpLocks/>
          </p:cNvGrpSpPr>
          <p:nvPr/>
        </p:nvGrpSpPr>
        <p:grpSpPr bwMode="auto">
          <a:xfrm>
            <a:off x="5697538" y="4554538"/>
            <a:ext cx="2879725" cy="630237"/>
            <a:chOff x="3617" y="2982"/>
            <a:chExt cx="1814" cy="397"/>
          </a:xfrm>
        </p:grpSpPr>
        <p:sp>
          <p:nvSpPr>
            <p:cNvPr id="789521" name="AutoShape 17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a[i]=1073741824;</a:t>
              </a:r>
            </a:p>
          </p:txBody>
        </p:sp>
      </p:grpSp>
      <p:grpSp>
        <p:nvGrpSpPr>
          <p:cNvPr id="789523" name="Group 19"/>
          <p:cNvGrpSpPr>
            <a:grpSpLocks/>
          </p:cNvGrpSpPr>
          <p:nvPr/>
        </p:nvGrpSpPr>
        <p:grpSpPr bwMode="auto">
          <a:xfrm>
            <a:off x="3086100" y="5273675"/>
            <a:ext cx="2879725" cy="461963"/>
            <a:chOff x="3617" y="2982"/>
            <a:chExt cx="1814" cy="407"/>
          </a:xfrm>
        </p:grpSpPr>
        <p:sp>
          <p:nvSpPr>
            <p:cNvPr id="789524" name="AutoShape 20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5" name="Text Box 21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return d[0];</a:t>
              </a:r>
            </a:p>
          </p:txBody>
        </p:sp>
      </p:grpSp>
      <p:sp>
        <p:nvSpPr>
          <p:cNvPr id="789526" name="Text Box 22"/>
          <p:cNvSpPr txBox="1">
            <a:spLocks noChangeArrowheads="1"/>
          </p:cNvSpPr>
          <p:nvPr/>
        </p:nvSpPr>
        <p:spPr bwMode="auto">
          <a:xfrm>
            <a:off x="6192838" y="5094288"/>
            <a:ext cx="2744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0x40000000</a:t>
            </a:r>
          </a:p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=2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=1073741824</a:t>
            </a:r>
          </a:p>
        </p:txBody>
      </p:sp>
      <p:grpSp>
        <p:nvGrpSpPr>
          <p:cNvPr id="789527" name="Group 23"/>
          <p:cNvGrpSpPr>
            <a:grpSpLocks/>
          </p:cNvGrpSpPr>
          <p:nvPr/>
        </p:nvGrpSpPr>
        <p:grpSpPr bwMode="auto">
          <a:xfrm>
            <a:off x="746125" y="2708275"/>
            <a:ext cx="4456113" cy="765175"/>
            <a:chOff x="527" y="1650"/>
            <a:chExt cx="2807" cy="482"/>
          </a:xfrm>
        </p:grpSpPr>
        <p:sp>
          <p:nvSpPr>
            <p:cNvPr id="789528" name="Line 24"/>
            <p:cNvSpPr>
              <a:spLocks noChangeShapeType="1"/>
            </p:cNvSpPr>
            <p:nvPr/>
          </p:nvSpPr>
          <p:spPr bwMode="auto">
            <a:xfrm flipV="1">
              <a:off x="1831" y="1650"/>
              <a:ext cx="1503" cy="3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29" name="Rectangle 25"/>
            <p:cNvSpPr>
              <a:spLocks noChangeArrowheads="1"/>
            </p:cNvSpPr>
            <p:nvPr/>
          </p:nvSpPr>
          <p:spPr bwMode="auto">
            <a:xfrm>
              <a:off x="527" y="1735"/>
              <a:ext cx="1360" cy="397"/>
            </a:xfrm>
            <a:prstGeom prst="rect">
              <a:avLst/>
            </a:prstGeom>
            <a:solidFill>
              <a:srgbClr val="993366">
                <a:alpha val="1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9530" name="Text Box 26"/>
          <p:cNvSpPr txBox="1">
            <a:spLocks noChangeArrowheads="1"/>
          </p:cNvSpPr>
          <p:nvPr/>
        </p:nvSpPr>
        <p:spPr bwMode="auto">
          <a:xfrm>
            <a:off x="5427663" y="188913"/>
            <a:ext cx="3465512" cy="1992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9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OK</a:t>
            </a:r>
          </a:p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9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=2, d3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~d0=0x40000000   </a:t>
            </a:r>
          </a:p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低位部分（尾数）被改变</a:t>
            </a:r>
            <a:endParaRPr lang="en-US" altLang="zh-CN" sz="19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</a:t>
            </a:r>
            <a:r>
              <a:rPr lang="en-US" altLang="zh-CN" sz="19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=3, </a:t>
            </a:r>
            <a:r>
              <a:rPr lang="en-US" altLang="zh-CN" sz="19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d7</a:t>
            </a:r>
            <a:r>
              <a:rPr lang="en-US" altLang="zh-CN" sz="19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~d4=0x40000000</a:t>
            </a:r>
            <a:endParaRPr lang="en-US" altLang="zh-CN" sz="1900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高位部分被改变</a:t>
            </a:r>
          </a:p>
          <a:p>
            <a:pPr>
              <a:spcBef>
                <a:spcPct val="10000"/>
              </a:spcBef>
            </a:pP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9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=4, </a:t>
            </a:r>
            <a:r>
              <a:rPr lang="en-US" altLang="zh-CN" sz="19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19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被改变</a:t>
            </a:r>
          </a:p>
        </p:txBody>
      </p:sp>
      <p:sp>
        <p:nvSpPr>
          <p:cNvPr id="789531" name="Rectangle 27"/>
          <p:cNvSpPr>
            <a:spLocks noChangeArrowheads="1"/>
          </p:cNvSpPr>
          <p:nvPr/>
        </p:nvSpPr>
        <p:spPr bwMode="auto">
          <a:xfrm>
            <a:off x="2051050" y="5724525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Courier New" pitchFamily="49" charset="0"/>
              </a:rPr>
              <a:t>fun(2) = 3.1399998664856</a:t>
            </a:r>
            <a:endParaRPr lang="en-US" altLang="zh-CN" sz="200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 Narrow" pitchFamily="34" charset="0"/>
            </a:endParaRPr>
          </a:p>
          <a:p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Courier New" pitchFamily="49" charset="0"/>
              </a:rPr>
              <a:t>fun(3) 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= 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Courier New" pitchFamily="49" charset="0"/>
              </a:rPr>
              <a:t>2.00000061035156</a:t>
            </a:r>
            <a:endParaRPr lang="en-US" altLang="zh-CN" sz="200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 Narrow" pitchFamily="34" charset="0"/>
            </a:endParaRPr>
          </a:p>
          <a:p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Courier New" pitchFamily="49" charset="0"/>
              </a:rPr>
              <a:t>fun(4) = 3.14,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Courier New" pitchFamily="49" charset="0"/>
              </a:rPr>
              <a:t>然后存储保护错</a:t>
            </a:r>
          </a:p>
        </p:txBody>
      </p:sp>
    </p:spTree>
    <p:extLst>
      <p:ext uri="{BB962C8B-B14F-4D97-AF65-F5344CB8AC3E}">
        <p14:creationId xmlns:p14="http://schemas.microsoft.com/office/powerpoint/2010/main" val="30348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9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9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9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9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1" grpId="0" animBg="1"/>
      <p:bldP spid="789512" grpId="0" animBg="1"/>
      <p:bldP spid="789526" grpId="0"/>
      <p:bldP spid="7895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有关</a:t>
            </a:r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过程调用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的练习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773113"/>
            <a:ext cx="8577262" cy="57880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以下是一个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语言程序代码：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add(int *xp, int *yp) </a:t>
            </a:r>
          </a:p>
          <a:p>
            <a:pPr marL="838200" lvl="1" indent="-3810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return *xp+*yp;</a:t>
            </a:r>
          </a:p>
          <a:p>
            <a:pPr marL="838200" lvl="1" indent="-38100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void caller( ) </a:t>
            </a:r>
          </a:p>
          <a:p>
            <a:pPr marL="838200" lvl="1" indent="-38100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static int t1=100;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static int t2=200;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int sum=add(&amp;t1, &amp;t2);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diff=sub(&amp;t1, &amp;t2);</a:t>
            </a:r>
          </a:p>
          <a:p>
            <a:pPr marL="838200" lvl="1" indent="-381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printf(“sum=%d, diff=%d", sum, diff);</a:t>
            </a:r>
          </a:p>
          <a:p>
            <a:pPr marL="838200" lvl="1" indent="-38100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以下关于上述代码在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上执行情况的叙述中，错误的是（ ）。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被分配在可读可写的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全局静态数据区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 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存入栈中的入口参数可能是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0xbfff0004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0xbfff0000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caller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中执行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leave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指令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后，入口参数的值还在存储器中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D.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add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函数和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sub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noaction"/>
              </a:rPr>
              <a:t>函数的栈帧底部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在完全相同的位置处</a:t>
            </a:r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8081963" y="1314450"/>
            <a:ext cx="46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4976813" y="2349500"/>
            <a:ext cx="3690937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思考题：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若改为以下语句，则怎样？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diff;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sub(&amp;diff,&amp;t1,&amp;t2);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5607050" y="1268413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SKIP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914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mtClean="0"/>
              <a:t>IA-32/Linux</a:t>
            </a:r>
            <a:r>
              <a:rPr lang="zh-CN" altLang="en-GB" smtClean="0"/>
              <a:t>的存储映像</a:t>
            </a:r>
          </a:p>
        </p:txBody>
      </p:sp>
      <p:grpSp>
        <p:nvGrpSpPr>
          <p:cNvPr id="859141" name="Group 5"/>
          <p:cNvGrpSpPr>
            <a:grpSpLocks/>
          </p:cNvGrpSpPr>
          <p:nvPr/>
        </p:nvGrpSpPr>
        <p:grpSpPr bwMode="auto">
          <a:xfrm>
            <a:off x="7858125" y="1735138"/>
            <a:ext cx="1138238" cy="620712"/>
            <a:chOff x="4950" y="1093"/>
            <a:chExt cx="717" cy="391"/>
          </a:xfrm>
        </p:grpSpPr>
        <p:sp>
          <p:nvSpPr>
            <p:cNvPr id="859142" name="Text Box 25"/>
            <p:cNvSpPr txBox="1">
              <a:spLocks noChangeArrowheads="1"/>
            </p:cNvSpPr>
            <p:nvPr/>
          </p:nvSpPr>
          <p:spPr bwMode="auto">
            <a:xfrm>
              <a:off x="5206" y="1093"/>
              <a:ext cx="46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ESP 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(</a:t>
              </a:r>
              <a:r>
                <a:rPr lang="zh-CN" altLang="en-GB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栈顶</a:t>
              </a: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)</a:t>
              </a:r>
            </a:p>
          </p:txBody>
        </p:sp>
        <p:sp>
          <p:nvSpPr>
            <p:cNvPr id="859143" name="Line 26"/>
            <p:cNvSpPr>
              <a:spLocks noChangeShapeType="1"/>
            </p:cNvSpPr>
            <p:nvPr/>
          </p:nvSpPr>
          <p:spPr bwMode="auto">
            <a:xfrm flipH="1">
              <a:off x="4950" y="1196"/>
              <a:ext cx="242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9144" name="Line 28"/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45" name="Text Box 29"/>
          <p:cNvSpPr txBox="1">
            <a:spLocks noChangeArrowheads="1"/>
          </p:cNvSpPr>
          <p:nvPr/>
        </p:nvSpPr>
        <p:spPr bwMode="auto">
          <a:xfrm>
            <a:off x="8307388" y="3968750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900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859146" name="Line 30"/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47" name="Text Box 31"/>
          <p:cNvSpPr txBox="1">
            <a:spLocks noChangeArrowheads="1"/>
          </p:cNvSpPr>
          <p:nvPr/>
        </p:nvSpPr>
        <p:spPr bwMode="auto">
          <a:xfrm>
            <a:off x="3530600" y="1076325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859148" name="Text Box 32"/>
          <p:cNvSpPr txBox="1">
            <a:spLocks noChangeArrowheads="1"/>
          </p:cNvSpPr>
          <p:nvPr/>
        </p:nvSpPr>
        <p:spPr bwMode="auto">
          <a:xfrm>
            <a:off x="3649663" y="59166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859149" name="Rectangle 14"/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859150" name="Rectangle 15"/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 Narrow" pitchFamily="34" charset="0"/>
              <a:ea typeface="+mn-ea"/>
            </a:endParaRPr>
          </a:p>
        </p:txBody>
      </p:sp>
      <p:sp>
        <p:nvSpPr>
          <p:cNvPr id="859152" name="Rectangle 17"/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859153" name="Line 19"/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54" name="Rectangle 20"/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lang="en-GB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lang="zh-CN" altLang="en-GB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zh-CN" altLang="en-GB" sz="2000">
                <a:solidFill>
                  <a:srgbClr val="FF3300"/>
                </a:solidFill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859155" name="Line 21"/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56" name="Line 22"/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859158" name="Text Box 24"/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600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859160" name="Rectangle 35"/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lang="en-GB" altLang="zh-CN" sz="1600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en-GB" altLang="zh-CN" sz="1600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859161" name="Group 25"/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859162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en-US" altLang="zh-CN" sz="2400">
                <a:latin typeface="Arial Narrow" pitchFamily="34" charset="0"/>
              </a:endParaRPr>
            </a:p>
          </p:txBody>
        </p:sp>
        <p:sp>
          <p:nvSpPr>
            <p:cNvPr id="859163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90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859164" name="Text Box 28"/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1GB</a:t>
            </a:r>
          </a:p>
        </p:txBody>
      </p:sp>
      <p:sp>
        <p:nvSpPr>
          <p:cNvPr id="859165" name="Text Box 29"/>
          <p:cNvSpPr txBox="1">
            <a:spLocks noChangeArrowheads="1"/>
          </p:cNvSpPr>
          <p:nvPr/>
        </p:nvSpPr>
        <p:spPr bwMode="auto">
          <a:xfrm>
            <a:off x="206375" y="819150"/>
            <a:ext cx="34210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只读代码段：</a:t>
            </a:r>
          </a:p>
          <a:p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0x8048xxx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栈区：</a:t>
            </a:r>
          </a:p>
          <a:p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0xbfffxxxx</a:t>
            </a:r>
          </a:p>
          <a:p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全局静态数据区：</a:t>
            </a:r>
          </a:p>
          <a:p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0x8049xxx</a:t>
            </a:r>
          </a:p>
        </p:txBody>
      </p:sp>
      <p:sp>
        <p:nvSpPr>
          <p:cNvPr id="859166" name="Line 30"/>
          <p:cNvSpPr>
            <a:spLocks noChangeShapeType="1"/>
          </p:cNvSpPr>
          <p:nvPr/>
        </p:nvSpPr>
        <p:spPr bwMode="auto">
          <a:xfrm flipV="1">
            <a:off x="1871663" y="1538288"/>
            <a:ext cx="3149600" cy="5413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67" name="Line 31"/>
          <p:cNvSpPr>
            <a:spLocks noChangeShapeType="1"/>
          </p:cNvSpPr>
          <p:nvPr/>
        </p:nvSpPr>
        <p:spPr bwMode="auto">
          <a:xfrm>
            <a:off x="1871663" y="1449388"/>
            <a:ext cx="3149600" cy="4365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9170" name="Text Box 34"/>
          <p:cNvSpPr txBox="1">
            <a:spLocks noChangeArrowheads="1"/>
          </p:cNvSpPr>
          <p:nvPr/>
        </p:nvSpPr>
        <p:spPr bwMode="auto">
          <a:xfrm>
            <a:off x="1150938" y="5724525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hlinkClick r:id="" action="ppaction://hlinkshowjump?jump=previousslide"/>
              </a:rPr>
              <a:t>BACK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9172" name="Line 36"/>
          <p:cNvSpPr>
            <a:spLocks noChangeShapeType="1"/>
          </p:cNvSpPr>
          <p:nvPr/>
        </p:nvSpPr>
        <p:spPr bwMode="auto">
          <a:xfrm>
            <a:off x="1871663" y="2754313"/>
            <a:ext cx="3465512" cy="23844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49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过程调用</a:t>
            </a:r>
            <a:r>
              <a:rPr lang="zh-CN" altLang="en-US" sz="3600" dirty="0">
                <a:latin typeface="黑体"/>
              </a:rPr>
              <a:t>举例</a:t>
            </a:r>
            <a:endParaRPr lang="zh-CN" altLang="en-US" sz="3600" dirty="0" smtClean="0"/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Tx/>
              <a:buNone/>
            </a:pPr>
            <a:r>
              <a:rPr lang="zh-CN" altLang="en-US" dirty="0" smtClean="0"/>
              <a:t>  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为什么以下程序输出结果是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x=-1217400844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x=100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？在你的机器上执行结果是什么？每次执行结果都一样吗？</a:t>
            </a:r>
            <a:r>
              <a:rPr lang="zh-CN" altLang="en-US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反汇编后的机器级代码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如何支持你的分析？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x=100</a:t>
            </a:r>
            <a:r>
              <a:rPr lang="zh-CN" altLang="en-US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void main ( )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{	</a:t>
            </a:r>
            <a:r>
              <a:rPr lang="en-US" altLang="zh-CN" sz="22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(“x=%d\n”, x)</a:t>
            </a:r>
            <a:r>
              <a:rPr lang="zh-CN" altLang="en-US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</p:txBody>
      </p:sp>
      <p:grpSp>
        <p:nvGrpSpPr>
          <p:cNvPr id="817161" name="Group 9"/>
          <p:cNvGrpSpPr>
            <a:grpSpLocks/>
          </p:cNvGrpSpPr>
          <p:nvPr/>
        </p:nvGrpSpPr>
        <p:grpSpPr bwMode="auto">
          <a:xfrm>
            <a:off x="179388" y="4508500"/>
            <a:ext cx="3852862" cy="2030413"/>
            <a:chOff x="113" y="2840"/>
            <a:chExt cx="2427" cy="1279"/>
          </a:xfrm>
        </p:grpSpPr>
        <p:sp>
          <p:nvSpPr>
            <p:cNvPr id="817157" name="Rectangle 5"/>
            <p:cNvSpPr>
              <a:spLocks noChangeArrowheads="1"/>
            </p:cNvSpPr>
            <p:nvPr/>
          </p:nvSpPr>
          <p:spPr bwMode="auto">
            <a:xfrm>
              <a:off x="113" y="2840"/>
              <a:ext cx="2427" cy="12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int x=100</a:t>
              </a:r>
              <a:r>
                <a:rPr lang="zh-CN" altLang="en-US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void main ( )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{	int x=10;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	printf(“x=%d\n”, x)</a:t>
              </a:r>
              <a:r>
                <a:rPr lang="zh-CN" altLang="en-US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817158" name="Line 6"/>
            <p:cNvSpPr>
              <a:spLocks noChangeShapeType="1"/>
            </p:cNvSpPr>
            <p:nvPr/>
          </p:nvSpPr>
          <p:spPr bwMode="auto">
            <a:xfrm>
              <a:off x="414" y="3606"/>
              <a:ext cx="76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7162" name="Group 10"/>
          <p:cNvGrpSpPr>
            <a:grpSpLocks/>
          </p:cNvGrpSpPr>
          <p:nvPr/>
        </p:nvGrpSpPr>
        <p:grpSpPr bwMode="auto">
          <a:xfrm>
            <a:off x="4572000" y="4508500"/>
            <a:ext cx="4321175" cy="2030413"/>
            <a:chOff x="2880" y="2840"/>
            <a:chExt cx="2722" cy="1279"/>
          </a:xfrm>
        </p:grpSpPr>
        <p:sp>
          <p:nvSpPr>
            <p:cNvPr id="817156" name="Rectangle 4"/>
            <p:cNvSpPr>
              <a:spLocks noChangeArrowheads="1"/>
            </p:cNvSpPr>
            <p:nvPr/>
          </p:nvSpPr>
          <p:spPr bwMode="auto">
            <a:xfrm>
              <a:off x="2880" y="2840"/>
              <a:ext cx="2722" cy="12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    int x=100</a:t>
              </a:r>
              <a:r>
                <a:rPr lang="zh-CN" altLang="en-US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	void main ( )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	{	static int x;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		printf(“x=%d\n”, x)</a:t>
              </a:r>
              <a:r>
                <a:rPr lang="zh-CN" altLang="en-US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	}</a:t>
              </a:r>
            </a:p>
          </p:txBody>
        </p:sp>
        <p:sp>
          <p:nvSpPr>
            <p:cNvPr id="817159" name="Line 7"/>
            <p:cNvSpPr>
              <a:spLocks noChangeShapeType="1"/>
            </p:cNvSpPr>
            <p:nvPr/>
          </p:nvSpPr>
          <p:spPr bwMode="auto">
            <a:xfrm>
              <a:off x="3475" y="3606"/>
              <a:ext cx="90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7160" name="Text Box 8"/>
          <p:cNvSpPr txBox="1">
            <a:spLocks noChangeArrowheads="1"/>
          </p:cNvSpPr>
          <p:nvPr/>
        </p:nvSpPr>
        <p:spPr bwMode="auto">
          <a:xfrm>
            <a:off x="4481513" y="3878263"/>
            <a:ext cx="3509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稍作修改后输出结果是什么？</a:t>
            </a:r>
          </a:p>
        </p:txBody>
      </p:sp>
    </p:spTree>
    <p:extLst>
      <p:ext uri="{BB962C8B-B14F-4D97-AF65-F5344CB8AC3E}">
        <p14:creationId xmlns:p14="http://schemas.microsoft.com/office/powerpoint/2010/main" val="2944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9263"/>
            <a:ext cx="8596313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8181" name="Line 5"/>
          <p:cNvSpPr>
            <a:spLocks noChangeShapeType="1"/>
          </p:cNvSpPr>
          <p:nvPr/>
        </p:nvSpPr>
        <p:spPr bwMode="auto">
          <a:xfrm>
            <a:off x="5337175" y="4418013"/>
            <a:ext cx="30146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82" name="Line 6"/>
          <p:cNvSpPr>
            <a:spLocks noChangeShapeType="1"/>
          </p:cNvSpPr>
          <p:nvPr/>
        </p:nvSpPr>
        <p:spPr bwMode="auto">
          <a:xfrm>
            <a:off x="5381625" y="4867275"/>
            <a:ext cx="30146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6281738" y="4868863"/>
            <a:ext cx="1350962" cy="450850"/>
          </a:xfrm>
          <a:prstGeom prst="rect">
            <a:avLst/>
          </a:prstGeom>
          <a:solidFill>
            <a:srgbClr val="800080">
              <a:alpha val="2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91" name="Line 15"/>
          <p:cNvSpPr>
            <a:spLocks noChangeShapeType="1"/>
          </p:cNvSpPr>
          <p:nvPr/>
        </p:nvSpPr>
        <p:spPr bwMode="auto">
          <a:xfrm>
            <a:off x="2727325" y="1314450"/>
            <a:ext cx="3554413" cy="3824288"/>
          </a:xfrm>
          <a:prstGeom prst="line">
            <a:avLst/>
          </a:prstGeom>
          <a:noFill/>
          <a:ln w="28575">
            <a:solidFill>
              <a:srgbClr val="00502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92" name="Line 16"/>
          <p:cNvSpPr>
            <a:spLocks noChangeShapeType="1"/>
          </p:cNvSpPr>
          <p:nvPr/>
        </p:nvSpPr>
        <p:spPr bwMode="auto">
          <a:xfrm>
            <a:off x="3806825" y="1268413"/>
            <a:ext cx="2520950" cy="2881312"/>
          </a:xfrm>
          <a:prstGeom prst="line">
            <a:avLst/>
          </a:prstGeom>
          <a:noFill/>
          <a:ln w="28575">
            <a:solidFill>
              <a:srgbClr val="00502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250825" y="142875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void main ( )</a:t>
            </a:r>
          </a:p>
          <a:p>
            <a:r>
              <a:rPr lang="en-US" altLang="zh-CN" sz="24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{	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x;</a:t>
            </a:r>
          </a:p>
          <a:p>
            <a:r>
              <a:rPr lang="en-US" altLang="zh-CN" sz="24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printf(“x=%d\n”, x)</a:t>
            </a:r>
            <a:r>
              <a:rPr lang="zh-CN" altLang="en-US" sz="24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24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18196" name="Text Box 20"/>
          <p:cNvSpPr txBox="1">
            <a:spLocks noChangeArrowheads="1"/>
          </p:cNvSpPr>
          <p:nvPr/>
        </p:nvSpPr>
        <p:spPr bwMode="auto">
          <a:xfrm>
            <a:off x="3986213" y="279400"/>
            <a:ext cx="477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字符串“</a:t>
            </a:r>
            <a:r>
              <a:rPr lang="en-US" altLang="zh-CN" sz="24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x=%d\n”</a:t>
            </a:r>
            <a:r>
              <a:rPr lang="zh-CN" altLang="en-US" sz="24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属于只读数据</a:t>
            </a:r>
          </a:p>
        </p:txBody>
      </p:sp>
    </p:spTree>
    <p:extLst>
      <p:ext uri="{BB962C8B-B14F-4D97-AF65-F5344CB8AC3E}">
        <p14:creationId xmlns:p14="http://schemas.microsoft.com/office/powerpoint/2010/main" val="1126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animBg="1"/>
      <p:bldP spid="818182" grpId="0" animBg="1"/>
      <p:bldP spid="818190" grpId="0" animBg="1"/>
      <p:bldP spid="818191" grpId="0" animBg="1"/>
      <p:bldP spid="818192" grpId="0" animBg="1"/>
      <p:bldP spid="8181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7704137" cy="1306512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以下是网上的一个帖子，请将程序的可执行文件反汇编（基于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），并对汇编代码进行分析以正确回答该贴中的问题。</a:t>
            </a:r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431800" y="539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1pPr>
            <a:lvl2pPr algn="ctr"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ctr"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ctr"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ctr"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3600" dirty="0" smtClean="0"/>
              <a:t>过程调用</a:t>
            </a:r>
            <a:r>
              <a:rPr lang="zh-CN" altLang="en-US" sz="3600" dirty="0">
                <a:latin typeface="黑体"/>
              </a:rPr>
              <a:t>举例</a:t>
            </a:r>
            <a:endParaRPr lang="zh-CN" altLang="en-US" sz="3600" dirty="0"/>
          </a:p>
        </p:txBody>
      </p:sp>
      <p:pic>
        <p:nvPicPr>
          <p:cNvPr id="819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" y="1808820"/>
            <a:ext cx="8507413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过程调用</a:t>
            </a:r>
            <a:r>
              <a:rPr lang="zh-CN" altLang="en-US" sz="3200" dirty="0">
                <a:latin typeface="黑体"/>
              </a:rPr>
              <a:t>举例</a:t>
            </a:r>
            <a:endParaRPr lang="zh-CN" altLang="en-US" sz="3200" dirty="0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系统中反汇编结果：</a:t>
            </a:r>
            <a:r>
              <a:rPr lang="zh-CN" altLang="en-US" smtClean="0"/>
              <a:t> </a:t>
            </a:r>
          </a:p>
        </p:txBody>
      </p:sp>
      <p:pic>
        <p:nvPicPr>
          <p:cNvPr id="820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449388"/>
            <a:ext cx="823595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232" name="Group 8"/>
          <p:cNvGrpSpPr>
            <a:grpSpLocks/>
          </p:cNvGrpSpPr>
          <p:nvPr/>
        </p:nvGrpSpPr>
        <p:grpSpPr bwMode="auto">
          <a:xfrm>
            <a:off x="71438" y="1898650"/>
            <a:ext cx="3960812" cy="3690938"/>
            <a:chOff x="28" y="1395"/>
            <a:chExt cx="2682" cy="2749"/>
          </a:xfrm>
        </p:grpSpPr>
        <p:pic>
          <p:nvPicPr>
            <p:cNvPr id="8202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" y="1395"/>
              <a:ext cx="2580" cy="2722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31" name="Rectangle 7"/>
            <p:cNvSpPr>
              <a:spLocks noChangeArrowheads="1"/>
            </p:cNvSpPr>
            <p:nvPr/>
          </p:nvSpPr>
          <p:spPr bwMode="auto">
            <a:xfrm>
              <a:off x="28" y="1423"/>
              <a:ext cx="2682" cy="2721"/>
            </a:xfrm>
            <a:prstGeom prst="rect">
              <a:avLst/>
            </a:prstGeom>
            <a:solidFill>
              <a:schemeClr val="folHlink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240" name="Group 16"/>
          <p:cNvGrpSpPr>
            <a:grpSpLocks/>
          </p:cNvGrpSpPr>
          <p:nvPr/>
        </p:nvGrpSpPr>
        <p:grpSpPr bwMode="auto">
          <a:xfrm>
            <a:off x="3627438" y="3608388"/>
            <a:ext cx="1349375" cy="676275"/>
            <a:chOff x="2370" y="2273"/>
            <a:chExt cx="850" cy="510"/>
          </a:xfrm>
        </p:grpSpPr>
        <p:sp>
          <p:nvSpPr>
            <p:cNvPr id="820234" name="AutoShape 10"/>
            <p:cNvSpPr>
              <a:spLocks/>
            </p:cNvSpPr>
            <p:nvPr/>
          </p:nvSpPr>
          <p:spPr bwMode="auto">
            <a:xfrm>
              <a:off x="2370" y="2273"/>
              <a:ext cx="107" cy="510"/>
            </a:xfrm>
            <a:prstGeom prst="rightBrace">
              <a:avLst>
                <a:gd name="adj1" fmla="val 39720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35" name="Line 11"/>
            <p:cNvSpPr>
              <a:spLocks noChangeShapeType="1"/>
            </p:cNvSpPr>
            <p:nvPr/>
          </p:nvSpPr>
          <p:spPr bwMode="auto">
            <a:xfrm flipH="1" flipV="1">
              <a:off x="2483" y="2557"/>
              <a:ext cx="737" cy="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237" name="Line 13"/>
          <p:cNvSpPr>
            <a:spLocks noChangeShapeType="1"/>
          </p:cNvSpPr>
          <p:nvPr/>
        </p:nvSpPr>
        <p:spPr bwMode="auto">
          <a:xfrm flipH="1">
            <a:off x="3716338" y="4598988"/>
            <a:ext cx="1395412" cy="1793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9" name="Text Box 15"/>
          <p:cNvSpPr txBox="1">
            <a:spLocks noChangeArrowheads="1"/>
          </p:cNvSpPr>
          <p:nvPr/>
        </p:nvSpPr>
        <p:spPr bwMode="auto">
          <a:xfrm>
            <a:off x="7046913" y="3114675"/>
            <a:ext cx="186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打印出来的是一个负数</a:t>
            </a:r>
          </a:p>
        </p:txBody>
      </p:sp>
      <p:sp>
        <p:nvSpPr>
          <p:cNvPr id="820242" name="Text Box 18"/>
          <p:cNvSpPr txBox="1">
            <a:spLocks noChangeArrowheads="1"/>
          </p:cNvSpPr>
          <p:nvPr/>
        </p:nvSpPr>
        <p:spPr bwMode="auto">
          <a:xfrm>
            <a:off x="7280275" y="1584325"/>
            <a:ext cx="170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打印出来的是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0!</a:t>
            </a:r>
          </a:p>
        </p:txBody>
      </p:sp>
      <p:sp>
        <p:nvSpPr>
          <p:cNvPr id="820243" name="Text Box 19"/>
          <p:cNvSpPr txBox="1">
            <a:spLocks noChangeArrowheads="1"/>
          </p:cNvSpPr>
          <p:nvPr/>
        </p:nvSpPr>
        <p:spPr bwMode="auto">
          <a:xfrm>
            <a:off x="7721600" y="5094288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hlinkClick r:id="" action="ppaction://hlinkshowjump?jump=previousslide"/>
              </a:rPr>
              <a:t>BACK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2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37" grpId="0" animBg="1"/>
      <p:bldP spid="820239" grpId="0"/>
      <p:bldP spid="8202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过程调用</a:t>
            </a:r>
            <a:r>
              <a:rPr lang="zh-CN" altLang="en-US" sz="3200" dirty="0">
                <a:latin typeface="黑体"/>
              </a:rPr>
              <a:t>举例</a:t>
            </a:r>
            <a:endParaRPr lang="zh-CN" altLang="en-US" sz="3200" dirty="0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19150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例：以下是一段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语言代码：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main() 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	double a = 10;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	printf("a = %d\n", a);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上运行时，打印结果为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a=0</a:t>
            </a: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上运行时，打印一个不确定值</a:t>
            </a: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为什么？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296863" y="5138738"/>
            <a:ext cx="86677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</a:rPr>
              <a:t>在</a:t>
            </a:r>
            <a:r>
              <a:rPr lang="en-US" altLang="zh-CN" sz="2200" dirty="0">
                <a:solidFill>
                  <a:srgbClr val="0000FF"/>
                </a:solidFill>
              </a:rPr>
              <a:t>IA-32</a:t>
            </a:r>
            <a:r>
              <a:rPr lang="zh-CN" altLang="en-US" sz="2200" dirty="0">
                <a:solidFill>
                  <a:srgbClr val="0000FF"/>
                </a:solidFill>
              </a:rPr>
              <a:t>中</a:t>
            </a:r>
            <a:r>
              <a:rPr lang="en-US" altLang="zh-CN" sz="2200" dirty="0">
                <a:solidFill>
                  <a:srgbClr val="0000FF"/>
                </a:solidFill>
              </a:rPr>
              <a:t>a</a:t>
            </a:r>
            <a:r>
              <a:rPr lang="zh-CN" altLang="en-US" sz="2200" dirty="0">
                <a:solidFill>
                  <a:srgbClr val="0000FF"/>
                </a:solidFill>
              </a:rPr>
              <a:t>为</a:t>
            </a:r>
            <a:r>
              <a:rPr lang="en-US" altLang="zh-CN" sz="2200" dirty="0">
                <a:solidFill>
                  <a:srgbClr val="0000FF"/>
                </a:solidFill>
              </a:rPr>
              <a:t>float</a:t>
            </a:r>
            <a:r>
              <a:rPr lang="zh-CN" altLang="en-US" sz="2200" dirty="0">
                <a:solidFill>
                  <a:srgbClr val="0000FF"/>
                </a:solidFill>
              </a:rPr>
              <a:t>型又怎样呢？先执行</a:t>
            </a:r>
            <a:r>
              <a:rPr lang="en-US" altLang="zh-CN" sz="2200" dirty="0" err="1">
                <a:solidFill>
                  <a:srgbClr val="FF0000"/>
                </a:solidFill>
              </a:rPr>
              <a:t>flds</a:t>
            </a:r>
            <a:r>
              <a:rPr lang="zh-CN" altLang="en-US" sz="2200" dirty="0">
                <a:solidFill>
                  <a:srgbClr val="0000FF"/>
                </a:solidFill>
              </a:rPr>
              <a:t>，再执行</a:t>
            </a:r>
            <a:r>
              <a:rPr lang="en-US" altLang="zh-CN" sz="2200" dirty="0" err="1">
                <a:solidFill>
                  <a:srgbClr val="FF0000"/>
                </a:solidFill>
              </a:rPr>
              <a:t>fstpl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200" dirty="0">
                <a:solidFill>
                  <a:srgbClr val="008000"/>
                </a:solidFill>
              </a:rPr>
              <a:t>即：</a:t>
            </a:r>
            <a:r>
              <a:rPr lang="en-US" altLang="zh-CN" sz="2200" dirty="0" err="1">
                <a:solidFill>
                  <a:srgbClr val="CC3300"/>
                </a:solidFill>
              </a:rPr>
              <a:t>flds</a:t>
            </a:r>
            <a:r>
              <a:rPr lang="zh-CN" altLang="en-US" sz="2200" dirty="0">
                <a:solidFill>
                  <a:srgbClr val="008000"/>
                </a:solidFill>
              </a:rPr>
              <a:t>将</a:t>
            </a:r>
            <a:r>
              <a:rPr lang="en-US" altLang="zh-CN" sz="2200" dirty="0">
                <a:solidFill>
                  <a:srgbClr val="008000"/>
                </a:solidFill>
              </a:rPr>
              <a:t>32</a:t>
            </a:r>
            <a:r>
              <a:rPr lang="zh-CN" altLang="en-US" sz="2200" dirty="0">
                <a:solidFill>
                  <a:srgbClr val="008000"/>
                </a:solidFill>
              </a:rPr>
              <a:t>位单精度转换为</a:t>
            </a:r>
            <a:r>
              <a:rPr lang="en-US" altLang="zh-CN" sz="2200" dirty="0">
                <a:solidFill>
                  <a:srgbClr val="008000"/>
                </a:solidFill>
              </a:rPr>
              <a:t>80</a:t>
            </a:r>
            <a:r>
              <a:rPr lang="zh-CN" altLang="en-US" sz="2200" dirty="0">
                <a:solidFill>
                  <a:srgbClr val="008000"/>
                </a:solidFill>
              </a:rPr>
              <a:t>位格式入浮点寄存器栈，</a:t>
            </a:r>
            <a:r>
              <a:rPr lang="en-US" altLang="zh-CN" sz="2200" dirty="0" err="1">
                <a:solidFill>
                  <a:srgbClr val="CC3300"/>
                </a:solidFill>
              </a:rPr>
              <a:t>fstpl</a:t>
            </a:r>
            <a:r>
              <a:rPr lang="zh-CN" altLang="en-US" sz="2200" dirty="0">
                <a:solidFill>
                  <a:srgbClr val="008000"/>
                </a:solidFill>
              </a:rPr>
              <a:t>再将</a:t>
            </a:r>
            <a:r>
              <a:rPr lang="en-US" altLang="zh-CN" sz="2200" dirty="0">
                <a:solidFill>
                  <a:srgbClr val="008000"/>
                </a:solidFill>
              </a:rPr>
              <a:t>80</a:t>
            </a:r>
            <a:r>
              <a:rPr lang="zh-CN" altLang="en-US" sz="2200" dirty="0">
                <a:solidFill>
                  <a:srgbClr val="008000"/>
                </a:solidFill>
              </a:rPr>
              <a:t>位转换为</a:t>
            </a:r>
            <a:r>
              <a:rPr lang="en-US" altLang="zh-CN" sz="2200" dirty="0">
                <a:solidFill>
                  <a:srgbClr val="008000"/>
                </a:solidFill>
              </a:rPr>
              <a:t>64</a:t>
            </a:r>
            <a:r>
              <a:rPr lang="zh-CN" altLang="en-US" sz="2200" dirty="0">
                <a:solidFill>
                  <a:srgbClr val="008000"/>
                </a:solidFill>
              </a:rPr>
              <a:t>位送存储器栈中，故实际上与</a:t>
            </a:r>
            <a:r>
              <a:rPr lang="en-US" altLang="zh-CN" sz="2200" dirty="0">
                <a:solidFill>
                  <a:srgbClr val="008000"/>
                </a:solidFill>
              </a:rPr>
              <a:t>a</a:t>
            </a:r>
            <a:r>
              <a:rPr lang="zh-CN" altLang="en-US" sz="2200" dirty="0">
                <a:solidFill>
                  <a:srgbClr val="008000"/>
                </a:solidFill>
              </a:rPr>
              <a:t>是</a:t>
            </a:r>
            <a:r>
              <a:rPr lang="en-US" altLang="zh-CN" sz="2200" dirty="0">
                <a:solidFill>
                  <a:srgbClr val="008000"/>
                </a:solidFill>
              </a:rPr>
              <a:t>double</a:t>
            </a:r>
            <a:r>
              <a:rPr lang="zh-CN" altLang="en-US" sz="2200" dirty="0">
                <a:solidFill>
                  <a:srgbClr val="008000"/>
                </a:solidFill>
              </a:rPr>
              <a:t>效果一样！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3986213" y="998538"/>
            <a:ext cx="4591050" cy="19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10=1010B=1.01×2</a:t>
            </a:r>
            <a:r>
              <a:rPr lang="en-US" altLang="zh-CN" sz="2200" baseline="30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>
              <a:spcBef>
                <a:spcPct val="15000"/>
              </a:spcBef>
            </a:pP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e=1023+3=10000000010B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型表示为：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0 100</a:t>
            </a:r>
            <a:r>
              <a:rPr lang="en-US" altLang="zh-CN" sz="22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0010 </a:t>
            </a:r>
            <a:r>
              <a:rPr lang="en-US" altLang="zh-CN" sz="22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0100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…0B</a:t>
            </a:r>
          </a:p>
          <a:p>
            <a:pPr>
              <a:spcBef>
                <a:spcPct val="15000"/>
              </a:spcBef>
            </a:pP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4024 0000 0000 0000H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2278" name="Group 6"/>
          <p:cNvGrpSpPr>
            <a:grpSpLocks/>
          </p:cNvGrpSpPr>
          <p:nvPr/>
        </p:nvGrpSpPr>
        <p:grpSpPr bwMode="auto">
          <a:xfrm>
            <a:off x="3311525" y="3024188"/>
            <a:ext cx="4229100" cy="427037"/>
            <a:chOff x="2171" y="1933"/>
            <a:chExt cx="2664" cy="269"/>
          </a:xfrm>
        </p:grpSpPr>
        <p:sp>
          <p:nvSpPr>
            <p:cNvPr id="822279" name="Rectangle 7"/>
            <p:cNvSpPr>
              <a:spLocks noChangeArrowheads="1"/>
            </p:cNvSpPr>
            <p:nvPr/>
          </p:nvSpPr>
          <p:spPr bwMode="auto">
            <a:xfrm>
              <a:off x="2795" y="1933"/>
              <a:ext cx="20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先执行</a:t>
              </a:r>
              <a:r>
                <a:rPr lang="en-US" altLang="zh-CN" sz="22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fldl</a:t>
              </a: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，再执行</a:t>
              </a:r>
              <a:r>
                <a:rPr lang="en-US" altLang="zh-CN" sz="22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fstpl</a:t>
              </a:r>
            </a:p>
          </p:txBody>
        </p:sp>
        <p:sp>
          <p:nvSpPr>
            <p:cNvPr id="822280" name="Line 8"/>
            <p:cNvSpPr>
              <a:spLocks noChangeShapeType="1"/>
            </p:cNvSpPr>
            <p:nvPr/>
          </p:nvSpPr>
          <p:spPr bwMode="auto">
            <a:xfrm flipH="1" flipV="1">
              <a:off x="2171" y="1962"/>
              <a:ext cx="652" cy="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5111750" y="3519488"/>
            <a:ext cx="360045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fldl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局部变量区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→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ST(0)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fstpl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ST(0) 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→参数区</a:t>
            </a:r>
            <a:endParaRPr lang="en-US" altLang="zh-CN" sz="22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/>
      <p:bldP spid="822277" grpId="0"/>
      <p:bldP spid="8222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76200"/>
            <a:ext cx="8229600" cy="561975"/>
          </a:xfrm>
        </p:spPr>
        <p:txBody>
          <a:bodyPr/>
          <a:lstStyle/>
          <a:p>
            <a:r>
              <a:rPr lang="zh-CN" altLang="en-US" sz="3200" dirty="0"/>
              <a:t>过程调用</a:t>
            </a:r>
            <a:r>
              <a:rPr lang="zh-CN" altLang="en-US" sz="3200" dirty="0">
                <a:latin typeface="黑体"/>
              </a:rPr>
              <a:t>举例</a:t>
            </a:r>
            <a:endParaRPr lang="zh-CN" altLang="en-US" sz="3200" dirty="0"/>
          </a:p>
        </p:txBody>
      </p:sp>
      <p:pic>
        <p:nvPicPr>
          <p:cNvPr id="823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728663"/>
            <a:ext cx="7291387" cy="61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11188" y="6359525"/>
            <a:ext cx="7470775" cy="35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zh-CN" sz="2000"/>
              <a:t>a</a:t>
            </a:r>
            <a:r>
              <a:rPr lang="zh-CN" altLang="en-US" sz="2000"/>
              <a:t>的机器数对应十六进制为：</a:t>
            </a:r>
            <a:r>
              <a:rPr lang="en-US" altLang="zh-CN" sz="2000"/>
              <a:t>40 24 00 00 00 00 00 00H</a:t>
            </a:r>
            <a:endParaRPr lang="zh-CN" altLang="en-US" sz="2000"/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566738" y="31591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823302" name="Group 6"/>
          <p:cNvGrpSpPr>
            <a:grpSpLocks/>
          </p:cNvGrpSpPr>
          <p:nvPr/>
        </p:nvGrpSpPr>
        <p:grpSpPr bwMode="auto">
          <a:xfrm>
            <a:off x="431800" y="1989138"/>
            <a:ext cx="1035050" cy="990600"/>
            <a:chOff x="130" y="1224"/>
            <a:chExt cx="595" cy="624"/>
          </a:xfrm>
        </p:grpSpPr>
        <p:sp>
          <p:nvSpPr>
            <p:cNvPr id="823303" name="Text Box 7"/>
            <p:cNvSpPr txBox="1">
              <a:spLocks noChangeArrowheads="1"/>
            </p:cNvSpPr>
            <p:nvPr/>
          </p:nvSpPr>
          <p:spPr bwMode="auto">
            <a:xfrm>
              <a:off x="130" y="142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823304" name="AutoShape 8"/>
            <p:cNvSpPr>
              <a:spLocks/>
            </p:cNvSpPr>
            <p:nvPr/>
          </p:nvSpPr>
          <p:spPr bwMode="auto">
            <a:xfrm>
              <a:off x="584" y="1224"/>
              <a:ext cx="141" cy="624"/>
            </a:xfrm>
            <a:prstGeom prst="leftBrace">
              <a:avLst>
                <a:gd name="adj1" fmla="val 36879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3305" name="Group 9"/>
          <p:cNvGrpSpPr>
            <a:grpSpLocks/>
          </p:cNvGrpSpPr>
          <p:nvPr/>
        </p:nvGrpSpPr>
        <p:grpSpPr bwMode="auto">
          <a:xfrm>
            <a:off x="1557338" y="2438400"/>
            <a:ext cx="4005262" cy="1169988"/>
            <a:chOff x="981" y="1536"/>
            <a:chExt cx="2523" cy="737"/>
          </a:xfrm>
        </p:grpSpPr>
        <p:sp>
          <p:nvSpPr>
            <p:cNvPr id="823306" name="Rectangle 10"/>
            <p:cNvSpPr>
              <a:spLocks noChangeArrowheads="1"/>
            </p:cNvSpPr>
            <p:nvPr/>
          </p:nvSpPr>
          <p:spPr bwMode="auto">
            <a:xfrm>
              <a:off x="981" y="1536"/>
              <a:ext cx="2523" cy="341"/>
            </a:xfrm>
            <a:prstGeom prst="rect">
              <a:avLst/>
            </a:prstGeom>
            <a:solidFill>
              <a:srgbClr val="0000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07" name="Rectangle 11"/>
            <p:cNvSpPr>
              <a:spLocks noChangeArrowheads="1"/>
            </p:cNvSpPr>
            <p:nvPr/>
          </p:nvSpPr>
          <p:spPr bwMode="auto">
            <a:xfrm>
              <a:off x="2341" y="1962"/>
              <a:ext cx="256" cy="311"/>
            </a:xfrm>
            <a:prstGeom prst="rect">
              <a:avLst/>
            </a:prstGeom>
            <a:solidFill>
              <a:srgbClr val="0000FF">
                <a:alpha val="2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3308" name="Group 12"/>
          <p:cNvGrpSpPr>
            <a:grpSpLocks/>
          </p:cNvGrpSpPr>
          <p:nvPr/>
        </p:nvGrpSpPr>
        <p:grpSpPr bwMode="auto">
          <a:xfrm>
            <a:off x="5292725" y="1042988"/>
            <a:ext cx="3465513" cy="1441450"/>
            <a:chOff x="3334" y="657"/>
            <a:chExt cx="2183" cy="908"/>
          </a:xfrm>
        </p:grpSpPr>
        <p:sp>
          <p:nvSpPr>
            <p:cNvPr id="823309" name="Text Box 13"/>
            <p:cNvSpPr txBox="1">
              <a:spLocks noChangeArrowheads="1"/>
            </p:cNvSpPr>
            <p:nvPr/>
          </p:nvSpPr>
          <p:spPr bwMode="auto">
            <a:xfrm>
              <a:off x="4042" y="657"/>
              <a:ext cx="1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打印结果总是全</a:t>
              </a:r>
              <a:r>
                <a:rPr lang="en-US" altLang="zh-CN" sz="20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823310" name="Line 14"/>
            <p:cNvSpPr>
              <a:spLocks noChangeShapeType="1"/>
            </p:cNvSpPr>
            <p:nvPr/>
          </p:nvSpPr>
          <p:spPr bwMode="auto">
            <a:xfrm flipH="1">
              <a:off x="3334" y="828"/>
              <a:ext cx="765" cy="7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1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选择语句的表示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过程的表示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选择结构的机器级表示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if ~ else</a:t>
            </a:r>
            <a:r>
              <a:rPr lang="zh-CN" altLang="en-US" smtClean="0"/>
              <a:t>语句的机器级表示 </a:t>
            </a:r>
          </a:p>
          <a:p>
            <a:endParaRPr lang="zh-CN" altLang="en-US" smtClean="0"/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5202238" y="873125"/>
            <a:ext cx="310515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if (cond_expr)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      then_statement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else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      else_statement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9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1493838"/>
            <a:ext cx="4437063" cy="3973512"/>
          </a:xfrm>
          <a:prstGeom prst="rect">
            <a:avLst/>
          </a:prstGeom>
          <a:noFill/>
        </p:spPr>
      </p:pic>
      <p:pic>
        <p:nvPicPr>
          <p:cNvPr id="799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513" y="2708275"/>
            <a:ext cx="4456112" cy="414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en-US" altLang="zh-CN" smtClean="0"/>
              <a:t>If-else</a:t>
            </a:r>
            <a:r>
              <a:rPr lang="zh-CN" altLang="en-US" smtClean="0"/>
              <a:t>语句举例</a:t>
            </a:r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115888" y="828675"/>
            <a:ext cx="4006850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int  get_cont( int *p1, int *p2 )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{	   	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if  ( p1 &gt; p2 ) 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        return *p2;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else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        return *p1;		 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} 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4302125" y="863600"/>
            <a:ext cx="4230688" cy="1325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p1</a:t>
            </a:r>
            <a:r>
              <a:rPr lang="zh-CN" altLang="en-US" sz="2000">
                <a:solidFill>
                  <a:srgbClr val="3333CC"/>
                </a:solidFill>
              </a:rPr>
              <a:t>和</a:t>
            </a:r>
            <a:r>
              <a:rPr lang="en-US" altLang="zh-CN" sz="2000">
                <a:solidFill>
                  <a:srgbClr val="3333CC"/>
                </a:solidFill>
              </a:rPr>
              <a:t>p2</a:t>
            </a:r>
            <a:r>
              <a:rPr lang="zh-CN" altLang="en-US" sz="2000">
                <a:solidFill>
                  <a:srgbClr val="3333CC"/>
                </a:solidFill>
              </a:rPr>
              <a:t>对应实参的存储地址分别为</a:t>
            </a:r>
            <a:r>
              <a:rPr lang="en-US" altLang="zh-CN" sz="2000">
                <a:solidFill>
                  <a:srgbClr val="3333CC"/>
                </a:solidFill>
              </a:rPr>
              <a:t>R[ebp]+8</a:t>
            </a:r>
            <a:r>
              <a:rPr lang="zh-CN" altLang="en-US" sz="2000">
                <a:solidFill>
                  <a:srgbClr val="3333CC"/>
                </a:solidFill>
              </a:rPr>
              <a:t>、</a:t>
            </a:r>
            <a:r>
              <a:rPr lang="en-US" altLang="zh-CN" sz="2000">
                <a:solidFill>
                  <a:srgbClr val="3333CC"/>
                </a:solidFill>
              </a:rPr>
              <a:t>R[ebp]+12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指向当前栈帧底部，结果存放在</a:t>
            </a:r>
            <a:r>
              <a:rPr lang="en-US" altLang="zh-CN" sz="2000">
                <a:solidFill>
                  <a:srgbClr val="3333CC"/>
                </a:solidFill>
              </a:rPr>
              <a:t>EAX</a:t>
            </a:r>
            <a:r>
              <a:rPr lang="zh-CN" altLang="en-US" sz="2000">
                <a:solidFill>
                  <a:srgbClr val="3333CC"/>
                </a:solidFill>
              </a:rPr>
              <a:t>。</a:t>
            </a:r>
          </a:p>
        </p:txBody>
      </p:sp>
      <p:pic>
        <p:nvPicPr>
          <p:cNvPr id="800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2889250"/>
            <a:ext cx="8054975" cy="3735388"/>
          </a:xfrm>
          <a:prstGeom prst="rect">
            <a:avLst/>
          </a:prstGeom>
          <a:noFill/>
        </p:spPr>
      </p:pic>
      <p:sp>
        <p:nvSpPr>
          <p:cNvPr id="800774" name="Line 6"/>
          <p:cNvSpPr>
            <a:spLocks noChangeShapeType="1"/>
          </p:cNvSpPr>
          <p:nvPr/>
        </p:nvSpPr>
        <p:spPr bwMode="auto">
          <a:xfrm>
            <a:off x="3311525" y="45085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>
            <a:off x="3222625" y="5364163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nimBg="1"/>
      <p:bldP spid="800774" grpId="0" animBg="1"/>
      <p:bldP spid="8007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switch-case</a:t>
            </a:r>
            <a:r>
              <a:rPr lang="zh-CN" altLang="en-US" sz="3600" smtClean="0"/>
              <a:t>语句举例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819150"/>
            <a:ext cx="3395663" cy="585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42888" algn="l"/>
              </a:tabLst>
            </a:pPr>
            <a:r>
              <a:rPr lang="en-US" altLang="zh-CN"/>
              <a:t>int sw_test(int a, int b, int c)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{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int result;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switch(a) {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15: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c=b&amp;0x0f;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10: 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result=c+50;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12: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17: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result=b+50;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14: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result=b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default: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result=a;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}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return result;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}</a:t>
            </a:r>
          </a:p>
        </p:txBody>
      </p:sp>
      <p:pic>
        <p:nvPicPr>
          <p:cNvPr id="80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463" y="728663"/>
            <a:ext cx="2789237" cy="6030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01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0" y="3968750"/>
            <a:ext cx="2257425" cy="270033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</p:pic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281738" y="2663825"/>
            <a:ext cx="265588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zh-CN" altLang="en-US" sz="2000">
                <a:solidFill>
                  <a:srgbClr val="FF3300"/>
                </a:solidFill>
              </a:rPr>
              <a:t>跳转表在目标文件的只读节中，按</a:t>
            </a:r>
            <a:r>
              <a:rPr lang="en-US" altLang="zh-CN" sz="2000">
                <a:solidFill>
                  <a:srgbClr val="FF3300"/>
                </a:solidFill>
              </a:rPr>
              <a:t>4</a:t>
            </a:r>
            <a:r>
              <a:rPr lang="zh-CN" altLang="en-US" sz="2000">
                <a:solidFill>
                  <a:srgbClr val="FF3300"/>
                </a:solidFill>
              </a:rPr>
              <a:t>字节边界对齐。</a:t>
            </a:r>
          </a:p>
        </p:txBody>
      </p:sp>
      <p:sp>
        <p:nvSpPr>
          <p:cNvPr id="801799" name="Line 7"/>
          <p:cNvSpPr>
            <a:spLocks noChangeShapeType="1"/>
          </p:cNvSpPr>
          <p:nvPr/>
        </p:nvSpPr>
        <p:spPr bwMode="auto">
          <a:xfrm>
            <a:off x="1285875" y="2124075"/>
            <a:ext cx="2116138" cy="90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0" name="Line 8"/>
          <p:cNvSpPr>
            <a:spLocks noChangeShapeType="1"/>
          </p:cNvSpPr>
          <p:nvPr/>
        </p:nvSpPr>
        <p:spPr bwMode="auto">
          <a:xfrm>
            <a:off x="1241425" y="2619375"/>
            <a:ext cx="2160588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1" name="Line 9"/>
          <p:cNvSpPr>
            <a:spLocks noChangeShapeType="1"/>
          </p:cNvSpPr>
          <p:nvPr/>
        </p:nvSpPr>
        <p:spPr bwMode="auto">
          <a:xfrm>
            <a:off x="1196975" y="3473450"/>
            <a:ext cx="2249488" cy="720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>
            <a:off x="1241425" y="5364163"/>
            <a:ext cx="2205038" cy="6302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1241425" y="4598988"/>
            <a:ext cx="2160588" cy="6746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4" name="Line 12"/>
          <p:cNvSpPr>
            <a:spLocks noChangeShapeType="1"/>
          </p:cNvSpPr>
          <p:nvPr/>
        </p:nvSpPr>
        <p:spPr bwMode="auto">
          <a:xfrm>
            <a:off x="1241425" y="3743325"/>
            <a:ext cx="2160588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4302125" y="2033588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1806" name="Group 14"/>
          <p:cNvGrpSpPr>
            <a:grpSpLocks/>
          </p:cNvGrpSpPr>
          <p:nvPr/>
        </p:nvGrpSpPr>
        <p:grpSpPr bwMode="auto">
          <a:xfrm>
            <a:off x="5516563" y="863600"/>
            <a:ext cx="3060700" cy="366713"/>
            <a:chOff x="3475" y="544"/>
            <a:chExt cx="1928" cy="231"/>
          </a:xfrm>
        </p:grpSpPr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071" y="544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R[eax]=a-10=i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 flipH="1">
              <a:off x="3475" y="686"/>
              <a:ext cx="5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1809" name="Group 17"/>
          <p:cNvGrpSpPr>
            <a:grpSpLocks/>
          </p:cNvGrpSpPr>
          <p:nvPr/>
        </p:nvGrpSpPr>
        <p:grpSpPr bwMode="auto">
          <a:xfrm>
            <a:off x="5607050" y="1314450"/>
            <a:ext cx="2970213" cy="404813"/>
            <a:chOff x="3532" y="828"/>
            <a:chExt cx="1871" cy="255"/>
          </a:xfrm>
        </p:grpSpPr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4071" y="828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(a-10)</a:t>
              </a:r>
              <a:r>
                <a:rPr lang="en-US" altLang="zh-CN">
                  <a:solidFill>
                    <a:srgbClr val="FF3300"/>
                  </a:solidFill>
                  <a:sym typeface="Symbol" pitchFamily="18" charset="2"/>
                </a:rPr>
                <a:t>&gt;7 </a:t>
              </a:r>
              <a:r>
                <a:rPr lang="zh-CN" altLang="en-US">
                  <a:solidFill>
                    <a:srgbClr val="FF3300"/>
                  </a:solidFill>
                  <a:sym typeface="Symbol" pitchFamily="18" charset="2"/>
                </a:rPr>
                <a:t>转 </a:t>
              </a:r>
              <a:r>
                <a:rPr lang="en-US" altLang="zh-CN">
                  <a:solidFill>
                    <a:srgbClr val="FF3300"/>
                  </a:solidFill>
                  <a:sym typeface="Symbol" pitchFamily="18" charset="2"/>
                </a:rPr>
                <a:t>L5</a:t>
              </a:r>
            </a:p>
          </p:txBody>
        </p:sp>
        <p:sp>
          <p:nvSpPr>
            <p:cNvPr id="801811" name="AutoShape 19"/>
            <p:cNvSpPr>
              <a:spLocks/>
            </p:cNvSpPr>
            <p:nvPr/>
          </p:nvSpPr>
          <p:spPr bwMode="auto">
            <a:xfrm>
              <a:off x="3532" y="828"/>
              <a:ext cx="57" cy="255"/>
            </a:xfrm>
            <a:prstGeom prst="rightBracket">
              <a:avLst>
                <a:gd name="adj" fmla="val 37281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>
              <a:off x="3589" y="941"/>
              <a:ext cx="42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1813" name="Group 21"/>
          <p:cNvGrpSpPr>
            <a:grpSpLocks/>
          </p:cNvGrpSpPr>
          <p:nvPr/>
        </p:nvGrpSpPr>
        <p:grpSpPr bwMode="auto">
          <a:xfrm>
            <a:off x="6102350" y="1763713"/>
            <a:ext cx="2700338" cy="366712"/>
            <a:chOff x="3844" y="1111"/>
            <a:chExt cx="1701" cy="231"/>
          </a:xfrm>
        </p:grpSpPr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 flipH="1">
              <a:off x="3844" y="1196"/>
              <a:ext cx="19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15" name="Text Box 23"/>
            <p:cNvSpPr txBox="1">
              <a:spLocks noChangeArrowheads="1"/>
            </p:cNvSpPr>
            <p:nvPr/>
          </p:nvSpPr>
          <p:spPr bwMode="auto">
            <a:xfrm>
              <a:off x="4071" y="1111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/>
                <a:t>转</a:t>
              </a:r>
              <a:r>
                <a:rPr lang="en-US" altLang="zh-CN">
                  <a:solidFill>
                    <a:srgbClr val="3333CC"/>
                  </a:solidFill>
                </a:rPr>
                <a:t>.L8+4*i</a:t>
              </a:r>
              <a:r>
                <a:rPr lang="en-US" altLang="zh-CN"/>
                <a:t> </a:t>
              </a:r>
              <a:r>
                <a:rPr lang="zh-CN" altLang="en-US"/>
                <a:t>处的地址</a:t>
              </a:r>
            </a:p>
          </p:txBody>
        </p:sp>
      </p:grpSp>
      <p:grpSp>
        <p:nvGrpSpPr>
          <p:cNvPr id="801816" name="Group 24"/>
          <p:cNvGrpSpPr>
            <a:grpSpLocks/>
          </p:cNvGrpSpPr>
          <p:nvPr/>
        </p:nvGrpSpPr>
        <p:grpSpPr bwMode="auto">
          <a:xfrm>
            <a:off x="8216900" y="4306888"/>
            <a:ext cx="628650" cy="2362200"/>
            <a:chOff x="5177" y="2699"/>
            <a:chExt cx="396" cy="1488"/>
          </a:xfrm>
        </p:grpSpPr>
        <p:sp>
          <p:nvSpPr>
            <p:cNvPr id="801817" name="Text Box 25"/>
            <p:cNvSpPr txBox="1">
              <a:spLocks noChangeArrowheads="1"/>
            </p:cNvSpPr>
            <p:nvPr/>
          </p:nvSpPr>
          <p:spPr bwMode="auto">
            <a:xfrm>
              <a:off x="5204" y="2889"/>
              <a:ext cx="369" cy="1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10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11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12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13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14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15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16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801818" name="Text Box 26"/>
            <p:cNvSpPr txBox="1">
              <a:spLocks noChangeArrowheads="1"/>
            </p:cNvSpPr>
            <p:nvPr/>
          </p:nvSpPr>
          <p:spPr bwMode="auto">
            <a:xfrm>
              <a:off x="5177" y="2699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9" grpId="0" animBg="1"/>
      <p:bldP spid="801800" grpId="0" animBg="1"/>
      <p:bldP spid="801801" grpId="0" animBg="1"/>
      <p:bldP spid="801802" grpId="0" animBg="1"/>
      <p:bldP spid="801803" grpId="0" animBg="1"/>
      <p:bldP spid="80180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712490"/>
            <a:ext cx="7581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943835"/>
            <a:ext cx="7019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0" y="2933945"/>
            <a:ext cx="6438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0" y="3879050"/>
            <a:ext cx="77533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1504825"/>
            <a:ext cx="855095" cy="24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2424636"/>
            <a:ext cx="948255" cy="2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54025"/>
            <a:ext cx="855095" cy="25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5123869"/>
            <a:ext cx="855095" cy="21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8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863715"/>
            <a:ext cx="3695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79425"/>
            <a:ext cx="3629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4239090"/>
            <a:ext cx="2981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6685" y="1799528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 smtClean="0">
                <a:solidFill>
                  <a:srgbClr val="C00000"/>
                </a:solidFill>
              </a:rPr>
              <a:t> &lt; 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140" y="3113965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 smtClean="0">
                <a:solidFill>
                  <a:srgbClr val="C00000"/>
                </a:solidFill>
              </a:rPr>
              <a:t> &lt;= 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741" y="3338990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x^y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741" y="1538790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x-y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6736" y="2033845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 smtClean="0">
                <a:solidFill>
                  <a:srgbClr val="C00000"/>
                </a:solidFill>
              </a:rPr>
              <a:t>&gt;y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1" y="2294583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x*y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8636" y="2816315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x+y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710"/>
            <a:ext cx="4163267" cy="51305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52" y="798835"/>
            <a:ext cx="5336103" cy="5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1633" y="4914165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6635" y="3248980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581" y="3464042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581" y="1943835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3953" y="2168860"/>
            <a:ext cx="11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^15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6548" y="2618910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8778" y="3665291"/>
            <a:ext cx="15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c+b</a:t>
            </a:r>
            <a:r>
              <a:rPr lang="en-US" altLang="zh-CN" dirty="0" smtClean="0">
                <a:solidFill>
                  <a:srgbClr val="FF0000"/>
                </a:solidFill>
              </a:rPr>
              <a:t>)&lt;&lt;2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695" y="2879648"/>
            <a:ext cx="114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C+112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6548" y="4104075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1730" y="4329100"/>
            <a:ext cx="28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循环语句的表示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         循环结构的机器级表示 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684213"/>
            <a:ext cx="3960812" cy="49530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do~while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循环的机器级表示 </a:t>
            </a:r>
            <a:endParaRPr lang="zh-CN" altLang="en-US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87313" y="1133475"/>
            <a:ext cx="32702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do  loop_body_statement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while (cond_expr);</a:t>
            </a:r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74613" y="1898650"/>
            <a:ext cx="3327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eaLnBrk="1" hangingPunct="1"/>
            <a:r>
              <a:rPr lang="zh-CN" altLang="en-US" sz="2000"/>
              <a:t>     </a:t>
            </a:r>
            <a:r>
              <a:rPr lang="en-US" altLang="zh-CN" sz="2000"/>
              <a:t>loop_body_statement</a:t>
            </a:r>
          </a:p>
          <a:p>
            <a:pPr eaLnBrk="1" hangingPunct="1"/>
            <a:r>
              <a:rPr lang="en-US" altLang="zh-CN" sz="2000"/>
              <a:t>     c=cond_expr;</a:t>
            </a:r>
          </a:p>
          <a:p>
            <a:pPr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158750" y="3833813"/>
            <a:ext cx="3378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while (cond_expr)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      loop_body_statement</a:t>
            </a:r>
          </a:p>
        </p:txBody>
      </p:sp>
      <p:sp>
        <p:nvSpPr>
          <p:cNvPr id="802823" name="Rectangle 7"/>
          <p:cNvSpPr>
            <a:spLocks noChangeArrowheads="1"/>
          </p:cNvSpPr>
          <p:nvPr/>
        </p:nvSpPr>
        <p:spPr bwMode="auto">
          <a:xfrm>
            <a:off x="160338" y="4643438"/>
            <a:ext cx="3556000" cy="2143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/>
            <a:r>
              <a:rPr lang="en-US" altLang="zh-CN"/>
              <a:t>      </a:t>
            </a:r>
            <a:r>
              <a:rPr lang="en-US" altLang="zh-CN" sz="2000"/>
              <a:t>c=cond_expr;</a:t>
            </a:r>
          </a:p>
          <a:p>
            <a:pPr marL="342900" indent="-342900"/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</a:rPr>
              <a:t>if (!c) goto done;</a:t>
            </a:r>
          </a:p>
          <a:p>
            <a:pPr marL="342900" indent="-342900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marL="342900" indent="-342900"/>
            <a:r>
              <a:rPr lang="zh-CN" altLang="en-US" sz="2000"/>
              <a:t>      </a:t>
            </a:r>
            <a:r>
              <a:rPr lang="en-US" altLang="zh-CN" sz="2000"/>
              <a:t>loop_body_statement</a:t>
            </a:r>
          </a:p>
          <a:p>
            <a:pPr marL="342900" indent="-342900"/>
            <a:r>
              <a:rPr lang="en-US" altLang="zh-CN" sz="2000"/>
              <a:t>      c=cond_expr;</a:t>
            </a:r>
          </a:p>
          <a:p>
            <a:pPr marL="342900" indent="-342900"/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  <a:p>
            <a:pPr marL="342900" indent="-342900"/>
            <a:r>
              <a:rPr lang="en-US" altLang="zh-CN" sz="2000"/>
              <a:t>done</a:t>
            </a:r>
            <a:r>
              <a:rPr lang="zh-CN" altLang="en-US" sz="2000"/>
              <a:t>：</a:t>
            </a:r>
          </a:p>
        </p:txBody>
      </p:sp>
      <p:sp>
        <p:nvSpPr>
          <p:cNvPr id="802824" name="Rectangle 8"/>
          <p:cNvSpPr>
            <a:spLocks noChangeArrowheads="1"/>
          </p:cNvSpPr>
          <p:nvPr/>
        </p:nvSpPr>
        <p:spPr bwMode="auto">
          <a:xfrm>
            <a:off x="3627438" y="2698750"/>
            <a:ext cx="523081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for (begin_expr; cond_expr; update_expr)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	loop_body_statement</a:t>
            </a:r>
          </a:p>
        </p:txBody>
      </p:sp>
      <p:sp>
        <p:nvSpPr>
          <p:cNvPr id="802825" name="Rectangle 9"/>
          <p:cNvSpPr>
            <a:spLocks noChangeArrowheads="1"/>
          </p:cNvSpPr>
          <p:nvPr/>
        </p:nvSpPr>
        <p:spPr bwMode="auto">
          <a:xfrm>
            <a:off x="0" y="3338513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3333CC"/>
                </a:solidFill>
              </a:rPr>
              <a:t>while</a:t>
            </a:r>
            <a:r>
              <a:rPr lang="zh-CN" altLang="en-US" sz="2000">
                <a:solidFill>
                  <a:srgbClr val="3333CC"/>
                </a:solidFill>
              </a:rPr>
              <a:t>循环的机器级表示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02826" name="Rectangle 10"/>
          <p:cNvSpPr>
            <a:spLocks noChangeArrowheads="1"/>
          </p:cNvSpPr>
          <p:nvPr/>
        </p:nvSpPr>
        <p:spPr bwMode="auto">
          <a:xfrm>
            <a:off x="4346575" y="2114550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3333CC"/>
                </a:solidFill>
              </a:rPr>
              <a:t>for</a:t>
            </a:r>
            <a:r>
              <a:rPr lang="zh-CN" altLang="en-US" sz="2000">
                <a:solidFill>
                  <a:srgbClr val="3333CC"/>
                </a:solidFill>
              </a:rPr>
              <a:t>循环的机器级表示 </a:t>
            </a:r>
            <a:endParaRPr lang="zh-CN" altLang="en-US" sz="2400">
              <a:solidFill>
                <a:srgbClr val="3333CC"/>
              </a:solidFill>
            </a:endParaRPr>
          </a:p>
        </p:txBody>
      </p:sp>
      <p:sp>
        <p:nvSpPr>
          <p:cNvPr id="802827" name="Rectangle 11"/>
          <p:cNvSpPr>
            <a:spLocks noChangeArrowheads="1"/>
          </p:cNvSpPr>
          <p:nvPr/>
        </p:nvSpPr>
        <p:spPr bwMode="auto">
          <a:xfrm>
            <a:off x="4346575" y="3689350"/>
            <a:ext cx="4140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00075" eaLnBrk="1" hangingPunct="1"/>
            <a:r>
              <a:rPr lang="en-US" altLang="zh-CN" b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>
                <a:solidFill>
                  <a:srgbClr val="3333CC"/>
                </a:solidFill>
              </a:rPr>
              <a:t>begin_expr;</a:t>
            </a:r>
          </a:p>
          <a:p>
            <a:pPr indent="600075" eaLnBrk="1" hangingPunct="1"/>
            <a:r>
              <a:rPr lang="en-US" altLang="zh-CN" sz="2000"/>
              <a:t>     c=cond_expr;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(!c) goto done;</a:t>
            </a:r>
          </a:p>
          <a:p>
            <a:pPr indent="600075" eaLnBrk="1" hangingPunct="1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indent="600075" eaLnBrk="1" hangingPunct="1"/>
            <a:r>
              <a:rPr lang="zh-CN" altLang="en-US" sz="2000"/>
              <a:t>     </a:t>
            </a:r>
            <a:r>
              <a:rPr lang="en-US" altLang="zh-CN" sz="2000"/>
              <a:t>loop_body_statement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3333CC"/>
                </a:solidFill>
              </a:rPr>
              <a:t>update_expr;</a:t>
            </a:r>
          </a:p>
          <a:p>
            <a:pPr indent="600075" eaLnBrk="1" hangingPunct="1"/>
            <a:r>
              <a:rPr lang="en-US" altLang="zh-CN" sz="2000"/>
              <a:t>     c=cond_expr;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  <a:p>
            <a:pPr indent="600075" eaLnBrk="1" hangingPunct="1"/>
            <a:r>
              <a:rPr lang="en-US" altLang="zh-CN" sz="2000"/>
              <a:t>done</a:t>
            </a:r>
            <a:r>
              <a:rPr lang="zh-CN" altLang="en-US" sz="2000"/>
              <a:t>：</a:t>
            </a: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4437063" y="1179513"/>
            <a:ext cx="3914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红色处为条件转移指令！</a:t>
            </a:r>
            <a:endParaRPr lang="en-US" altLang="zh-CN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0" grpId="0" animBg="1"/>
      <p:bldP spid="802821" grpId="0" animBg="1"/>
      <p:bldP spid="802822" grpId="0" animBg="1"/>
      <p:bldP spid="802823" grpId="0" animBg="1"/>
      <p:bldP spid="802824" grpId="0" animBg="1"/>
      <p:bldP spid="802827" grpId="0" animBg="1"/>
      <p:bldP spid="8028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循环结构与递归的比较</a:t>
            </a:r>
            <a:endParaRPr lang="en-US" altLang="zh-CN" sz="3600" smtClean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641350"/>
            <a:ext cx="8596313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 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递归函数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nn_sum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仅为说明原理，实际上可直接用公式，为说明循环的机器级表示，这里用循环实现。</a:t>
            </a:r>
            <a:r>
              <a:rPr lang="zh-CN" altLang="en-US" smtClean="0"/>
              <a:t> 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4463" y="1624013"/>
            <a:ext cx="353218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en-US" altLang="zh-CN"/>
              <a:t>int  nn_sum ( int n) </a:t>
            </a:r>
          </a:p>
          <a:p>
            <a:pPr indent="266700" eaLnBrk="1" hangingPunct="1"/>
            <a:r>
              <a:rPr lang="en-US" altLang="zh-CN"/>
              <a:t>{</a:t>
            </a:r>
          </a:p>
          <a:p>
            <a:pPr indent="266700" eaLnBrk="1" hangingPunct="1"/>
            <a:r>
              <a:rPr lang="en-US" altLang="zh-CN"/>
              <a:t>     	int i;</a:t>
            </a:r>
          </a:p>
          <a:p>
            <a:pPr indent="266700" eaLnBrk="1" hangingPunct="1"/>
            <a:r>
              <a:rPr lang="en-US" altLang="zh-CN"/>
              <a:t>         	int result=0;	</a:t>
            </a:r>
          </a:p>
          <a:p>
            <a:pPr indent="266700" eaLnBrk="1" hangingPunct="1"/>
            <a:r>
              <a:rPr lang="en-US" altLang="zh-CN"/>
              <a:t>	for (i=1; i &lt;=n; i++)  </a:t>
            </a:r>
          </a:p>
          <a:p>
            <a:pPr indent="266700" eaLnBrk="1" hangingPunct="1"/>
            <a:r>
              <a:rPr lang="en-US" altLang="zh-CN"/>
              <a:t>	      result+=i;   </a:t>
            </a:r>
          </a:p>
          <a:p>
            <a:pPr indent="266700" eaLnBrk="1" hangingPunct="1"/>
            <a:r>
              <a:rPr lang="en-US" altLang="zh-CN"/>
              <a:t>	return result</a:t>
            </a:r>
            <a:r>
              <a:rPr lang="zh-CN" altLang="en-US"/>
              <a:t>；</a:t>
            </a:r>
          </a:p>
          <a:p>
            <a:pPr indent="266700" eaLnBrk="1" hangingPunct="1"/>
            <a:r>
              <a:rPr lang="en-US" altLang="zh-CN"/>
              <a:t>}</a:t>
            </a:r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4167188" y="1358900"/>
            <a:ext cx="2700337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 b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movl  8(%ebp),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movl  $0,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movl  $1,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jg    .L2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.L1: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addl  %edx,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addl  $1,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jle   .L1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.L2   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385763" y="4722813"/>
            <a:ext cx="82359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00">
                <a:solidFill>
                  <a:srgbClr val="FF0000"/>
                </a:solidFill>
              </a:rPr>
              <a:t>过程体中没用到</a:t>
            </a:r>
            <a:r>
              <a:rPr lang="zh-CN" altLang="en-US" sz="1900">
                <a:solidFill>
                  <a:srgbClr val="3333CC"/>
                </a:solidFill>
              </a:rPr>
              <a:t>被调用过程保存寄存器</a:t>
            </a:r>
            <a:r>
              <a:rPr lang="zh-CN" altLang="en-US" sz="1900">
                <a:solidFill>
                  <a:srgbClr val="FF0000"/>
                </a:solidFill>
              </a:rPr>
              <a:t>。因而，该过程栈帧中仅需保留</a:t>
            </a:r>
            <a:r>
              <a:rPr lang="en-US" altLang="zh-CN" sz="1900">
                <a:solidFill>
                  <a:srgbClr val="FF0000"/>
                </a:solidFill>
              </a:rPr>
              <a:t>EBP</a:t>
            </a:r>
            <a:r>
              <a:rPr lang="zh-CN" altLang="en-US" sz="1900">
                <a:solidFill>
                  <a:srgbClr val="FF0000"/>
                </a:solidFill>
              </a:rPr>
              <a:t>，即其栈帧仅占用</a:t>
            </a:r>
            <a:r>
              <a:rPr lang="en-US" altLang="zh-CN" sz="1900">
                <a:solidFill>
                  <a:srgbClr val="FF0000"/>
                </a:solidFill>
              </a:rPr>
              <a:t>4</a:t>
            </a:r>
            <a:r>
              <a:rPr lang="zh-CN" altLang="en-US" sz="1900">
                <a:solidFill>
                  <a:srgbClr val="FF0000"/>
                </a:solidFill>
              </a:rPr>
              <a:t>字节空间，而</a:t>
            </a:r>
            <a:r>
              <a:rPr lang="zh-CN" altLang="en-US" sz="1900">
                <a:solidFill>
                  <a:srgbClr val="FF0000"/>
                </a:solidFill>
                <a:hlinkClick r:id="" action="ppaction://hlinkshowjump?jump=nextslide"/>
              </a:rPr>
              <a:t>递归方式</a:t>
            </a:r>
            <a:r>
              <a:rPr lang="zh-CN" altLang="en-US" sz="1900">
                <a:solidFill>
                  <a:srgbClr val="FF0000"/>
                </a:solidFill>
              </a:rPr>
              <a:t>则占用了</a:t>
            </a:r>
            <a:r>
              <a:rPr lang="en-US" altLang="zh-CN" sz="1900">
                <a:solidFill>
                  <a:srgbClr val="FF0000"/>
                </a:solidFill>
              </a:rPr>
              <a:t>(16n+12)</a:t>
            </a:r>
            <a:r>
              <a:rPr lang="zh-CN" altLang="en-US" sz="1900">
                <a:solidFill>
                  <a:srgbClr val="FF0000"/>
                </a:solidFill>
              </a:rPr>
              <a:t>字节栈空间，多用了</a:t>
            </a:r>
            <a:r>
              <a:rPr lang="en-US" altLang="zh-CN" sz="1900">
                <a:solidFill>
                  <a:srgbClr val="FF0000"/>
                </a:solidFill>
              </a:rPr>
              <a:t>(16n+8)</a:t>
            </a:r>
            <a:r>
              <a:rPr lang="zh-CN" altLang="en-US" sz="1900">
                <a:solidFill>
                  <a:srgbClr val="FF0000"/>
                </a:solidFill>
              </a:rPr>
              <a:t>字节，每次递归调用都要执行</a:t>
            </a:r>
            <a:r>
              <a:rPr lang="en-US" altLang="zh-CN" sz="1900">
                <a:solidFill>
                  <a:srgbClr val="FF0000"/>
                </a:solidFill>
              </a:rPr>
              <a:t>16</a:t>
            </a:r>
            <a:r>
              <a:rPr lang="zh-CN" altLang="en-US" sz="1900">
                <a:solidFill>
                  <a:srgbClr val="FF0000"/>
                </a:solidFill>
              </a:rPr>
              <a:t>条指令，一共多了</a:t>
            </a:r>
            <a:r>
              <a:rPr lang="en-US" altLang="zh-CN" sz="1900">
                <a:solidFill>
                  <a:srgbClr val="FF0000"/>
                </a:solidFill>
              </a:rPr>
              <a:t>n</a:t>
            </a:r>
            <a:r>
              <a:rPr lang="zh-CN" altLang="en-US" sz="1900">
                <a:solidFill>
                  <a:srgbClr val="FF0000"/>
                </a:solidFill>
              </a:rPr>
              <a:t>次过程调用，因而，递归方式比循环方式至少多执行了</a:t>
            </a:r>
            <a:r>
              <a:rPr lang="en-US" altLang="zh-CN" sz="1900">
                <a:solidFill>
                  <a:srgbClr val="FF0000"/>
                </a:solidFill>
              </a:rPr>
              <a:t>16n</a:t>
            </a:r>
            <a:r>
              <a:rPr lang="zh-CN" altLang="en-US" sz="1900">
                <a:solidFill>
                  <a:srgbClr val="FF0000"/>
                </a:solidFill>
              </a:rPr>
              <a:t>条指令。由此可以看出，</a:t>
            </a:r>
            <a:r>
              <a:rPr lang="zh-CN" altLang="en-US" sz="1900">
                <a:solidFill>
                  <a:srgbClr val="3333CC"/>
                </a:solidFill>
              </a:rPr>
              <a:t>为了提高程序的性能，若能用非递归方式执行则最好用非递归方式。</a:t>
            </a:r>
            <a:r>
              <a:rPr lang="zh-CN" altLang="en-US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6964363" y="1493838"/>
            <a:ext cx="2179637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局部变量 </a:t>
            </a:r>
            <a:r>
              <a:rPr lang="en-US" altLang="zh-CN">
                <a:solidFill>
                  <a:srgbClr val="0000FF"/>
                </a:solidFill>
              </a:rPr>
              <a:t>i </a:t>
            </a:r>
            <a:r>
              <a:rPr lang="zh-CN" altLang="en-US">
                <a:solidFill>
                  <a:srgbClr val="0000FF"/>
                </a:solidFill>
              </a:rPr>
              <a:t>和 </a:t>
            </a:r>
            <a:r>
              <a:rPr lang="en-US" altLang="zh-CN">
                <a:solidFill>
                  <a:srgbClr val="0000FF"/>
                </a:solidFill>
              </a:rPr>
              <a:t>result </a:t>
            </a:r>
            <a:r>
              <a:rPr lang="zh-CN" altLang="en-US">
                <a:solidFill>
                  <a:srgbClr val="0000FF"/>
                </a:solidFill>
              </a:rPr>
              <a:t>被分别分配在</a:t>
            </a:r>
            <a:r>
              <a:rPr lang="en-US" altLang="zh-CN">
                <a:solidFill>
                  <a:srgbClr val="0000FF"/>
                </a:solidFill>
              </a:rPr>
              <a:t>EDX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EAX</a:t>
            </a:r>
            <a:r>
              <a:rPr lang="zh-CN" altLang="en-US">
                <a:solidFill>
                  <a:srgbClr val="0000FF"/>
                </a:solidFill>
              </a:rPr>
              <a:t>中。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通常复杂局部变量被分配在栈中，而这里都是简单变量</a:t>
            </a:r>
          </a:p>
        </p:txBody>
      </p:sp>
      <p:sp>
        <p:nvSpPr>
          <p:cNvPr id="803848" name="Line 8"/>
          <p:cNvSpPr>
            <a:spLocks noChangeShapeType="1"/>
          </p:cNvSpPr>
          <p:nvPr/>
        </p:nvSpPr>
        <p:spPr bwMode="auto">
          <a:xfrm flipV="1">
            <a:off x="2727325" y="1538288"/>
            <a:ext cx="1619250" cy="3159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49" name="Line 9"/>
          <p:cNvSpPr>
            <a:spLocks noChangeShapeType="1"/>
          </p:cNvSpPr>
          <p:nvPr/>
        </p:nvSpPr>
        <p:spPr bwMode="auto">
          <a:xfrm flipV="1">
            <a:off x="2501900" y="1854200"/>
            <a:ext cx="1844675" cy="67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 flipV="1">
            <a:off x="2051050" y="2079625"/>
            <a:ext cx="2295525" cy="763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V="1">
            <a:off x="2681288" y="2438400"/>
            <a:ext cx="1711325" cy="3603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>
            <a:off x="2727325" y="3203575"/>
            <a:ext cx="1619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3" name="Line 13"/>
          <p:cNvSpPr>
            <a:spLocks noChangeShapeType="1"/>
          </p:cNvSpPr>
          <p:nvPr/>
        </p:nvSpPr>
        <p:spPr bwMode="auto">
          <a:xfrm>
            <a:off x="3132138" y="2979738"/>
            <a:ext cx="1214437" cy="4937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2681288" y="2979738"/>
            <a:ext cx="1620837" cy="8540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5" name="Text Box 15"/>
          <p:cNvSpPr txBox="1">
            <a:spLocks noChangeArrowheads="1"/>
          </p:cNvSpPr>
          <p:nvPr/>
        </p:nvSpPr>
        <p:spPr bwMode="auto">
          <a:xfrm>
            <a:off x="7451725" y="4014788"/>
            <a:ext cx="855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hlinkClick r:id="rId2" action="ppaction://hlinksldjump"/>
              </a:rPr>
              <a:t>SKIP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/>
      <p:bldP spid="803845" grpId="0" animBg="1"/>
      <p:bldP spid="803846" grpId="0"/>
      <p:bldP spid="803847" grpId="0"/>
      <p:bldP spid="803848" grpId="0" animBg="1"/>
      <p:bldP spid="803849" grpId="0" animBg="1"/>
      <p:bldP spid="803850" grpId="0" animBg="1"/>
      <p:bldP spid="803851" grpId="0" animBg="1"/>
      <p:bldP spid="803852" grpId="0" animBg="1"/>
      <p:bldP spid="803853" grpId="0" animBg="1"/>
      <p:bldP spid="803854" grpId="0" animBg="1"/>
      <p:bldP spid="8038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                                  递归过程调用举例</a:t>
            </a:r>
          </a:p>
        </p:txBody>
      </p:sp>
      <p:pic>
        <p:nvPicPr>
          <p:cNvPr id="64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684213"/>
            <a:ext cx="333057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115888" y="157163"/>
            <a:ext cx="4140200" cy="2192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 nn_sum ( int n) 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int result;	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if  (n&lt;=0 )  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    result=0;   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else	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    result=n+nn_sum(n-1); 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return  result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8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648198" name="Group 6"/>
          <p:cNvGrpSpPr>
            <a:grpSpLocks/>
          </p:cNvGrpSpPr>
          <p:nvPr/>
        </p:nvGrpSpPr>
        <p:grpSpPr bwMode="auto">
          <a:xfrm>
            <a:off x="8351838" y="962025"/>
            <a:ext cx="539750" cy="1125538"/>
            <a:chOff x="5290" y="374"/>
            <a:chExt cx="340" cy="680"/>
          </a:xfrm>
        </p:grpSpPr>
        <p:sp>
          <p:nvSpPr>
            <p:cNvPr id="648199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00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648205" name="Group 13"/>
          <p:cNvGrpSpPr>
            <a:grpSpLocks/>
          </p:cNvGrpSpPr>
          <p:nvPr/>
        </p:nvGrpSpPr>
        <p:grpSpPr bwMode="auto">
          <a:xfrm>
            <a:off x="8351838" y="2178050"/>
            <a:ext cx="539750" cy="1371600"/>
            <a:chOff x="5290" y="1139"/>
            <a:chExt cx="340" cy="864"/>
          </a:xfrm>
        </p:grpSpPr>
        <p:sp>
          <p:nvSpPr>
            <p:cNvPr id="648206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07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Sum(n)</a:t>
              </a:r>
            </a:p>
          </p:txBody>
        </p:sp>
      </p:grpSp>
      <p:grpSp>
        <p:nvGrpSpPr>
          <p:cNvPr id="648208" name="Group 16"/>
          <p:cNvGrpSpPr>
            <a:grpSpLocks/>
          </p:cNvGrpSpPr>
          <p:nvPr/>
        </p:nvGrpSpPr>
        <p:grpSpPr bwMode="auto">
          <a:xfrm>
            <a:off x="8351838" y="3482975"/>
            <a:ext cx="539750" cy="1439863"/>
            <a:chOff x="5290" y="1139"/>
            <a:chExt cx="340" cy="864"/>
          </a:xfrm>
        </p:grpSpPr>
        <p:sp>
          <p:nvSpPr>
            <p:cNvPr id="648209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0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Sum(n-1)</a:t>
              </a:r>
            </a:p>
          </p:txBody>
        </p:sp>
      </p:grpSp>
      <p:sp>
        <p:nvSpPr>
          <p:cNvPr id="648230" name="Text Box 38"/>
          <p:cNvSpPr txBox="1">
            <a:spLocks noChangeArrowheads="1"/>
          </p:cNvSpPr>
          <p:nvPr/>
        </p:nvSpPr>
        <p:spPr bwMode="auto">
          <a:xfrm>
            <a:off x="7991475" y="3797300"/>
            <a:ext cx="225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pic>
        <p:nvPicPr>
          <p:cNvPr id="64823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235" name="Text Box 43"/>
          <p:cNvSpPr txBox="1">
            <a:spLocks noChangeArrowheads="1"/>
          </p:cNvSpPr>
          <p:nvPr/>
        </p:nvSpPr>
        <p:spPr bwMode="auto">
          <a:xfrm>
            <a:off x="2951163" y="5724525"/>
            <a:ext cx="59864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时间开销：每次递归执行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条指令，共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16n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条指令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空间开销：一次调用增加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16B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栈帧，共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16n+12</a:t>
            </a:r>
          </a:p>
        </p:txBody>
      </p:sp>
      <p:sp>
        <p:nvSpPr>
          <p:cNvPr id="648237" name="Text Box 45"/>
          <p:cNvSpPr txBox="1">
            <a:spLocks noChangeArrowheads="1"/>
          </p:cNvSpPr>
          <p:nvPr/>
        </p:nvSpPr>
        <p:spPr bwMode="auto">
          <a:xfrm>
            <a:off x="3806825" y="4778375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  <a:hlinkClick r:id="" action="ppaction://hlinkshowjump?jump=previousslide"/>
              </a:rPr>
              <a:t>BACK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8238" name="Text Box 46"/>
          <p:cNvSpPr txBox="1">
            <a:spLocks noChangeArrowheads="1"/>
          </p:cNvSpPr>
          <p:nvPr/>
        </p:nvSpPr>
        <p:spPr bwMode="auto">
          <a:xfrm>
            <a:off x="5562600" y="908050"/>
            <a:ext cx="2339975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的栈帧至少占</a:t>
            </a:r>
            <a:r>
              <a:rPr lang="en-US" altLang="zh-CN" sz="19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12B</a:t>
            </a:r>
          </a:p>
        </p:txBody>
      </p:sp>
    </p:spTree>
    <p:extLst>
      <p:ext uri="{BB962C8B-B14F-4D97-AF65-F5344CB8AC3E}">
        <p14:creationId xmlns:p14="http://schemas.microsoft.com/office/powerpoint/2010/main" val="33502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06375" y="2843213"/>
            <a:ext cx="3825875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 dirty="0" err="1"/>
              <a:t>int</a:t>
            </a:r>
            <a:r>
              <a:rPr lang="en-US" altLang="zh-CN" sz="2200" dirty="0"/>
              <a:t> add (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x,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y ) {</a:t>
            </a:r>
          </a:p>
          <a:p>
            <a:pPr marL="342900" indent="-342900"/>
            <a:r>
              <a:rPr lang="en-US" altLang="zh-CN" sz="2200" dirty="0"/>
              <a:t>	 return </a:t>
            </a:r>
            <a:r>
              <a:rPr lang="en-US" altLang="zh-CN" sz="2200" dirty="0" err="1"/>
              <a:t>x+y</a:t>
            </a:r>
            <a:r>
              <a:rPr lang="en-US" altLang="zh-CN" sz="2200" dirty="0"/>
              <a:t>;</a:t>
            </a:r>
          </a:p>
          <a:p>
            <a:pPr marL="342900" indent="-342900"/>
            <a:r>
              <a:rPr lang="en-US" altLang="zh-CN" sz="2200" dirty="0"/>
              <a:t>}</a:t>
            </a:r>
          </a:p>
          <a:p>
            <a:pPr marL="342900" indent="-342900"/>
            <a:endParaRPr lang="en-US" altLang="zh-CN" sz="2200" dirty="0"/>
          </a:p>
          <a:p>
            <a:pPr marL="342900" indent="-342900"/>
            <a:r>
              <a:rPr lang="en-US" altLang="zh-CN" sz="2200" dirty="0" err="1"/>
              <a:t>int</a:t>
            </a:r>
            <a:r>
              <a:rPr lang="en-US" altLang="zh-CN" sz="2200" dirty="0"/>
              <a:t> main ( ) {	</a:t>
            </a:r>
          </a:p>
          <a:p>
            <a:pPr marL="342900" indent="-342900"/>
            <a:r>
              <a:rPr lang="en-US" altLang="zh-CN" sz="2200" dirty="0"/>
              <a:t>	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	t1 = 125;</a:t>
            </a:r>
          </a:p>
          <a:p>
            <a:pPr marL="342900" indent="-342900"/>
            <a:r>
              <a:rPr lang="en-US" altLang="zh-CN" sz="2200" dirty="0"/>
              <a:t>   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t2 = 80;</a:t>
            </a:r>
          </a:p>
          <a:p>
            <a:pPr marL="342900" indent="-342900"/>
            <a:r>
              <a:rPr lang="en-US" altLang="zh-CN" sz="2200" dirty="0"/>
              <a:t>	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	sum = </a:t>
            </a:r>
            <a:r>
              <a:rPr lang="en-US" altLang="zh-CN" sz="2200" dirty="0">
                <a:solidFill>
                  <a:srgbClr val="FF3300"/>
                </a:solidFill>
              </a:rPr>
              <a:t>add (t1, t2)</a:t>
            </a:r>
            <a:r>
              <a:rPr lang="en-US" altLang="zh-CN" sz="2200" dirty="0"/>
              <a:t>;</a:t>
            </a:r>
          </a:p>
          <a:p>
            <a:pPr marL="342900" indent="-342900"/>
            <a:r>
              <a:rPr lang="en-US" altLang="zh-CN" sz="2200" dirty="0"/>
              <a:t>	 return sum;</a:t>
            </a:r>
            <a:endParaRPr lang="zh-CN" altLang="en-US" sz="2200" dirty="0"/>
          </a:p>
          <a:p>
            <a:pPr marL="342900" indent="-342900"/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grpSp>
        <p:nvGrpSpPr>
          <p:cNvPr id="734221" name="Group 13"/>
          <p:cNvGrpSpPr>
            <a:grpSpLocks/>
          </p:cNvGrpSpPr>
          <p:nvPr/>
        </p:nvGrpSpPr>
        <p:grpSpPr bwMode="auto">
          <a:xfrm>
            <a:off x="2862263" y="3608388"/>
            <a:ext cx="1081087" cy="1371600"/>
            <a:chOff x="3050" y="1820"/>
            <a:chExt cx="681" cy="864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86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main</a:t>
              </a:r>
              <a:endParaRPr lang="en-US" altLang="zh-CN" sz="2400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390" y="210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30" name="Group 22"/>
          <p:cNvGrpSpPr>
            <a:grpSpLocks/>
          </p:cNvGrpSpPr>
          <p:nvPr/>
        </p:nvGrpSpPr>
        <p:grpSpPr bwMode="auto">
          <a:xfrm>
            <a:off x="4481513" y="2798763"/>
            <a:ext cx="3960812" cy="3386137"/>
            <a:chOff x="2823" y="1763"/>
            <a:chExt cx="2495" cy="2133"/>
          </a:xfrm>
        </p:grpSpPr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4224" name="Line 16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5" name="Line 17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8" name="Line 20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9" name="Line 21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mtClean="0"/>
              <a:t>逆向工程举例</a:t>
            </a:r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5472113" y="684213"/>
            <a:ext cx="35083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zh-CN" altLang="en-US" b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/>
              <a:t>movl  	8(%ebp), %ebx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.L12: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leal   	(%eax,%eax),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movl  	%ebx,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andl  	$1,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orl       %edx,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shrl     %ebx</a:t>
            </a:r>
            <a:r>
              <a:rPr lang="en-US" altLang="zh-CN"/>
              <a:t>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addl   	$1, %ecx 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cmpl  	$32,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jne    	.L12</a:t>
            </a: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134938" y="4284663"/>
            <a:ext cx="88471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000"/>
              <a:t>① 处为</a:t>
            </a:r>
            <a:r>
              <a:rPr lang="en-US" altLang="zh-CN" sz="2000"/>
              <a:t>i=0</a:t>
            </a:r>
            <a:r>
              <a:rPr lang="zh-CN" altLang="en-US" sz="2000"/>
              <a:t>，② 处为</a:t>
            </a:r>
            <a:r>
              <a:rPr lang="en-US" altLang="zh-CN" sz="2000"/>
              <a:t>i≠32</a:t>
            </a:r>
            <a:r>
              <a:rPr lang="zh-CN" altLang="en-US" sz="2000"/>
              <a:t>，③ 处为</a:t>
            </a:r>
            <a:r>
              <a:rPr lang="en-US" altLang="zh-CN" sz="2000"/>
              <a:t>i++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入口参数 </a:t>
            </a:r>
            <a:r>
              <a:rPr lang="en-US" altLang="zh-CN" sz="2000"/>
              <a:t>x </a:t>
            </a:r>
            <a:r>
              <a:rPr lang="zh-CN" altLang="en-US" sz="2000"/>
              <a:t>在</a:t>
            </a:r>
            <a:r>
              <a:rPr lang="en-US" altLang="zh-CN" sz="2000"/>
              <a:t>EBX</a:t>
            </a:r>
            <a:r>
              <a:rPr lang="zh-CN" altLang="en-US" sz="2000"/>
              <a:t>中，返回参数 </a:t>
            </a:r>
            <a:r>
              <a:rPr lang="en-US" altLang="zh-CN" sz="2000"/>
              <a:t>result </a:t>
            </a:r>
            <a:r>
              <a:rPr lang="zh-CN" altLang="en-US" sz="2000"/>
              <a:t>在</a:t>
            </a:r>
            <a:r>
              <a:rPr lang="en-US" altLang="zh-CN" sz="2000"/>
              <a:t>EAX</a:t>
            </a:r>
            <a:r>
              <a:rPr lang="zh-CN" altLang="en-US" sz="2000"/>
              <a:t>中。</a:t>
            </a:r>
            <a:r>
              <a:rPr lang="en-US" altLang="zh-CN" sz="2000"/>
              <a:t>LEA</a:t>
            </a:r>
            <a:r>
              <a:rPr lang="zh-CN" altLang="en-US" sz="2000"/>
              <a:t>实现“</a:t>
            </a:r>
            <a:r>
              <a:rPr lang="en-US" altLang="zh-CN" sz="2000"/>
              <a:t>2*result”</a:t>
            </a:r>
            <a:r>
              <a:rPr lang="zh-CN" altLang="en-US" sz="2000"/>
              <a:t>，即：将</a:t>
            </a:r>
            <a:r>
              <a:rPr lang="en-US" altLang="zh-CN" sz="2000"/>
              <a:t>result</a:t>
            </a:r>
            <a:r>
              <a:rPr lang="zh-CN" altLang="en-US" sz="2000"/>
              <a:t>左移一位；第</a:t>
            </a:r>
            <a:r>
              <a:rPr lang="en-US" altLang="zh-CN" sz="2000"/>
              <a:t>6</a:t>
            </a:r>
            <a:r>
              <a:rPr lang="zh-CN" altLang="en-US" sz="2000"/>
              <a:t>和第</a:t>
            </a:r>
            <a:r>
              <a:rPr lang="en-US" altLang="zh-CN" sz="2000"/>
              <a:t>7</a:t>
            </a:r>
            <a:r>
              <a:rPr lang="zh-CN" altLang="en-US" sz="2000"/>
              <a:t>条指令则实现“</a:t>
            </a:r>
            <a:r>
              <a:rPr lang="en-US" altLang="zh-CN" sz="2000"/>
              <a:t>x&amp;0x01”</a:t>
            </a:r>
            <a:r>
              <a:rPr lang="zh-CN" altLang="en-US" sz="2000"/>
              <a:t>；第</a:t>
            </a:r>
            <a:r>
              <a:rPr lang="en-US" altLang="zh-CN" sz="2000"/>
              <a:t>8</a:t>
            </a:r>
            <a:r>
              <a:rPr lang="zh-CN" altLang="en-US" sz="2000"/>
              <a:t>条指令实现“</a:t>
            </a:r>
            <a:r>
              <a:rPr lang="en-US" altLang="zh-CN" sz="2000"/>
              <a:t>result=(result&lt;&lt;1) | (x &amp; 0x01)”</a:t>
            </a:r>
            <a:r>
              <a:rPr lang="zh-CN" altLang="en-US" sz="2000"/>
              <a:t>，第</a:t>
            </a:r>
            <a:r>
              <a:rPr lang="en-US" altLang="zh-CN" sz="2000"/>
              <a:t>9</a:t>
            </a:r>
            <a:r>
              <a:rPr lang="zh-CN" altLang="en-US" sz="2000"/>
              <a:t>条指令实现“</a:t>
            </a:r>
            <a:r>
              <a:rPr lang="en-US" altLang="zh-CN" sz="2000"/>
              <a:t>x&gt;&gt;=1”</a:t>
            </a:r>
            <a:r>
              <a:rPr lang="zh-CN" altLang="en-US" sz="2000"/>
              <a:t>。综上所述，④ 处的</a:t>
            </a:r>
            <a:r>
              <a:rPr lang="en-US" altLang="zh-CN" sz="2000"/>
              <a:t>C</a:t>
            </a:r>
            <a:r>
              <a:rPr lang="zh-CN" altLang="en-US" sz="2000"/>
              <a:t>语言语句是</a:t>
            </a: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result=(result&lt;&lt;1) | (x &amp; 0x01); x&gt;&gt;=1;”</a:t>
            </a:r>
            <a:r>
              <a:rPr lang="zh-CN" altLang="en-US" sz="2000"/>
              <a:t>。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71438" y="819150"/>
            <a:ext cx="4456112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function_test( unsigned x) </a:t>
            </a:r>
          </a:p>
          <a:p>
            <a:pPr marL="342900" indent="-342900"/>
            <a:r>
              <a:rPr lang="en-US" altLang="zh-CN"/>
              <a:t>{</a:t>
            </a:r>
          </a:p>
          <a:p>
            <a:pPr marL="342900" indent="-342900"/>
            <a:r>
              <a:rPr lang="en-US" altLang="zh-CN"/>
              <a:t>    int result=0;</a:t>
            </a:r>
          </a:p>
          <a:p>
            <a:pPr marL="342900" indent="-342900"/>
            <a:r>
              <a:rPr lang="en-US" altLang="zh-CN"/>
              <a:t>    int i</a:t>
            </a:r>
            <a:r>
              <a:rPr lang="zh-CN" altLang="en-US"/>
              <a:t>；</a:t>
            </a:r>
          </a:p>
          <a:p>
            <a:pPr marL="342900" indent="-342900"/>
            <a:r>
              <a:rPr lang="en-US" altLang="zh-CN"/>
              <a:t>    for ( </a:t>
            </a:r>
            <a:r>
              <a:rPr lang="en-US" altLang="zh-CN" u="sng"/>
              <a:t>     ①     </a:t>
            </a:r>
            <a:r>
              <a:rPr lang="en-US" altLang="zh-CN"/>
              <a:t> ; </a:t>
            </a:r>
            <a:r>
              <a:rPr lang="en-US" altLang="zh-CN" u="sng"/>
              <a:t>    ②     </a:t>
            </a:r>
            <a:r>
              <a:rPr lang="en-US" altLang="zh-CN"/>
              <a:t> ; </a:t>
            </a:r>
            <a:r>
              <a:rPr lang="en-US" altLang="zh-CN" u="sng"/>
              <a:t>     ③     </a:t>
            </a:r>
            <a:r>
              <a:rPr lang="en-US" altLang="zh-CN"/>
              <a:t> ) {</a:t>
            </a:r>
          </a:p>
          <a:p>
            <a:pPr marL="342900" indent="-342900"/>
            <a:r>
              <a:rPr lang="en-US" altLang="zh-CN"/>
              <a:t>            </a:t>
            </a:r>
            <a:r>
              <a:rPr lang="en-US" altLang="zh-CN" u="sng"/>
              <a:t>               ④                </a:t>
            </a:r>
            <a:r>
              <a:rPr lang="zh-CN" altLang="en-US"/>
              <a:t>；</a:t>
            </a:r>
            <a:r>
              <a:rPr lang="zh-CN" altLang="en-US" u="sng"/>
              <a:t>            </a:t>
            </a:r>
          </a:p>
          <a:p>
            <a:pPr marL="342900" indent="-342900"/>
            <a:r>
              <a:rPr lang="en-US" altLang="zh-CN"/>
              <a:t>     }</a:t>
            </a:r>
          </a:p>
          <a:p>
            <a:pPr marL="342900" indent="-342900"/>
            <a:r>
              <a:rPr lang="en-US" altLang="zh-CN"/>
              <a:t>     return result;</a:t>
            </a:r>
          </a:p>
          <a:p>
            <a:pPr marL="342900" indent="-342900"/>
            <a:r>
              <a:rPr lang="en-US" altLang="zh-CN"/>
              <a:t>} 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3627438" y="863600"/>
            <a:ext cx="2024062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5" name="Line 7"/>
          <p:cNvSpPr>
            <a:spLocks noChangeShapeType="1"/>
          </p:cNvSpPr>
          <p:nvPr/>
        </p:nvSpPr>
        <p:spPr bwMode="auto">
          <a:xfrm flipV="1">
            <a:off x="1871663" y="1133475"/>
            <a:ext cx="3779837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6" name="Line 8"/>
          <p:cNvSpPr>
            <a:spLocks noChangeShapeType="1"/>
          </p:cNvSpPr>
          <p:nvPr/>
        </p:nvSpPr>
        <p:spPr bwMode="auto">
          <a:xfrm flipV="1">
            <a:off x="1646238" y="1449388"/>
            <a:ext cx="3960812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897" name="Group 9"/>
          <p:cNvGrpSpPr>
            <a:grpSpLocks/>
          </p:cNvGrpSpPr>
          <p:nvPr/>
        </p:nvGrpSpPr>
        <p:grpSpPr bwMode="auto">
          <a:xfrm flipH="1">
            <a:off x="8442325" y="1628775"/>
            <a:ext cx="360363" cy="2251075"/>
            <a:chOff x="130" y="1565"/>
            <a:chExt cx="170" cy="1701"/>
          </a:xfrm>
        </p:grpSpPr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5901" name="Group 13"/>
          <p:cNvGrpSpPr>
            <a:grpSpLocks/>
          </p:cNvGrpSpPr>
          <p:nvPr/>
        </p:nvGrpSpPr>
        <p:grpSpPr bwMode="auto">
          <a:xfrm>
            <a:off x="2592388" y="2214563"/>
            <a:ext cx="3016250" cy="1844675"/>
            <a:chOff x="1604" y="1395"/>
            <a:chExt cx="1900" cy="1162"/>
          </a:xfrm>
        </p:grpSpPr>
        <p:sp>
          <p:nvSpPr>
            <p:cNvPr id="805902" name="AutoShape 14"/>
            <p:cNvSpPr>
              <a:spLocks/>
            </p:cNvSpPr>
            <p:nvPr/>
          </p:nvSpPr>
          <p:spPr bwMode="auto">
            <a:xfrm>
              <a:off x="3419" y="2245"/>
              <a:ext cx="85" cy="312"/>
            </a:xfrm>
            <a:prstGeom prst="leftBracket">
              <a:avLst>
                <a:gd name="adj" fmla="val 30588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 flipH="1" flipV="1">
              <a:off x="1604" y="1395"/>
              <a:ext cx="1786" cy="10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3762375" y="2214563"/>
            <a:ext cx="1889125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905" name="Group 17"/>
          <p:cNvGrpSpPr>
            <a:grpSpLocks/>
          </p:cNvGrpSpPr>
          <p:nvPr/>
        </p:nvGrpSpPr>
        <p:grpSpPr bwMode="auto">
          <a:xfrm>
            <a:off x="3535363" y="1898650"/>
            <a:ext cx="2160587" cy="1169988"/>
            <a:chOff x="2227" y="1196"/>
            <a:chExt cx="1361" cy="737"/>
          </a:xfrm>
        </p:grpSpPr>
        <p:sp>
          <p:nvSpPr>
            <p:cNvPr id="805906" name="AutoShape 18"/>
            <p:cNvSpPr>
              <a:spLocks/>
            </p:cNvSpPr>
            <p:nvPr/>
          </p:nvSpPr>
          <p:spPr bwMode="auto">
            <a:xfrm>
              <a:off x="3475" y="1196"/>
              <a:ext cx="113" cy="737"/>
            </a:xfrm>
            <a:prstGeom prst="leftBracket">
              <a:avLst>
                <a:gd name="adj" fmla="val 54351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2227" y="1536"/>
              <a:ext cx="124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4" grpId="0" animBg="1"/>
      <p:bldP spid="805895" grpId="0" animBg="1"/>
      <p:bldP spid="805896" grpId="0" animBg="1"/>
      <p:bldP spid="8059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600" dirty="0" smtClean="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3654425"/>
            <a:ext cx="8686800" cy="3014663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200" dirty="0" smtClean="0">
                <a:solidFill>
                  <a:srgbClr val="CC3300"/>
                </a:solidFill>
              </a:rPr>
              <a:t> 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为调用者，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为被调用者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 dirty="0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，并为自己的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 dirty="0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，释放局部变量空间；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5861050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632700" y="4960938"/>
            <a:ext cx="1214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5140325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41052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541020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45545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6176963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grpSp>
        <p:nvGrpSpPr>
          <p:cNvPr id="735257" name="Group 25"/>
          <p:cNvGrpSpPr>
            <a:grpSpLocks/>
          </p:cNvGrpSpPr>
          <p:nvPr/>
        </p:nvGrpSpPr>
        <p:grpSpPr bwMode="auto">
          <a:xfrm>
            <a:off x="341313" y="684213"/>
            <a:ext cx="3960812" cy="3386137"/>
            <a:chOff x="2823" y="1763"/>
            <a:chExt cx="2495" cy="2133"/>
          </a:xfrm>
        </p:grpSpPr>
        <p:sp>
          <p:nvSpPr>
            <p:cNvPr id="735258" name="Text Box 26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 dirty="0"/>
                <a:t>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main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：		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add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 dirty="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 dirty="0"/>
                <a:t>  存放参数	         取出参数</a:t>
              </a:r>
              <a:endParaRPr lang="en-US" altLang="zh-CN" sz="2000" dirty="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 dirty="0"/>
                <a:t>调出</a:t>
              </a:r>
              <a:r>
                <a:rPr lang="en-US" altLang="zh-CN" sz="2000" dirty="0"/>
                <a:t>add</a:t>
              </a:r>
              <a:r>
                <a:rPr lang="zh-CN" altLang="en-US" sz="2000" dirty="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 dirty="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 dirty="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dirty="0"/>
                <a:t>			         </a:t>
              </a:r>
              <a:r>
                <a:rPr lang="zh-CN" altLang="en-US" sz="2000" dirty="0"/>
                <a:t>返回</a:t>
              </a:r>
              <a:r>
                <a:rPr lang="en-US" altLang="zh-CN" sz="2000" dirty="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 dirty="0"/>
                <a:t>				</a:t>
              </a:r>
              <a:endParaRPr lang="zh-CN" altLang="en-US" sz="2000" dirty="0"/>
            </a:p>
          </p:txBody>
        </p:sp>
        <p:sp>
          <p:nvSpPr>
            <p:cNvPr id="735259" name="Line 27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0" name="Line 28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1" name="Line 29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2" name="Line 30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4" name="Line 32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4797425" y="998538"/>
            <a:ext cx="4095750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dirty="0">
                <a:solidFill>
                  <a:srgbClr val="CC6600"/>
                </a:solidFill>
              </a:rPr>
              <a:t>何为现场？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</a:rPr>
              <a:t>通用寄存器的内容！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dirty="0">
                <a:solidFill>
                  <a:srgbClr val="CC6600"/>
                </a:solidFill>
              </a:rPr>
              <a:t>为何要保存现场？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</a:rPr>
              <a:t>因为所有过程共享一套通用寄存器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941763" y="3833813"/>
            <a:ext cx="1260475" cy="103505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941763" y="4824413"/>
            <a:ext cx="1260475" cy="944562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mtClean="0"/>
              <a:t>Linux</a:t>
            </a:r>
            <a:r>
              <a:rPr lang="zh-CN" altLang="en-GB" smtClean="0"/>
              <a:t>可执行文件的存储映像</a:t>
            </a:r>
          </a:p>
        </p:txBody>
      </p:sp>
      <p:sp>
        <p:nvSpPr>
          <p:cNvPr id="777220" name="Text Box 12"/>
          <p:cNvSpPr txBox="1">
            <a:spLocks noChangeArrowheads="1"/>
          </p:cNvSpPr>
          <p:nvPr/>
        </p:nvSpPr>
        <p:spPr bwMode="auto">
          <a:xfrm>
            <a:off x="3181350" y="1576388"/>
            <a:ext cx="3222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0</a:t>
            </a:r>
          </a:p>
        </p:txBody>
      </p:sp>
      <p:grpSp>
        <p:nvGrpSpPr>
          <p:cNvPr id="777221" name="Group 5"/>
          <p:cNvGrpSpPr>
            <a:grpSpLocks/>
          </p:cNvGrpSpPr>
          <p:nvPr/>
        </p:nvGrpSpPr>
        <p:grpSpPr bwMode="auto">
          <a:xfrm>
            <a:off x="7858125" y="1735138"/>
            <a:ext cx="1138238" cy="620712"/>
            <a:chOff x="4950" y="1093"/>
            <a:chExt cx="717" cy="391"/>
          </a:xfrm>
        </p:grpSpPr>
        <p:sp>
          <p:nvSpPr>
            <p:cNvPr id="777222" name="Text Box 25"/>
            <p:cNvSpPr txBox="1">
              <a:spLocks noChangeArrowheads="1"/>
            </p:cNvSpPr>
            <p:nvPr/>
          </p:nvSpPr>
          <p:spPr bwMode="auto">
            <a:xfrm>
              <a:off x="5206" y="1093"/>
              <a:ext cx="46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ESP 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(</a:t>
              </a:r>
              <a:r>
                <a:rPr lang="zh-CN" altLang="en-GB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栈顶</a:t>
              </a:r>
              <a:r>
                <a:rPr lang="en-GB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)</a:t>
              </a:r>
            </a:p>
          </p:txBody>
        </p:sp>
        <p:sp>
          <p:nvSpPr>
            <p:cNvPr id="777223" name="Line 26"/>
            <p:cNvSpPr>
              <a:spLocks noChangeShapeType="1"/>
            </p:cNvSpPr>
            <p:nvPr/>
          </p:nvSpPr>
          <p:spPr bwMode="auto">
            <a:xfrm flipH="1">
              <a:off x="4950" y="1196"/>
              <a:ext cx="242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7224" name="Line 28"/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25" name="Text Box 29"/>
          <p:cNvSpPr txBox="1">
            <a:spLocks noChangeArrowheads="1"/>
          </p:cNvSpPr>
          <p:nvPr/>
        </p:nvSpPr>
        <p:spPr bwMode="auto">
          <a:xfrm>
            <a:off x="8288338" y="3959225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900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77226" name="Line 30"/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27" name="Text Box 31"/>
          <p:cNvSpPr txBox="1">
            <a:spLocks noChangeArrowheads="1"/>
          </p:cNvSpPr>
          <p:nvPr/>
        </p:nvSpPr>
        <p:spPr bwMode="auto">
          <a:xfrm>
            <a:off x="3530600" y="1076325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77228" name="Text Box 32"/>
          <p:cNvSpPr txBox="1">
            <a:spLocks noChangeArrowheads="1"/>
          </p:cNvSpPr>
          <p:nvPr/>
        </p:nvSpPr>
        <p:spPr bwMode="auto">
          <a:xfrm>
            <a:off x="3649663" y="59166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77229" name="Rectangle 14"/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77230" name="Rectangle 15"/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 Narrow" pitchFamily="34" charset="0"/>
              <a:ea typeface="+mn-ea"/>
            </a:endParaRPr>
          </a:p>
        </p:txBody>
      </p:sp>
      <p:sp>
        <p:nvSpPr>
          <p:cNvPr id="777232" name="Rectangle 17"/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77233" name="Line 19"/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34" name="Rectangle 20"/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lang="en-GB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lang="zh-CN" altLang="en-GB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zh-CN" altLang="en-GB" sz="2000">
                <a:solidFill>
                  <a:srgbClr val="FF3300"/>
                </a:solidFill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77235" name="Line 21"/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36" name="Line 22"/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777238" name="Text Box 24"/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600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77240" name="Rectangle 35"/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lang="en-GB" altLang="zh-CN" sz="1600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en-GB" altLang="zh-CN" sz="1600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777241" name="Group 25"/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777242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en-US" altLang="zh-CN" sz="2400">
                <a:latin typeface="Arial Narrow" pitchFamily="34" charset="0"/>
              </a:endParaRPr>
            </a:p>
          </p:txBody>
        </p:sp>
        <p:sp>
          <p:nvSpPr>
            <p:cNvPr id="777243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90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77244" name="Text Box 28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FF0000"/>
                </a:solidFill>
              </a:rPr>
              <a:t>程序</a:t>
            </a:r>
            <a:r>
              <a:rPr lang="en-US" altLang="zh-CN" sz="1900">
                <a:solidFill>
                  <a:srgbClr val="FF0000"/>
                </a:solidFill>
              </a:rPr>
              <a:t>(</a:t>
            </a:r>
            <a:r>
              <a:rPr lang="zh-CN" altLang="en-US" sz="1900">
                <a:solidFill>
                  <a:srgbClr val="FF0000"/>
                </a:solidFill>
              </a:rPr>
              <a:t>段</a:t>
            </a:r>
            <a:r>
              <a:rPr lang="en-US" altLang="zh-CN" sz="1900">
                <a:solidFill>
                  <a:srgbClr val="FF0000"/>
                </a:solidFill>
              </a:rPr>
              <a:t>)</a:t>
            </a:r>
            <a:r>
              <a:rPr lang="zh-CN" altLang="en-US" sz="1900">
                <a:solidFill>
                  <a:srgbClr val="FF0000"/>
                </a:solidFill>
              </a:rPr>
              <a:t>头表描述如何映射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7650" y="1554163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7650" y="1989138"/>
            <a:ext cx="2971800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777247" name="Rectangle 4"/>
          <p:cNvSpPr>
            <a:spLocks noChangeArrowheads="1"/>
          </p:cNvSpPr>
          <p:nvPr/>
        </p:nvSpPr>
        <p:spPr bwMode="auto">
          <a:xfrm>
            <a:off x="247650" y="31194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7650" y="3989388"/>
            <a:ext cx="2971800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7650" y="4424363"/>
            <a:ext cx="2971800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47650" y="485775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" y="529272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7252" name="Rectangle 5"/>
          <p:cNvSpPr>
            <a:spLocks noChangeArrowheads="1"/>
          </p:cNvSpPr>
          <p:nvPr/>
        </p:nvSpPr>
        <p:spPr bwMode="auto">
          <a:xfrm>
            <a:off x="247650" y="35544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7650" y="572770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7254" name="Rectangle 4"/>
          <p:cNvSpPr>
            <a:spLocks noChangeArrowheads="1"/>
          </p:cNvSpPr>
          <p:nvPr/>
        </p:nvSpPr>
        <p:spPr bwMode="auto">
          <a:xfrm>
            <a:off x="247650" y="26844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47650" y="616267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lang="zh-CN" altLang="en-GB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777256" name="Group 40"/>
          <p:cNvGrpSpPr>
            <a:grpSpLocks/>
          </p:cNvGrpSpPr>
          <p:nvPr/>
        </p:nvGrpSpPr>
        <p:grpSpPr bwMode="auto">
          <a:xfrm>
            <a:off x="3322638" y="3990975"/>
            <a:ext cx="1652587" cy="1214438"/>
            <a:chOff x="2039" y="2533"/>
            <a:chExt cx="1114" cy="746"/>
          </a:xfrm>
        </p:grpSpPr>
        <p:sp>
          <p:nvSpPr>
            <p:cNvPr id="777257" name="Line 41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58" name="AutoShape 42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7259" name="Group 43"/>
          <p:cNvGrpSpPr>
            <a:grpSpLocks/>
          </p:cNvGrpSpPr>
          <p:nvPr/>
        </p:nvGrpSpPr>
        <p:grpSpPr bwMode="auto">
          <a:xfrm>
            <a:off x="3402013" y="1719263"/>
            <a:ext cx="1581150" cy="4122737"/>
            <a:chOff x="2157" y="1070"/>
            <a:chExt cx="996" cy="2597"/>
          </a:xfrm>
        </p:grpSpPr>
        <p:sp>
          <p:nvSpPr>
            <p:cNvPr id="777260" name="Line 44"/>
            <p:cNvSpPr>
              <a:spLocks noChangeShapeType="1"/>
            </p:cNvSpPr>
            <p:nvPr/>
          </p:nvSpPr>
          <p:spPr bwMode="auto">
            <a:xfrm>
              <a:off x="2313" y="1790"/>
              <a:ext cx="840" cy="1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261" name="AutoShape 45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62" name="Text Box 46"/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1GB</a:t>
            </a:r>
          </a:p>
        </p:txBody>
      </p:sp>
      <p:sp>
        <p:nvSpPr>
          <p:cNvPr id="777263" name="Text Box 47"/>
          <p:cNvSpPr txBox="1">
            <a:spLocks noChangeArrowheads="1"/>
          </p:cNvSpPr>
          <p:nvPr/>
        </p:nvSpPr>
        <p:spPr bwMode="auto">
          <a:xfrm>
            <a:off x="3581400" y="1808163"/>
            <a:ext cx="1349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从高地址向低地址增长！</a:t>
            </a:r>
          </a:p>
        </p:txBody>
      </p:sp>
    </p:spTree>
    <p:extLst>
      <p:ext uri="{BB962C8B-B14F-4D97-AF65-F5344CB8AC3E}">
        <p14:creationId xmlns:p14="http://schemas.microsoft.com/office/powerpoint/2010/main" val="4150705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一个简单的过程调用例子</a:t>
            </a:r>
          </a:p>
        </p:txBody>
      </p:sp>
      <p:pic>
        <p:nvPicPr>
          <p:cNvPr id="779311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913"/>
            <a:ext cx="4321175" cy="545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7926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927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7927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7927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927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sp>
        <p:nvSpPr>
          <p:cNvPr id="77927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7927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add ( int x, int y ) {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return x+y;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int	 caller ( ) {	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int	t1 = 125;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int 	t2 = 80;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int	sum =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add (t1, t2)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 return sum;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ESP+4</a:t>
            </a:r>
          </a:p>
        </p:txBody>
      </p:sp>
      <p:grpSp>
        <p:nvGrpSpPr>
          <p:cNvPr id="77927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7927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928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7928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7928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928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7928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-4</a:t>
              </a:r>
            </a:p>
          </p:txBody>
        </p:sp>
        <p:sp>
          <p:nvSpPr>
            <p:cNvPr id="77928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-8</a:t>
              </a:r>
            </a:p>
          </p:txBody>
        </p:sp>
        <p:sp>
          <p:nvSpPr>
            <p:cNvPr id="77928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-12</a:t>
              </a:r>
            </a:p>
          </p:txBody>
        </p:sp>
        <p:sp>
          <p:nvSpPr>
            <p:cNvPr id="77928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-16</a:t>
              </a:r>
            </a:p>
          </p:txBody>
        </p:sp>
        <p:sp>
          <p:nvSpPr>
            <p:cNvPr id="77928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-20</a:t>
              </a:r>
            </a:p>
          </p:txBody>
        </p:sp>
      </p:grpSp>
      <p:grpSp>
        <p:nvGrpSpPr>
          <p:cNvPr id="77929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7929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zh-CN" altLang="en-US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</a:p>
          </p:txBody>
        </p:sp>
        <p:sp>
          <p:nvSpPr>
            <p:cNvPr id="77929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29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7929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929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7929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函数开始是什么？</a:t>
            </a:r>
          </a:p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pushl   %ebp</a:t>
            </a:r>
          </a:p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movl   %esp, %ebp</a:t>
            </a:r>
          </a:p>
        </p:txBody>
      </p:sp>
      <p:sp>
        <p:nvSpPr>
          <p:cNvPr id="77929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1" name="Line 37"/>
          <p:cNvSpPr>
            <a:spLocks noChangeShapeType="1"/>
          </p:cNvSpPr>
          <p:nvPr/>
        </p:nvSpPr>
        <p:spPr bwMode="auto">
          <a:xfrm>
            <a:off x="2185988" y="3698875"/>
            <a:ext cx="2341562" cy="904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2" name="Line 38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3" name="Line 39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4" name="Line 40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5" name="Line 41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6" name="Rectangle 42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bIns="0" anchor="ctr"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movl 	%ebp, %esp</a:t>
            </a: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popl	%ebp</a:t>
            </a:r>
          </a:p>
        </p:txBody>
      </p:sp>
      <p:sp>
        <p:nvSpPr>
          <p:cNvPr id="779307" name="Line 43"/>
          <p:cNvSpPr>
            <a:spLocks noChangeShapeType="1"/>
          </p:cNvSpPr>
          <p:nvPr/>
        </p:nvSpPr>
        <p:spPr bwMode="auto">
          <a:xfrm>
            <a:off x="746125" y="6489700"/>
            <a:ext cx="2925763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09" name="Group 45"/>
          <p:cNvGrpSpPr>
            <a:grpSpLocks/>
          </p:cNvGrpSpPr>
          <p:nvPr/>
        </p:nvGrpSpPr>
        <p:grpSpPr bwMode="auto">
          <a:xfrm>
            <a:off x="3446463" y="188913"/>
            <a:ext cx="1125537" cy="1738312"/>
            <a:chOff x="2171" y="119"/>
            <a:chExt cx="681" cy="1095"/>
          </a:xfrm>
        </p:grpSpPr>
        <p:sp>
          <p:nvSpPr>
            <p:cNvPr id="77929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add</a:t>
              </a:r>
            </a:p>
            <a:p>
              <a:pPr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caller</a:t>
              </a:r>
            </a:p>
            <a:p>
              <a:pPr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5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>
                  <a:solidFill>
                    <a:srgbClr val="3333CC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779300" name="Line 36"/>
            <p:cNvSpPr>
              <a:spLocks noChangeShapeType="1"/>
            </p:cNvSpPr>
            <p:nvPr/>
          </p:nvSpPr>
          <p:spPr bwMode="auto">
            <a:xfrm flipV="1">
              <a:off x="2398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8" name="Line 44"/>
            <p:cNvSpPr>
              <a:spLocks noChangeShapeType="1"/>
            </p:cNvSpPr>
            <p:nvPr/>
          </p:nvSpPr>
          <p:spPr bwMode="auto">
            <a:xfrm flipV="1">
              <a:off x="2398" y="714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310" name="Line 46"/>
          <p:cNvSpPr>
            <a:spLocks noChangeShapeType="1"/>
          </p:cNvSpPr>
          <p:nvPr/>
        </p:nvSpPr>
        <p:spPr bwMode="auto">
          <a:xfrm flipV="1">
            <a:off x="1646238" y="549275"/>
            <a:ext cx="3600450" cy="25193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7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9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9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9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7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7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/>
      <p:bldP spid="779275" grpId="0"/>
      <p:bldP spid="779276" grpId="0" animBg="1"/>
      <p:bldP spid="779277" grpId="0"/>
      <p:bldP spid="779297" grpId="0" animBg="1"/>
      <p:bldP spid="779301" grpId="0" animBg="1"/>
      <p:bldP spid="779302" grpId="0" animBg="1"/>
      <p:bldP spid="779303" grpId="0" animBg="1"/>
      <p:bldP spid="779304" grpId="0" animBg="1"/>
      <p:bldP spid="779305" grpId="0" animBg="1"/>
      <p:bldP spid="779306" grpId="0"/>
      <p:bldP spid="779307" grpId="0" animBg="1"/>
      <p:bldP spid="7793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31810</TotalTime>
  <Words>3377</Words>
  <Application>Microsoft Office PowerPoint</Application>
  <PresentationFormat>全屏显示(4:3)</PresentationFormat>
  <Paragraphs>674</Paragraphs>
  <Slides>40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默认设计模板</vt:lpstr>
      <vt:lpstr>  第三章 程序的转换与机器级表示                               ——C语言程序的机器级表示  </vt:lpstr>
      <vt:lpstr>程序的机器级表示</vt:lpstr>
      <vt:lpstr>  过程的表示                                </vt:lpstr>
      <vt:lpstr>过程调用的机器级表示</vt:lpstr>
      <vt:lpstr>过程调用的机器级表示</vt:lpstr>
      <vt:lpstr>过程调用的机器级表示</vt:lpstr>
      <vt:lpstr>过程调用的机器级表示</vt:lpstr>
      <vt:lpstr>Linux可执行文件的存储映像</vt:lpstr>
      <vt:lpstr>一个简单的过程调用例子</vt:lpstr>
      <vt:lpstr>过程（函数）的结构</vt:lpstr>
      <vt:lpstr>入口参数的位置</vt:lpstr>
      <vt:lpstr>过程调用参数传递举例</vt:lpstr>
      <vt:lpstr>过程调用参数传递举例</vt:lpstr>
      <vt:lpstr>过程调用参数传递举例</vt:lpstr>
      <vt:lpstr>例</vt:lpstr>
      <vt:lpstr>过程调用举例</vt:lpstr>
      <vt:lpstr>过程调用的机器级表示</vt:lpstr>
      <vt:lpstr>递归过程调用举例</vt:lpstr>
      <vt:lpstr>过程调用举例</vt:lpstr>
      <vt:lpstr>PowerPoint 演示文稿</vt:lpstr>
      <vt:lpstr>有关“过程调用”的练习</vt:lpstr>
      <vt:lpstr>IA-32/Linux的存储映像</vt:lpstr>
      <vt:lpstr>过程调用举例</vt:lpstr>
      <vt:lpstr>PowerPoint 演示文稿</vt:lpstr>
      <vt:lpstr>PowerPoint 演示文稿</vt:lpstr>
      <vt:lpstr>过程调用举例</vt:lpstr>
      <vt:lpstr>过程调用举例</vt:lpstr>
      <vt:lpstr>过程调用举例</vt:lpstr>
      <vt:lpstr>  选择语句的表示                                </vt:lpstr>
      <vt:lpstr>选择结构的机器级表示</vt:lpstr>
      <vt:lpstr>If-else语句举例</vt:lpstr>
      <vt:lpstr>    switch-case语句举例</vt:lpstr>
      <vt:lpstr>例</vt:lpstr>
      <vt:lpstr>例</vt:lpstr>
      <vt:lpstr>例</vt:lpstr>
      <vt:lpstr>  循环语句的表示                                </vt:lpstr>
      <vt:lpstr>         循环结构的机器级表示 </vt:lpstr>
      <vt:lpstr>循环结构与递归的比较</vt:lpstr>
      <vt:lpstr>                                  递归过程调用举例</vt:lpstr>
      <vt:lpstr>逆向工程举例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JieTang</cp:lastModifiedBy>
  <cp:revision>3322</cp:revision>
  <dcterms:created xsi:type="dcterms:W3CDTF">2008-04-26T09:05:28Z</dcterms:created>
  <dcterms:modified xsi:type="dcterms:W3CDTF">2019-10-15T15:27:35Z</dcterms:modified>
</cp:coreProperties>
</file>