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1053" r:id="rId3"/>
    <p:sldId id="1077" r:id="rId4"/>
    <p:sldId id="1127" r:id="rId5"/>
    <p:sldId id="1055" r:id="rId6"/>
    <p:sldId id="1056" r:id="rId7"/>
    <p:sldId id="1057" r:id="rId8"/>
    <p:sldId id="1128" r:id="rId9"/>
    <p:sldId id="1129" r:id="rId10"/>
    <p:sldId id="1060" r:id="rId11"/>
    <p:sldId id="1061" r:id="rId12"/>
    <p:sldId id="1078" r:id="rId13"/>
    <p:sldId id="1063" r:id="rId14"/>
    <p:sldId id="1064" r:id="rId15"/>
    <p:sldId id="1065" r:id="rId16"/>
    <p:sldId id="1066" r:id="rId17"/>
    <p:sldId id="1069" r:id="rId18"/>
    <p:sldId id="1082" r:id="rId19"/>
    <p:sldId id="1079" r:id="rId20"/>
    <p:sldId id="1070" r:id="rId21"/>
    <p:sldId id="1071" r:id="rId22"/>
    <p:sldId id="1073" r:id="rId23"/>
    <p:sldId id="1145" r:id="rId24"/>
    <p:sldId id="1130" r:id="rId25"/>
    <p:sldId id="1131" r:id="rId26"/>
    <p:sldId id="1132" r:id="rId27"/>
    <p:sldId id="1133" r:id="rId28"/>
    <p:sldId id="1134" r:id="rId29"/>
    <p:sldId id="1135" r:id="rId30"/>
    <p:sldId id="1136" r:id="rId31"/>
    <p:sldId id="1137" r:id="rId32"/>
    <p:sldId id="1138" r:id="rId33"/>
    <p:sldId id="1139" r:id="rId34"/>
    <p:sldId id="1140" r:id="rId35"/>
    <p:sldId id="1141" r:id="rId36"/>
    <p:sldId id="1142" r:id="rId37"/>
    <p:sldId id="1143" r:id="rId38"/>
    <p:sldId id="1144" r:id="rId39"/>
    <p:sldId id="1098" r:id="rId40"/>
    <p:sldId id="1085" r:id="rId41"/>
    <p:sldId id="1086" r:id="rId42"/>
    <p:sldId id="1125" r:id="rId43"/>
    <p:sldId id="1126" r:id="rId44"/>
    <p:sldId id="1123" r:id="rId45"/>
    <p:sldId id="1089" r:id="rId46"/>
    <p:sldId id="1094" r:id="rId47"/>
    <p:sldId id="1095" r:id="rId48"/>
    <p:sldId id="1096" r:id="rId49"/>
    <p:sldId id="1097" r:id="rId50"/>
    <p:sldId id="1102" r:id="rId51"/>
  </p:sldIdLst>
  <p:sldSz cx="9144000" cy="6858000" type="screen4x3"/>
  <p:notesSz cx="6858000" cy="9144000"/>
  <p:defaultTextStyle>
    <a:defPPr>
      <a:defRPr lang="zh-CN"/>
    </a:defPPr>
    <a:lvl1pPr algn="l" rtl="0" eaLnBrk="0" fontAlgn="base" hangingPunct="0">
      <a:spcBef>
        <a:spcPct val="0"/>
      </a:spcBef>
      <a:spcAft>
        <a:spcPct val="0"/>
      </a:spcAft>
      <a:defRPr b="1" kern="1200">
        <a:solidFill>
          <a:schemeClr val="tx1"/>
        </a:solidFill>
        <a:latin typeface="微软雅黑" pitchFamily="34" charset="-122"/>
        <a:ea typeface="微软雅黑" pitchFamily="34" charset="-122"/>
        <a:cs typeface="+mn-cs"/>
      </a:defRPr>
    </a:lvl1pPr>
    <a:lvl2pPr marL="457200" algn="l" rtl="0" eaLnBrk="0" fontAlgn="base" hangingPunct="0">
      <a:spcBef>
        <a:spcPct val="0"/>
      </a:spcBef>
      <a:spcAft>
        <a:spcPct val="0"/>
      </a:spcAft>
      <a:defRPr b="1" kern="1200">
        <a:solidFill>
          <a:schemeClr val="tx1"/>
        </a:solidFill>
        <a:latin typeface="微软雅黑" pitchFamily="34" charset="-122"/>
        <a:ea typeface="微软雅黑" pitchFamily="34" charset="-122"/>
        <a:cs typeface="+mn-cs"/>
      </a:defRPr>
    </a:lvl2pPr>
    <a:lvl3pPr marL="914400" algn="l" rtl="0" eaLnBrk="0" fontAlgn="base" hangingPunct="0">
      <a:spcBef>
        <a:spcPct val="0"/>
      </a:spcBef>
      <a:spcAft>
        <a:spcPct val="0"/>
      </a:spcAft>
      <a:defRPr b="1" kern="1200">
        <a:solidFill>
          <a:schemeClr val="tx1"/>
        </a:solidFill>
        <a:latin typeface="微软雅黑" pitchFamily="34" charset="-122"/>
        <a:ea typeface="微软雅黑" pitchFamily="34" charset="-122"/>
        <a:cs typeface="+mn-cs"/>
      </a:defRPr>
    </a:lvl3pPr>
    <a:lvl4pPr marL="1371600" algn="l" rtl="0" eaLnBrk="0" fontAlgn="base" hangingPunct="0">
      <a:spcBef>
        <a:spcPct val="0"/>
      </a:spcBef>
      <a:spcAft>
        <a:spcPct val="0"/>
      </a:spcAft>
      <a:defRPr b="1" kern="1200">
        <a:solidFill>
          <a:schemeClr val="tx1"/>
        </a:solidFill>
        <a:latin typeface="微软雅黑" pitchFamily="34" charset="-122"/>
        <a:ea typeface="微软雅黑" pitchFamily="34" charset="-122"/>
        <a:cs typeface="+mn-cs"/>
      </a:defRPr>
    </a:lvl4pPr>
    <a:lvl5pPr marL="1828800" algn="l" rtl="0" eaLnBrk="0" fontAlgn="base" hangingPunct="0">
      <a:spcBef>
        <a:spcPct val="0"/>
      </a:spcBef>
      <a:spcAft>
        <a:spcPct val="0"/>
      </a:spcAft>
      <a:defRPr b="1" kern="1200">
        <a:solidFill>
          <a:schemeClr val="tx1"/>
        </a:solidFill>
        <a:latin typeface="微软雅黑" pitchFamily="34" charset="-122"/>
        <a:ea typeface="微软雅黑" pitchFamily="34" charset="-122"/>
        <a:cs typeface="+mn-cs"/>
      </a:defRPr>
    </a:lvl5pPr>
    <a:lvl6pPr marL="2286000" algn="l" defTabSz="914400" rtl="0" eaLnBrk="1" latinLnBrk="0" hangingPunct="1">
      <a:defRPr b="1" kern="1200">
        <a:solidFill>
          <a:schemeClr val="tx1"/>
        </a:solidFill>
        <a:latin typeface="微软雅黑" pitchFamily="34" charset="-122"/>
        <a:ea typeface="微软雅黑" pitchFamily="34" charset="-122"/>
        <a:cs typeface="+mn-cs"/>
      </a:defRPr>
    </a:lvl6pPr>
    <a:lvl7pPr marL="2743200" algn="l" defTabSz="914400" rtl="0" eaLnBrk="1" latinLnBrk="0" hangingPunct="1">
      <a:defRPr b="1" kern="1200">
        <a:solidFill>
          <a:schemeClr val="tx1"/>
        </a:solidFill>
        <a:latin typeface="微软雅黑" pitchFamily="34" charset="-122"/>
        <a:ea typeface="微软雅黑" pitchFamily="34" charset="-122"/>
        <a:cs typeface="+mn-cs"/>
      </a:defRPr>
    </a:lvl7pPr>
    <a:lvl8pPr marL="3200400" algn="l" defTabSz="914400" rtl="0" eaLnBrk="1" latinLnBrk="0" hangingPunct="1">
      <a:defRPr b="1" kern="1200">
        <a:solidFill>
          <a:schemeClr val="tx1"/>
        </a:solidFill>
        <a:latin typeface="微软雅黑" pitchFamily="34" charset="-122"/>
        <a:ea typeface="微软雅黑" pitchFamily="34" charset="-122"/>
        <a:cs typeface="+mn-cs"/>
      </a:defRPr>
    </a:lvl8pPr>
    <a:lvl9pPr marL="3657600" algn="l" defTabSz="914400" rtl="0" eaLnBrk="1" latinLnBrk="0" hangingPunct="1">
      <a:defRPr b="1" kern="1200">
        <a:solidFill>
          <a:schemeClr val="tx1"/>
        </a:solidFill>
        <a:latin typeface="微软雅黑" pitchFamily="34" charset="-122"/>
        <a:ea typeface="微软雅黑"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CC3300"/>
    <a:srgbClr val="0066FF"/>
    <a:srgbClr val="FF3300"/>
    <a:srgbClr val="008000"/>
    <a:srgbClr val="3333CC"/>
    <a:srgbClr val="005024"/>
    <a:srgbClr val="0076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0546" autoAdjust="0"/>
    <p:restoredTop sz="90394" autoAdjust="0"/>
  </p:normalViewPr>
  <p:slideViewPr>
    <p:cSldViewPr>
      <p:cViewPr varScale="1">
        <p:scale>
          <a:sx n="61" d="100"/>
          <a:sy n="61" d="100"/>
        </p:scale>
        <p:origin x="-452" y="-72"/>
      </p:cViewPr>
      <p:guideLst>
        <p:guide orient="horz" pos="2160"/>
        <p:guide pos="2880"/>
      </p:guideLst>
    </p:cSldViewPr>
  </p:slideViewPr>
  <p:notesTextViewPr>
    <p:cViewPr>
      <p:scale>
        <a:sx n="100" d="100"/>
        <a:sy n="100" d="100"/>
      </p:scale>
      <p:origin x="0" y="0"/>
    </p:cViewPr>
  </p:notesTextViewPr>
  <p:sorterViewPr>
    <p:cViewPr>
      <p:scale>
        <a:sx n="170" d="100"/>
        <a:sy n="170" d="100"/>
      </p:scale>
      <p:origin x="0" y="71820"/>
    </p:cViewPr>
  </p:sorterViewPr>
  <p:notesViewPr>
    <p:cSldViewPr>
      <p:cViewPr varScale="1">
        <p:scale>
          <a:sx n="68" d="100"/>
          <a:sy n="68" d="100"/>
        </p:scale>
        <p:origin x="-3288" y="-108"/>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Arial" charset="0"/>
                <a:ea typeface="宋体" pitchFamily="2" charset="-122"/>
              </a:defRPr>
            </a:lvl1pPr>
          </a:lstStyle>
          <a:p>
            <a:pPr>
              <a:defRPr/>
            </a:pPr>
            <a:endParaRPr lang="en-US" altLang="zh-CN"/>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charset="0"/>
                <a:ea typeface="宋体" pitchFamily="2" charset="-122"/>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Arial" charset="0"/>
                <a:ea typeface="宋体" pitchFamily="2" charset="-122"/>
              </a:defRPr>
            </a:lvl1pPr>
          </a:lstStyle>
          <a:p>
            <a:pPr>
              <a:defRPr/>
            </a:pPr>
            <a:endParaRPr lang="en-US" altLang="zh-CN"/>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ea typeface="宋体" pitchFamily="2" charset="-122"/>
              </a:defRPr>
            </a:lvl1pPr>
          </a:lstStyle>
          <a:p>
            <a:pPr>
              <a:defRPr/>
            </a:pPr>
            <a:fld id="{C4CB568E-9844-4C76-9EC1-49EF93EC4671}" type="slidenum">
              <a:rPr lang="en-US" altLang="zh-CN"/>
              <a:pPr>
                <a:defRPr/>
              </a:pPr>
              <a:t>‹#›</a:t>
            </a:fld>
            <a:endParaRPr lang="en-US" altLang="zh-CN"/>
          </a:p>
        </p:txBody>
      </p:sp>
    </p:spTree>
    <p:extLst>
      <p:ext uri="{BB962C8B-B14F-4D97-AF65-F5344CB8AC3E}">
        <p14:creationId xmlns:p14="http://schemas.microsoft.com/office/powerpoint/2010/main" val="12839053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
          <p:cNvSpPr>
            <a:spLocks noGrp="1" noRot="1" noChangeAspect="1" noChangeArrowheads="1" noTextEdit="1"/>
          </p:cNvSpPr>
          <p:nvPr>
            <p:ph type="sldImg"/>
          </p:nvPr>
        </p:nvSpPr>
        <p:spPr>
          <a:ln/>
        </p:spPr>
      </p:sp>
      <p:sp>
        <p:nvSpPr>
          <p:cNvPr id="154627" name="备注占位符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154628"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微软雅黑" pitchFamily="34" charset="-122"/>
                <a:ea typeface="微软雅黑" pitchFamily="34" charset="-122"/>
              </a:defRPr>
            </a:lvl1pPr>
            <a:lvl2pPr marL="742950" indent="-285750">
              <a:defRPr b="1">
                <a:solidFill>
                  <a:schemeClr val="tx1"/>
                </a:solidFill>
                <a:latin typeface="微软雅黑" pitchFamily="34" charset="-122"/>
                <a:ea typeface="微软雅黑" pitchFamily="34" charset="-122"/>
              </a:defRPr>
            </a:lvl2pPr>
            <a:lvl3pPr marL="1143000" indent="-228600">
              <a:defRPr b="1">
                <a:solidFill>
                  <a:schemeClr val="tx1"/>
                </a:solidFill>
                <a:latin typeface="微软雅黑" pitchFamily="34" charset="-122"/>
                <a:ea typeface="微软雅黑" pitchFamily="34" charset="-122"/>
              </a:defRPr>
            </a:lvl3pPr>
            <a:lvl4pPr marL="1600200" indent="-228600">
              <a:defRPr b="1">
                <a:solidFill>
                  <a:schemeClr val="tx1"/>
                </a:solidFill>
                <a:latin typeface="微软雅黑" pitchFamily="34" charset="-122"/>
                <a:ea typeface="微软雅黑" pitchFamily="34" charset="-122"/>
              </a:defRPr>
            </a:lvl4pPr>
            <a:lvl5pPr marL="2057400" indent="-228600">
              <a:defRPr b="1">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b="1">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b="1">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b="1">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b="1">
                <a:solidFill>
                  <a:schemeClr val="tx1"/>
                </a:solidFill>
                <a:latin typeface="微软雅黑" pitchFamily="34" charset="-122"/>
                <a:ea typeface="微软雅黑" pitchFamily="34" charset="-122"/>
              </a:defRPr>
            </a:lvl9pPr>
          </a:lstStyle>
          <a:p>
            <a:fld id="{9974FD81-584E-45CA-BD0F-5086210CD841}" type="slidenum">
              <a:rPr lang="en-US" altLang="zh-CN" b="0">
                <a:latin typeface="Arial" pitchFamily="34" charset="0"/>
                <a:ea typeface="宋体" pitchFamily="2" charset="-122"/>
              </a:rPr>
              <a:pPr/>
              <a:t>24</a:t>
            </a:fld>
            <a:endParaRPr lang="en-US" altLang="zh-CN" b="0">
              <a:latin typeface="Arial" pitchFamily="34" charset="0"/>
              <a:ea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幻灯片图像占位符 1"/>
          <p:cNvSpPr>
            <a:spLocks noGrp="1" noRot="1" noChangeAspect="1" noChangeArrowheads="1" noTextEdit="1"/>
          </p:cNvSpPr>
          <p:nvPr>
            <p:ph type="sldImg"/>
          </p:nvPr>
        </p:nvSpPr>
        <p:spPr>
          <a:ln/>
        </p:spPr>
      </p:sp>
      <p:sp>
        <p:nvSpPr>
          <p:cNvPr id="159747" name="备注占位符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159748"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微软雅黑" pitchFamily="34" charset="-122"/>
                <a:ea typeface="微软雅黑" pitchFamily="34" charset="-122"/>
              </a:defRPr>
            </a:lvl1pPr>
            <a:lvl2pPr marL="742950" indent="-285750">
              <a:defRPr b="1">
                <a:solidFill>
                  <a:schemeClr val="tx1"/>
                </a:solidFill>
                <a:latin typeface="微软雅黑" pitchFamily="34" charset="-122"/>
                <a:ea typeface="微软雅黑" pitchFamily="34" charset="-122"/>
              </a:defRPr>
            </a:lvl2pPr>
            <a:lvl3pPr marL="1143000" indent="-228600">
              <a:defRPr b="1">
                <a:solidFill>
                  <a:schemeClr val="tx1"/>
                </a:solidFill>
                <a:latin typeface="微软雅黑" pitchFamily="34" charset="-122"/>
                <a:ea typeface="微软雅黑" pitchFamily="34" charset="-122"/>
              </a:defRPr>
            </a:lvl3pPr>
            <a:lvl4pPr marL="1600200" indent="-228600">
              <a:defRPr b="1">
                <a:solidFill>
                  <a:schemeClr val="tx1"/>
                </a:solidFill>
                <a:latin typeface="微软雅黑" pitchFamily="34" charset="-122"/>
                <a:ea typeface="微软雅黑" pitchFamily="34" charset="-122"/>
              </a:defRPr>
            </a:lvl4pPr>
            <a:lvl5pPr marL="2057400" indent="-228600">
              <a:defRPr b="1">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b="1">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b="1">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b="1">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b="1">
                <a:solidFill>
                  <a:schemeClr val="tx1"/>
                </a:solidFill>
                <a:latin typeface="微软雅黑" pitchFamily="34" charset="-122"/>
                <a:ea typeface="微软雅黑" pitchFamily="34" charset="-122"/>
              </a:defRPr>
            </a:lvl9pPr>
          </a:lstStyle>
          <a:p>
            <a:fld id="{B2BF9E0E-E961-48D0-B41B-D4530731905B}" type="slidenum">
              <a:rPr lang="en-US" altLang="zh-CN" b="0">
                <a:latin typeface="Arial" pitchFamily="34" charset="0"/>
                <a:ea typeface="宋体" pitchFamily="2" charset="-122"/>
              </a:rPr>
              <a:pPr/>
              <a:t>28</a:t>
            </a:fld>
            <a:endParaRPr lang="en-US" altLang="zh-CN" b="0">
              <a:latin typeface="Arial" pitchFamily="34" charset="0"/>
              <a:ea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Grp="1" noRot="1" noChangeAspect="1" noChangeArrowheads="1" noTextEdit="1"/>
          </p:cNvSpPr>
          <p:nvPr>
            <p:ph type="sldImg"/>
          </p:nvPr>
        </p:nvSpPr>
        <p:spPr>
          <a:ln/>
        </p:spPr>
      </p:sp>
      <p:sp>
        <p:nvSpPr>
          <p:cNvPr id="801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Rot="1" noChangeAspect="1" noChangeArrowheads="1" noTextEdit="1"/>
          </p:cNvSpPr>
          <p:nvPr>
            <p:ph type="sldImg"/>
          </p:nvPr>
        </p:nvSpPr>
        <p:spPr>
          <a:ln/>
        </p:spPr>
      </p:sp>
      <p:sp>
        <p:nvSpPr>
          <p:cNvPr id="803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Rot="1" noChangeAspect="1" noChangeArrowheads="1" noTextEdit="1"/>
          </p:cNvSpPr>
          <p:nvPr>
            <p:ph type="sldImg"/>
          </p:nvPr>
        </p:nvSpPr>
        <p:spPr>
          <a:ln/>
        </p:spPr>
      </p:sp>
      <p:sp>
        <p:nvSpPr>
          <p:cNvPr id="805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BAFB0A8-D26A-4601-B4BB-B95AF5AD44F5}"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59CEFA7-AA7D-4916-AA6D-B1EDCA422690}"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7894F55-96AD-4E6C-AA10-B5D16160E395}"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95300" y="228600"/>
            <a:ext cx="8191500" cy="3478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0672385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CE9B572-68F5-4645-9378-E637743897A1}"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704F577-3D6B-4872-B630-262B0A1D61F8}"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1AF54F0-05A4-4537-8E9D-222C527D8717}"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9318D0B1-E2CC-4B19-9306-418923D9E16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F6A577D6-6EFB-4BAA-9272-517280B5563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4284509D-6DBB-4C31-95AA-F34165A6E560}"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2EC4A2E-671E-43E3-8B21-C4EA755535EC}"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07E5968-C1A6-4DCA-AAC0-2A97CF4712ED}"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atin typeface="Arial" charset="0"/>
                <a:ea typeface="宋体" pitchFamily="2" charset="-122"/>
              </a:defRPr>
            </a:lvl1pPr>
          </a:lstStyle>
          <a:p>
            <a:pPr>
              <a:defRPr/>
            </a:pPr>
            <a:fld id="{FDA466A6-A06B-437A-AA81-2C59F427B21C}" type="slidenum">
              <a:rPr lang="en-US" altLang="zh-CN"/>
              <a:pPr>
                <a:defRPr/>
              </a:pPr>
              <a:t>‹#›</a:t>
            </a:fld>
            <a:endParaRPr lang="en-US" altLang="zh-CN"/>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eaLnBrk="1" hangingPunct="1">
              <a:defRPr/>
            </a:pPr>
            <a:endParaRPr lang="zh-CN" altLang="en-US" b="0">
              <a:latin typeface="Arial" charset="0"/>
              <a:ea typeface="宋体"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6250" y="204788"/>
            <a:ext cx="8145463" cy="5969000"/>
          </a:xfrm>
        </p:spPr>
        <p:txBody>
          <a:bodyPr/>
          <a:lstStyle/>
          <a:p>
            <a:pPr lvl="1" eaLnBrk="1" hangingPunct="1">
              <a:lnSpc>
                <a:spcPct val="135000"/>
              </a:lnSpc>
            </a:pPr>
            <a:r>
              <a:rPr lang="en-US" altLang="zh-CN" dirty="0" smtClean="0"/>
              <a:t/>
            </a:r>
            <a:br>
              <a:rPr lang="en-US" altLang="zh-CN" dirty="0" smtClean="0"/>
            </a:br>
            <a:r>
              <a:rPr lang="zh-CN" altLang="en-US" dirty="0" smtClean="0">
                <a:solidFill>
                  <a:srgbClr val="FF0000"/>
                </a:solidFill>
              </a:rPr>
              <a:t/>
            </a:r>
            <a:br>
              <a:rPr lang="zh-CN" altLang="en-US" dirty="0" smtClean="0">
                <a:solidFill>
                  <a:srgbClr val="FF0000"/>
                </a:solidFill>
              </a:rPr>
            </a:br>
            <a:r>
              <a:rPr lang="zh-CN" altLang="en-US" dirty="0" smtClean="0">
                <a:solidFill>
                  <a:srgbClr val="FF0000"/>
                </a:solidFill>
              </a:rPr>
              <a:t>第三章 程序的转换与机器级表示</a:t>
            </a:r>
            <a:br>
              <a:rPr lang="zh-CN" altLang="en-US" dirty="0" smtClean="0">
                <a:solidFill>
                  <a:srgbClr val="FF0000"/>
                </a:solidFill>
              </a:rPr>
            </a:br>
            <a:r>
              <a:rPr lang="zh-CN" altLang="en-US" dirty="0" smtClean="0">
                <a:solidFill>
                  <a:srgbClr val="FF0000"/>
                </a:solidFill>
              </a:rPr>
              <a:t>                   </a:t>
            </a:r>
            <a:r>
              <a:rPr lang="en-US" altLang="zh-CN" sz="2800" dirty="0" smtClean="0">
                <a:solidFill>
                  <a:srgbClr val="0066CC"/>
                </a:solidFill>
                <a:latin typeface="微软雅黑" pitchFamily="34" charset="-122"/>
                <a:ea typeface="微软雅黑" pitchFamily="34" charset="-122"/>
              </a:rPr>
              <a:t>——</a:t>
            </a:r>
            <a:r>
              <a:rPr lang="zh-CN" altLang="en-US" sz="2800" dirty="0" smtClean="0">
                <a:solidFill>
                  <a:srgbClr val="0066CC"/>
                </a:solidFill>
                <a:latin typeface="微软雅黑" pitchFamily="34" charset="-122"/>
                <a:ea typeface="微软雅黑" pitchFamily="34" charset="-122"/>
              </a:rPr>
              <a:t>复杂</a:t>
            </a:r>
            <a:r>
              <a:rPr lang="zh-CN" altLang="en-US" sz="2800" dirty="0">
                <a:solidFill>
                  <a:srgbClr val="0066CC"/>
                </a:solidFill>
                <a:latin typeface="微软雅黑" pitchFamily="34" charset="-122"/>
                <a:ea typeface="微软雅黑" pitchFamily="34" charset="-122"/>
              </a:rPr>
              <a:t>数据类型的分配和访问 </a:t>
            </a:r>
            <a:r>
              <a:rPr lang="zh-CN" altLang="en-US" dirty="0">
                <a:latin typeface="微软雅黑" pitchFamily="34" charset="-122"/>
                <a:ea typeface="微软雅黑" pitchFamily="34" charset="-122"/>
              </a:rPr>
              <a:t/>
            </a:r>
            <a:br>
              <a:rPr lang="zh-CN" altLang="en-US" dirty="0">
                <a:latin typeface="微软雅黑" pitchFamily="34" charset="-122"/>
                <a:ea typeface="微软雅黑" pitchFamily="34" charset="-122"/>
              </a:rPr>
            </a:br>
            <a:r>
              <a:rPr lang="zh-CN" altLang="en-US" dirty="0" smtClean="0">
                <a:solidFill>
                  <a:srgbClr val="FF0000"/>
                </a:solidFill>
              </a:rPr>
              <a:t/>
            </a:r>
            <a:br>
              <a:rPr lang="zh-CN" altLang="en-US" dirty="0" smtClean="0">
                <a:solidFill>
                  <a:srgbClr val="FF0000"/>
                </a:solidFill>
              </a:rPr>
            </a:br>
            <a:endParaRPr lang="en-US" altLang="zh-CN" sz="2800" dirty="0" smtClean="0">
              <a:solidFill>
                <a:srgbClr val="3333CC"/>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a:xfrm>
            <a:off x="457200" y="53975"/>
            <a:ext cx="8229600" cy="561975"/>
          </a:xfrm>
        </p:spPr>
        <p:txBody>
          <a:bodyPr/>
          <a:lstStyle/>
          <a:p>
            <a:r>
              <a:rPr lang="zh-CN" altLang="en-US" sz="3600" smtClean="0"/>
              <a:t>数组元素在内存的存放和访问</a:t>
            </a:r>
          </a:p>
        </p:txBody>
      </p:sp>
      <p:sp>
        <p:nvSpPr>
          <p:cNvPr id="740355" name="Rectangle 3"/>
          <p:cNvSpPr>
            <a:spLocks noGrp="1" noChangeArrowheads="1"/>
          </p:cNvSpPr>
          <p:nvPr>
            <p:ph type="body" idx="1"/>
          </p:nvPr>
        </p:nvSpPr>
        <p:spPr>
          <a:xfrm>
            <a:off x="468313" y="836613"/>
            <a:ext cx="8229600" cy="3762375"/>
          </a:xfrm>
        </p:spPr>
        <p:txBody>
          <a:bodyPr/>
          <a:lstStyle/>
          <a:p>
            <a:pPr>
              <a:lnSpc>
                <a:spcPct val="130000"/>
              </a:lnSpc>
              <a:spcBef>
                <a:spcPct val="30000"/>
              </a:spcBef>
            </a:pPr>
            <a:r>
              <a:rPr lang="zh-CN" altLang="en-US" sz="2200" smtClean="0">
                <a:latin typeface="微软雅黑" pitchFamily="34" charset="-122"/>
                <a:ea typeface="微软雅黑" pitchFamily="34" charset="-122"/>
              </a:rPr>
              <a:t>指针数组和多维数组</a:t>
            </a:r>
          </a:p>
          <a:p>
            <a:pPr lvl="1">
              <a:lnSpc>
                <a:spcPct val="130000"/>
              </a:lnSpc>
              <a:spcBef>
                <a:spcPct val="30000"/>
              </a:spcBef>
            </a:pPr>
            <a:r>
              <a:rPr lang="zh-CN" altLang="en-US" sz="2200" smtClean="0">
                <a:latin typeface="微软雅黑" pitchFamily="34" charset="-122"/>
                <a:ea typeface="微软雅黑" pitchFamily="34" charset="-122"/>
              </a:rPr>
              <a:t>由若干指向同类目标的指针变量组成的数组称为指针数组。 </a:t>
            </a:r>
          </a:p>
          <a:p>
            <a:pPr lvl="1">
              <a:lnSpc>
                <a:spcPct val="130000"/>
              </a:lnSpc>
              <a:spcBef>
                <a:spcPct val="30000"/>
              </a:spcBef>
            </a:pPr>
            <a:r>
              <a:rPr lang="zh-CN" altLang="en-US" sz="2200" smtClean="0">
                <a:latin typeface="微软雅黑" pitchFamily="34" charset="-122"/>
                <a:ea typeface="微软雅黑" pitchFamily="34" charset="-122"/>
              </a:rPr>
              <a:t>其定义的一般形式如下：</a:t>
            </a:r>
          </a:p>
          <a:p>
            <a:pPr lvl="1">
              <a:lnSpc>
                <a:spcPct val="130000"/>
              </a:lnSpc>
              <a:spcBef>
                <a:spcPct val="30000"/>
              </a:spcBef>
              <a:buFontTx/>
              <a:buNone/>
            </a:pPr>
            <a:r>
              <a:rPr lang="zh-CN" altLang="en-US" sz="2200" smtClean="0">
                <a:solidFill>
                  <a:srgbClr val="996600"/>
                </a:solidFill>
                <a:latin typeface="微软雅黑" pitchFamily="34" charset="-122"/>
                <a:ea typeface="微软雅黑" pitchFamily="34" charset="-122"/>
              </a:rPr>
              <a:t>      存储类型 数据类型 *指针数组名</a:t>
            </a:r>
            <a:r>
              <a:rPr lang="en-US" altLang="zh-CN" sz="2200" smtClean="0">
                <a:solidFill>
                  <a:srgbClr val="996600"/>
                </a:solidFill>
                <a:latin typeface="微软雅黑" pitchFamily="34" charset="-122"/>
                <a:ea typeface="微软雅黑" pitchFamily="34" charset="-122"/>
              </a:rPr>
              <a:t>[</a:t>
            </a:r>
            <a:r>
              <a:rPr lang="zh-CN" altLang="en-US" sz="2200" smtClean="0">
                <a:solidFill>
                  <a:srgbClr val="996600"/>
                </a:solidFill>
                <a:latin typeface="微软雅黑" pitchFamily="34" charset="-122"/>
                <a:ea typeface="微软雅黑" pitchFamily="34" charset="-122"/>
              </a:rPr>
              <a:t>元素个数</a:t>
            </a:r>
            <a:r>
              <a:rPr lang="en-US" altLang="zh-CN" sz="2200" smtClean="0">
                <a:solidFill>
                  <a:srgbClr val="996600"/>
                </a:solidFill>
                <a:latin typeface="微软雅黑" pitchFamily="34" charset="-122"/>
                <a:ea typeface="微软雅黑" pitchFamily="34" charset="-122"/>
              </a:rPr>
              <a:t>]</a:t>
            </a:r>
            <a:r>
              <a:rPr lang="zh-CN" altLang="en-US" sz="2200" smtClean="0">
                <a:solidFill>
                  <a:srgbClr val="996600"/>
                </a:solidFill>
                <a:latin typeface="微软雅黑" pitchFamily="34" charset="-122"/>
                <a:ea typeface="微软雅黑" pitchFamily="34" charset="-122"/>
              </a:rPr>
              <a:t>；</a:t>
            </a:r>
          </a:p>
          <a:p>
            <a:pPr lvl="1">
              <a:lnSpc>
                <a:spcPct val="130000"/>
              </a:lnSpc>
              <a:spcBef>
                <a:spcPct val="30000"/>
              </a:spcBef>
            </a:pPr>
            <a:r>
              <a:rPr lang="zh-CN" altLang="en-US" sz="2200" smtClean="0">
                <a:latin typeface="微软雅黑" pitchFamily="34" charset="-122"/>
                <a:ea typeface="微软雅黑" pitchFamily="34" charset="-122"/>
              </a:rPr>
              <a:t>例如，“</a:t>
            </a:r>
            <a:r>
              <a:rPr lang="en-US" altLang="zh-CN" sz="2200" smtClean="0">
                <a:latin typeface="微软雅黑" pitchFamily="34" charset="-122"/>
                <a:ea typeface="微软雅黑" pitchFamily="34" charset="-122"/>
              </a:rPr>
              <a:t>int *a[10];”</a:t>
            </a:r>
            <a:r>
              <a:rPr lang="zh-CN" altLang="en-US" sz="2200" smtClean="0">
                <a:latin typeface="微软雅黑" pitchFamily="34" charset="-122"/>
                <a:ea typeface="微软雅黑" pitchFamily="34" charset="-122"/>
              </a:rPr>
              <a:t>定义了一个指针数组</a:t>
            </a:r>
            <a:r>
              <a:rPr lang="en-US" altLang="zh-CN" sz="2200" smtClean="0">
                <a:latin typeface="微软雅黑" pitchFamily="34" charset="-122"/>
                <a:ea typeface="微软雅黑" pitchFamily="34" charset="-122"/>
              </a:rPr>
              <a:t>a</a:t>
            </a:r>
            <a:r>
              <a:rPr lang="zh-CN" altLang="en-US" sz="2200" smtClean="0">
                <a:latin typeface="微软雅黑" pitchFamily="34" charset="-122"/>
                <a:ea typeface="微软雅黑" pitchFamily="34" charset="-122"/>
              </a:rPr>
              <a:t>，它有</a:t>
            </a:r>
            <a:r>
              <a:rPr lang="en-US" altLang="zh-CN" sz="2200" smtClean="0">
                <a:latin typeface="微软雅黑" pitchFamily="34" charset="-122"/>
                <a:ea typeface="微软雅黑" pitchFamily="34" charset="-122"/>
              </a:rPr>
              <a:t>10</a:t>
            </a:r>
            <a:r>
              <a:rPr lang="zh-CN" altLang="en-US" sz="2200" smtClean="0">
                <a:latin typeface="微软雅黑" pitchFamily="34" charset="-122"/>
                <a:ea typeface="微软雅黑" pitchFamily="34" charset="-122"/>
              </a:rPr>
              <a:t>个元素，每个元素都是一个指向</a:t>
            </a:r>
            <a:r>
              <a:rPr lang="en-US" altLang="zh-CN" sz="2200" smtClean="0">
                <a:latin typeface="微软雅黑" pitchFamily="34" charset="-122"/>
                <a:ea typeface="微软雅黑" pitchFamily="34" charset="-122"/>
              </a:rPr>
              <a:t>int</a:t>
            </a:r>
            <a:r>
              <a:rPr lang="zh-CN" altLang="en-US" sz="2200" smtClean="0">
                <a:latin typeface="微软雅黑" pitchFamily="34" charset="-122"/>
                <a:ea typeface="微软雅黑" pitchFamily="34" charset="-122"/>
              </a:rPr>
              <a:t>型数据的指针。</a:t>
            </a:r>
          </a:p>
          <a:p>
            <a:pPr lvl="2">
              <a:lnSpc>
                <a:spcPct val="130000"/>
              </a:lnSpc>
              <a:spcBef>
                <a:spcPct val="30000"/>
              </a:spcBef>
            </a:pPr>
            <a:r>
              <a:rPr lang="zh-CN" altLang="en-US" sz="2200" smtClean="0">
                <a:latin typeface="微软雅黑" pitchFamily="34" charset="-122"/>
                <a:ea typeface="微软雅黑" pitchFamily="34" charset="-122"/>
              </a:rPr>
              <a:t>一个指针数组可以实现一个二维数组。</a:t>
            </a:r>
          </a:p>
          <a:p>
            <a:pPr lvl="2">
              <a:lnSpc>
                <a:spcPct val="130000"/>
              </a:lnSpc>
              <a:spcBef>
                <a:spcPct val="30000"/>
              </a:spcBef>
              <a:buFontTx/>
              <a:buNone/>
            </a:pPr>
            <a:endParaRPr lang="en-US" altLang="zh-CN" sz="2200" smtClean="0">
              <a:latin typeface="微软雅黑" pitchFamily="34" charset="-122"/>
              <a:ea typeface="微软雅黑" pitchFamily="34" charset="-122"/>
            </a:endParaRPr>
          </a:p>
        </p:txBody>
      </p:sp>
      <p:sp>
        <p:nvSpPr>
          <p:cNvPr id="740356" name="Rectangle 4"/>
          <p:cNvSpPr>
            <a:spLocks noChangeArrowheads="1"/>
          </p:cNvSpPr>
          <p:nvPr/>
        </p:nvSpPr>
        <p:spPr bwMode="auto">
          <a:xfrm>
            <a:off x="1466850" y="4689475"/>
            <a:ext cx="1844675" cy="1979613"/>
          </a:xfrm>
          <a:prstGeom prst="rect">
            <a:avLst/>
          </a:prstGeom>
          <a:solidFill>
            <a:schemeClr val="bg1"/>
          </a:solidFill>
          <a:ln w="28575" algn="ctr">
            <a:solidFill>
              <a:schemeClr val="tx1"/>
            </a:solidFill>
            <a:miter lim="800000"/>
            <a:headEnd/>
            <a:tailEnd/>
          </a:ln>
          <a:effectLst/>
        </p:spPr>
        <p:txBody>
          <a:bodyPr wrap="none" anchor="ctr"/>
          <a:lstStyle/>
          <a:p>
            <a:endParaRPr lang="zh-CN" altLang="en-US"/>
          </a:p>
        </p:txBody>
      </p:sp>
      <p:sp>
        <p:nvSpPr>
          <p:cNvPr id="740357" name="Line 5"/>
          <p:cNvSpPr>
            <a:spLocks noChangeShapeType="1"/>
          </p:cNvSpPr>
          <p:nvPr/>
        </p:nvSpPr>
        <p:spPr bwMode="auto">
          <a:xfrm>
            <a:off x="1466850" y="5138738"/>
            <a:ext cx="1844675" cy="0"/>
          </a:xfrm>
          <a:prstGeom prst="line">
            <a:avLst/>
          </a:prstGeom>
          <a:noFill/>
          <a:ln w="28575">
            <a:solidFill>
              <a:schemeClr val="tx1"/>
            </a:solidFill>
            <a:round/>
            <a:headEnd/>
            <a:tailEnd/>
          </a:ln>
          <a:effectLst/>
        </p:spPr>
        <p:txBody>
          <a:bodyPr/>
          <a:lstStyle/>
          <a:p>
            <a:endParaRPr lang="zh-CN" altLang="en-US"/>
          </a:p>
        </p:txBody>
      </p:sp>
      <p:sp>
        <p:nvSpPr>
          <p:cNvPr id="740358" name="Line 6"/>
          <p:cNvSpPr>
            <a:spLocks noChangeShapeType="1"/>
          </p:cNvSpPr>
          <p:nvPr/>
        </p:nvSpPr>
        <p:spPr bwMode="auto">
          <a:xfrm>
            <a:off x="1466850" y="5543550"/>
            <a:ext cx="1844675" cy="0"/>
          </a:xfrm>
          <a:prstGeom prst="line">
            <a:avLst/>
          </a:prstGeom>
          <a:noFill/>
          <a:ln w="28575">
            <a:solidFill>
              <a:schemeClr val="tx1"/>
            </a:solidFill>
            <a:round/>
            <a:headEnd/>
            <a:tailEnd/>
          </a:ln>
          <a:effectLst/>
        </p:spPr>
        <p:txBody>
          <a:bodyPr/>
          <a:lstStyle/>
          <a:p>
            <a:endParaRPr lang="zh-CN" altLang="en-US"/>
          </a:p>
        </p:txBody>
      </p:sp>
      <p:sp>
        <p:nvSpPr>
          <p:cNvPr id="740359" name="Line 7"/>
          <p:cNvSpPr>
            <a:spLocks noChangeShapeType="1"/>
          </p:cNvSpPr>
          <p:nvPr/>
        </p:nvSpPr>
        <p:spPr bwMode="auto">
          <a:xfrm>
            <a:off x="1466850" y="6219825"/>
            <a:ext cx="1844675" cy="0"/>
          </a:xfrm>
          <a:prstGeom prst="line">
            <a:avLst/>
          </a:prstGeom>
          <a:noFill/>
          <a:ln w="28575">
            <a:solidFill>
              <a:schemeClr val="tx1"/>
            </a:solidFill>
            <a:round/>
            <a:headEnd/>
            <a:tailEnd/>
          </a:ln>
          <a:effectLst/>
        </p:spPr>
        <p:txBody>
          <a:bodyPr/>
          <a:lstStyle/>
          <a:p>
            <a:endParaRPr lang="zh-CN" altLang="en-US"/>
          </a:p>
        </p:txBody>
      </p:sp>
      <p:sp>
        <p:nvSpPr>
          <p:cNvPr id="740360" name="Line 8"/>
          <p:cNvSpPr>
            <a:spLocks noChangeShapeType="1"/>
          </p:cNvSpPr>
          <p:nvPr/>
        </p:nvSpPr>
        <p:spPr bwMode="auto">
          <a:xfrm>
            <a:off x="2411413" y="5724525"/>
            <a:ext cx="0" cy="269875"/>
          </a:xfrm>
          <a:prstGeom prst="line">
            <a:avLst/>
          </a:prstGeom>
          <a:noFill/>
          <a:ln w="38100">
            <a:solidFill>
              <a:schemeClr val="tx1"/>
            </a:solidFill>
            <a:prstDash val="sysDot"/>
            <a:round/>
            <a:headEnd/>
            <a:tailEnd/>
          </a:ln>
          <a:effectLst/>
        </p:spPr>
        <p:txBody>
          <a:bodyPr/>
          <a:lstStyle/>
          <a:p>
            <a:endParaRPr lang="zh-CN" altLang="en-US"/>
          </a:p>
        </p:txBody>
      </p:sp>
      <p:grpSp>
        <p:nvGrpSpPr>
          <p:cNvPr id="740361" name="Group 9"/>
          <p:cNvGrpSpPr>
            <a:grpSpLocks/>
          </p:cNvGrpSpPr>
          <p:nvPr/>
        </p:nvGrpSpPr>
        <p:grpSpPr bwMode="auto">
          <a:xfrm>
            <a:off x="3176588" y="4689475"/>
            <a:ext cx="4545012" cy="360363"/>
            <a:chOff x="2001" y="2954"/>
            <a:chExt cx="2863" cy="284"/>
          </a:xfrm>
        </p:grpSpPr>
        <p:sp>
          <p:nvSpPr>
            <p:cNvPr id="740362" name="Line 10"/>
            <p:cNvSpPr>
              <a:spLocks noChangeShapeType="1"/>
            </p:cNvSpPr>
            <p:nvPr/>
          </p:nvSpPr>
          <p:spPr bwMode="auto">
            <a:xfrm>
              <a:off x="2001" y="3096"/>
              <a:ext cx="340" cy="0"/>
            </a:xfrm>
            <a:prstGeom prst="line">
              <a:avLst/>
            </a:prstGeom>
            <a:noFill/>
            <a:ln w="28575">
              <a:solidFill>
                <a:schemeClr val="tx1"/>
              </a:solidFill>
              <a:round/>
              <a:headEnd/>
              <a:tailEnd type="triangle" w="med" len="med"/>
            </a:ln>
            <a:effectLst/>
          </p:spPr>
          <p:txBody>
            <a:bodyPr/>
            <a:lstStyle/>
            <a:p>
              <a:endParaRPr lang="zh-CN" altLang="en-US"/>
            </a:p>
          </p:txBody>
        </p:sp>
        <p:sp>
          <p:nvSpPr>
            <p:cNvPr id="740363" name="Rectangle 11"/>
            <p:cNvSpPr>
              <a:spLocks noChangeArrowheads="1"/>
            </p:cNvSpPr>
            <p:nvPr/>
          </p:nvSpPr>
          <p:spPr bwMode="auto">
            <a:xfrm>
              <a:off x="2341" y="2954"/>
              <a:ext cx="2523" cy="284"/>
            </a:xfrm>
            <a:prstGeom prst="rect">
              <a:avLst/>
            </a:prstGeom>
            <a:solidFill>
              <a:schemeClr val="bg1"/>
            </a:solidFill>
            <a:ln w="28575" algn="ctr">
              <a:solidFill>
                <a:schemeClr val="tx1"/>
              </a:solidFill>
              <a:miter lim="800000"/>
              <a:headEnd/>
              <a:tailEnd/>
            </a:ln>
            <a:effectLst/>
          </p:spPr>
          <p:txBody>
            <a:bodyPr wrap="none" anchor="ctr"/>
            <a:lstStyle/>
            <a:p>
              <a:endParaRPr lang="zh-CN" altLang="en-US"/>
            </a:p>
          </p:txBody>
        </p:sp>
        <p:sp>
          <p:nvSpPr>
            <p:cNvPr id="740364" name="Line 12"/>
            <p:cNvSpPr>
              <a:spLocks noChangeShapeType="1"/>
            </p:cNvSpPr>
            <p:nvPr/>
          </p:nvSpPr>
          <p:spPr bwMode="auto">
            <a:xfrm>
              <a:off x="2880" y="2954"/>
              <a:ext cx="0" cy="283"/>
            </a:xfrm>
            <a:prstGeom prst="line">
              <a:avLst/>
            </a:prstGeom>
            <a:noFill/>
            <a:ln w="28575">
              <a:solidFill>
                <a:schemeClr val="tx1"/>
              </a:solidFill>
              <a:round/>
              <a:headEnd/>
              <a:tailEnd/>
            </a:ln>
            <a:effectLst/>
          </p:spPr>
          <p:txBody>
            <a:bodyPr/>
            <a:lstStyle/>
            <a:p>
              <a:endParaRPr lang="zh-CN" altLang="en-US"/>
            </a:p>
          </p:txBody>
        </p:sp>
        <p:sp>
          <p:nvSpPr>
            <p:cNvPr id="740365" name="Line 13"/>
            <p:cNvSpPr>
              <a:spLocks noChangeShapeType="1"/>
            </p:cNvSpPr>
            <p:nvPr/>
          </p:nvSpPr>
          <p:spPr bwMode="auto">
            <a:xfrm>
              <a:off x="3447" y="2954"/>
              <a:ext cx="0" cy="283"/>
            </a:xfrm>
            <a:prstGeom prst="line">
              <a:avLst/>
            </a:prstGeom>
            <a:noFill/>
            <a:ln w="28575">
              <a:solidFill>
                <a:schemeClr val="tx1"/>
              </a:solidFill>
              <a:round/>
              <a:headEnd/>
              <a:tailEnd/>
            </a:ln>
            <a:effectLst/>
          </p:spPr>
          <p:txBody>
            <a:bodyPr/>
            <a:lstStyle/>
            <a:p>
              <a:endParaRPr lang="zh-CN" altLang="en-US"/>
            </a:p>
          </p:txBody>
        </p:sp>
        <p:sp>
          <p:nvSpPr>
            <p:cNvPr id="740366" name="Line 14"/>
            <p:cNvSpPr>
              <a:spLocks noChangeShapeType="1"/>
            </p:cNvSpPr>
            <p:nvPr/>
          </p:nvSpPr>
          <p:spPr bwMode="auto">
            <a:xfrm>
              <a:off x="4326" y="2954"/>
              <a:ext cx="0" cy="283"/>
            </a:xfrm>
            <a:prstGeom prst="line">
              <a:avLst/>
            </a:prstGeom>
            <a:noFill/>
            <a:ln w="28575">
              <a:solidFill>
                <a:schemeClr val="tx1"/>
              </a:solidFill>
              <a:round/>
              <a:headEnd/>
              <a:tailEnd/>
            </a:ln>
            <a:effectLst/>
          </p:spPr>
          <p:txBody>
            <a:bodyPr/>
            <a:lstStyle/>
            <a:p>
              <a:endParaRPr lang="zh-CN" altLang="en-US"/>
            </a:p>
          </p:txBody>
        </p:sp>
        <p:sp>
          <p:nvSpPr>
            <p:cNvPr id="740367" name="Line 15"/>
            <p:cNvSpPr>
              <a:spLocks noChangeShapeType="1"/>
            </p:cNvSpPr>
            <p:nvPr/>
          </p:nvSpPr>
          <p:spPr bwMode="auto">
            <a:xfrm>
              <a:off x="3730" y="3096"/>
              <a:ext cx="256" cy="0"/>
            </a:xfrm>
            <a:prstGeom prst="line">
              <a:avLst/>
            </a:prstGeom>
            <a:noFill/>
            <a:ln w="38100">
              <a:solidFill>
                <a:schemeClr val="tx1"/>
              </a:solidFill>
              <a:prstDash val="sysDot"/>
              <a:round/>
              <a:headEnd/>
              <a:tailEnd/>
            </a:ln>
            <a:effectLst/>
          </p:spPr>
          <p:txBody>
            <a:bodyPr/>
            <a:lstStyle/>
            <a:p>
              <a:endParaRPr lang="zh-CN" altLang="en-US"/>
            </a:p>
          </p:txBody>
        </p:sp>
      </p:grpSp>
      <p:grpSp>
        <p:nvGrpSpPr>
          <p:cNvPr id="740368" name="Group 16"/>
          <p:cNvGrpSpPr>
            <a:grpSpLocks/>
          </p:cNvGrpSpPr>
          <p:nvPr/>
        </p:nvGrpSpPr>
        <p:grpSpPr bwMode="auto">
          <a:xfrm>
            <a:off x="3176588" y="5184775"/>
            <a:ext cx="4545012" cy="360363"/>
            <a:chOff x="2001" y="2954"/>
            <a:chExt cx="2863" cy="284"/>
          </a:xfrm>
        </p:grpSpPr>
        <p:sp>
          <p:nvSpPr>
            <p:cNvPr id="740369" name="Line 17"/>
            <p:cNvSpPr>
              <a:spLocks noChangeShapeType="1"/>
            </p:cNvSpPr>
            <p:nvPr/>
          </p:nvSpPr>
          <p:spPr bwMode="auto">
            <a:xfrm>
              <a:off x="2001" y="3096"/>
              <a:ext cx="340" cy="0"/>
            </a:xfrm>
            <a:prstGeom prst="line">
              <a:avLst/>
            </a:prstGeom>
            <a:noFill/>
            <a:ln w="28575">
              <a:solidFill>
                <a:schemeClr val="tx1"/>
              </a:solidFill>
              <a:round/>
              <a:headEnd/>
              <a:tailEnd type="triangle" w="med" len="med"/>
            </a:ln>
            <a:effectLst/>
          </p:spPr>
          <p:txBody>
            <a:bodyPr/>
            <a:lstStyle/>
            <a:p>
              <a:endParaRPr lang="zh-CN" altLang="en-US"/>
            </a:p>
          </p:txBody>
        </p:sp>
        <p:sp>
          <p:nvSpPr>
            <p:cNvPr id="740370" name="Rectangle 18"/>
            <p:cNvSpPr>
              <a:spLocks noChangeArrowheads="1"/>
            </p:cNvSpPr>
            <p:nvPr/>
          </p:nvSpPr>
          <p:spPr bwMode="auto">
            <a:xfrm>
              <a:off x="2341" y="2954"/>
              <a:ext cx="2523" cy="284"/>
            </a:xfrm>
            <a:prstGeom prst="rect">
              <a:avLst/>
            </a:prstGeom>
            <a:solidFill>
              <a:schemeClr val="bg1"/>
            </a:solidFill>
            <a:ln w="28575" algn="ctr">
              <a:solidFill>
                <a:schemeClr val="tx1"/>
              </a:solidFill>
              <a:miter lim="800000"/>
              <a:headEnd/>
              <a:tailEnd/>
            </a:ln>
            <a:effectLst/>
          </p:spPr>
          <p:txBody>
            <a:bodyPr wrap="none" anchor="ctr"/>
            <a:lstStyle/>
            <a:p>
              <a:endParaRPr lang="zh-CN" altLang="en-US"/>
            </a:p>
          </p:txBody>
        </p:sp>
        <p:sp>
          <p:nvSpPr>
            <p:cNvPr id="740371" name="Line 19"/>
            <p:cNvSpPr>
              <a:spLocks noChangeShapeType="1"/>
            </p:cNvSpPr>
            <p:nvPr/>
          </p:nvSpPr>
          <p:spPr bwMode="auto">
            <a:xfrm>
              <a:off x="2880" y="2954"/>
              <a:ext cx="0" cy="283"/>
            </a:xfrm>
            <a:prstGeom prst="line">
              <a:avLst/>
            </a:prstGeom>
            <a:noFill/>
            <a:ln w="28575">
              <a:solidFill>
                <a:schemeClr val="tx1"/>
              </a:solidFill>
              <a:round/>
              <a:headEnd/>
              <a:tailEnd/>
            </a:ln>
            <a:effectLst/>
          </p:spPr>
          <p:txBody>
            <a:bodyPr/>
            <a:lstStyle/>
            <a:p>
              <a:endParaRPr lang="zh-CN" altLang="en-US"/>
            </a:p>
          </p:txBody>
        </p:sp>
        <p:sp>
          <p:nvSpPr>
            <p:cNvPr id="740372" name="Line 20"/>
            <p:cNvSpPr>
              <a:spLocks noChangeShapeType="1"/>
            </p:cNvSpPr>
            <p:nvPr/>
          </p:nvSpPr>
          <p:spPr bwMode="auto">
            <a:xfrm>
              <a:off x="3447" y="2954"/>
              <a:ext cx="0" cy="283"/>
            </a:xfrm>
            <a:prstGeom prst="line">
              <a:avLst/>
            </a:prstGeom>
            <a:noFill/>
            <a:ln w="28575">
              <a:solidFill>
                <a:schemeClr val="tx1"/>
              </a:solidFill>
              <a:round/>
              <a:headEnd/>
              <a:tailEnd/>
            </a:ln>
            <a:effectLst/>
          </p:spPr>
          <p:txBody>
            <a:bodyPr/>
            <a:lstStyle/>
            <a:p>
              <a:endParaRPr lang="zh-CN" altLang="en-US"/>
            </a:p>
          </p:txBody>
        </p:sp>
        <p:sp>
          <p:nvSpPr>
            <p:cNvPr id="740373" name="Line 21"/>
            <p:cNvSpPr>
              <a:spLocks noChangeShapeType="1"/>
            </p:cNvSpPr>
            <p:nvPr/>
          </p:nvSpPr>
          <p:spPr bwMode="auto">
            <a:xfrm>
              <a:off x="4326" y="2954"/>
              <a:ext cx="0" cy="283"/>
            </a:xfrm>
            <a:prstGeom prst="line">
              <a:avLst/>
            </a:prstGeom>
            <a:noFill/>
            <a:ln w="28575">
              <a:solidFill>
                <a:schemeClr val="tx1"/>
              </a:solidFill>
              <a:round/>
              <a:headEnd/>
              <a:tailEnd/>
            </a:ln>
            <a:effectLst/>
          </p:spPr>
          <p:txBody>
            <a:bodyPr/>
            <a:lstStyle/>
            <a:p>
              <a:endParaRPr lang="zh-CN" altLang="en-US"/>
            </a:p>
          </p:txBody>
        </p:sp>
        <p:sp>
          <p:nvSpPr>
            <p:cNvPr id="740374" name="Line 22"/>
            <p:cNvSpPr>
              <a:spLocks noChangeShapeType="1"/>
            </p:cNvSpPr>
            <p:nvPr/>
          </p:nvSpPr>
          <p:spPr bwMode="auto">
            <a:xfrm>
              <a:off x="3730" y="3096"/>
              <a:ext cx="256" cy="0"/>
            </a:xfrm>
            <a:prstGeom prst="line">
              <a:avLst/>
            </a:prstGeom>
            <a:noFill/>
            <a:ln w="38100">
              <a:solidFill>
                <a:schemeClr val="tx1"/>
              </a:solidFill>
              <a:prstDash val="sysDot"/>
              <a:round/>
              <a:headEnd/>
              <a:tailEnd/>
            </a:ln>
            <a:effectLst/>
          </p:spPr>
          <p:txBody>
            <a:bodyPr/>
            <a:lstStyle/>
            <a:p>
              <a:endParaRPr lang="zh-CN" altLang="en-US"/>
            </a:p>
          </p:txBody>
        </p:sp>
      </p:grpSp>
      <p:grpSp>
        <p:nvGrpSpPr>
          <p:cNvPr id="740375" name="Group 23"/>
          <p:cNvGrpSpPr>
            <a:grpSpLocks/>
          </p:cNvGrpSpPr>
          <p:nvPr/>
        </p:nvGrpSpPr>
        <p:grpSpPr bwMode="auto">
          <a:xfrm>
            <a:off x="3176588" y="6219825"/>
            <a:ext cx="4545012" cy="360363"/>
            <a:chOff x="2001" y="2954"/>
            <a:chExt cx="2863" cy="284"/>
          </a:xfrm>
        </p:grpSpPr>
        <p:sp>
          <p:nvSpPr>
            <p:cNvPr id="740376" name="Line 24"/>
            <p:cNvSpPr>
              <a:spLocks noChangeShapeType="1"/>
            </p:cNvSpPr>
            <p:nvPr/>
          </p:nvSpPr>
          <p:spPr bwMode="auto">
            <a:xfrm>
              <a:off x="2001" y="3096"/>
              <a:ext cx="340" cy="0"/>
            </a:xfrm>
            <a:prstGeom prst="line">
              <a:avLst/>
            </a:prstGeom>
            <a:noFill/>
            <a:ln w="28575">
              <a:solidFill>
                <a:schemeClr val="tx1"/>
              </a:solidFill>
              <a:round/>
              <a:headEnd/>
              <a:tailEnd type="triangle" w="med" len="med"/>
            </a:ln>
            <a:effectLst/>
          </p:spPr>
          <p:txBody>
            <a:bodyPr/>
            <a:lstStyle/>
            <a:p>
              <a:endParaRPr lang="zh-CN" altLang="en-US"/>
            </a:p>
          </p:txBody>
        </p:sp>
        <p:sp>
          <p:nvSpPr>
            <p:cNvPr id="740377" name="Rectangle 25"/>
            <p:cNvSpPr>
              <a:spLocks noChangeArrowheads="1"/>
            </p:cNvSpPr>
            <p:nvPr/>
          </p:nvSpPr>
          <p:spPr bwMode="auto">
            <a:xfrm>
              <a:off x="2341" y="2954"/>
              <a:ext cx="2523" cy="284"/>
            </a:xfrm>
            <a:prstGeom prst="rect">
              <a:avLst/>
            </a:prstGeom>
            <a:solidFill>
              <a:schemeClr val="bg1"/>
            </a:solidFill>
            <a:ln w="28575" algn="ctr">
              <a:solidFill>
                <a:schemeClr val="tx1"/>
              </a:solidFill>
              <a:miter lim="800000"/>
              <a:headEnd/>
              <a:tailEnd/>
            </a:ln>
            <a:effectLst/>
          </p:spPr>
          <p:txBody>
            <a:bodyPr wrap="none" anchor="ctr"/>
            <a:lstStyle/>
            <a:p>
              <a:endParaRPr lang="zh-CN" altLang="en-US"/>
            </a:p>
          </p:txBody>
        </p:sp>
        <p:sp>
          <p:nvSpPr>
            <p:cNvPr id="740378" name="Line 26"/>
            <p:cNvSpPr>
              <a:spLocks noChangeShapeType="1"/>
            </p:cNvSpPr>
            <p:nvPr/>
          </p:nvSpPr>
          <p:spPr bwMode="auto">
            <a:xfrm>
              <a:off x="2880" y="2954"/>
              <a:ext cx="0" cy="283"/>
            </a:xfrm>
            <a:prstGeom prst="line">
              <a:avLst/>
            </a:prstGeom>
            <a:noFill/>
            <a:ln w="28575">
              <a:solidFill>
                <a:schemeClr val="tx1"/>
              </a:solidFill>
              <a:round/>
              <a:headEnd/>
              <a:tailEnd/>
            </a:ln>
            <a:effectLst/>
          </p:spPr>
          <p:txBody>
            <a:bodyPr/>
            <a:lstStyle/>
            <a:p>
              <a:endParaRPr lang="zh-CN" altLang="en-US"/>
            </a:p>
          </p:txBody>
        </p:sp>
        <p:sp>
          <p:nvSpPr>
            <p:cNvPr id="740379" name="Line 27"/>
            <p:cNvSpPr>
              <a:spLocks noChangeShapeType="1"/>
            </p:cNvSpPr>
            <p:nvPr/>
          </p:nvSpPr>
          <p:spPr bwMode="auto">
            <a:xfrm>
              <a:off x="3447" y="2954"/>
              <a:ext cx="0" cy="283"/>
            </a:xfrm>
            <a:prstGeom prst="line">
              <a:avLst/>
            </a:prstGeom>
            <a:noFill/>
            <a:ln w="28575">
              <a:solidFill>
                <a:schemeClr val="tx1"/>
              </a:solidFill>
              <a:round/>
              <a:headEnd/>
              <a:tailEnd/>
            </a:ln>
            <a:effectLst/>
          </p:spPr>
          <p:txBody>
            <a:bodyPr/>
            <a:lstStyle/>
            <a:p>
              <a:endParaRPr lang="zh-CN" altLang="en-US"/>
            </a:p>
          </p:txBody>
        </p:sp>
        <p:sp>
          <p:nvSpPr>
            <p:cNvPr id="740380" name="Line 28"/>
            <p:cNvSpPr>
              <a:spLocks noChangeShapeType="1"/>
            </p:cNvSpPr>
            <p:nvPr/>
          </p:nvSpPr>
          <p:spPr bwMode="auto">
            <a:xfrm>
              <a:off x="4326" y="2954"/>
              <a:ext cx="0" cy="283"/>
            </a:xfrm>
            <a:prstGeom prst="line">
              <a:avLst/>
            </a:prstGeom>
            <a:noFill/>
            <a:ln w="28575">
              <a:solidFill>
                <a:schemeClr val="tx1"/>
              </a:solidFill>
              <a:round/>
              <a:headEnd/>
              <a:tailEnd/>
            </a:ln>
            <a:effectLst/>
          </p:spPr>
          <p:txBody>
            <a:bodyPr/>
            <a:lstStyle/>
            <a:p>
              <a:endParaRPr lang="zh-CN" altLang="en-US"/>
            </a:p>
          </p:txBody>
        </p:sp>
        <p:sp>
          <p:nvSpPr>
            <p:cNvPr id="740381" name="Line 29"/>
            <p:cNvSpPr>
              <a:spLocks noChangeShapeType="1"/>
            </p:cNvSpPr>
            <p:nvPr/>
          </p:nvSpPr>
          <p:spPr bwMode="auto">
            <a:xfrm>
              <a:off x="3730" y="3096"/>
              <a:ext cx="256" cy="0"/>
            </a:xfrm>
            <a:prstGeom prst="line">
              <a:avLst/>
            </a:prstGeom>
            <a:noFill/>
            <a:ln w="38100">
              <a:solidFill>
                <a:schemeClr val="tx1"/>
              </a:solidFill>
              <a:prstDash val="sysDot"/>
              <a:round/>
              <a:headEnd/>
              <a:tailEnd/>
            </a:ln>
            <a:effectLst/>
          </p:spPr>
          <p:txBody>
            <a:bodyPr/>
            <a:lstStyle/>
            <a:p>
              <a:endParaRPr lang="zh-CN" altLang="en-US"/>
            </a:p>
          </p:txBody>
        </p:sp>
      </p:grpSp>
      <p:sp>
        <p:nvSpPr>
          <p:cNvPr id="740382" name="Text Box 30"/>
          <p:cNvSpPr txBox="1">
            <a:spLocks noChangeArrowheads="1"/>
          </p:cNvSpPr>
          <p:nvPr/>
        </p:nvSpPr>
        <p:spPr bwMode="auto">
          <a:xfrm>
            <a:off x="2097088" y="4775200"/>
            <a:ext cx="990600" cy="274638"/>
          </a:xfrm>
          <a:prstGeom prst="rect">
            <a:avLst/>
          </a:prstGeom>
          <a:noFill/>
          <a:ln w="9525" algn="ctr">
            <a:noFill/>
            <a:miter lim="800000"/>
            <a:headEnd/>
            <a:tailEnd/>
          </a:ln>
          <a:effectLst/>
        </p:spPr>
        <p:txBody>
          <a:bodyPr tIns="0" bIns="0">
            <a:spAutoFit/>
          </a:bodyPr>
          <a:lstStyle/>
          <a:p>
            <a:pPr marL="342900" indent="-342900">
              <a:spcBef>
                <a:spcPct val="50000"/>
              </a:spcBef>
            </a:pPr>
            <a:r>
              <a:rPr lang="en-US" altLang="zh-CN"/>
              <a:t>a[0]</a:t>
            </a:r>
          </a:p>
        </p:txBody>
      </p:sp>
      <p:sp>
        <p:nvSpPr>
          <p:cNvPr id="740383" name="Text Box 31"/>
          <p:cNvSpPr txBox="1">
            <a:spLocks noChangeArrowheads="1"/>
          </p:cNvSpPr>
          <p:nvPr/>
        </p:nvSpPr>
        <p:spPr bwMode="auto">
          <a:xfrm>
            <a:off x="2095500" y="5180013"/>
            <a:ext cx="990600" cy="274637"/>
          </a:xfrm>
          <a:prstGeom prst="rect">
            <a:avLst/>
          </a:prstGeom>
          <a:noFill/>
          <a:ln w="9525" algn="ctr">
            <a:noFill/>
            <a:miter lim="800000"/>
            <a:headEnd/>
            <a:tailEnd/>
          </a:ln>
          <a:effectLst/>
        </p:spPr>
        <p:txBody>
          <a:bodyPr tIns="0" bIns="0">
            <a:spAutoFit/>
          </a:bodyPr>
          <a:lstStyle/>
          <a:p>
            <a:pPr marL="342900" indent="-342900">
              <a:spcBef>
                <a:spcPct val="50000"/>
              </a:spcBef>
            </a:pPr>
            <a:r>
              <a:rPr lang="en-US" altLang="zh-CN"/>
              <a:t>a[1]</a:t>
            </a:r>
          </a:p>
        </p:txBody>
      </p:sp>
      <p:sp>
        <p:nvSpPr>
          <p:cNvPr id="740384" name="Text Box 32"/>
          <p:cNvSpPr txBox="1">
            <a:spLocks noChangeArrowheads="1"/>
          </p:cNvSpPr>
          <p:nvPr/>
        </p:nvSpPr>
        <p:spPr bwMode="auto">
          <a:xfrm>
            <a:off x="2141538" y="6303963"/>
            <a:ext cx="990600" cy="274637"/>
          </a:xfrm>
          <a:prstGeom prst="rect">
            <a:avLst/>
          </a:prstGeom>
          <a:noFill/>
          <a:ln w="9525" algn="ctr">
            <a:noFill/>
            <a:miter lim="800000"/>
            <a:headEnd/>
            <a:tailEnd/>
          </a:ln>
          <a:effectLst/>
        </p:spPr>
        <p:txBody>
          <a:bodyPr tIns="0" bIns="0">
            <a:spAutoFit/>
          </a:bodyPr>
          <a:lstStyle/>
          <a:p>
            <a:pPr marL="342900" indent="-342900">
              <a:spcBef>
                <a:spcPct val="50000"/>
              </a:spcBef>
            </a:pPr>
            <a:r>
              <a:rPr lang="en-US" altLang="zh-CN"/>
              <a:t>a[9]</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a:xfrm>
            <a:off x="457200" y="53975"/>
            <a:ext cx="8229600" cy="561975"/>
          </a:xfrm>
        </p:spPr>
        <p:txBody>
          <a:bodyPr/>
          <a:lstStyle/>
          <a:p>
            <a:r>
              <a:rPr lang="zh-CN" altLang="en-US" smtClean="0"/>
              <a:t>数组元素在内存的存放和访问</a:t>
            </a:r>
          </a:p>
        </p:txBody>
      </p:sp>
      <p:sp>
        <p:nvSpPr>
          <p:cNvPr id="741379" name="Rectangle 3"/>
          <p:cNvSpPr>
            <a:spLocks noGrp="1" noChangeArrowheads="1"/>
          </p:cNvSpPr>
          <p:nvPr>
            <p:ph type="body" idx="1"/>
          </p:nvPr>
        </p:nvSpPr>
        <p:spPr>
          <a:xfrm>
            <a:off x="296863" y="684213"/>
            <a:ext cx="8229600" cy="5218112"/>
          </a:xfrm>
        </p:spPr>
        <p:txBody>
          <a:bodyPr/>
          <a:lstStyle/>
          <a:p>
            <a:pPr>
              <a:spcBef>
                <a:spcPct val="0"/>
              </a:spcBef>
            </a:pPr>
            <a:r>
              <a:rPr lang="zh-CN" altLang="en-US" dirty="0" smtClean="0">
                <a:ea typeface="微软雅黑" pitchFamily="34" charset="-122"/>
              </a:rPr>
              <a:t>指针数组和多维数组</a:t>
            </a:r>
          </a:p>
          <a:p>
            <a:pPr lvl="1">
              <a:spcBef>
                <a:spcPct val="0"/>
              </a:spcBef>
            </a:pPr>
            <a:r>
              <a:rPr lang="zh-CN" altLang="en-US" dirty="0" smtClean="0">
                <a:ea typeface="微软雅黑" pitchFamily="34" charset="-122"/>
              </a:rPr>
              <a:t>计算一个两行四列整数矩阵中每一行数据的和。</a:t>
            </a:r>
            <a:r>
              <a:rPr lang="zh-CN" altLang="en-US" dirty="0" smtClean="0"/>
              <a:t> </a:t>
            </a:r>
          </a:p>
          <a:p>
            <a:endParaRPr lang="zh-CN" altLang="en-US" dirty="0" smtClean="0"/>
          </a:p>
        </p:txBody>
      </p:sp>
      <p:sp>
        <p:nvSpPr>
          <p:cNvPr id="741380" name="Rectangle 4"/>
          <p:cNvSpPr>
            <a:spLocks noChangeArrowheads="1"/>
          </p:cNvSpPr>
          <p:nvPr/>
        </p:nvSpPr>
        <p:spPr bwMode="auto">
          <a:xfrm>
            <a:off x="115888" y="1449388"/>
            <a:ext cx="5426075" cy="3662362"/>
          </a:xfrm>
          <a:prstGeom prst="rect">
            <a:avLst/>
          </a:prstGeom>
          <a:noFill/>
          <a:ln w="9525">
            <a:noFill/>
            <a:miter lim="800000"/>
            <a:headEnd/>
            <a:tailEnd/>
          </a:ln>
          <a:effectLst/>
        </p:spPr>
        <p:txBody>
          <a:bodyPr wrap="none" anchor="ctr">
            <a:spAutoFit/>
          </a:bodyPr>
          <a:lstStyle/>
          <a:p>
            <a:pPr eaLnBrk="1" hangingPunct="1">
              <a:tabLst>
                <a:tab pos="542925" algn="l"/>
              </a:tabLst>
            </a:pPr>
            <a:r>
              <a:rPr lang="en-US" altLang="zh-CN"/>
              <a:t>main ( )</a:t>
            </a:r>
          </a:p>
          <a:p>
            <a:pPr eaLnBrk="1" hangingPunct="1">
              <a:tabLst>
                <a:tab pos="542925" algn="l"/>
              </a:tabLst>
            </a:pPr>
            <a:r>
              <a:rPr lang="en-US" altLang="zh-CN"/>
              <a:t>{</a:t>
            </a:r>
          </a:p>
          <a:p>
            <a:pPr eaLnBrk="1" hangingPunct="1">
              <a:tabLst>
                <a:tab pos="542925" algn="l"/>
              </a:tabLst>
            </a:pPr>
            <a:r>
              <a:rPr lang="en-US" altLang="zh-CN"/>
              <a:t>    static short num[ ][4]={ {2, 9, -1, 5},</a:t>
            </a:r>
          </a:p>
          <a:p>
            <a:pPr eaLnBrk="1" hangingPunct="1">
              <a:tabLst>
                <a:tab pos="542925" algn="l"/>
              </a:tabLst>
            </a:pPr>
            <a:r>
              <a:rPr lang="en-US" altLang="zh-CN"/>
              <a:t>                                            {3, 8, 2, -6}};</a:t>
            </a:r>
          </a:p>
          <a:p>
            <a:pPr eaLnBrk="1" hangingPunct="1">
              <a:tabLst>
                <a:tab pos="542925" algn="l"/>
              </a:tabLst>
            </a:pPr>
            <a:r>
              <a:rPr lang="en-US" altLang="zh-CN"/>
              <a:t>    static short *pn[ ]={num[0], num[1]};</a:t>
            </a:r>
          </a:p>
          <a:p>
            <a:pPr eaLnBrk="1" hangingPunct="1">
              <a:tabLst>
                <a:tab pos="542925" algn="l"/>
              </a:tabLst>
            </a:pPr>
            <a:r>
              <a:rPr lang="en-US" altLang="zh-CN"/>
              <a:t>    static short s[2]={0, 0};  </a:t>
            </a:r>
          </a:p>
          <a:p>
            <a:pPr eaLnBrk="1" hangingPunct="1">
              <a:tabLst>
                <a:tab pos="542925" algn="l"/>
              </a:tabLst>
            </a:pPr>
            <a:r>
              <a:rPr lang="en-US" altLang="zh-CN"/>
              <a:t>    int i, j;</a:t>
            </a:r>
          </a:p>
          <a:p>
            <a:pPr eaLnBrk="1" hangingPunct="1">
              <a:tabLst>
                <a:tab pos="542925" algn="l"/>
              </a:tabLst>
            </a:pPr>
            <a:r>
              <a:rPr lang="en-US" altLang="zh-CN"/>
              <a:t>    for (i=0; i&lt;2; i++) {   </a:t>
            </a:r>
          </a:p>
          <a:p>
            <a:pPr eaLnBrk="1" hangingPunct="1">
              <a:tabLst>
                <a:tab pos="542925" algn="l"/>
              </a:tabLst>
            </a:pPr>
            <a:r>
              <a:rPr lang="en-US" altLang="zh-CN"/>
              <a:t>       for (j=0; j&lt;4; j++) </a:t>
            </a:r>
          </a:p>
          <a:p>
            <a:pPr eaLnBrk="1" hangingPunct="1">
              <a:tabLst>
                <a:tab pos="542925" algn="l"/>
              </a:tabLst>
            </a:pPr>
            <a:r>
              <a:rPr lang="en-US" altLang="zh-CN"/>
              <a:t>             s[i]+=*pn[i]++;</a:t>
            </a:r>
          </a:p>
          <a:p>
            <a:pPr eaLnBrk="1" hangingPunct="1">
              <a:tabLst>
                <a:tab pos="542925" algn="l"/>
              </a:tabLst>
            </a:pPr>
            <a:r>
              <a:rPr lang="en-US" altLang="zh-CN"/>
              <a:t>       printf (sum of line %d</a:t>
            </a:r>
            <a:r>
              <a:rPr lang="zh-CN" altLang="en-US"/>
              <a:t>：</a:t>
            </a:r>
            <a:r>
              <a:rPr lang="en-US" altLang="zh-CN"/>
              <a:t>%d\n”, i+1, s[i]);</a:t>
            </a:r>
          </a:p>
          <a:p>
            <a:pPr eaLnBrk="1" hangingPunct="1">
              <a:tabLst>
                <a:tab pos="542925" algn="l"/>
              </a:tabLst>
            </a:pPr>
            <a:r>
              <a:rPr lang="en-US" altLang="zh-CN"/>
              <a:t>    }</a:t>
            </a:r>
          </a:p>
          <a:p>
            <a:pPr eaLnBrk="1" hangingPunct="1">
              <a:tabLst>
                <a:tab pos="542925" algn="l"/>
              </a:tabLst>
            </a:pPr>
            <a:r>
              <a:rPr lang="en-US" altLang="zh-CN"/>
              <a:t>} </a:t>
            </a:r>
          </a:p>
        </p:txBody>
      </p:sp>
      <p:sp>
        <p:nvSpPr>
          <p:cNvPr id="741381" name="Rectangle 5"/>
          <p:cNvSpPr>
            <a:spLocks noChangeArrowheads="1"/>
          </p:cNvSpPr>
          <p:nvPr/>
        </p:nvSpPr>
        <p:spPr bwMode="auto">
          <a:xfrm>
            <a:off x="115888" y="5067300"/>
            <a:ext cx="6870700" cy="1739900"/>
          </a:xfrm>
          <a:prstGeom prst="rect">
            <a:avLst/>
          </a:prstGeom>
          <a:noFill/>
          <a:ln w="9525">
            <a:noFill/>
            <a:miter lim="800000"/>
            <a:headEnd/>
            <a:tailEnd/>
          </a:ln>
          <a:effectLst/>
        </p:spPr>
        <p:txBody>
          <a:bodyPr wrap="none" anchor="ctr">
            <a:spAutoFit/>
          </a:bodyPr>
          <a:lstStyle/>
          <a:p>
            <a:pPr eaLnBrk="1" hangingPunct="1">
              <a:tabLst>
                <a:tab pos="495300" algn="l"/>
              </a:tabLst>
            </a:pPr>
            <a:r>
              <a:rPr lang="en-US" altLang="zh-CN"/>
              <a:t>08049300 &lt;num&gt;:</a:t>
            </a:r>
          </a:p>
          <a:p>
            <a:pPr eaLnBrk="1" hangingPunct="1">
              <a:tabLst>
                <a:tab pos="495300" algn="l"/>
              </a:tabLst>
            </a:pPr>
            <a:r>
              <a:rPr lang="en-US" altLang="zh-CN"/>
              <a:t>08049300</a:t>
            </a:r>
            <a:r>
              <a:rPr lang="zh-CN" altLang="en-US"/>
              <a:t>：  </a:t>
            </a:r>
            <a:r>
              <a:rPr lang="en-US" altLang="zh-CN"/>
              <a:t>02 00 09 00 ff ff 05 00 03 00 08 00 02 00 fa ff</a:t>
            </a:r>
          </a:p>
          <a:p>
            <a:pPr eaLnBrk="1" hangingPunct="1">
              <a:tabLst>
                <a:tab pos="495300" algn="l"/>
              </a:tabLst>
            </a:pPr>
            <a:r>
              <a:rPr lang="en-US" altLang="zh-CN"/>
              <a:t>08049310 &lt;pn&gt;:</a:t>
            </a:r>
          </a:p>
          <a:p>
            <a:pPr eaLnBrk="1" hangingPunct="1">
              <a:tabLst>
                <a:tab pos="495300" algn="l"/>
              </a:tabLst>
            </a:pPr>
            <a:r>
              <a:rPr lang="en-US" altLang="zh-CN"/>
              <a:t>08049310</a:t>
            </a:r>
            <a:r>
              <a:rPr lang="zh-CN" altLang="en-US"/>
              <a:t>：  </a:t>
            </a:r>
            <a:r>
              <a:rPr lang="en-US" altLang="zh-CN"/>
              <a:t>00 93 04 08 08 93 04 08</a:t>
            </a:r>
          </a:p>
          <a:p>
            <a:pPr eaLnBrk="1" hangingPunct="1">
              <a:tabLst>
                <a:tab pos="495300" algn="l"/>
              </a:tabLst>
            </a:pPr>
            <a:r>
              <a:rPr lang="en-US" altLang="zh-CN"/>
              <a:t>08049318&lt;s&gt;:</a:t>
            </a:r>
            <a:r>
              <a:rPr lang="zh-CN" altLang="en-US"/>
              <a:t>  </a:t>
            </a:r>
          </a:p>
          <a:p>
            <a:pPr eaLnBrk="1" hangingPunct="1">
              <a:tabLst>
                <a:tab pos="495300" algn="l"/>
              </a:tabLst>
            </a:pPr>
            <a:r>
              <a:rPr lang="en-US" altLang="zh-CN"/>
              <a:t>08049318</a:t>
            </a:r>
            <a:r>
              <a:rPr lang="zh-CN" altLang="en-US"/>
              <a:t>：  </a:t>
            </a:r>
            <a:r>
              <a:rPr lang="en-US" altLang="zh-CN"/>
              <a:t>00 00 00 00</a:t>
            </a:r>
          </a:p>
        </p:txBody>
      </p:sp>
      <p:sp>
        <p:nvSpPr>
          <p:cNvPr id="741382" name="Rectangle 6"/>
          <p:cNvSpPr>
            <a:spLocks noChangeArrowheads="1"/>
          </p:cNvSpPr>
          <p:nvPr/>
        </p:nvSpPr>
        <p:spPr bwMode="auto">
          <a:xfrm>
            <a:off x="2546350" y="5049838"/>
            <a:ext cx="4706938" cy="366712"/>
          </a:xfrm>
          <a:prstGeom prst="rect">
            <a:avLst/>
          </a:prstGeom>
          <a:noFill/>
          <a:ln w="9525">
            <a:noFill/>
            <a:miter lim="800000"/>
            <a:headEnd/>
            <a:tailEnd/>
          </a:ln>
          <a:effectLst/>
        </p:spPr>
        <p:txBody>
          <a:bodyPr anchor="ctr">
            <a:spAutoFit/>
          </a:bodyPr>
          <a:lstStyle/>
          <a:p>
            <a:r>
              <a:rPr lang="en-US" altLang="zh-CN">
                <a:solidFill>
                  <a:srgbClr val="3333CC"/>
                </a:solidFill>
              </a:rPr>
              <a:t>num=num[0]=&amp;num[0][0]=0x8049300</a:t>
            </a:r>
            <a:r>
              <a:rPr lang="en-US" altLang="zh-CN">
                <a:solidFill>
                  <a:srgbClr val="FF0000"/>
                </a:solidFill>
                <a:latin typeface="Arial" charset="0"/>
                <a:ea typeface="宋体" pitchFamily="2" charset="-122"/>
              </a:rPr>
              <a:t> </a:t>
            </a:r>
          </a:p>
        </p:txBody>
      </p:sp>
      <p:sp>
        <p:nvSpPr>
          <p:cNvPr id="741383" name="Rectangle 7"/>
          <p:cNvSpPr>
            <a:spLocks noChangeArrowheads="1"/>
          </p:cNvSpPr>
          <p:nvPr/>
        </p:nvSpPr>
        <p:spPr bwMode="auto">
          <a:xfrm>
            <a:off x="4932363" y="5634038"/>
            <a:ext cx="3663950" cy="1006475"/>
          </a:xfrm>
          <a:prstGeom prst="rect">
            <a:avLst/>
          </a:prstGeom>
          <a:noFill/>
          <a:ln w="9525">
            <a:noFill/>
            <a:miter lim="800000"/>
            <a:headEnd/>
            <a:tailEnd/>
          </a:ln>
          <a:effectLst/>
        </p:spPr>
        <p:txBody>
          <a:bodyPr wrap="none" anchor="ctr">
            <a:spAutoFit/>
          </a:bodyPr>
          <a:lstStyle/>
          <a:p>
            <a:r>
              <a:rPr lang="en-US" altLang="zh-CN" sz="2000">
                <a:solidFill>
                  <a:srgbClr val="996600"/>
                </a:solidFill>
              </a:rPr>
              <a:t>pn=&amp;pn[0]=0x8049310</a:t>
            </a:r>
          </a:p>
          <a:p>
            <a:r>
              <a:rPr lang="en-US" altLang="zh-CN" sz="2000">
                <a:solidFill>
                  <a:srgbClr val="996600"/>
                </a:solidFill>
              </a:rPr>
              <a:t>pn[0]=num[0]=0x8048300</a:t>
            </a:r>
          </a:p>
          <a:p>
            <a:r>
              <a:rPr lang="en-US" altLang="zh-CN" sz="2000">
                <a:solidFill>
                  <a:srgbClr val="996600"/>
                </a:solidFill>
              </a:rPr>
              <a:t>pn[1]=num[1]=0x8048308</a:t>
            </a:r>
            <a:r>
              <a:rPr lang="zh-CN" altLang="en-US" b="0">
                <a:latin typeface="Arial" charset="0"/>
                <a:ea typeface="宋体" pitchFamily="2" charset="-122"/>
              </a:rPr>
              <a:t> </a:t>
            </a:r>
          </a:p>
        </p:txBody>
      </p:sp>
      <p:grpSp>
        <p:nvGrpSpPr>
          <p:cNvPr id="741385" name="Group 9"/>
          <p:cNvGrpSpPr>
            <a:grpSpLocks/>
          </p:cNvGrpSpPr>
          <p:nvPr/>
        </p:nvGrpSpPr>
        <p:grpSpPr bwMode="auto">
          <a:xfrm>
            <a:off x="431800" y="2305050"/>
            <a:ext cx="719138" cy="809625"/>
            <a:chOff x="272" y="1565"/>
            <a:chExt cx="453" cy="510"/>
          </a:xfrm>
        </p:grpSpPr>
        <p:sp>
          <p:nvSpPr>
            <p:cNvPr id="741386" name="Line 10"/>
            <p:cNvSpPr>
              <a:spLocks noChangeShapeType="1"/>
            </p:cNvSpPr>
            <p:nvPr/>
          </p:nvSpPr>
          <p:spPr bwMode="auto">
            <a:xfrm>
              <a:off x="272" y="1565"/>
              <a:ext cx="425" cy="0"/>
            </a:xfrm>
            <a:prstGeom prst="line">
              <a:avLst/>
            </a:prstGeom>
            <a:noFill/>
            <a:ln w="38100">
              <a:solidFill>
                <a:srgbClr val="FF3300"/>
              </a:solidFill>
              <a:round/>
              <a:headEnd/>
              <a:tailEnd/>
            </a:ln>
            <a:effectLst/>
          </p:spPr>
          <p:txBody>
            <a:bodyPr/>
            <a:lstStyle/>
            <a:p>
              <a:endParaRPr lang="zh-CN" altLang="en-US"/>
            </a:p>
          </p:txBody>
        </p:sp>
        <p:sp>
          <p:nvSpPr>
            <p:cNvPr id="741387" name="Line 11"/>
            <p:cNvSpPr>
              <a:spLocks noChangeShapeType="1"/>
            </p:cNvSpPr>
            <p:nvPr/>
          </p:nvSpPr>
          <p:spPr bwMode="auto">
            <a:xfrm>
              <a:off x="300" y="1905"/>
              <a:ext cx="425" cy="0"/>
            </a:xfrm>
            <a:prstGeom prst="line">
              <a:avLst/>
            </a:prstGeom>
            <a:noFill/>
            <a:ln w="38100">
              <a:solidFill>
                <a:srgbClr val="FF3300"/>
              </a:solidFill>
              <a:round/>
              <a:headEnd/>
              <a:tailEnd/>
            </a:ln>
            <a:effectLst/>
          </p:spPr>
          <p:txBody>
            <a:bodyPr/>
            <a:lstStyle/>
            <a:p>
              <a:endParaRPr lang="zh-CN" altLang="en-US"/>
            </a:p>
          </p:txBody>
        </p:sp>
        <p:sp>
          <p:nvSpPr>
            <p:cNvPr id="741388" name="Line 12"/>
            <p:cNvSpPr>
              <a:spLocks noChangeShapeType="1"/>
            </p:cNvSpPr>
            <p:nvPr/>
          </p:nvSpPr>
          <p:spPr bwMode="auto">
            <a:xfrm>
              <a:off x="300" y="2075"/>
              <a:ext cx="425" cy="0"/>
            </a:xfrm>
            <a:prstGeom prst="line">
              <a:avLst/>
            </a:prstGeom>
            <a:noFill/>
            <a:ln w="38100">
              <a:solidFill>
                <a:srgbClr val="FF3300"/>
              </a:solidFill>
              <a:round/>
              <a:headEnd/>
              <a:tailEnd/>
            </a:ln>
            <a:effectLst/>
          </p:spPr>
          <p:txBody>
            <a:bodyPr/>
            <a:lstStyle/>
            <a:p>
              <a:endParaRPr lang="zh-CN" altLang="en-US"/>
            </a:p>
          </p:txBody>
        </p:sp>
      </p:grpSp>
      <p:sp>
        <p:nvSpPr>
          <p:cNvPr id="741389" name="Rectangle 13"/>
          <p:cNvSpPr>
            <a:spLocks noChangeArrowheads="1"/>
          </p:cNvSpPr>
          <p:nvPr/>
        </p:nvSpPr>
        <p:spPr bwMode="auto">
          <a:xfrm>
            <a:off x="701675" y="4689475"/>
            <a:ext cx="7426325" cy="396875"/>
          </a:xfrm>
          <a:prstGeom prst="rect">
            <a:avLst/>
          </a:prstGeom>
          <a:noFill/>
          <a:ln w="9525" algn="ctr">
            <a:noFill/>
            <a:miter lim="800000"/>
            <a:headEnd/>
            <a:tailEnd/>
          </a:ln>
          <a:effectLst/>
        </p:spPr>
        <p:txBody>
          <a:bodyPr>
            <a:spAutoFit/>
          </a:bodyPr>
          <a:lstStyle/>
          <a:p>
            <a:pPr marL="342900" indent="-342900"/>
            <a:r>
              <a:rPr lang="zh-CN" altLang="en-US" sz="2000">
                <a:solidFill>
                  <a:srgbClr val="FF3300"/>
                </a:solidFill>
              </a:rPr>
              <a:t>若</a:t>
            </a:r>
            <a:r>
              <a:rPr lang="en-US" altLang="zh-CN" sz="2000">
                <a:solidFill>
                  <a:srgbClr val="FF3300"/>
                </a:solidFill>
              </a:rPr>
              <a:t>num=0x8049300,</a:t>
            </a:r>
            <a:r>
              <a:rPr lang="zh-CN" altLang="en-US" sz="2000">
                <a:solidFill>
                  <a:srgbClr val="FF3300"/>
                </a:solidFill>
              </a:rPr>
              <a:t>则</a:t>
            </a:r>
            <a:r>
              <a:rPr lang="en-US" altLang="zh-CN" sz="2000">
                <a:solidFill>
                  <a:srgbClr val="FF3300"/>
                </a:solidFill>
              </a:rPr>
              <a:t>num</a:t>
            </a:r>
            <a:r>
              <a:rPr lang="zh-CN" altLang="en-US" sz="2000">
                <a:solidFill>
                  <a:srgbClr val="FF3300"/>
                </a:solidFill>
              </a:rPr>
              <a:t>、</a:t>
            </a:r>
            <a:r>
              <a:rPr lang="en-US" altLang="zh-CN" sz="2000">
                <a:solidFill>
                  <a:srgbClr val="FF3300"/>
                </a:solidFill>
              </a:rPr>
              <a:t>pn</a:t>
            </a:r>
            <a:r>
              <a:rPr lang="zh-CN" altLang="en-US" sz="2000">
                <a:solidFill>
                  <a:srgbClr val="FF3300"/>
                </a:solidFill>
              </a:rPr>
              <a:t>和</a:t>
            </a:r>
            <a:r>
              <a:rPr lang="en-US" altLang="zh-CN" sz="2000">
                <a:solidFill>
                  <a:srgbClr val="FF3300"/>
                </a:solidFill>
              </a:rPr>
              <a:t>s</a:t>
            </a:r>
            <a:r>
              <a:rPr lang="zh-CN" altLang="en-US" sz="2000">
                <a:solidFill>
                  <a:srgbClr val="FF3300"/>
                </a:solidFill>
              </a:rPr>
              <a:t>在存储区中如何存放？</a:t>
            </a:r>
          </a:p>
        </p:txBody>
      </p:sp>
      <p:sp>
        <p:nvSpPr>
          <p:cNvPr id="741390" name="Rectangle 14"/>
          <p:cNvSpPr>
            <a:spLocks noChangeArrowheads="1"/>
          </p:cNvSpPr>
          <p:nvPr/>
        </p:nvSpPr>
        <p:spPr bwMode="auto">
          <a:xfrm>
            <a:off x="4527550" y="2079625"/>
            <a:ext cx="4319588" cy="1981200"/>
          </a:xfrm>
          <a:prstGeom prst="rect">
            <a:avLst/>
          </a:prstGeom>
          <a:noFill/>
          <a:ln w="9525" algn="ctr">
            <a:noFill/>
            <a:miter lim="800000"/>
            <a:headEnd/>
            <a:tailEnd/>
          </a:ln>
          <a:effectLst/>
        </p:spPr>
        <p:txBody>
          <a:bodyPr>
            <a:spAutoFit/>
          </a:bodyPr>
          <a:lstStyle/>
          <a:p>
            <a:pPr marL="342900" indent="-342900">
              <a:lnSpc>
                <a:spcPct val="110000"/>
              </a:lnSpc>
            </a:pPr>
            <a:r>
              <a:rPr lang="zh-CN" altLang="en-US">
                <a:solidFill>
                  <a:srgbClr val="0000FF"/>
                </a:solidFill>
              </a:rPr>
              <a:t>     </a:t>
            </a:r>
            <a:r>
              <a:rPr lang="zh-CN" altLang="en-US" sz="1900">
                <a:solidFill>
                  <a:srgbClr val="0000FF"/>
                </a:solidFill>
              </a:rPr>
              <a:t>若处理“</a:t>
            </a:r>
            <a:r>
              <a:rPr lang="en-US" altLang="zh-CN" sz="1900">
                <a:solidFill>
                  <a:srgbClr val="0000FF"/>
                </a:solidFill>
              </a:rPr>
              <a:t>s[i]+=*pn[i]++;”</a:t>
            </a:r>
            <a:r>
              <a:rPr lang="zh-CN" altLang="en-US" sz="1900">
                <a:solidFill>
                  <a:srgbClr val="0000FF"/>
                </a:solidFill>
              </a:rPr>
              <a:t>时 </a:t>
            </a:r>
            <a:r>
              <a:rPr lang="en-US" altLang="zh-CN" sz="1900">
                <a:solidFill>
                  <a:srgbClr val="0000FF"/>
                </a:solidFill>
              </a:rPr>
              <a:t>i </a:t>
            </a:r>
            <a:r>
              <a:rPr lang="zh-CN" altLang="en-US" sz="1900">
                <a:solidFill>
                  <a:srgbClr val="0000FF"/>
                </a:solidFill>
              </a:rPr>
              <a:t>在</a:t>
            </a:r>
            <a:r>
              <a:rPr lang="en-US" altLang="zh-CN" sz="1900">
                <a:solidFill>
                  <a:srgbClr val="0000FF"/>
                </a:solidFill>
              </a:rPr>
              <a:t>ECX</a:t>
            </a:r>
            <a:r>
              <a:rPr lang="zh-CN" altLang="en-US" sz="1900">
                <a:solidFill>
                  <a:srgbClr val="0000FF"/>
                </a:solidFill>
              </a:rPr>
              <a:t>，</a:t>
            </a:r>
            <a:r>
              <a:rPr lang="en-US" altLang="zh-CN" sz="1900">
                <a:solidFill>
                  <a:srgbClr val="0000FF"/>
                </a:solidFill>
              </a:rPr>
              <a:t>s[i]</a:t>
            </a:r>
            <a:r>
              <a:rPr lang="zh-CN" altLang="en-US" sz="1900">
                <a:solidFill>
                  <a:srgbClr val="0000FF"/>
                </a:solidFill>
              </a:rPr>
              <a:t>在</a:t>
            </a:r>
            <a:r>
              <a:rPr lang="en-US" altLang="zh-CN" sz="1900">
                <a:solidFill>
                  <a:srgbClr val="0000FF"/>
                </a:solidFill>
              </a:rPr>
              <a:t>AX</a:t>
            </a:r>
            <a:r>
              <a:rPr lang="zh-CN" altLang="en-US" sz="1900">
                <a:solidFill>
                  <a:srgbClr val="0000FF"/>
                </a:solidFill>
              </a:rPr>
              <a:t>，</a:t>
            </a:r>
            <a:r>
              <a:rPr lang="en-US" altLang="zh-CN" sz="1900">
                <a:solidFill>
                  <a:srgbClr val="0000FF"/>
                </a:solidFill>
              </a:rPr>
              <a:t>pn[i]</a:t>
            </a:r>
            <a:r>
              <a:rPr lang="zh-CN" altLang="en-US" sz="1900">
                <a:solidFill>
                  <a:srgbClr val="0000FF"/>
                </a:solidFill>
              </a:rPr>
              <a:t>在</a:t>
            </a:r>
            <a:r>
              <a:rPr lang="en-US" altLang="zh-CN" sz="1900">
                <a:solidFill>
                  <a:srgbClr val="0000FF"/>
                </a:solidFill>
              </a:rPr>
              <a:t>EDX</a:t>
            </a:r>
            <a:r>
              <a:rPr lang="zh-CN" altLang="en-US" sz="1900">
                <a:solidFill>
                  <a:srgbClr val="0000FF"/>
                </a:solidFill>
              </a:rPr>
              <a:t>，则对应指令序列可以是什么？</a:t>
            </a:r>
            <a:endParaRPr lang="en-US" altLang="zh-CN" sz="1900">
              <a:solidFill>
                <a:srgbClr val="0000FF"/>
              </a:solidFill>
            </a:endParaRPr>
          </a:p>
          <a:p>
            <a:pPr marL="342900" indent="-342900">
              <a:lnSpc>
                <a:spcPct val="110000"/>
              </a:lnSpc>
            </a:pPr>
            <a:r>
              <a:rPr lang="en-US" altLang="zh-CN">
                <a:solidFill>
                  <a:srgbClr val="0000FF"/>
                </a:solidFill>
              </a:rPr>
              <a:t>     </a:t>
            </a:r>
            <a:r>
              <a:rPr lang="en-US" altLang="zh-CN">
                <a:solidFill>
                  <a:srgbClr val="FF3300"/>
                </a:solidFill>
              </a:rPr>
              <a:t>movl   pn(,%ecx,4), %edx</a:t>
            </a:r>
            <a:endParaRPr lang="zh-CN" altLang="en-US">
              <a:solidFill>
                <a:srgbClr val="FF3300"/>
              </a:solidFill>
            </a:endParaRPr>
          </a:p>
          <a:p>
            <a:pPr marL="342900" indent="-342900">
              <a:lnSpc>
                <a:spcPct val="110000"/>
              </a:lnSpc>
            </a:pPr>
            <a:r>
              <a:rPr lang="en-US" altLang="zh-CN">
                <a:solidFill>
                  <a:srgbClr val="FF3300"/>
                </a:solidFill>
              </a:rPr>
              <a:t>     </a:t>
            </a:r>
            <a:r>
              <a:rPr lang="en-US" altLang="zh-CN" sz="1900">
                <a:solidFill>
                  <a:srgbClr val="FF3300"/>
                </a:solidFill>
              </a:rPr>
              <a:t>addw  (%edx), %ax</a:t>
            </a:r>
          </a:p>
          <a:p>
            <a:pPr marL="342900" indent="-342900">
              <a:lnSpc>
                <a:spcPct val="110000"/>
              </a:lnSpc>
            </a:pPr>
            <a:r>
              <a:rPr lang="en-US" altLang="zh-CN" sz="1900">
                <a:solidFill>
                  <a:srgbClr val="FF3300"/>
                </a:solidFill>
              </a:rPr>
              <a:t>     addl   $2, pn(, %ecx, 4)</a:t>
            </a:r>
            <a:endParaRPr lang="zh-CN" altLang="en-US" sz="1900">
              <a:solidFill>
                <a:srgbClr val="FF3300"/>
              </a:solidFill>
            </a:endParaRPr>
          </a:p>
        </p:txBody>
      </p:sp>
      <p:grpSp>
        <p:nvGrpSpPr>
          <p:cNvPr id="741391" name="Group 15"/>
          <p:cNvGrpSpPr>
            <a:grpSpLocks/>
          </p:cNvGrpSpPr>
          <p:nvPr/>
        </p:nvGrpSpPr>
        <p:grpSpPr bwMode="auto">
          <a:xfrm>
            <a:off x="6011863" y="4014788"/>
            <a:ext cx="2527300" cy="590550"/>
            <a:chOff x="3787" y="2529"/>
            <a:chExt cx="1592" cy="372"/>
          </a:xfrm>
        </p:grpSpPr>
        <p:sp>
          <p:nvSpPr>
            <p:cNvPr id="741392" name="Rectangle 16"/>
            <p:cNvSpPr>
              <a:spLocks noChangeArrowheads="1"/>
            </p:cNvSpPr>
            <p:nvPr/>
          </p:nvSpPr>
          <p:spPr bwMode="auto">
            <a:xfrm>
              <a:off x="3901" y="2670"/>
              <a:ext cx="1478" cy="231"/>
            </a:xfrm>
            <a:prstGeom prst="rect">
              <a:avLst/>
            </a:prstGeom>
            <a:noFill/>
            <a:ln w="9525" algn="ctr">
              <a:noFill/>
              <a:miter lim="800000"/>
              <a:headEnd/>
              <a:tailEnd/>
            </a:ln>
            <a:effectLst/>
          </p:spPr>
          <p:txBody>
            <a:bodyPr wrap="none" anchor="ctr">
              <a:spAutoFit/>
            </a:bodyPr>
            <a:lstStyle/>
            <a:p>
              <a:r>
                <a:rPr lang="en-US" altLang="zh-CN">
                  <a:solidFill>
                    <a:srgbClr val="3333CC"/>
                  </a:solidFill>
                </a:rPr>
                <a:t>pn[i]+”1”→pn[i]</a:t>
              </a:r>
              <a:r>
                <a:rPr lang="en-US" altLang="zh-CN"/>
                <a:t> </a:t>
              </a:r>
            </a:p>
          </p:txBody>
        </p:sp>
        <p:sp>
          <p:nvSpPr>
            <p:cNvPr id="741393" name="Line 17"/>
            <p:cNvSpPr>
              <a:spLocks noChangeShapeType="1"/>
            </p:cNvSpPr>
            <p:nvPr/>
          </p:nvSpPr>
          <p:spPr bwMode="auto">
            <a:xfrm flipH="1" flipV="1">
              <a:off x="3787" y="2529"/>
              <a:ext cx="822" cy="170"/>
            </a:xfrm>
            <a:prstGeom prst="line">
              <a:avLst/>
            </a:prstGeom>
            <a:noFill/>
            <a:ln w="28575">
              <a:solidFill>
                <a:srgbClr val="3333CC"/>
              </a:solidFill>
              <a:round/>
              <a:headEnd/>
              <a:tailEnd type="triangle" w="med" len="med"/>
            </a:ln>
            <a:effectLst/>
          </p:spPr>
          <p:txBody>
            <a:bodyPr/>
            <a:lstStyle/>
            <a:p>
              <a:endParaRPr lang="zh-CN" altLang="en-US"/>
            </a:p>
          </p:txBody>
        </p:sp>
      </p:grpSp>
      <p:sp>
        <p:nvSpPr>
          <p:cNvPr id="741394" name="Text Box 18"/>
          <p:cNvSpPr txBox="1">
            <a:spLocks noChangeArrowheads="1"/>
          </p:cNvSpPr>
          <p:nvPr/>
        </p:nvSpPr>
        <p:spPr bwMode="auto">
          <a:xfrm>
            <a:off x="4076700" y="728663"/>
            <a:ext cx="3690938" cy="381000"/>
          </a:xfrm>
          <a:prstGeom prst="rect">
            <a:avLst/>
          </a:prstGeom>
          <a:noFill/>
          <a:ln w="9525" algn="ctr">
            <a:noFill/>
            <a:miter lim="800000"/>
            <a:headEnd/>
            <a:tailEnd/>
          </a:ln>
          <a:effectLst/>
        </p:spPr>
        <p:txBody>
          <a:bodyPr>
            <a:spAutoFit/>
          </a:bodyPr>
          <a:lstStyle/>
          <a:p>
            <a:pPr marL="342900" indent="-342900">
              <a:spcBef>
                <a:spcPct val="50000"/>
              </a:spcBef>
            </a:pPr>
            <a:r>
              <a:rPr lang="zh-CN" altLang="en-US" sz="1900">
                <a:solidFill>
                  <a:srgbClr val="FF3300"/>
                </a:solidFill>
              </a:rPr>
              <a:t>按行优先方式存放数组元素</a:t>
            </a:r>
            <a:endParaRPr lang="en-US" altLang="zh-CN" sz="1900">
              <a:solidFill>
                <a:srgbClr val="FF3300"/>
              </a:solidFill>
            </a:endParaRPr>
          </a:p>
        </p:txBody>
      </p:sp>
      <p:sp>
        <p:nvSpPr>
          <p:cNvPr id="741395" name="Line 19"/>
          <p:cNvSpPr>
            <a:spLocks noChangeShapeType="1"/>
          </p:cNvSpPr>
          <p:nvPr/>
        </p:nvSpPr>
        <p:spPr bwMode="auto">
          <a:xfrm>
            <a:off x="1601788" y="1089025"/>
            <a:ext cx="539750" cy="1530350"/>
          </a:xfrm>
          <a:prstGeom prst="line">
            <a:avLst/>
          </a:prstGeom>
          <a:noFill/>
          <a:ln w="38100">
            <a:solidFill>
              <a:srgbClr val="FF3300"/>
            </a:solidFill>
            <a:round/>
            <a:headEnd/>
            <a:tailEnd type="triangle" w="med" len="med"/>
          </a:ln>
          <a:effectLst/>
        </p:spPr>
        <p:txBody>
          <a:bodyPr/>
          <a:lstStyle/>
          <a:p>
            <a:endParaRPr lang="zh-CN" altLang="en-US"/>
          </a:p>
        </p:txBody>
      </p:sp>
      <p:sp>
        <p:nvSpPr>
          <p:cNvPr id="741396" name="Line 20"/>
          <p:cNvSpPr>
            <a:spLocks noChangeShapeType="1"/>
          </p:cNvSpPr>
          <p:nvPr/>
        </p:nvSpPr>
        <p:spPr bwMode="auto">
          <a:xfrm flipH="1">
            <a:off x="2141538" y="1042988"/>
            <a:ext cx="674687" cy="1081087"/>
          </a:xfrm>
          <a:prstGeom prst="line">
            <a:avLst/>
          </a:prstGeom>
          <a:noFill/>
          <a:ln w="38100">
            <a:solidFill>
              <a:srgbClr val="FF330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1380"/>
                                        </p:tgtEl>
                                        <p:attrNameLst>
                                          <p:attrName>style.visibility</p:attrName>
                                        </p:attrNameLst>
                                      </p:cBhvr>
                                      <p:to>
                                        <p:strVal val="visible"/>
                                      </p:to>
                                    </p:set>
                                    <p:animEffect transition="in" filter="blinds(horizontal)">
                                      <p:cBhvr>
                                        <p:cTn id="7" dur="500"/>
                                        <p:tgtEl>
                                          <p:spTgt spid="74138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1395"/>
                                        </p:tgtEl>
                                        <p:attrNameLst>
                                          <p:attrName>style.visibility</p:attrName>
                                        </p:attrNameLst>
                                      </p:cBhvr>
                                      <p:to>
                                        <p:strVal val="visible"/>
                                      </p:to>
                                    </p:set>
                                    <p:animEffect transition="in" filter="blinds(horizontal)">
                                      <p:cBhvr>
                                        <p:cTn id="12" dur="500"/>
                                        <p:tgtEl>
                                          <p:spTgt spid="74139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41396"/>
                                        </p:tgtEl>
                                        <p:attrNameLst>
                                          <p:attrName>style.visibility</p:attrName>
                                        </p:attrNameLst>
                                      </p:cBhvr>
                                      <p:to>
                                        <p:strVal val="visible"/>
                                      </p:to>
                                    </p:set>
                                    <p:animEffect transition="in" filter="blinds(horizontal)">
                                      <p:cBhvr>
                                        <p:cTn id="17" dur="500"/>
                                        <p:tgtEl>
                                          <p:spTgt spid="74139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1385"/>
                                        </p:tgtEl>
                                        <p:attrNameLst>
                                          <p:attrName>style.visibility</p:attrName>
                                        </p:attrNameLst>
                                      </p:cBhvr>
                                      <p:to>
                                        <p:strVal val="visible"/>
                                      </p:to>
                                    </p:set>
                                    <p:animEffect transition="in" filter="blinds(horizontal)">
                                      <p:cBhvr>
                                        <p:cTn id="22" dur="500"/>
                                        <p:tgtEl>
                                          <p:spTgt spid="74138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41389"/>
                                        </p:tgtEl>
                                        <p:attrNameLst>
                                          <p:attrName>style.visibility</p:attrName>
                                        </p:attrNameLst>
                                      </p:cBhvr>
                                      <p:to>
                                        <p:strVal val="visible"/>
                                      </p:to>
                                    </p:set>
                                    <p:animEffect transition="in" filter="blinds(horizontal)">
                                      <p:cBhvr>
                                        <p:cTn id="27" dur="500"/>
                                        <p:tgtEl>
                                          <p:spTgt spid="74138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41381"/>
                                        </p:tgtEl>
                                        <p:attrNameLst>
                                          <p:attrName>style.visibility</p:attrName>
                                        </p:attrNameLst>
                                      </p:cBhvr>
                                      <p:to>
                                        <p:strVal val="visible"/>
                                      </p:to>
                                    </p:set>
                                    <p:animEffect transition="in" filter="blinds(horizontal)">
                                      <p:cBhvr>
                                        <p:cTn id="32" dur="500"/>
                                        <p:tgtEl>
                                          <p:spTgt spid="74138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41394"/>
                                        </p:tgtEl>
                                        <p:attrNameLst>
                                          <p:attrName>style.visibility</p:attrName>
                                        </p:attrNameLst>
                                      </p:cBhvr>
                                      <p:to>
                                        <p:strVal val="visible"/>
                                      </p:to>
                                    </p:set>
                                    <p:animEffect transition="in" filter="blinds(horizontal)">
                                      <p:cBhvr>
                                        <p:cTn id="37" dur="500"/>
                                        <p:tgtEl>
                                          <p:spTgt spid="74139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41382"/>
                                        </p:tgtEl>
                                        <p:attrNameLst>
                                          <p:attrName>style.visibility</p:attrName>
                                        </p:attrNameLst>
                                      </p:cBhvr>
                                      <p:to>
                                        <p:strVal val="visible"/>
                                      </p:to>
                                    </p:set>
                                    <p:animEffect transition="in" filter="blinds(horizontal)">
                                      <p:cBhvr>
                                        <p:cTn id="42" dur="500"/>
                                        <p:tgtEl>
                                          <p:spTgt spid="74138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41383"/>
                                        </p:tgtEl>
                                        <p:attrNameLst>
                                          <p:attrName>style.visibility</p:attrName>
                                        </p:attrNameLst>
                                      </p:cBhvr>
                                      <p:to>
                                        <p:strVal val="visible"/>
                                      </p:to>
                                    </p:set>
                                    <p:animEffect transition="in" filter="blinds(horizontal)">
                                      <p:cBhvr>
                                        <p:cTn id="47" dur="500"/>
                                        <p:tgtEl>
                                          <p:spTgt spid="74138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41390">
                                            <p:txEl>
                                              <p:pRg st="0" end="0"/>
                                            </p:txEl>
                                          </p:spTgt>
                                        </p:tgtEl>
                                        <p:attrNameLst>
                                          <p:attrName>style.visibility</p:attrName>
                                        </p:attrNameLst>
                                      </p:cBhvr>
                                      <p:to>
                                        <p:strVal val="visible"/>
                                      </p:to>
                                    </p:set>
                                    <p:animEffect transition="in" filter="blinds(horizontal)">
                                      <p:cBhvr>
                                        <p:cTn id="52" dur="500"/>
                                        <p:tgtEl>
                                          <p:spTgt spid="741390">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41390">
                                            <p:txEl>
                                              <p:pRg st="1" end="1"/>
                                            </p:txEl>
                                          </p:spTgt>
                                        </p:tgtEl>
                                        <p:attrNameLst>
                                          <p:attrName>style.visibility</p:attrName>
                                        </p:attrNameLst>
                                      </p:cBhvr>
                                      <p:to>
                                        <p:strVal val="visible"/>
                                      </p:to>
                                    </p:set>
                                    <p:animEffect transition="in" filter="blinds(horizontal)">
                                      <p:cBhvr>
                                        <p:cTn id="57" dur="500"/>
                                        <p:tgtEl>
                                          <p:spTgt spid="741390">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41390">
                                            <p:txEl>
                                              <p:pRg st="2" end="2"/>
                                            </p:txEl>
                                          </p:spTgt>
                                        </p:tgtEl>
                                        <p:attrNameLst>
                                          <p:attrName>style.visibility</p:attrName>
                                        </p:attrNameLst>
                                      </p:cBhvr>
                                      <p:to>
                                        <p:strVal val="visible"/>
                                      </p:to>
                                    </p:set>
                                    <p:animEffect transition="in" filter="blinds(horizontal)">
                                      <p:cBhvr>
                                        <p:cTn id="62" dur="500"/>
                                        <p:tgtEl>
                                          <p:spTgt spid="741390">
                                            <p:txEl>
                                              <p:pRg st="2" end="2"/>
                                            </p:txEl>
                                          </p:spTgt>
                                        </p:tgtEl>
                                      </p:cBhvr>
                                    </p:animEffect>
                                  </p:childTnLst>
                                </p:cTn>
                              </p:par>
                              <p:par>
                                <p:cTn id="63" presetID="3" presetClass="entr" presetSubtype="10" fill="hold" nodeType="withEffect">
                                  <p:stCondLst>
                                    <p:cond delay="0"/>
                                  </p:stCondLst>
                                  <p:childTnLst>
                                    <p:set>
                                      <p:cBhvr>
                                        <p:cTn id="64" dur="1" fill="hold">
                                          <p:stCondLst>
                                            <p:cond delay="0"/>
                                          </p:stCondLst>
                                        </p:cTn>
                                        <p:tgtEl>
                                          <p:spTgt spid="741390">
                                            <p:txEl>
                                              <p:pRg st="3" end="3"/>
                                            </p:txEl>
                                          </p:spTgt>
                                        </p:tgtEl>
                                        <p:attrNameLst>
                                          <p:attrName>style.visibility</p:attrName>
                                        </p:attrNameLst>
                                      </p:cBhvr>
                                      <p:to>
                                        <p:strVal val="visible"/>
                                      </p:to>
                                    </p:set>
                                    <p:animEffect transition="in" filter="blinds(horizontal)">
                                      <p:cBhvr>
                                        <p:cTn id="65" dur="500"/>
                                        <p:tgtEl>
                                          <p:spTgt spid="741390">
                                            <p:txEl>
                                              <p:pRg st="3" end="3"/>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741391"/>
                                        </p:tgtEl>
                                        <p:attrNameLst>
                                          <p:attrName>style.visibility</p:attrName>
                                        </p:attrNameLst>
                                      </p:cBhvr>
                                      <p:to>
                                        <p:strVal val="visible"/>
                                      </p:to>
                                    </p:set>
                                    <p:animEffect transition="in" filter="blinds(horizontal)">
                                      <p:cBhvr>
                                        <p:cTn id="70" dur="500"/>
                                        <p:tgtEl>
                                          <p:spTgt spid="741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1380" grpId="0"/>
      <p:bldP spid="741381" grpId="0"/>
      <p:bldP spid="741382" grpId="0"/>
      <p:bldP spid="741383" grpId="0"/>
      <p:bldP spid="741389" grpId="0"/>
      <p:bldP spid="741394" grpId="0"/>
      <p:bldP spid="741395" grpId="0" animBg="1"/>
      <p:bldP spid="741396"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6250" y="204788"/>
            <a:ext cx="8145463" cy="5969000"/>
          </a:xfrm>
        </p:spPr>
        <p:txBody>
          <a:bodyPr/>
          <a:lstStyle/>
          <a:p>
            <a:pPr lvl="1" eaLnBrk="1" hangingPunct="1">
              <a:lnSpc>
                <a:spcPct val="135000"/>
              </a:lnSpc>
            </a:pPr>
            <a:r>
              <a:rPr lang="en-US" altLang="zh-CN" dirty="0"/>
              <a:t/>
            </a:r>
            <a:br>
              <a:rPr lang="en-US" altLang="zh-CN" dirty="0"/>
            </a:br>
            <a:r>
              <a:rPr lang="zh-CN" altLang="en-US" dirty="0">
                <a:solidFill>
                  <a:srgbClr val="FF0000"/>
                </a:solidFill>
              </a:rPr>
              <a:t>结构体</a:t>
            </a:r>
            <a:r>
              <a:rPr lang="zh-CN" altLang="en-US" dirty="0" smtClean="0">
                <a:solidFill>
                  <a:srgbClr val="FF0000"/>
                </a:solidFill>
              </a:rPr>
              <a:t>的分配与访问</a:t>
            </a:r>
            <a:br>
              <a:rPr lang="zh-CN" altLang="en-US" dirty="0" smtClean="0">
                <a:solidFill>
                  <a:srgbClr val="FF0000"/>
                </a:solidFill>
              </a:rPr>
            </a:br>
            <a:endParaRPr lang="en-US" altLang="zh-CN" sz="2800" dirty="0" smtClean="0">
              <a:solidFill>
                <a:srgbClr val="3333CC"/>
              </a:solidFill>
            </a:endParaRPr>
          </a:p>
        </p:txBody>
      </p:sp>
    </p:spTree>
    <p:extLst>
      <p:ext uri="{BB962C8B-B14F-4D97-AF65-F5344CB8AC3E}">
        <p14:creationId xmlns:p14="http://schemas.microsoft.com/office/powerpoint/2010/main" val="25927978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p:cNvSpPr>
            <a:spLocks noGrp="1" noChangeArrowheads="1"/>
          </p:cNvSpPr>
          <p:nvPr>
            <p:ph type="title"/>
          </p:nvPr>
        </p:nvSpPr>
        <p:spPr>
          <a:xfrm>
            <a:off x="457200" y="98425"/>
            <a:ext cx="8229600" cy="561975"/>
          </a:xfrm>
        </p:spPr>
        <p:txBody>
          <a:bodyPr/>
          <a:lstStyle/>
          <a:p>
            <a:r>
              <a:rPr lang="zh-CN" altLang="en-US" sz="3600" smtClean="0"/>
              <a:t>结构体数据的分配和访问 </a:t>
            </a:r>
          </a:p>
        </p:txBody>
      </p:sp>
      <p:sp>
        <p:nvSpPr>
          <p:cNvPr id="743427" name="Rectangle 3"/>
          <p:cNvSpPr>
            <a:spLocks noGrp="1" noChangeArrowheads="1"/>
          </p:cNvSpPr>
          <p:nvPr>
            <p:ph type="body" idx="1"/>
          </p:nvPr>
        </p:nvSpPr>
        <p:spPr>
          <a:xfrm>
            <a:off x="476250" y="728663"/>
            <a:ext cx="8229600" cy="5218112"/>
          </a:xfrm>
        </p:spPr>
        <p:txBody>
          <a:bodyPr/>
          <a:lstStyle/>
          <a:p>
            <a:r>
              <a:rPr lang="zh-CN" altLang="en-US" sz="2000" dirty="0" smtClean="0">
                <a:latin typeface="微软雅黑" pitchFamily="34" charset="-122"/>
                <a:ea typeface="微软雅黑" pitchFamily="34" charset="-122"/>
              </a:rPr>
              <a:t>结构体成员在内存的存放和访问 </a:t>
            </a:r>
          </a:p>
          <a:p>
            <a:pPr lvl="1"/>
            <a:r>
              <a:rPr lang="zh-CN" altLang="en-US" dirty="0" smtClean="0">
                <a:latin typeface="微软雅黑" pitchFamily="34" charset="-122"/>
                <a:ea typeface="微软雅黑" pitchFamily="34" charset="-122"/>
              </a:rPr>
              <a:t>分配在栈中的</a:t>
            </a:r>
            <a:r>
              <a:rPr lang="en-US" altLang="zh-CN" dirty="0" smtClean="0">
                <a:latin typeface="微软雅黑" pitchFamily="34" charset="-122"/>
                <a:ea typeface="微软雅黑" pitchFamily="34" charset="-122"/>
              </a:rPr>
              <a:t>auto</a:t>
            </a:r>
            <a:r>
              <a:rPr lang="zh-CN" altLang="en-US" dirty="0" smtClean="0">
                <a:latin typeface="微软雅黑" pitchFamily="34" charset="-122"/>
                <a:ea typeface="微软雅黑" pitchFamily="34" charset="-122"/>
              </a:rPr>
              <a:t>结构型变量的首地址由</a:t>
            </a:r>
            <a:r>
              <a:rPr lang="en-US" altLang="zh-CN" dirty="0" smtClean="0">
                <a:latin typeface="微软雅黑" pitchFamily="34" charset="-122"/>
                <a:ea typeface="微软雅黑" pitchFamily="34" charset="-122"/>
              </a:rPr>
              <a:t>EBP</a:t>
            </a:r>
            <a:r>
              <a:rPr lang="zh-CN" altLang="en-US" dirty="0" smtClean="0">
                <a:latin typeface="微软雅黑" pitchFamily="34" charset="-122"/>
                <a:ea typeface="微软雅黑" pitchFamily="34" charset="-122"/>
              </a:rPr>
              <a:t>或</a:t>
            </a:r>
            <a:r>
              <a:rPr lang="en-US" altLang="zh-CN" dirty="0" smtClean="0">
                <a:latin typeface="微软雅黑" pitchFamily="34" charset="-122"/>
                <a:ea typeface="微软雅黑" pitchFamily="34" charset="-122"/>
              </a:rPr>
              <a:t>ESP</a:t>
            </a:r>
            <a:r>
              <a:rPr lang="zh-CN" altLang="en-US" dirty="0" smtClean="0">
                <a:latin typeface="微软雅黑" pitchFamily="34" charset="-122"/>
                <a:ea typeface="微软雅黑" pitchFamily="34" charset="-122"/>
              </a:rPr>
              <a:t>来定位</a:t>
            </a:r>
          </a:p>
          <a:p>
            <a:pPr lvl="1"/>
            <a:r>
              <a:rPr lang="zh-CN" altLang="en-US" dirty="0" smtClean="0">
                <a:latin typeface="微软雅黑" pitchFamily="34" charset="-122"/>
                <a:ea typeface="微软雅黑" pitchFamily="34" charset="-122"/>
              </a:rPr>
              <a:t>分配在静态区的结构型变量首地址是一个确定的静态区地址</a:t>
            </a:r>
          </a:p>
          <a:p>
            <a:pPr lvl="1"/>
            <a:r>
              <a:rPr lang="zh-CN" altLang="en-US" dirty="0" smtClean="0">
                <a:latin typeface="微软雅黑" pitchFamily="34" charset="-122"/>
                <a:ea typeface="微软雅黑" pitchFamily="34" charset="-122"/>
              </a:rPr>
              <a:t>结构型变量 </a:t>
            </a:r>
            <a:r>
              <a:rPr lang="en-US" altLang="zh-CN" dirty="0" smtClean="0">
                <a:latin typeface="微软雅黑" pitchFamily="34" charset="-122"/>
                <a:ea typeface="微软雅黑" pitchFamily="34" charset="-122"/>
              </a:rPr>
              <a:t>x </a:t>
            </a:r>
            <a:r>
              <a:rPr lang="zh-CN" altLang="en-US" dirty="0" smtClean="0">
                <a:latin typeface="微软雅黑" pitchFamily="34" charset="-122"/>
                <a:ea typeface="微软雅黑" pitchFamily="34" charset="-122"/>
              </a:rPr>
              <a:t>各成员首址可用“基址加偏移量”的寻址方式</a:t>
            </a:r>
            <a:r>
              <a:rPr lang="zh-CN" altLang="en-US" dirty="0" smtClean="0"/>
              <a:t>  </a:t>
            </a:r>
          </a:p>
          <a:p>
            <a:pPr lvl="1"/>
            <a:endParaRPr lang="zh-CN" altLang="en-US" dirty="0" smtClean="0"/>
          </a:p>
          <a:p>
            <a:endParaRPr lang="zh-CN" altLang="en-US" dirty="0" smtClean="0"/>
          </a:p>
        </p:txBody>
      </p:sp>
      <p:sp>
        <p:nvSpPr>
          <p:cNvPr id="743428" name="Rectangle 4"/>
          <p:cNvSpPr>
            <a:spLocks noChangeArrowheads="1"/>
          </p:cNvSpPr>
          <p:nvPr/>
        </p:nvSpPr>
        <p:spPr bwMode="auto">
          <a:xfrm>
            <a:off x="701675" y="4373563"/>
            <a:ext cx="7785100" cy="641350"/>
          </a:xfrm>
          <a:prstGeom prst="rect">
            <a:avLst/>
          </a:prstGeom>
          <a:noFill/>
          <a:ln w="9525">
            <a:noFill/>
            <a:miter lim="800000"/>
            <a:headEnd/>
            <a:tailEnd/>
          </a:ln>
          <a:effectLst/>
        </p:spPr>
        <p:txBody>
          <a:bodyPr anchor="ctr">
            <a:spAutoFit/>
          </a:bodyPr>
          <a:lstStyle/>
          <a:p>
            <a:r>
              <a:rPr lang="en-US" altLang="zh-CN"/>
              <a:t>struct cont_info x={“0000000”, “ZhangS”, 210022, “273 long street, High Building #3015”, “12345678”}</a:t>
            </a:r>
            <a:r>
              <a:rPr lang="zh-CN" altLang="en-US"/>
              <a:t>；</a:t>
            </a:r>
          </a:p>
        </p:txBody>
      </p:sp>
      <p:sp>
        <p:nvSpPr>
          <p:cNvPr id="743429" name="Rectangle 5"/>
          <p:cNvSpPr>
            <a:spLocks noChangeArrowheads="1"/>
          </p:cNvSpPr>
          <p:nvPr/>
        </p:nvSpPr>
        <p:spPr bwMode="auto">
          <a:xfrm>
            <a:off x="2951163" y="2403475"/>
            <a:ext cx="6102350" cy="2014538"/>
          </a:xfrm>
          <a:prstGeom prst="rect">
            <a:avLst/>
          </a:prstGeom>
          <a:noFill/>
          <a:ln w="9525">
            <a:noFill/>
            <a:miter lim="800000"/>
            <a:headEnd/>
            <a:tailEnd/>
          </a:ln>
          <a:effectLst/>
        </p:spPr>
        <p:txBody>
          <a:bodyPr anchor="ctr">
            <a:spAutoFit/>
          </a:bodyPr>
          <a:lstStyle/>
          <a:p>
            <a:r>
              <a:rPr lang="zh-CN" altLang="en-US" dirty="0"/>
              <a:t>若变量</a:t>
            </a:r>
            <a:r>
              <a:rPr lang="en-US" altLang="zh-CN" dirty="0"/>
              <a:t>x</a:t>
            </a:r>
            <a:r>
              <a:rPr lang="zh-CN" altLang="en-US" dirty="0"/>
              <a:t>分配在地址</a:t>
            </a:r>
            <a:r>
              <a:rPr lang="en-US" altLang="zh-CN" dirty="0"/>
              <a:t>0x8049200</a:t>
            </a:r>
            <a:r>
              <a:rPr lang="zh-CN" altLang="en-US" dirty="0"/>
              <a:t>开始的区域，那么</a:t>
            </a:r>
            <a:r>
              <a:rPr lang="en-US" altLang="zh-CN" dirty="0"/>
              <a:t>x=&amp;(x.id)=0x8049200</a:t>
            </a:r>
            <a:r>
              <a:rPr lang="zh-CN" altLang="en-US" dirty="0">
                <a:solidFill>
                  <a:srgbClr val="3333CC"/>
                </a:solidFill>
              </a:rPr>
              <a:t>（若</a:t>
            </a:r>
            <a:r>
              <a:rPr lang="en-US" altLang="zh-CN" dirty="0">
                <a:solidFill>
                  <a:srgbClr val="3333CC"/>
                </a:solidFill>
              </a:rPr>
              <a:t>x</a:t>
            </a:r>
            <a:r>
              <a:rPr lang="zh-CN" altLang="en-US" dirty="0">
                <a:solidFill>
                  <a:srgbClr val="3333CC"/>
                </a:solidFill>
              </a:rPr>
              <a:t>在</a:t>
            </a:r>
            <a:r>
              <a:rPr lang="en-US" altLang="zh-CN" dirty="0">
                <a:solidFill>
                  <a:srgbClr val="3333CC"/>
                </a:solidFill>
              </a:rPr>
              <a:t>EDX</a:t>
            </a:r>
            <a:r>
              <a:rPr lang="zh-CN" altLang="en-US" dirty="0">
                <a:solidFill>
                  <a:srgbClr val="3333CC"/>
                </a:solidFill>
              </a:rPr>
              <a:t>中）</a:t>
            </a:r>
          </a:p>
          <a:p>
            <a:pPr eaLnBrk="1" hangingPunct="1"/>
            <a:r>
              <a:rPr lang="en-US" altLang="zh-CN" dirty="0"/>
              <a:t>&amp;(x.name)= 0x8049200</a:t>
            </a:r>
            <a:r>
              <a:rPr lang="en-US" altLang="zh-CN" dirty="0">
                <a:solidFill>
                  <a:srgbClr val="FF0000"/>
                </a:solidFill>
              </a:rPr>
              <a:t>+8</a:t>
            </a:r>
            <a:r>
              <a:rPr lang="en-US" altLang="zh-CN" dirty="0"/>
              <a:t>=0x8049208</a:t>
            </a:r>
          </a:p>
          <a:p>
            <a:pPr eaLnBrk="1" hangingPunct="1"/>
            <a:r>
              <a:rPr lang="en-US" altLang="zh-CN" dirty="0"/>
              <a:t>&amp;(</a:t>
            </a:r>
            <a:r>
              <a:rPr lang="en-US" altLang="zh-CN" dirty="0" err="1"/>
              <a:t>x.post</a:t>
            </a:r>
            <a:r>
              <a:rPr lang="en-US" altLang="zh-CN" dirty="0"/>
              <a:t>)= 0x8049200</a:t>
            </a:r>
            <a:r>
              <a:rPr lang="en-US" altLang="zh-CN" dirty="0">
                <a:solidFill>
                  <a:srgbClr val="FF0000"/>
                </a:solidFill>
              </a:rPr>
              <a:t>+8+12</a:t>
            </a:r>
            <a:r>
              <a:rPr lang="en-US" altLang="zh-CN" dirty="0"/>
              <a:t>=0x8049214</a:t>
            </a:r>
          </a:p>
          <a:p>
            <a:pPr eaLnBrk="1" hangingPunct="1"/>
            <a:r>
              <a:rPr lang="en-US" altLang="zh-CN" dirty="0"/>
              <a:t>&amp;(</a:t>
            </a:r>
            <a:r>
              <a:rPr lang="en-US" altLang="zh-CN" dirty="0" err="1"/>
              <a:t>x.address</a:t>
            </a:r>
            <a:r>
              <a:rPr lang="en-US" altLang="zh-CN" dirty="0"/>
              <a:t>)=0x8049200</a:t>
            </a:r>
            <a:r>
              <a:rPr lang="en-US" altLang="zh-CN" dirty="0">
                <a:solidFill>
                  <a:srgbClr val="FF0000"/>
                </a:solidFill>
              </a:rPr>
              <a:t>+8+12+4</a:t>
            </a:r>
            <a:r>
              <a:rPr lang="en-US" altLang="zh-CN" dirty="0"/>
              <a:t>=0x8049218</a:t>
            </a:r>
          </a:p>
          <a:p>
            <a:pPr eaLnBrk="1" hangingPunct="1"/>
            <a:r>
              <a:rPr lang="en-US" altLang="zh-CN" dirty="0"/>
              <a:t>&amp;(</a:t>
            </a:r>
            <a:r>
              <a:rPr lang="en-US" altLang="zh-CN" dirty="0" err="1"/>
              <a:t>x.phone</a:t>
            </a:r>
            <a:r>
              <a:rPr lang="en-US" altLang="zh-CN" dirty="0"/>
              <a:t>)=0x8049200</a:t>
            </a:r>
            <a:r>
              <a:rPr lang="en-US" altLang="zh-CN" dirty="0">
                <a:solidFill>
                  <a:srgbClr val="FF0000"/>
                </a:solidFill>
              </a:rPr>
              <a:t>+8+12+4+100</a:t>
            </a:r>
            <a:r>
              <a:rPr lang="en-US" altLang="zh-CN" dirty="0"/>
              <a:t>=0x804927C</a:t>
            </a:r>
          </a:p>
          <a:p>
            <a:endParaRPr lang="zh-CN" altLang="en-US" b="0" dirty="0">
              <a:latin typeface="Arial" charset="0"/>
              <a:ea typeface="宋体" pitchFamily="2" charset="-122"/>
            </a:endParaRPr>
          </a:p>
        </p:txBody>
      </p:sp>
      <p:sp>
        <p:nvSpPr>
          <p:cNvPr id="743430" name="Rectangle 6"/>
          <p:cNvSpPr>
            <a:spLocks noChangeArrowheads="1"/>
          </p:cNvSpPr>
          <p:nvPr/>
        </p:nvSpPr>
        <p:spPr bwMode="auto">
          <a:xfrm>
            <a:off x="250825" y="5127625"/>
            <a:ext cx="8532813" cy="755650"/>
          </a:xfrm>
          <a:prstGeom prst="rect">
            <a:avLst/>
          </a:prstGeom>
          <a:noFill/>
          <a:ln w="9525">
            <a:noFill/>
            <a:miter lim="800000"/>
            <a:headEnd/>
            <a:tailEnd/>
          </a:ln>
          <a:effectLst/>
        </p:spPr>
        <p:txBody>
          <a:bodyPr anchor="ctr">
            <a:spAutoFit/>
          </a:bodyPr>
          <a:lstStyle/>
          <a:p>
            <a:pPr>
              <a:lnSpc>
                <a:spcPct val="115000"/>
              </a:lnSpc>
            </a:pPr>
            <a:r>
              <a:rPr lang="en-US" altLang="zh-CN" sz="1900" dirty="0">
                <a:solidFill>
                  <a:srgbClr val="FF0000"/>
                </a:solidFill>
              </a:rPr>
              <a:t>x</a:t>
            </a:r>
            <a:r>
              <a:rPr lang="zh-CN" altLang="en-US" sz="1900" dirty="0">
                <a:solidFill>
                  <a:srgbClr val="FF0000"/>
                </a:solidFill>
              </a:rPr>
              <a:t>初始化后，在地址</a:t>
            </a:r>
            <a:r>
              <a:rPr lang="en-US" altLang="zh-CN" sz="1900" dirty="0">
                <a:solidFill>
                  <a:srgbClr val="FF0000"/>
                </a:solidFill>
              </a:rPr>
              <a:t>0x8049208</a:t>
            </a:r>
            <a:r>
              <a:rPr lang="zh-CN" altLang="en-US" sz="1900" dirty="0">
                <a:solidFill>
                  <a:srgbClr val="FF0000"/>
                </a:solidFill>
              </a:rPr>
              <a:t>到</a:t>
            </a:r>
            <a:r>
              <a:rPr lang="en-US" altLang="zh-CN" sz="1900" dirty="0">
                <a:solidFill>
                  <a:srgbClr val="FF0000"/>
                </a:solidFill>
              </a:rPr>
              <a:t>0x804920D</a:t>
            </a:r>
            <a:r>
              <a:rPr lang="zh-CN" altLang="en-US" sz="1900" dirty="0">
                <a:solidFill>
                  <a:srgbClr val="FF0000"/>
                </a:solidFill>
              </a:rPr>
              <a:t>处是字符串“</a:t>
            </a:r>
            <a:r>
              <a:rPr lang="en-US" altLang="zh-CN" sz="1900" dirty="0" err="1">
                <a:solidFill>
                  <a:srgbClr val="FF0000"/>
                </a:solidFill>
              </a:rPr>
              <a:t>ZhangS</a:t>
            </a:r>
            <a:r>
              <a:rPr lang="en-US" altLang="zh-CN" sz="1900" dirty="0">
                <a:solidFill>
                  <a:srgbClr val="FF0000"/>
                </a:solidFill>
              </a:rPr>
              <a:t>”</a:t>
            </a:r>
            <a:r>
              <a:rPr lang="zh-CN" altLang="en-US" sz="1900" dirty="0">
                <a:solidFill>
                  <a:srgbClr val="FF0000"/>
                </a:solidFill>
              </a:rPr>
              <a:t>， </a:t>
            </a:r>
            <a:r>
              <a:rPr lang="en-US" altLang="zh-CN" sz="1900" dirty="0">
                <a:solidFill>
                  <a:srgbClr val="FF0000"/>
                </a:solidFill>
              </a:rPr>
              <a:t>0x804920E</a:t>
            </a:r>
            <a:r>
              <a:rPr lang="zh-CN" altLang="en-US" sz="1900" dirty="0">
                <a:solidFill>
                  <a:srgbClr val="FF0000"/>
                </a:solidFill>
              </a:rPr>
              <a:t>处是字符‘</a:t>
            </a:r>
            <a:r>
              <a:rPr lang="en-US" altLang="zh-CN" sz="1900" dirty="0">
                <a:solidFill>
                  <a:srgbClr val="FF0000"/>
                </a:solidFill>
              </a:rPr>
              <a:t>\0’</a:t>
            </a:r>
            <a:r>
              <a:rPr lang="zh-CN" altLang="en-US" sz="1900" dirty="0">
                <a:solidFill>
                  <a:srgbClr val="FF0000"/>
                </a:solidFill>
              </a:rPr>
              <a:t>，从</a:t>
            </a:r>
            <a:r>
              <a:rPr lang="en-US" altLang="zh-CN" sz="1900" dirty="0">
                <a:solidFill>
                  <a:srgbClr val="FF0000"/>
                </a:solidFill>
              </a:rPr>
              <a:t>0x804920F</a:t>
            </a:r>
            <a:r>
              <a:rPr lang="zh-CN" altLang="en-US" sz="1900" dirty="0">
                <a:solidFill>
                  <a:srgbClr val="FF0000"/>
                </a:solidFill>
              </a:rPr>
              <a:t>到</a:t>
            </a:r>
            <a:r>
              <a:rPr lang="en-US" altLang="zh-CN" sz="1900" dirty="0">
                <a:solidFill>
                  <a:srgbClr val="FF0000"/>
                </a:solidFill>
              </a:rPr>
              <a:t>0x8049213</a:t>
            </a:r>
            <a:r>
              <a:rPr lang="zh-CN" altLang="en-US" sz="1900" dirty="0">
                <a:solidFill>
                  <a:srgbClr val="FF0000"/>
                </a:solidFill>
              </a:rPr>
              <a:t>处都是空字符。</a:t>
            </a:r>
            <a:r>
              <a:rPr lang="zh-CN" altLang="en-US" b="0" dirty="0"/>
              <a:t> </a:t>
            </a:r>
          </a:p>
        </p:txBody>
      </p:sp>
      <p:sp>
        <p:nvSpPr>
          <p:cNvPr id="743431" name="Rectangle 7"/>
          <p:cNvSpPr>
            <a:spLocks noChangeArrowheads="1"/>
          </p:cNvSpPr>
          <p:nvPr/>
        </p:nvSpPr>
        <p:spPr bwMode="auto">
          <a:xfrm>
            <a:off x="161925" y="5980113"/>
            <a:ext cx="8823325" cy="396875"/>
          </a:xfrm>
          <a:prstGeom prst="rect">
            <a:avLst/>
          </a:prstGeom>
          <a:noFill/>
          <a:ln w="9525">
            <a:noFill/>
            <a:miter lim="800000"/>
            <a:headEnd/>
            <a:tailEnd/>
          </a:ln>
          <a:effectLst/>
        </p:spPr>
        <p:txBody>
          <a:bodyPr wrap="none" anchor="ctr">
            <a:spAutoFit/>
          </a:bodyPr>
          <a:lstStyle/>
          <a:p>
            <a:r>
              <a:rPr lang="zh-CN" altLang="en-US" sz="2000">
                <a:solidFill>
                  <a:srgbClr val="3333CC"/>
                </a:solidFill>
              </a:rPr>
              <a:t>“</a:t>
            </a:r>
            <a:r>
              <a:rPr lang="en-US" altLang="zh-CN" sz="2000">
                <a:solidFill>
                  <a:srgbClr val="3333CC"/>
                </a:solidFill>
              </a:rPr>
              <a:t>unsigned xpost=x.post;”</a:t>
            </a:r>
            <a:r>
              <a:rPr lang="zh-CN" altLang="en-US" sz="2000">
                <a:solidFill>
                  <a:srgbClr val="3333CC"/>
                </a:solidFill>
              </a:rPr>
              <a:t>对应汇编指令为“</a:t>
            </a:r>
            <a:r>
              <a:rPr lang="en-US" altLang="zh-CN" sz="2000">
                <a:solidFill>
                  <a:srgbClr val="3333CC"/>
                </a:solidFill>
              </a:rPr>
              <a:t>movl 20(%edx), %eax”</a:t>
            </a:r>
            <a:r>
              <a:rPr lang="en-US" altLang="zh-CN" b="0">
                <a:latin typeface="Arial" charset="0"/>
                <a:ea typeface="宋体" pitchFamily="2" charset="-122"/>
              </a:rPr>
              <a:t> </a:t>
            </a:r>
            <a:endParaRPr lang="zh-CN" altLang="en-US" b="0">
              <a:latin typeface="Arial" charset="0"/>
              <a:ea typeface="宋体" pitchFamily="2" charset="-122"/>
            </a:endParaRPr>
          </a:p>
        </p:txBody>
      </p:sp>
      <p:sp>
        <p:nvSpPr>
          <p:cNvPr id="743432" name="Rectangle 8"/>
          <p:cNvSpPr>
            <a:spLocks noChangeArrowheads="1"/>
          </p:cNvSpPr>
          <p:nvPr/>
        </p:nvSpPr>
        <p:spPr bwMode="auto">
          <a:xfrm>
            <a:off x="69850" y="2493963"/>
            <a:ext cx="3016250" cy="2014537"/>
          </a:xfrm>
          <a:prstGeom prst="rect">
            <a:avLst/>
          </a:prstGeom>
          <a:noFill/>
          <a:ln w="9525" algn="ctr">
            <a:noFill/>
            <a:miter lim="800000"/>
            <a:headEnd/>
            <a:tailEnd/>
          </a:ln>
          <a:effectLst/>
        </p:spPr>
        <p:txBody>
          <a:bodyPr>
            <a:spAutoFit/>
          </a:bodyPr>
          <a:lstStyle/>
          <a:p>
            <a:pPr marL="342900" indent="-342900"/>
            <a:r>
              <a:rPr lang="en-US" altLang="zh-CN">
                <a:solidFill>
                  <a:srgbClr val="0000FF"/>
                </a:solidFill>
              </a:rPr>
              <a:t>struct cont_info {</a:t>
            </a:r>
          </a:p>
          <a:p>
            <a:pPr marL="342900" indent="-342900"/>
            <a:r>
              <a:rPr lang="en-US" altLang="zh-CN">
                <a:solidFill>
                  <a:srgbClr val="0000FF"/>
                </a:solidFill>
              </a:rPr>
              <a:t>         char id[8];</a:t>
            </a:r>
          </a:p>
          <a:p>
            <a:pPr marL="342900" indent="-342900"/>
            <a:r>
              <a:rPr lang="en-US" altLang="zh-CN">
                <a:solidFill>
                  <a:srgbClr val="0000FF"/>
                </a:solidFill>
              </a:rPr>
              <a:t>         char name [12];</a:t>
            </a:r>
          </a:p>
          <a:p>
            <a:pPr marL="342900" indent="-342900"/>
            <a:r>
              <a:rPr lang="en-US" altLang="zh-CN">
                <a:solidFill>
                  <a:srgbClr val="0000FF"/>
                </a:solidFill>
              </a:rPr>
              <a:t>         unsigned post;</a:t>
            </a:r>
          </a:p>
          <a:p>
            <a:pPr marL="342900" indent="-342900"/>
            <a:r>
              <a:rPr lang="en-US" altLang="zh-CN">
                <a:solidFill>
                  <a:srgbClr val="0000FF"/>
                </a:solidFill>
              </a:rPr>
              <a:t>         char address[100];</a:t>
            </a:r>
          </a:p>
          <a:p>
            <a:pPr marL="342900" indent="-342900"/>
            <a:r>
              <a:rPr lang="en-US" altLang="zh-CN">
                <a:solidFill>
                  <a:srgbClr val="0000FF"/>
                </a:solidFill>
              </a:rPr>
              <a:t>         char phone[20];</a:t>
            </a:r>
          </a:p>
          <a:p>
            <a:pPr marL="342900" indent="-342900"/>
            <a:r>
              <a:rPr lang="en-US" altLang="zh-CN">
                <a:solidFill>
                  <a:srgbClr val="0000FF"/>
                </a:solidFill>
              </a:rPr>
              <a:t> };</a:t>
            </a:r>
            <a:endParaRPr lang="zh-CN" altLang="en-US">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3427">
                                            <p:txEl>
                                              <p:pRg st="1" end="1"/>
                                            </p:txEl>
                                          </p:spTgt>
                                        </p:tgtEl>
                                        <p:attrNameLst>
                                          <p:attrName>style.visibility</p:attrName>
                                        </p:attrNameLst>
                                      </p:cBhvr>
                                      <p:to>
                                        <p:strVal val="visible"/>
                                      </p:to>
                                    </p:set>
                                    <p:animEffect transition="in" filter="blinds(horizontal)">
                                      <p:cBhvr>
                                        <p:cTn id="7" dur="500"/>
                                        <p:tgtEl>
                                          <p:spTgt spid="74342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3427">
                                            <p:txEl>
                                              <p:pRg st="2" end="2"/>
                                            </p:txEl>
                                          </p:spTgt>
                                        </p:tgtEl>
                                        <p:attrNameLst>
                                          <p:attrName>style.visibility</p:attrName>
                                        </p:attrNameLst>
                                      </p:cBhvr>
                                      <p:to>
                                        <p:strVal val="visible"/>
                                      </p:to>
                                    </p:set>
                                    <p:animEffect transition="in" filter="blinds(horizontal)">
                                      <p:cBhvr>
                                        <p:cTn id="12" dur="500"/>
                                        <p:tgtEl>
                                          <p:spTgt spid="74342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43427">
                                            <p:txEl>
                                              <p:pRg st="3" end="3"/>
                                            </p:txEl>
                                          </p:spTgt>
                                        </p:tgtEl>
                                        <p:attrNameLst>
                                          <p:attrName>style.visibility</p:attrName>
                                        </p:attrNameLst>
                                      </p:cBhvr>
                                      <p:to>
                                        <p:strVal val="visible"/>
                                      </p:to>
                                    </p:set>
                                    <p:animEffect transition="in" filter="blinds(horizontal)">
                                      <p:cBhvr>
                                        <p:cTn id="17" dur="500"/>
                                        <p:tgtEl>
                                          <p:spTgt spid="74342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43432"/>
                                        </p:tgtEl>
                                        <p:attrNameLst>
                                          <p:attrName>style.visibility</p:attrName>
                                        </p:attrNameLst>
                                      </p:cBhvr>
                                      <p:to>
                                        <p:strVal val="visible"/>
                                      </p:to>
                                    </p:set>
                                    <p:animEffect transition="in" filter="blinds(horizontal)">
                                      <p:cBhvr>
                                        <p:cTn id="22" dur="500"/>
                                        <p:tgtEl>
                                          <p:spTgt spid="74343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43428">
                                            <p:txEl>
                                              <p:pRg st="0" end="0"/>
                                            </p:txEl>
                                          </p:spTgt>
                                        </p:tgtEl>
                                        <p:attrNameLst>
                                          <p:attrName>style.visibility</p:attrName>
                                        </p:attrNameLst>
                                      </p:cBhvr>
                                      <p:to>
                                        <p:strVal val="visible"/>
                                      </p:to>
                                    </p:set>
                                    <p:animEffect transition="in" filter="blinds(horizontal)">
                                      <p:cBhvr>
                                        <p:cTn id="27" dur="500"/>
                                        <p:tgtEl>
                                          <p:spTgt spid="74342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43429"/>
                                        </p:tgtEl>
                                        <p:attrNameLst>
                                          <p:attrName>style.visibility</p:attrName>
                                        </p:attrNameLst>
                                      </p:cBhvr>
                                      <p:to>
                                        <p:strVal val="visible"/>
                                      </p:to>
                                    </p:set>
                                    <p:animEffect transition="in" filter="blinds(horizontal)">
                                      <p:cBhvr>
                                        <p:cTn id="32" dur="500"/>
                                        <p:tgtEl>
                                          <p:spTgt spid="74342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43430"/>
                                        </p:tgtEl>
                                        <p:attrNameLst>
                                          <p:attrName>style.visibility</p:attrName>
                                        </p:attrNameLst>
                                      </p:cBhvr>
                                      <p:to>
                                        <p:strVal val="visible"/>
                                      </p:to>
                                    </p:set>
                                    <p:animEffect transition="in" filter="blinds(horizontal)">
                                      <p:cBhvr>
                                        <p:cTn id="37" dur="500"/>
                                        <p:tgtEl>
                                          <p:spTgt spid="74343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43431"/>
                                        </p:tgtEl>
                                        <p:attrNameLst>
                                          <p:attrName>style.visibility</p:attrName>
                                        </p:attrNameLst>
                                      </p:cBhvr>
                                      <p:to>
                                        <p:strVal val="visible"/>
                                      </p:to>
                                    </p:set>
                                    <p:animEffect transition="in" filter="blinds(horizontal)">
                                      <p:cBhvr>
                                        <p:cTn id="42" dur="500"/>
                                        <p:tgtEl>
                                          <p:spTgt spid="743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29" grpId="0"/>
      <p:bldP spid="743430" grpId="0"/>
      <p:bldP spid="743431" grpId="0"/>
      <p:bldP spid="7434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ChangeArrowheads="1"/>
          </p:cNvSpPr>
          <p:nvPr>
            <p:ph type="title"/>
          </p:nvPr>
        </p:nvSpPr>
        <p:spPr>
          <a:xfrm>
            <a:off x="457200" y="98425"/>
            <a:ext cx="8229600" cy="561975"/>
          </a:xfrm>
        </p:spPr>
        <p:txBody>
          <a:bodyPr/>
          <a:lstStyle/>
          <a:p>
            <a:r>
              <a:rPr lang="zh-CN" altLang="en-US" sz="3600" smtClean="0"/>
              <a:t>结构体数据的分配和访问</a:t>
            </a:r>
          </a:p>
        </p:txBody>
      </p:sp>
      <p:sp>
        <p:nvSpPr>
          <p:cNvPr id="744451" name="Rectangle 3"/>
          <p:cNvSpPr>
            <a:spLocks noGrp="1" noChangeArrowheads="1"/>
          </p:cNvSpPr>
          <p:nvPr>
            <p:ph type="body" idx="1"/>
          </p:nvPr>
        </p:nvSpPr>
        <p:spPr>
          <a:xfrm>
            <a:off x="250825" y="728663"/>
            <a:ext cx="8642350" cy="5895975"/>
          </a:xfrm>
        </p:spPr>
        <p:txBody>
          <a:bodyPr/>
          <a:lstStyle/>
          <a:p>
            <a:r>
              <a:rPr lang="zh-CN" altLang="en-US" smtClean="0">
                <a:latin typeface="微软雅黑" pitchFamily="34" charset="-122"/>
                <a:ea typeface="微软雅黑" pitchFamily="34" charset="-122"/>
              </a:rPr>
              <a:t>结构体数据作为入口参数</a:t>
            </a:r>
          </a:p>
          <a:p>
            <a:pPr lvl="1"/>
            <a:r>
              <a:rPr lang="zh-CN" altLang="en-US" smtClean="0">
                <a:latin typeface="微软雅黑" pitchFamily="34" charset="-122"/>
                <a:ea typeface="微软雅黑" pitchFamily="34" charset="-122"/>
              </a:rPr>
              <a:t>当结构体变量需要作为一个函数的形参时，形参和调用函数中的实参应具有相同结构</a:t>
            </a:r>
          </a:p>
          <a:p>
            <a:pPr lvl="1"/>
            <a:r>
              <a:rPr lang="zh-CN" altLang="en-US" smtClean="0">
                <a:latin typeface="微软雅黑" pitchFamily="34" charset="-122"/>
                <a:ea typeface="微软雅黑" pitchFamily="34" charset="-122"/>
              </a:rPr>
              <a:t>有按值传递和按地址传递两种方式</a:t>
            </a:r>
          </a:p>
          <a:p>
            <a:pPr lvl="2"/>
            <a:r>
              <a:rPr lang="zh-CN" altLang="en-US" sz="2000" smtClean="0">
                <a:latin typeface="微软雅黑" pitchFamily="34" charset="-122"/>
                <a:ea typeface="微软雅黑" pitchFamily="34" charset="-122"/>
              </a:rPr>
              <a:t>若采用按值传递，则结构成员都要复制到栈中参数区，这既增加时间开销又增加空间开销</a:t>
            </a:r>
          </a:p>
          <a:p>
            <a:pPr lvl="2"/>
            <a:r>
              <a:rPr lang="zh-CN" altLang="en-US" sz="2000" smtClean="0">
                <a:latin typeface="微软雅黑" pitchFamily="34" charset="-122"/>
                <a:ea typeface="微软雅黑" pitchFamily="34" charset="-122"/>
              </a:rPr>
              <a:t>通常应按地址传递，即：在执行</a:t>
            </a:r>
            <a:r>
              <a:rPr lang="en-US" altLang="zh-CN" sz="2000" smtClean="0">
                <a:latin typeface="微软雅黑" pitchFamily="34" charset="-122"/>
                <a:ea typeface="微软雅黑" pitchFamily="34" charset="-122"/>
              </a:rPr>
              <a:t>CALL</a:t>
            </a:r>
            <a:r>
              <a:rPr lang="zh-CN" altLang="en-US" sz="2000" smtClean="0">
                <a:latin typeface="微软雅黑" pitchFamily="34" charset="-122"/>
                <a:ea typeface="微软雅黑" pitchFamily="34" charset="-122"/>
              </a:rPr>
              <a:t>指令前，仅需传递指向结构体的指针而不需复制每个成员到栈中   </a:t>
            </a:r>
          </a:p>
        </p:txBody>
      </p:sp>
      <p:sp>
        <p:nvSpPr>
          <p:cNvPr id="744452" name="Rectangle 4"/>
          <p:cNvSpPr>
            <a:spLocks noChangeArrowheads="1"/>
          </p:cNvSpPr>
          <p:nvPr/>
        </p:nvSpPr>
        <p:spPr bwMode="auto">
          <a:xfrm>
            <a:off x="123825" y="4194175"/>
            <a:ext cx="9020175" cy="2289175"/>
          </a:xfrm>
          <a:prstGeom prst="rect">
            <a:avLst/>
          </a:prstGeom>
          <a:noFill/>
          <a:ln w="9525">
            <a:noFill/>
            <a:miter lim="800000"/>
            <a:headEnd/>
            <a:tailEnd/>
          </a:ln>
          <a:effectLst/>
        </p:spPr>
        <p:txBody>
          <a:bodyPr wrap="none" anchor="ctr">
            <a:spAutoFit/>
          </a:bodyPr>
          <a:lstStyle/>
          <a:p>
            <a:pPr eaLnBrk="1" hangingPunct="1"/>
            <a:r>
              <a:rPr lang="en-US" altLang="zh-CN"/>
              <a:t>void stu_phone1 ( struct cont_info *</a:t>
            </a:r>
            <a:r>
              <a:rPr lang="en-US" altLang="zh-CN">
                <a:solidFill>
                  <a:srgbClr val="FF3300"/>
                </a:solidFill>
              </a:rPr>
              <a:t>s_info_ptr</a:t>
            </a:r>
            <a:r>
              <a:rPr lang="en-US" altLang="zh-CN"/>
              <a:t>) </a:t>
            </a:r>
          </a:p>
          <a:p>
            <a:pPr eaLnBrk="1" hangingPunct="1"/>
            <a:r>
              <a:rPr lang="en-US" altLang="zh-CN"/>
              <a:t>{ </a:t>
            </a:r>
          </a:p>
          <a:p>
            <a:pPr eaLnBrk="1" hangingPunct="1"/>
            <a:r>
              <a:rPr lang="en-US" altLang="zh-CN"/>
              <a:t>    printf (“%s phone number: %s”, (*s_info_ptr).name, (*s_info_ptr).phone);</a:t>
            </a:r>
          </a:p>
          <a:p>
            <a:pPr eaLnBrk="1" hangingPunct="1"/>
            <a:r>
              <a:rPr lang="en-US" altLang="zh-CN"/>
              <a:t>}</a:t>
            </a:r>
          </a:p>
          <a:p>
            <a:pPr eaLnBrk="1" hangingPunct="1"/>
            <a:r>
              <a:rPr lang="en-US" altLang="zh-CN"/>
              <a:t>void stu_phone2 ( struct cont_info </a:t>
            </a:r>
            <a:r>
              <a:rPr lang="en-US" altLang="zh-CN">
                <a:solidFill>
                  <a:srgbClr val="FF3300"/>
                </a:solidFill>
              </a:rPr>
              <a:t>s_info</a:t>
            </a:r>
            <a:r>
              <a:rPr lang="en-US" altLang="zh-CN"/>
              <a:t>) </a:t>
            </a:r>
          </a:p>
          <a:p>
            <a:pPr eaLnBrk="1" hangingPunct="1"/>
            <a:r>
              <a:rPr lang="en-US" altLang="zh-CN"/>
              <a:t>{ </a:t>
            </a:r>
          </a:p>
          <a:p>
            <a:pPr eaLnBrk="1" hangingPunct="1"/>
            <a:r>
              <a:rPr lang="en-US" altLang="zh-CN"/>
              <a:t>    printf (“%s phone number: %s”, s_info.name, s_info.phone);</a:t>
            </a:r>
          </a:p>
          <a:p>
            <a:pPr eaLnBrk="1" hangingPunct="1"/>
            <a:r>
              <a:rPr lang="en-US" altLang="zh-CN"/>
              <a:t>}</a:t>
            </a:r>
          </a:p>
        </p:txBody>
      </p:sp>
      <p:sp>
        <p:nvSpPr>
          <p:cNvPr id="744453" name="Text Box 5"/>
          <p:cNvSpPr txBox="1">
            <a:spLocks noChangeArrowheads="1"/>
          </p:cNvSpPr>
          <p:nvPr/>
        </p:nvSpPr>
        <p:spPr bwMode="auto">
          <a:xfrm>
            <a:off x="5741988" y="4149725"/>
            <a:ext cx="1665287" cy="396875"/>
          </a:xfrm>
          <a:prstGeom prst="rect">
            <a:avLst/>
          </a:prstGeom>
          <a:noFill/>
          <a:ln w="9525">
            <a:noFill/>
            <a:miter lim="800000"/>
            <a:headEnd/>
            <a:tailEnd/>
          </a:ln>
          <a:effectLst/>
        </p:spPr>
        <p:txBody>
          <a:bodyPr>
            <a:spAutoFit/>
          </a:bodyPr>
          <a:lstStyle/>
          <a:p>
            <a:pPr eaLnBrk="1" hangingPunct="1">
              <a:spcBef>
                <a:spcPct val="50000"/>
              </a:spcBef>
            </a:pPr>
            <a:r>
              <a:rPr lang="zh-CN" altLang="en-US" sz="2000">
                <a:solidFill>
                  <a:srgbClr val="FF0000"/>
                </a:solidFill>
                <a:latin typeface="Arial" charset="0"/>
              </a:rPr>
              <a:t>按地址调用</a:t>
            </a:r>
          </a:p>
        </p:txBody>
      </p:sp>
      <p:sp>
        <p:nvSpPr>
          <p:cNvPr id="744454" name="Text Box 6"/>
          <p:cNvSpPr txBox="1">
            <a:spLocks noChangeArrowheads="1"/>
          </p:cNvSpPr>
          <p:nvPr/>
        </p:nvSpPr>
        <p:spPr bwMode="auto">
          <a:xfrm>
            <a:off x="5292725" y="5319713"/>
            <a:ext cx="1665288" cy="396875"/>
          </a:xfrm>
          <a:prstGeom prst="rect">
            <a:avLst/>
          </a:prstGeom>
          <a:noFill/>
          <a:ln w="9525">
            <a:noFill/>
            <a:miter lim="800000"/>
            <a:headEnd/>
            <a:tailEnd/>
          </a:ln>
          <a:effectLst/>
        </p:spPr>
        <p:txBody>
          <a:bodyPr>
            <a:spAutoFit/>
          </a:bodyPr>
          <a:lstStyle/>
          <a:p>
            <a:pPr eaLnBrk="1" hangingPunct="1">
              <a:spcBef>
                <a:spcPct val="50000"/>
              </a:spcBef>
            </a:pPr>
            <a:r>
              <a:rPr lang="zh-CN" altLang="en-US" sz="2000">
                <a:solidFill>
                  <a:srgbClr val="FF0000"/>
                </a:solidFill>
                <a:latin typeface="Arial" charset="0"/>
              </a:rPr>
              <a:t>按值调用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4451">
                                            <p:txEl>
                                              <p:pRg st="1" end="1"/>
                                            </p:txEl>
                                          </p:spTgt>
                                        </p:tgtEl>
                                        <p:attrNameLst>
                                          <p:attrName>style.visibility</p:attrName>
                                        </p:attrNameLst>
                                      </p:cBhvr>
                                      <p:to>
                                        <p:strVal val="visible"/>
                                      </p:to>
                                    </p:set>
                                    <p:animEffect transition="in" filter="blinds(horizontal)">
                                      <p:cBhvr>
                                        <p:cTn id="7" dur="500"/>
                                        <p:tgtEl>
                                          <p:spTgt spid="74445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4451">
                                            <p:txEl>
                                              <p:pRg st="2" end="2"/>
                                            </p:txEl>
                                          </p:spTgt>
                                        </p:tgtEl>
                                        <p:attrNameLst>
                                          <p:attrName>style.visibility</p:attrName>
                                        </p:attrNameLst>
                                      </p:cBhvr>
                                      <p:to>
                                        <p:strVal val="visible"/>
                                      </p:to>
                                    </p:set>
                                    <p:animEffect transition="in" filter="blinds(horizontal)">
                                      <p:cBhvr>
                                        <p:cTn id="12" dur="500"/>
                                        <p:tgtEl>
                                          <p:spTgt spid="74445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44451">
                                            <p:txEl>
                                              <p:pRg st="3" end="3"/>
                                            </p:txEl>
                                          </p:spTgt>
                                        </p:tgtEl>
                                        <p:attrNameLst>
                                          <p:attrName>style.visibility</p:attrName>
                                        </p:attrNameLst>
                                      </p:cBhvr>
                                      <p:to>
                                        <p:strVal val="visible"/>
                                      </p:to>
                                    </p:set>
                                    <p:animEffect transition="in" filter="blinds(horizontal)">
                                      <p:cBhvr>
                                        <p:cTn id="17" dur="500"/>
                                        <p:tgtEl>
                                          <p:spTgt spid="74445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4451">
                                            <p:txEl>
                                              <p:pRg st="4" end="4"/>
                                            </p:txEl>
                                          </p:spTgt>
                                        </p:tgtEl>
                                        <p:attrNameLst>
                                          <p:attrName>style.visibility</p:attrName>
                                        </p:attrNameLst>
                                      </p:cBhvr>
                                      <p:to>
                                        <p:strVal val="visible"/>
                                      </p:to>
                                    </p:set>
                                    <p:animEffect transition="in" filter="blinds(horizontal)">
                                      <p:cBhvr>
                                        <p:cTn id="22" dur="500"/>
                                        <p:tgtEl>
                                          <p:spTgt spid="74445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44452"/>
                                        </p:tgtEl>
                                        <p:attrNameLst>
                                          <p:attrName>style.visibility</p:attrName>
                                        </p:attrNameLst>
                                      </p:cBhvr>
                                      <p:to>
                                        <p:strVal val="visible"/>
                                      </p:to>
                                    </p:set>
                                    <p:animEffect transition="in" filter="blinds(horizontal)">
                                      <p:cBhvr>
                                        <p:cTn id="27" dur="500"/>
                                        <p:tgtEl>
                                          <p:spTgt spid="74445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44453"/>
                                        </p:tgtEl>
                                        <p:attrNameLst>
                                          <p:attrName>style.visibility</p:attrName>
                                        </p:attrNameLst>
                                      </p:cBhvr>
                                      <p:to>
                                        <p:strVal val="visible"/>
                                      </p:to>
                                    </p:set>
                                    <p:animEffect transition="in" filter="blinds(horizontal)">
                                      <p:cBhvr>
                                        <p:cTn id="32" dur="500"/>
                                        <p:tgtEl>
                                          <p:spTgt spid="74445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44454"/>
                                        </p:tgtEl>
                                        <p:attrNameLst>
                                          <p:attrName>style.visibility</p:attrName>
                                        </p:attrNameLst>
                                      </p:cBhvr>
                                      <p:to>
                                        <p:strVal val="visible"/>
                                      </p:to>
                                    </p:set>
                                    <p:animEffect transition="in" filter="blinds(horizontal)">
                                      <p:cBhvr>
                                        <p:cTn id="37" dur="500"/>
                                        <p:tgtEl>
                                          <p:spTgt spid="744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4452" grpId="0"/>
      <p:bldP spid="744453" grpId="0"/>
      <p:bldP spid="74445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5474" name="Picture 2"/>
          <p:cNvPicPr>
            <a:picLocks noChangeAspect="1" noChangeArrowheads="1"/>
          </p:cNvPicPr>
          <p:nvPr/>
        </p:nvPicPr>
        <p:blipFill>
          <a:blip r:embed="rId2"/>
          <a:srcRect/>
          <a:stretch>
            <a:fillRect/>
          </a:stretch>
        </p:blipFill>
        <p:spPr bwMode="auto">
          <a:xfrm>
            <a:off x="0" y="1223963"/>
            <a:ext cx="4662488" cy="5445125"/>
          </a:xfrm>
          <a:prstGeom prst="rect">
            <a:avLst/>
          </a:prstGeom>
          <a:noFill/>
        </p:spPr>
      </p:pic>
      <p:sp>
        <p:nvSpPr>
          <p:cNvPr id="745475" name="Rectangle 3"/>
          <p:cNvSpPr>
            <a:spLocks noGrp="1" noChangeArrowheads="1"/>
          </p:cNvSpPr>
          <p:nvPr>
            <p:ph type="title"/>
          </p:nvPr>
        </p:nvSpPr>
        <p:spPr>
          <a:xfrm>
            <a:off x="457200" y="98425"/>
            <a:ext cx="8301038" cy="561975"/>
          </a:xfrm>
        </p:spPr>
        <p:txBody>
          <a:bodyPr/>
          <a:lstStyle/>
          <a:p>
            <a:r>
              <a:rPr lang="zh-CN" altLang="en-US" sz="3600" smtClean="0"/>
              <a:t>                        结构体数据的分配和访问</a:t>
            </a:r>
          </a:p>
        </p:txBody>
      </p:sp>
      <p:sp>
        <p:nvSpPr>
          <p:cNvPr id="745476" name="Rectangle 4"/>
          <p:cNvSpPr>
            <a:spLocks noGrp="1" noChangeArrowheads="1"/>
          </p:cNvSpPr>
          <p:nvPr>
            <p:ph type="body" idx="1"/>
          </p:nvPr>
        </p:nvSpPr>
        <p:spPr>
          <a:xfrm>
            <a:off x="3086100" y="682625"/>
            <a:ext cx="5619750" cy="450850"/>
          </a:xfrm>
        </p:spPr>
        <p:txBody>
          <a:bodyPr/>
          <a:lstStyle/>
          <a:p>
            <a:r>
              <a:rPr lang="zh-CN" altLang="en-US" sz="2000" smtClean="0">
                <a:latin typeface="微软雅黑" pitchFamily="34" charset="-122"/>
                <a:ea typeface="微软雅黑" pitchFamily="34" charset="-122"/>
              </a:rPr>
              <a:t>结构体数据作为入口参数</a:t>
            </a:r>
            <a:r>
              <a:rPr lang="zh-CN" altLang="en-US" sz="2000" smtClean="0">
                <a:solidFill>
                  <a:srgbClr val="0000FF"/>
                </a:solidFill>
                <a:latin typeface="微软雅黑" pitchFamily="34" charset="-122"/>
                <a:ea typeface="微软雅黑" pitchFamily="34" charset="-122"/>
              </a:rPr>
              <a:t>（若对应实参是</a:t>
            </a:r>
            <a:r>
              <a:rPr lang="en-US" altLang="zh-CN" sz="2000" smtClean="0">
                <a:solidFill>
                  <a:srgbClr val="0000FF"/>
                </a:solidFill>
                <a:latin typeface="微软雅黑" pitchFamily="34" charset="-122"/>
                <a:ea typeface="微软雅黑" pitchFamily="34" charset="-122"/>
              </a:rPr>
              <a:t>x</a:t>
            </a:r>
            <a:r>
              <a:rPr lang="zh-CN" altLang="en-US" sz="2000" smtClean="0">
                <a:solidFill>
                  <a:srgbClr val="0000FF"/>
                </a:solidFill>
                <a:latin typeface="微软雅黑" pitchFamily="34" charset="-122"/>
                <a:ea typeface="微软雅黑" pitchFamily="34" charset="-122"/>
              </a:rPr>
              <a:t>）</a:t>
            </a:r>
          </a:p>
        </p:txBody>
      </p:sp>
      <p:sp>
        <p:nvSpPr>
          <p:cNvPr id="745477" name="AutoShape 5"/>
          <p:cNvSpPr>
            <a:spLocks/>
          </p:cNvSpPr>
          <p:nvPr/>
        </p:nvSpPr>
        <p:spPr bwMode="auto">
          <a:xfrm>
            <a:off x="3536950" y="4778375"/>
            <a:ext cx="179388" cy="1395413"/>
          </a:xfrm>
          <a:prstGeom prst="rightBrace">
            <a:avLst>
              <a:gd name="adj1" fmla="val 64823"/>
              <a:gd name="adj2" fmla="val 50000"/>
            </a:avLst>
          </a:prstGeom>
          <a:noFill/>
          <a:ln w="38100">
            <a:solidFill>
              <a:srgbClr val="FF0000"/>
            </a:solidFill>
            <a:round/>
            <a:headEnd/>
            <a:tailEnd/>
          </a:ln>
          <a:effectLst/>
        </p:spPr>
        <p:txBody>
          <a:bodyPr wrap="none" anchor="ctr"/>
          <a:lstStyle/>
          <a:p>
            <a:endParaRPr lang="zh-CN" altLang="en-US"/>
          </a:p>
        </p:txBody>
      </p:sp>
      <p:sp>
        <p:nvSpPr>
          <p:cNvPr id="745478" name="Text Box 6"/>
          <p:cNvSpPr txBox="1">
            <a:spLocks noChangeArrowheads="1"/>
          </p:cNvSpPr>
          <p:nvPr/>
        </p:nvSpPr>
        <p:spPr bwMode="auto">
          <a:xfrm>
            <a:off x="3806825" y="4689475"/>
            <a:ext cx="765175" cy="1920875"/>
          </a:xfrm>
          <a:prstGeom prst="rect">
            <a:avLst/>
          </a:prstGeom>
          <a:noFill/>
          <a:ln w="9525">
            <a:noFill/>
            <a:miter lim="800000"/>
            <a:headEnd/>
            <a:tailEnd/>
          </a:ln>
          <a:effectLst/>
        </p:spPr>
        <p:txBody>
          <a:bodyPr>
            <a:spAutoFit/>
          </a:bodyPr>
          <a:lstStyle/>
          <a:p>
            <a:pPr eaLnBrk="1" hangingPunct="1"/>
            <a:r>
              <a:rPr lang="zh-CN" altLang="en-US" sz="2000">
                <a:solidFill>
                  <a:srgbClr val="FF0000"/>
                </a:solidFill>
              </a:rPr>
              <a:t>静态数据区的结构变量</a:t>
            </a:r>
            <a:r>
              <a:rPr lang="en-US" altLang="zh-CN" sz="2000">
                <a:solidFill>
                  <a:srgbClr val="FF0000"/>
                </a:solidFill>
              </a:rPr>
              <a:t>x</a:t>
            </a:r>
          </a:p>
        </p:txBody>
      </p:sp>
      <p:pic>
        <p:nvPicPr>
          <p:cNvPr id="745479" name="Picture 7"/>
          <p:cNvPicPr>
            <a:picLocks noChangeAspect="1" noChangeArrowheads="1"/>
          </p:cNvPicPr>
          <p:nvPr/>
        </p:nvPicPr>
        <p:blipFill>
          <a:blip r:embed="rId3"/>
          <a:srcRect/>
          <a:stretch>
            <a:fillRect/>
          </a:stretch>
        </p:blipFill>
        <p:spPr bwMode="auto">
          <a:xfrm>
            <a:off x="4706938" y="1133475"/>
            <a:ext cx="4437062" cy="5445125"/>
          </a:xfrm>
          <a:prstGeom prst="rect">
            <a:avLst/>
          </a:prstGeom>
          <a:noFill/>
        </p:spPr>
      </p:pic>
      <p:sp>
        <p:nvSpPr>
          <p:cNvPr id="745480" name="AutoShape 8"/>
          <p:cNvSpPr>
            <a:spLocks/>
          </p:cNvSpPr>
          <p:nvPr/>
        </p:nvSpPr>
        <p:spPr bwMode="auto">
          <a:xfrm flipH="1">
            <a:off x="4572000" y="4778375"/>
            <a:ext cx="134938" cy="1441450"/>
          </a:xfrm>
          <a:prstGeom prst="rightBrace">
            <a:avLst>
              <a:gd name="adj1" fmla="val 89019"/>
              <a:gd name="adj2" fmla="val 50000"/>
            </a:avLst>
          </a:prstGeom>
          <a:noFill/>
          <a:ln w="38100">
            <a:solidFill>
              <a:srgbClr val="FF0000"/>
            </a:solidFill>
            <a:round/>
            <a:headEnd/>
            <a:tailEnd/>
          </a:ln>
          <a:effectLst/>
        </p:spPr>
        <p:txBody>
          <a:bodyPr wrap="none" anchor="ctr"/>
          <a:lstStyle/>
          <a:p>
            <a:endParaRPr lang="zh-CN" altLang="en-US"/>
          </a:p>
        </p:txBody>
      </p:sp>
      <p:grpSp>
        <p:nvGrpSpPr>
          <p:cNvPr id="745481" name="Group 9"/>
          <p:cNvGrpSpPr>
            <a:grpSpLocks/>
          </p:cNvGrpSpPr>
          <p:nvPr/>
        </p:nvGrpSpPr>
        <p:grpSpPr bwMode="auto">
          <a:xfrm>
            <a:off x="3041650" y="1403350"/>
            <a:ext cx="2339975" cy="1081088"/>
            <a:chOff x="1916" y="884"/>
            <a:chExt cx="1474" cy="681"/>
          </a:xfrm>
        </p:grpSpPr>
        <p:sp>
          <p:nvSpPr>
            <p:cNvPr id="745482" name="Text Box 10"/>
            <p:cNvSpPr txBox="1">
              <a:spLocks noChangeArrowheads="1"/>
            </p:cNvSpPr>
            <p:nvPr/>
          </p:nvSpPr>
          <p:spPr bwMode="auto">
            <a:xfrm>
              <a:off x="2398" y="884"/>
              <a:ext cx="992" cy="250"/>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FF3300"/>
                  </a:solidFill>
                </a:rPr>
                <a:t>按地址传递</a:t>
              </a:r>
            </a:p>
          </p:txBody>
        </p:sp>
        <p:sp>
          <p:nvSpPr>
            <p:cNvPr id="745483" name="Line 11"/>
            <p:cNvSpPr>
              <a:spLocks noChangeShapeType="1"/>
            </p:cNvSpPr>
            <p:nvPr/>
          </p:nvSpPr>
          <p:spPr bwMode="auto">
            <a:xfrm flipH="1">
              <a:off x="1916" y="1054"/>
              <a:ext cx="539" cy="511"/>
            </a:xfrm>
            <a:prstGeom prst="line">
              <a:avLst/>
            </a:prstGeom>
            <a:noFill/>
            <a:ln w="38100">
              <a:solidFill>
                <a:srgbClr val="FF3300"/>
              </a:solidFill>
              <a:round/>
              <a:headEnd/>
              <a:tailEnd type="triangle" w="med" len="med"/>
            </a:ln>
            <a:effectLst/>
          </p:spPr>
          <p:txBody>
            <a:bodyPr/>
            <a:lstStyle/>
            <a:p>
              <a:endParaRPr lang="zh-CN" altLang="en-US"/>
            </a:p>
          </p:txBody>
        </p:sp>
      </p:grpSp>
      <p:grpSp>
        <p:nvGrpSpPr>
          <p:cNvPr id="745484" name="Group 12"/>
          <p:cNvGrpSpPr>
            <a:grpSpLocks/>
          </p:cNvGrpSpPr>
          <p:nvPr/>
        </p:nvGrpSpPr>
        <p:grpSpPr bwMode="auto">
          <a:xfrm>
            <a:off x="7091363" y="1044575"/>
            <a:ext cx="1981200" cy="1081088"/>
            <a:chOff x="4127" y="658"/>
            <a:chExt cx="1248" cy="681"/>
          </a:xfrm>
        </p:grpSpPr>
        <p:sp>
          <p:nvSpPr>
            <p:cNvPr id="745485" name="Text Box 13"/>
            <p:cNvSpPr txBox="1">
              <a:spLocks noChangeArrowheads="1"/>
            </p:cNvSpPr>
            <p:nvPr/>
          </p:nvSpPr>
          <p:spPr bwMode="auto">
            <a:xfrm>
              <a:off x="4609" y="658"/>
              <a:ext cx="766" cy="250"/>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FF3300"/>
                  </a:solidFill>
                </a:rPr>
                <a:t>按值传递</a:t>
              </a:r>
            </a:p>
          </p:txBody>
        </p:sp>
        <p:sp>
          <p:nvSpPr>
            <p:cNvPr id="745486" name="Line 14"/>
            <p:cNvSpPr>
              <a:spLocks noChangeShapeType="1"/>
            </p:cNvSpPr>
            <p:nvPr/>
          </p:nvSpPr>
          <p:spPr bwMode="auto">
            <a:xfrm flipH="1">
              <a:off x="4127" y="828"/>
              <a:ext cx="539" cy="511"/>
            </a:xfrm>
            <a:prstGeom prst="line">
              <a:avLst/>
            </a:prstGeom>
            <a:noFill/>
            <a:ln w="38100">
              <a:solidFill>
                <a:srgbClr val="FF3300"/>
              </a:solidFill>
              <a:round/>
              <a:headEnd/>
              <a:tailEnd type="triangle" w="med" len="med"/>
            </a:ln>
            <a:effectLst/>
          </p:spPr>
          <p:txBody>
            <a:bodyPr/>
            <a:lstStyle/>
            <a:p>
              <a:endParaRPr lang="zh-CN" altLang="en-US"/>
            </a:p>
          </p:txBody>
        </p:sp>
      </p:grpSp>
      <p:sp>
        <p:nvSpPr>
          <p:cNvPr id="745487" name="Rectangle 15"/>
          <p:cNvSpPr>
            <a:spLocks noChangeArrowheads="1"/>
          </p:cNvSpPr>
          <p:nvPr/>
        </p:nvSpPr>
        <p:spPr bwMode="auto">
          <a:xfrm>
            <a:off x="69850" y="98425"/>
            <a:ext cx="3016250" cy="2014538"/>
          </a:xfrm>
          <a:prstGeom prst="rect">
            <a:avLst/>
          </a:prstGeom>
          <a:solidFill>
            <a:schemeClr val="bg1"/>
          </a:solidFill>
          <a:ln w="9525" algn="ctr">
            <a:noFill/>
            <a:miter lim="800000"/>
            <a:headEnd/>
            <a:tailEnd/>
          </a:ln>
          <a:effectLst/>
        </p:spPr>
        <p:txBody>
          <a:bodyPr>
            <a:spAutoFit/>
          </a:bodyPr>
          <a:lstStyle/>
          <a:p>
            <a:pPr marL="342900" indent="-342900"/>
            <a:r>
              <a:rPr lang="en-US" altLang="zh-CN">
                <a:solidFill>
                  <a:srgbClr val="0000FF"/>
                </a:solidFill>
              </a:rPr>
              <a:t>struct cont_info {</a:t>
            </a:r>
          </a:p>
          <a:p>
            <a:pPr marL="342900" indent="-342900"/>
            <a:r>
              <a:rPr lang="en-US" altLang="zh-CN">
                <a:solidFill>
                  <a:srgbClr val="0000FF"/>
                </a:solidFill>
              </a:rPr>
              <a:t>         char id[8];</a:t>
            </a:r>
          </a:p>
          <a:p>
            <a:pPr marL="342900" indent="-342900"/>
            <a:r>
              <a:rPr lang="en-US" altLang="zh-CN">
                <a:solidFill>
                  <a:srgbClr val="0000FF"/>
                </a:solidFill>
              </a:rPr>
              <a:t>         char name [12];</a:t>
            </a:r>
          </a:p>
          <a:p>
            <a:pPr marL="342900" indent="-342900"/>
            <a:r>
              <a:rPr lang="en-US" altLang="zh-CN">
                <a:solidFill>
                  <a:srgbClr val="0000FF"/>
                </a:solidFill>
              </a:rPr>
              <a:t>         unsigned post;</a:t>
            </a:r>
          </a:p>
          <a:p>
            <a:pPr marL="342900" indent="-342900"/>
            <a:r>
              <a:rPr lang="en-US" altLang="zh-CN">
                <a:solidFill>
                  <a:srgbClr val="0000FF"/>
                </a:solidFill>
              </a:rPr>
              <a:t>         char address[100];</a:t>
            </a:r>
          </a:p>
          <a:p>
            <a:pPr marL="342900" indent="-342900"/>
            <a:r>
              <a:rPr lang="en-US" altLang="zh-CN">
                <a:solidFill>
                  <a:srgbClr val="0000FF"/>
                </a:solidFill>
              </a:rPr>
              <a:t>         char phone[20];</a:t>
            </a:r>
          </a:p>
          <a:p>
            <a:pPr marL="342900" indent="-342900"/>
            <a:r>
              <a:rPr lang="en-US" altLang="zh-CN">
                <a:solidFill>
                  <a:srgbClr val="0000FF"/>
                </a:solidFill>
              </a:rPr>
              <a:t> };</a:t>
            </a:r>
            <a:endParaRPr lang="zh-CN" altLang="en-US">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5478"/>
                                        </p:tgtEl>
                                        <p:attrNameLst>
                                          <p:attrName>style.visibility</p:attrName>
                                        </p:attrNameLst>
                                      </p:cBhvr>
                                      <p:to>
                                        <p:strVal val="visible"/>
                                      </p:to>
                                    </p:set>
                                    <p:animEffect transition="in" filter="blinds(horizontal)">
                                      <p:cBhvr>
                                        <p:cTn id="7" dur="500"/>
                                        <p:tgtEl>
                                          <p:spTgt spid="74547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5477"/>
                                        </p:tgtEl>
                                        <p:attrNameLst>
                                          <p:attrName>style.visibility</p:attrName>
                                        </p:attrNameLst>
                                      </p:cBhvr>
                                      <p:to>
                                        <p:strVal val="visible"/>
                                      </p:to>
                                    </p:set>
                                    <p:animEffect transition="in" filter="blinds(horizontal)">
                                      <p:cBhvr>
                                        <p:cTn id="12" dur="500"/>
                                        <p:tgtEl>
                                          <p:spTgt spid="74547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45480"/>
                                        </p:tgtEl>
                                        <p:attrNameLst>
                                          <p:attrName>style.visibility</p:attrName>
                                        </p:attrNameLst>
                                      </p:cBhvr>
                                      <p:to>
                                        <p:strVal val="visible"/>
                                      </p:to>
                                    </p:set>
                                    <p:animEffect transition="in" filter="blinds(horizontal)">
                                      <p:cBhvr>
                                        <p:cTn id="17" dur="500"/>
                                        <p:tgtEl>
                                          <p:spTgt spid="74548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5481"/>
                                        </p:tgtEl>
                                        <p:attrNameLst>
                                          <p:attrName>style.visibility</p:attrName>
                                        </p:attrNameLst>
                                      </p:cBhvr>
                                      <p:to>
                                        <p:strVal val="visible"/>
                                      </p:to>
                                    </p:set>
                                    <p:animEffect transition="in" filter="blinds(horizontal)">
                                      <p:cBhvr>
                                        <p:cTn id="22" dur="500"/>
                                        <p:tgtEl>
                                          <p:spTgt spid="74548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45484"/>
                                        </p:tgtEl>
                                        <p:attrNameLst>
                                          <p:attrName>style.visibility</p:attrName>
                                        </p:attrNameLst>
                                      </p:cBhvr>
                                      <p:to>
                                        <p:strVal val="visible"/>
                                      </p:to>
                                    </p:set>
                                    <p:animEffect transition="in" filter="blinds(horizontal)">
                                      <p:cBhvr>
                                        <p:cTn id="27" dur="500"/>
                                        <p:tgtEl>
                                          <p:spTgt spid="74548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45487"/>
                                        </p:tgtEl>
                                        <p:attrNameLst>
                                          <p:attrName>style.visibility</p:attrName>
                                        </p:attrNameLst>
                                      </p:cBhvr>
                                      <p:to>
                                        <p:strVal val="visible"/>
                                      </p:to>
                                    </p:set>
                                    <p:animEffect transition="in" filter="blinds(horizontal)">
                                      <p:cBhvr>
                                        <p:cTn id="32" dur="500"/>
                                        <p:tgtEl>
                                          <p:spTgt spid="745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7" grpId="0" animBg="1"/>
      <p:bldP spid="745478" grpId="0"/>
      <p:bldP spid="745480" grpId="0" animBg="1"/>
      <p:bldP spid="74548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6498" name="Picture 2"/>
          <p:cNvPicPr>
            <a:picLocks noChangeAspect="1" noChangeArrowheads="1"/>
          </p:cNvPicPr>
          <p:nvPr/>
        </p:nvPicPr>
        <p:blipFill>
          <a:blip r:embed="rId2"/>
          <a:srcRect/>
          <a:stretch>
            <a:fillRect/>
          </a:stretch>
        </p:blipFill>
        <p:spPr bwMode="auto">
          <a:xfrm>
            <a:off x="3806825" y="728663"/>
            <a:ext cx="5130800" cy="5940425"/>
          </a:xfrm>
          <a:prstGeom prst="rect">
            <a:avLst/>
          </a:prstGeom>
          <a:noFill/>
        </p:spPr>
      </p:pic>
      <p:sp>
        <p:nvSpPr>
          <p:cNvPr id="746499" name="Rectangle 3"/>
          <p:cNvSpPr>
            <a:spLocks noGrp="1" noChangeArrowheads="1"/>
          </p:cNvSpPr>
          <p:nvPr>
            <p:ph type="title"/>
          </p:nvPr>
        </p:nvSpPr>
        <p:spPr>
          <a:xfrm>
            <a:off x="476250" y="98425"/>
            <a:ext cx="8229600" cy="561975"/>
          </a:xfrm>
        </p:spPr>
        <p:txBody>
          <a:bodyPr/>
          <a:lstStyle/>
          <a:p>
            <a:r>
              <a:rPr lang="zh-CN" altLang="en-US" sz="3600" smtClean="0"/>
              <a:t>结构体数据的分配和访问</a:t>
            </a:r>
          </a:p>
        </p:txBody>
      </p:sp>
      <p:sp>
        <p:nvSpPr>
          <p:cNvPr id="746500" name="Rectangle 4"/>
          <p:cNvSpPr>
            <a:spLocks noGrp="1" noChangeArrowheads="1"/>
          </p:cNvSpPr>
          <p:nvPr>
            <p:ph type="body" idx="1"/>
          </p:nvPr>
        </p:nvSpPr>
        <p:spPr>
          <a:xfrm>
            <a:off x="206375" y="773113"/>
            <a:ext cx="3690938" cy="5670550"/>
          </a:xfrm>
        </p:spPr>
        <p:txBody>
          <a:bodyPr/>
          <a:lstStyle/>
          <a:p>
            <a:pPr>
              <a:lnSpc>
                <a:spcPct val="130000"/>
              </a:lnSpc>
              <a:spcBef>
                <a:spcPct val="30000"/>
              </a:spcBef>
            </a:pPr>
            <a:r>
              <a:rPr lang="zh-CN" altLang="en-US" smtClean="0">
                <a:latin typeface="微软雅黑" pitchFamily="34" charset="-122"/>
                <a:ea typeface="微软雅黑" pitchFamily="34" charset="-122"/>
              </a:rPr>
              <a:t>按地址传递参数</a:t>
            </a:r>
          </a:p>
          <a:p>
            <a:pPr>
              <a:lnSpc>
                <a:spcPct val="130000"/>
              </a:lnSpc>
              <a:spcBef>
                <a:spcPct val="30000"/>
              </a:spcBef>
              <a:buFontTx/>
              <a:buNone/>
            </a:pPr>
            <a:r>
              <a:rPr lang="en-US" altLang="zh-CN" sz="2000" smtClean="0">
                <a:solidFill>
                  <a:srgbClr val="3333CC"/>
                </a:solidFill>
                <a:latin typeface="微软雅黑" pitchFamily="34" charset="-122"/>
                <a:ea typeface="微软雅黑" pitchFamily="34" charset="-122"/>
              </a:rPr>
              <a:t>    </a:t>
            </a:r>
            <a:r>
              <a:rPr lang="en-US" altLang="zh-CN" sz="2200" smtClean="0">
                <a:solidFill>
                  <a:srgbClr val="3333CC"/>
                </a:solidFill>
                <a:latin typeface="微软雅黑" pitchFamily="34" charset="-122"/>
                <a:ea typeface="微软雅黑" pitchFamily="34" charset="-122"/>
              </a:rPr>
              <a:t>(*stu_info).name</a:t>
            </a:r>
            <a:r>
              <a:rPr lang="zh-CN" altLang="en-US" sz="2200" smtClean="0">
                <a:latin typeface="微软雅黑" pitchFamily="34" charset="-122"/>
                <a:ea typeface="微软雅黑" pitchFamily="34" charset="-122"/>
              </a:rPr>
              <a:t>可写成</a:t>
            </a:r>
            <a:r>
              <a:rPr lang="en-US" altLang="zh-CN" sz="2200" smtClean="0">
                <a:solidFill>
                  <a:srgbClr val="3333CC"/>
                </a:solidFill>
                <a:latin typeface="微软雅黑" pitchFamily="34" charset="-122"/>
                <a:ea typeface="微软雅黑" pitchFamily="34" charset="-122"/>
              </a:rPr>
              <a:t>stu_info-&gt;name</a:t>
            </a:r>
            <a:r>
              <a:rPr lang="zh-CN" altLang="en-US" sz="2200" smtClean="0">
                <a:latin typeface="微软雅黑" pitchFamily="34" charset="-122"/>
                <a:ea typeface="微软雅黑" pitchFamily="34" charset="-122"/>
              </a:rPr>
              <a:t>，执行以下两条指令后</a:t>
            </a:r>
            <a:r>
              <a:rPr lang="en-US" altLang="zh-CN" sz="2200" smtClean="0">
                <a:latin typeface="微软雅黑" pitchFamily="34" charset="-122"/>
                <a:ea typeface="微软雅黑" pitchFamily="34" charset="-122"/>
              </a:rPr>
              <a:t>:</a:t>
            </a:r>
          </a:p>
          <a:p>
            <a:pPr>
              <a:lnSpc>
                <a:spcPct val="130000"/>
              </a:lnSpc>
              <a:spcBef>
                <a:spcPct val="30000"/>
              </a:spcBef>
              <a:buFontTx/>
              <a:buNone/>
            </a:pPr>
            <a:r>
              <a:rPr lang="en-US" altLang="zh-CN" sz="2200" smtClean="0">
                <a:latin typeface="微软雅黑" pitchFamily="34" charset="-122"/>
                <a:ea typeface="微软雅黑" pitchFamily="34" charset="-122"/>
              </a:rPr>
              <a:t>     </a:t>
            </a:r>
            <a:r>
              <a:rPr lang="en-US" altLang="zh-CN" sz="2200" smtClean="0">
                <a:solidFill>
                  <a:srgbClr val="FF3300"/>
                </a:solidFill>
                <a:latin typeface="微软雅黑" pitchFamily="34" charset="-122"/>
                <a:ea typeface="微软雅黑" pitchFamily="34" charset="-122"/>
              </a:rPr>
              <a:t>movl   8(%ebp), %edx</a:t>
            </a:r>
          </a:p>
          <a:p>
            <a:pPr>
              <a:lnSpc>
                <a:spcPct val="130000"/>
              </a:lnSpc>
              <a:spcBef>
                <a:spcPct val="30000"/>
              </a:spcBef>
              <a:buFontTx/>
              <a:buNone/>
            </a:pPr>
            <a:r>
              <a:rPr lang="en-US" altLang="zh-CN" sz="2200" smtClean="0">
                <a:solidFill>
                  <a:srgbClr val="FF3300"/>
                </a:solidFill>
                <a:latin typeface="微软雅黑" pitchFamily="34" charset="-122"/>
                <a:ea typeface="微软雅黑" pitchFamily="34" charset="-122"/>
              </a:rPr>
              <a:t>     leal    8(%edx), %eax</a:t>
            </a:r>
          </a:p>
          <a:p>
            <a:pPr>
              <a:lnSpc>
                <a:spcPct val="130000"/>
              </a:lnSpc>
              <a:spcBef>
                <a:spcPct val="30000"/>
              </a:spcBef>
              <a:buFontTx/>
              <a:buNone/>
            </a:pPr>
            <a:r>
              <a:rPr lang="en-US" altLang="zh-CN" sz="2200" smtClean="0">
                <a:latin typeface="微软雅黑" pitchFamily="34" charset="-122"/>
                <a:ea typeface="微软雅黑" pitchFamily="34" charset="-122"/>
              </a:rPr>
              <a:t>     EAX</a:t>
            </a:r>
            <a:r>
              <a:rPr lang="zh-CN" altLang="en-US" sz="2200" smtClean="0">
                <a:latin typeface="微软雅黑" pitchFamily="34" charset="-122"/>
                <a:ea typeface="微软雅黑" pitchFamily="34" charset="-122"/>
              </a:rPr>
              <a:t>中存放的是字符串“</a:t>
            </a:r>
            <a:r>
              <a:rPr lang="en-US" altLang="zh-CN" sz="2200" smtClean="0">
                <a:latin typeface="微软雅黑" pitchFamily="34" charset="-122"/>
                <a:ea typeface="微软雅黑" pitchFamily="34" charset="-122"/>
              </a:rPr>
              <a:t>ZhangS”</a:t>
            </a:r>
            <a:r>
              <a:rPr lang="zh-CN" altLang="en-US" sz="2200" smtClean="0">
                <a:latin typeface="微软雅黑" pitchFamily="34" charset="-122"/>
                <a:ea typeface="微软雅黑" pitchFamily="34" charset="-122"/>
              </a:rPr>
              <a:t>在</a:t>
            </a:r>
            <a:r>
              <a:rPr lang="zh-CN" altLang="en-US" sz="2200" smtClean="0">
                <a:solidFill>
                  <a:srgbClr val="3333CC"/>
                </a:solidFill>
                <a:latin typeface="微软雅黑" pitchFamily="34" charset="-122"/>
                <a:ea typeface="微软雅黑" pitchFamily="34" charset="-122"/>
              </a:rPr>
              <a:t>静态存储区内的首地址</a:t>
            </a:r>
            <a:r>
              <a:rPr lang="en-US" altLang="zh-CN" sz="2200" smtClean="0">
                <a:latin typeface="微软雅黑" pitchFamily="34" charset="-122"/>
                <a:ea typeface="微软雅黑" pitchFamily="34" charset="-122"/>
              </a:rPr>
              <a:t>0x8049208</a:t>
            </a:r>
            <a:endParaRPr lang="zh-CN" altLang="en-US" sz="2200" smtClean="0">
              <a:latin typeface="微软雅黑" pitchFamily="34" charset="-122"/>
              <a:ea typeface="微软雅黑" pitchFamily="34" charset="-122"/>
            </a:endParaRPr>
          </a:p>
          <a:p>
            <a:pPr>
              <a:lnSpc>
                <a:spcPct val="130000"/>
              </a:lnSpc>
              <a:spcBef>
                <a:spcPct val="30000"/>
              </a:spcBef>
              <a:buFontTx/>
              <a:buNone/>
            </a:pPr>
            <a:endParaRPr lang="zh-CN" altLang="en-US" sz="2200" smtClean="0">
              <a:solidFill>
                <a:srgbClr val="FF3300"/>
              </a:solidFill>
              <a:latin typeface="微软雅黑" pitchFamily="34" charset="-122"/>
              <a:ea typeface="微软雅黑" pitchFamily="34" charset="-122"/>
            </a:endParaRPr>
          </a:p>
        </p:txBody>
      </p:sp>
      <p:sp>
        <p:nvSpPr>
          <p:cNvPr id="746501" name="Rectangle 5"/>
          <p:cNvSpPr>
            <a:spLocks noChangeArrowheads="1"/>
          </p:cNvSpPr>
          <p:nvPr/>
        </p:nvSpPr>
        <p:spPr bwMode="auto">
          <a:xfrm>
            <a:off x="3806825" y="5499100"/>
            <a:ext cx="1214438" cy="315913"/>
          </a:xfrm>
          <a:prstGeom prst="rect">
            <a:avLst/>
          </a:prstGeom>
          <a:noFill/>
          <a:ln w="28575" algn="ctr">
            <a:solidFill>
              <a:srgbClr val="FF0000"/>
            </a:solidFill>
            <a:miter lim="800000"/>
            <a:headEnd/>
            <a:tailEnd/>
          </a:ln>
          <a:effectLst/>
        </p:spPr>
        <p:txBody>
          <a:bodyPr wrap="none" anchor="ctr"/>
          <a:lstStyle/>
          <a:p>
            <a:endParaRPr lang="zh-CN" altLang="en-US"/>
          </a:p>
        </p:txBody>
      </p:sp>
      <p:sp>
        <p:nvSpPr>
          <p:cNvPr id="746502" name="Line 6"/>
          <p:cNvSpPr>
            <a:spLocks noChangeShapeType="1"/>
          </p:cNvSpPr>
          <p:nvPr/>
        </p:nvSpPr>
        <p:spPr bwMode="auto">
          <a:xfrm>
            <a:off x="7137400" y="2168525"/>
            <a:ext cx="584200" cy="0"/>
          </a:xfrm>
          <a:prstGeom prst="line">
            <a:avLst/>
          </a:prstGeom>
          <a:noFill/>
          <a:ln w="28575">
            <a:solidFill>
              <a:srgbClr val="FF3300"/>
            </a:solidFill>
            <a:round/>
            <a:headEnd/>
            <a:tailEnd/>
          </a:ln>
          <a:effectLst/>
        </p:spPr>
        <p:txBody>
          <a:bodyPr/>
          <a:lstStyle/>
          <a:p>
            <a:endParaRPr lang="zh-CN" altLang="en-US"/>
          </a:p>
        </p:txBody>
      </p:sp>
      <p:sp>
        <p:nvSpPr>
          <p:cNvPr id="746503" name="Line 7"/>
          <p:cNvSpPr>
            <a:spLocks noChangeShapeType="1"/>
          </p:cNvSpPr>
          <p:nvPr/>
        </p:nvSpPr>
        <p:spPr bwMode="auto">
          <a:xfrm>
            <a:off x="7721600" y="2168525"/>
            <a:ext cx="0" cy="3870325"/>
          </a:xfrm>
          <a:prstGeom prst="line">
            <a:avLst/>
          </a:prstGeom>
          <a:noFill/>
          <a:ln w="28575">
            <a:solidFill>
              <a:srgbClr val="FF3300"/>
            </a:solidFill>
            <a:round/>
            <a:headEnd/>
            <a:tailEnd/>
          </a:ln>
          <a:effectLst/>
        </p:spPr>
        <p:txBody>
          <a:bodyPr/>
          <a:lstStyle/>
          <a:p>
            <a:endParaRPr lang="zh-CN" altLang="en-US"/>
          </a:p>
        </p:txBody>
      </p:sp>
      <p:sp>
        <p:nvSpPr>
          <p:cNvPr id="746504" name="Line 8"/>
          <p:cNvSpPr>
            <a:spLocks noChangeShapeType="1"/>
          </p:cNvSpPr>
          <p:nvPr/>
        </p:nvSpPr>
        <p:spPr bwMode="auto">
          <a:xfrm flipH="1">
            <a:off x="7497763" y="6038850"/>
            <a:ext cx="223837" cy="0"/>
          </a:xfrm>
          <a:prstGeom prst="line">
            <a:avLst/>
          </a:prstGeom>
          <a:noFill/>
          <a:ln w="28575">
            <a:solidFill>
              <a:srgbClr val="FF330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Grp="1" noChangeArrowheads="1"/>
          </p:cNvSpPr>
          <p:nvPr>
            <p:ph type="title"/>
          </p:nvPr>
        </p:nvSpPr>
        <p:spPr>
          <a:xfrm>
            <a:off x="476250" y="98425"/>
            <a:ext cx="8229600" cy="561975"/>
          </a:xfrm>
        </p:spPr>
        <p:txBody>
          <a:bodyPr/>
          <a:lstStyle/>
          <a:p>
            <a:r>
              <a:rPr lang="zh-CN" altLang="en-US" sz="3600" smtClean="0"/>
              <a:t>结构体数据的分配和访问</a:t>
            </a:r>
          </a:p>
        </p:txBody>
      </p:sp>
      <p:sp>
        <p:nvSpPr>
          <p:cNvPr id="749571" name="Rectangle 3"/>
          <p:cNvSpPr>
            <a:spLocks noGrp="1" noChangeArrowheads="1"/>
          </p:cNvSpPr>
          <p:nvPr>
            <p:ph type="body" idx="1"/>
          </p:nvPr>
        </p:nvSpPr>
        <p:spPr>
          <a:xfrm>
            <a:off x="206375" y="773113"/>
            <a:ext cx="3644900" cy="4770437"/>
          </a:xfrm>
        </p:spPr>
        <p:txBody>
          <a:bodyPr/>
          <a:lstStyle/>
          <a:p>
            <a:r>
              <a:rPr lang="zh-CN" altLang="en-US" smtClean="0">
                <a:latin typeface="微软雅黑" pitchFamily="34" charset="-122"/>
                <a:ea typeface="微软雅黑" pitchFamily="34" charset="-122"/>
              </a:rPr>
              <a:t>按值传递参数</a:t>
            </a:r>
          </a:p>
          <a:p>
            <a:pPr>
              <a:buFontTx/>
              <a:buNone/>
            </a:pPr>
            <a:r>
              <a:rPr lang="en-US" altLang="zh-CN" sz="2200" smtClean="0">
                <a:latin typeface="微软雅黑" pitchFamily="34" charset="-122"/>
                <a:ea typeface="微软雅黑" pitchFamily="34" charset="-122"/>
              </a:rPr>
              <a:t>    </a:t>
            </a:r>
            <a:r>
              <a:rPr lang="en-US" altLang="zh-CN" sz="2200" smtClean="0">
                <a:solidFill>
                  <a:srgbClr val="CC3300"/>
                </a:solidFill>
                <a:latin typeface="微软雅黑" pitchFamily="34" charset="-122"/>
                <a:ea typeface="微软雅黑" pitchFamily="34" charset="-122"/>
              </a:rPr>
              <a:t>x</a:t>
            </a:r>
            <a:r>
              <a:rPr lang="zh-CN" altLang="en-US" sz="2200" smtClean="0">
                <a:solidFill>
                  <a:srgbClr val="CC3300"/>
                </a:solidFill>
                <a:latin typeface="微软雅黑" pitchFamily="34" charset="-122"/>
                <a:ea typeface="微软雅黑" pitchFamily="34" charset="-122"/>
              </a:rPr>
              <a:t>所有成员值作为实参存到参数区。</a:t>
            </a:r>
            <a:r>
              <a:rPr lang="zh-CN" altLang="en-US" sz="2200" smtClean="0">
                <a:latin typeface="微软雅黑" pitchFamily="34" charset="-122"/>
                <a:ea typeface="微软雅黑" pitchFamily="34" charset="-122"/>
              </a:rPr>
              <a:t> </a:t>
            </a:r>
            <a:r>
              <a:rPr lang="en-US" altLang="zh-CN" sz="2200" smtClean="0">
                <a:solidFill>
                  <a:srgbClr val="3333CC"/>
                </a:solidFill>
                <a:latin typeface="微软雅黑" pitchFamily="34" charset="-122"/>
                <a:ea typeface="微软雅黑" pitchFamily="34" charset="-122"/>
              </a:rPr>
              <a:t>stu_info.name</a:t>
            </a:r>
            <a:r>
              <a:rPr lang="zh-CN" altLang="en-US" sz="2200" smtClean="0">
                <a:solidFill>
                  <a:srgbClr val="3333CC"/>
                </a:solidFill>
                <a:latin typeface="微软雅黑" pitchFamily="34" charset="-122"/>
                <a:ea typeface="微软雅黑" pitchFamily="34" charset="-122"/>
              </a:rPr>
              <a:t>送</a:t>
            </a:r>
            <a:r>
              <a:rPr lang="en-US" altLang="zh-CN" sz="2200" smtClean="0">
                <a:solidFill>
                  <a:srgbClr val="3333CC"/>
                </a:solidFill>
                <a:latin typeface="微软雅黑" pitchFamily="34" charset="-122"/>
                <a:ea typeface="微软雅黑" pitchFamily="34" charset="-122"/>
              </a:rPr>
              <a:t>EAX</a:t>
            </a:r>
            <a:r>
              <a:rPr lang="zh-CN" altLang="en-US" sz="2200" smtClean="0">
                <a:latin typeface="微软雅黑" pitchFamily="34" charset="-122"/>
                <a:ea typeface="微软雅黑" pitchFamily="34" charset="-122"/>
              </a:rPr>
              <a:t>的指令序列为：</a:t>
            </a:r>
          </a:p>
          <a:p>
            <a:pPr>
              <a:buFontTx/>
              <a:buNone/>
            </a:pPr>
            <a:r>
              <a:rPr lang="en-US" altLang="zh-CN" sz="2200" smtClean="0">
                <a:latin typeface="微软雅黑" pitchFamily="34" charset="-122"/>
                <a:ea typeface="微软雅黑" pitchFamily="34" charset="-122"/>
              </a:rPr>
              <a:t>     </a:t>
            </a:r>
            <a:r>
              <a:rPr lang="en-US" altLang="zh-CN" sz="2200" smtClean="0">
                <a:solidFill>
                  <a:srgbClr val="FF3300"/>
                </a:solidFill>
                <a:latin typeface="微软雅黑" pitchFamily="34" charset="-122"/>
                <a:ea typeface="微软雅黑" pitchFamily="34" charset="-122"/>
              </a:rPr>
              <a:t>leal   8(%ebp), %edx</a:t>
            </a:r>
          </a:p>
          <a:p>
            <a:pPr>
              <a:buFontTx/>
              <a:buNone/>
            </a:pPr>
            <a:r>
              <a:rPr lang="en-US" altLang="zh-CN" sz="2200" smtClean="0">
                <a:solidFill>
                  <a:srgbClr val="FF3300"/>
                </a:solidFill>
                <a:latin typeface="微软雅黑" pitchFamily="34" charset="-122"/>
                <a:ea typeface="微软雅黑" pitchFamily="34" charset="-122"/>
              </a:rPr>
              <a:t>     leal   8(%edx), %eax</a:t>
            </a:r>
          </a:p>
          <a:p>
            <a:pPr>
              <a:buFontTx/>
              <a:buNone/>
            </a:pPr>
            <a:r>
              <a:rPr lang="en-US" altLang="zh-CN" sz="2200" smtClean="0">
                <a:latin typeface="微软雅黑" pitchFamily="34" charset="-122"/>
                <a:ea typeface="微软雅黑" pitchFamily="34" charset="-122"/>
              </a:rPr>
              <a:t>     EAX</a:t>
            </a:r>
            <a:r>
              <a:rPr lang="zh-CN" altLang="en-US" sz="2200" smtClean="0">
                <a:latin typeface="微软雅黑" pitchFamily="34" charset="-122"/>
                <a:ea typeface="微软雅黑" pitchFamily="34" charset="-122"/>
              </a:rPr>
              <a:t>中存放的是“</a:t>
            </a:r>
            <a:r>
              <a:rPr lang="en-US" altLang="zh-CN" sz="2200" smtClean="0">
                <a:latin typeface="微软雅黑" pitchFamily="34" charset="-122"/>
                <a:ea typeface="微软雅黑" pitchFamily="34" charset="-122"/>
              </a:rPr>
              <a:t>ZhangS”</a:t>
            </a:r>
            <a:r>
              <a:rPr lang="zh-CN" altLang="en-US" sz="2200" smtClean="0">
                <a:latin typeface="微软雅黑" pitchFamily="34" charset="-122"/>
                <a:ea typeface="微软雅黑" pitchFamily="34" charset="-122"/>
              </a:rPr>
              <a:t>的</a:t>
            </a:r>
            <a:r>
              <a:rPr lang="zh-CN" altLang="en-US" sz="2200" smtClean="0">
                <a:solidFill>
                  <a:srgbClr val="3333CC"/>
                </a:solidFill>
                <a:latin typeface="微软雅黑" pitchFamily="34" charset="-122"/>
                <a:ea typeface="微软雅黑" pitchFamily="34" charset="-122"/>
              </a:rPr>
              <a:t>栈内参数区首址</a:t>
            </a:r>
            <a:r>
              <a:rPr lang="zh-CN" altLang="en-US" sz="2200" smtClean="0">
                <a:latin typeface="微软雅黑" pitchFamily="34" charset="-122"/>
                <a:ea typeface="微软雅黑" pitchFamily="34" charset="-122"/>
              </a:rPr>
              <a:t> 。</a:t>
            </a:r>
            <a:endParaRPr lang="en-US" altLang="zh-CN" sz="2200" smtClean="0">
              <a:latin typeface="微软雅黑" pitchFamily="34" charset="-122"/>
              <a:ea typeface="微软雅黑" pitchFamily="34" charset="-122"/>
            </a:endParaRPr>
          </a:p>
        </p:txBody>
      </p:sp>
      <p:pic>
        <p:nvPicPr>
          <p:cNvPr id="749572" name="Picture 4"/>
          <p:cNvPicPr>
            <a:picLocks noChangeAspect="1" noChangeArrowheads="1"/>
          </p:cNvPicPr>
          <p:nvPr/>
        </p:nvPicPr>
        <p:blipFill>
          <a:blip r:embed="rId2"/>
          <a:srcRect/>
          <a:stretch>
            <a:fillRect/>
          </a:stretch>
        </p:blipFill>
        <p:spPr bwMode="auto">
          <a:xfrm>
            <a:off x="4211638" y="728663"/>
            <a:ext cx="4797425" cy="5445125"/>
          </a:xfrm>
          <a:prstGeom prst="rect">
            <a:avLst/>
          </a:prstGeom>
          <a:noFill/>
        </p:spPr>
      </p:pic>
      <p:sp>
        <p:nvSpPr>
          <p:cNvPr id="749573" name="Line 5"/>
          <p:cNvSpPr>
            <a:spLocks noChangeShapeType="1"/>
          </p:cNvSpPr>
          <p:nvPr/>
        </p:nvSpPr>
        <p:spPr bwMode="auto">
          <a:xfrm>
            <a:off x="2185988" y="1808163"/>
            <a:ext cx="3195637" cy="360362"/>
          </a:xfrm>
          <a:prstGeom prst="line">
            <a:avLst/>
          </a:prstGeom>
          <a:noFill/>
          <a:ln w="38100">
            <a:solidFill>
              <a:srgbClr val="FF3300"/>
            </a:solidFill>
            <a:round/>
            <a:headEnd/>
            <a:tailEnd type="triangle" w="med" len="med"/>
          </a:ln>
          <a:effectLst/>
        </p:spPr>
        <p:txBody>
          <a:bodyPr/>
          <a:lstStyle/>
          <a:p>
            <a:endParaRPr lang="zh-CN" altLang="en-US"/>
          </a:p>
        </p:txBody>
      </p:sp>
      <p:sp>
        <p:nvSpPr>
          <p:cNvPr id="749574" name="Line 6"/>
          <p:cNvSpPr>
            <a:spLocks noChangeShapeType="1"/>
          </p:cNvSpPr>
          <p:nvPr/>
        </p:nvSpPr>
        <p:spPr bwMode="auto">
          <a:xfrm flipV="1">
            <a:off x="2727325" y="2798763"/>
            <a:ext cx="2159000" cy="1439862"/>
          </a:xfrm>
          <a:prstGeom prst="line">
            <a:avLst/>
          </a:prstGeom>
          <a:noFill/>
          <a:ln w="38100">
            <a:solidFill>
              <a:srgbClr val="FF3300"/>
            </a:solidFill>
            <a:round/>
            <a:headEnd/>
            <a:tailEnd type="triangle" w="med" len="med"/>
          </a:ln>
          <a:effectLst/>
        </p:spPr>
        <p:txBody>
          <a:bodyPr/>
          <a:lstStyle/>
          <a:p>
            <a:endParaRPr lang="zh-CN" altLang="en-US"/>
          </a:p>
        </p:txBody>
      </p:sp>
      <p:sp>
        <p:nvSpPr>
          <p:cNvPr id="749575" name="Rectangle 7"/>
          <p:cNvSpPr>
            <a:spLocks noChangeArrowheads="1"/>
          </p:cNvSpPr>
          <p:nvPr/>
        </p:nvSpPr>
        <p:spPr bwMode="auto">
          <a:xfrm>
            <a:off x="431800" y="5003800"/>
            <a:ext cx="7764463" cy="1679575"/>
          </a:xfrm>
          <a:prstGeom prst="rect">
            <a:avLst/>
          </a:prstGeom>
          <a:solidFill>
            <a:schemeClr val="bg1"/>
          </a:solidFill>
          <a:ln w="9525" algn="ctr">
            <a:noFill/>
            <a:miter lim="800000"/>
            <a:headEnd/>
            <a:tailEnd/>
          </a:ln>
          <a:effectLst/>
        </p:spPr>
        <p:txBody>
          <a:bodyPr>
            <a:spAutoFit/>
          </a:bodyPr>
          <a:lstStyle/>
          <a:p>
            <a:pPr marL="342900" indent="-342900">
              <a:lnSpc>
                <a:spcPct val="130000"/>
              </a:lnSpc>
              <a:spcBef>
                <a:spcPct val="20000"/>
              </a:spcBef>
              <a:buFontTx/>
              <a:buChar char="–"/>
            </a:pPr>
            <a:r>
              <a:rPr lang="en-US" altLang="zh-CN" sz="2000">
                <a:solidFill>
                  <a:srgbClr val="0000CC"/>
                </a:solidFill>
              </a:rPr>
              <a:t>stu_phone1</a:t>
            </a:r>
            <a:r>
              <a:rPr lang="zh-CN" altLang="en-US" sz="2000">
                <a:solidFill>
                  <a:srgbClr val="0000CC"/>
                </a:solidFill>
              </a:rPr>
              <a:t>和</a:t>
            </a:r>
            <a:r>
              <a:rPr lang="en-US" altLang="zh-CN" sz="2000">
                <a:solidFill>
                  <a:srgbClr val="0000CC"/>
                </a:solidFill>
              </a:rPr>
              <a:t>stu_phone2</a:t>
            </a:r>
            <a:r>
              <a:rPr lang="zh-CN" altLang="en-US" sz="2000">
                <a:solidFill>
                  <a:srgbClr val="0000CC"/>
                </a:solidFill>
              </a:rPr>
              <a:t>功能相同，但两者的时、空开销都不一样。后者开销大，因为它需对结构体成员整体从静态区复制到栈中，需要很多条</a:t>
            </a:r>
            <a:r>
              <a:rPr lang="en-US" altLang="zh-CN" sz="2000">
                <a:solidFill>
                  <a:srgbClr val="0000CC"/>
                </a:solidFill>
              </a:rPr>
              <a:t>mov</a:t>
            </a:r>
            <a:r>
              <a:rPr lang="zh-CN" altLang="en-US" sz="2000">
                <a:solidFill>
                  <a:srgbClr val="0000CC"/>
                </a:solidFill>
              </a:rPr>
              <a:t>或其他指令，从而执行时间更长，并占更多栈空间和代码空间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9573"/>
                                        </p:tgtEl>
                                        <p:attrNameLst>
                                          <p:attrName>style.visibility</p:attrName>
                                        </p:attrNameLst>
                                      </p:cBhvr>
                                      <p:to>
                                        <p:strVal val="visible"/>
                                      </p:to>
                                    </p:set>
                                    <p:animEffect transition="in" filter="blinds(horizontal)">
                                      <p:cBhvr>
                                        <p:cTn id="7" dur="500"/>
                                        <p:tgtEl>
                                          <p:spTgt spid="74957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9574"/>
                                        </p:tgtEl>
                                        <p:attrNameLst>
                                          <p:attrName>style.visibility</p:attrName>
                                        </p:attrNameLst>
                                      </p:cBhvr>
                                      <p:to>
                                        <p:strVal val="visible"/>
                                      </p:to>
                                    </p:set>
                                    <p:animEffect transition="in" filter="blinds(horizontal)">
                                      <p:cBhvr>
                                        <p:cTn id="12" dur="500"/>
                                        <p:tgtEl>
                                          <p:spTgt spid="74957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49575"/>
                                        </p:tgtEl>
                                        <p:attrNameLst>
                                          <p:attrName>style.visibility</p:attrName>
                                        </p:attrNameLst>
                                      </p:cBhvr>
                                      <p:to>
                                        <p:strVal val="visible"/>
                                      </p:to>
                                    </p:set>
                                    <p:animEffect transition="in" filter="blinds(horizontal)">
                                      <p:cBhvr>
                                        <p:cTn id="17" dur="500"/>
                                        <p:tgtEl>
                                          <p:spTgt spid="7495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573" grpId="0" animBg="1"/>
      <p:bldP spid="749574" grpId="0" animBg="1"/>
      <p:bldP spid="74957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思考题</a:t>
            </a:r>
            <a:r>
              <a:rPr lang="en-US" altLang="zh-CN" dirty="0" smtClean="0"/>
              <a:t>4</a:t>
            </a:r>
            <a:endParaRPr lang="zh-CN" altLang="en-US" dirty="0"/>
          </a:p>
        </p:txBody>
      </p:sp>
      <p:sp>
        <p:nvSpPr>
          <p:cNvPr id="3" name="内容占位符 2"/>
          <p:cNvSpPr>
            <a:spLocks noGrp="1"/>
          </p:cNvSpPr>
          <p:nvPr>
            <p:ph idx="1"/>
          </p:nvPr>
        </p:nvSpPr>
        <p:spPr>
          <a:xfrm>
            <a:off x="926595" y="773705"/>
            <a:ext cx="7425825" cy="1503883"/>
          </a:xfrm>
        </p:spPr>
        <p:txBody>
          <a:bodyPr/>
          <a:lstStyle/>
          <a:p>
            <a:pPr marL="0" indent="0">
              <a:buNone/>
            </a:pPr>
            <a:r>
              <a:rPr lang="zh-CN" altLang="en-US" dirty="0" smtClean="0"/>
              <a:t>请问：</a:t>
            </a:r>
            <a:r>
              <a:rPr lang="en-US" altLang="zh-CN" sz="2400" dirty="0" smtClean="0"/>
              <a:t>1</a:t>
            </a:r>
            <a:r>
              <a:rPr lang="zh-CN" altLang="en-US" sz="2400" dirty="0" smtClean="0"/>
              <a:t>、各成员的偏移量？</a:t>
            </a:r>
            <a:r>
              <a:rPr lang="en-US" altLang="zh-CN" sz="2400" dirty="0" smtClean="0"/>
              <a:t>                                                      	2</a:t>
            </a:r>
            <a:r>
              <a:rPr lang="zh-CN" altLang="en-US" sz="2400" dirty="0" smtClean="0"/>
              <a:t>、跟据汇编代码判断划线处应为什么？</a:t>
            </a:r>
            <a:endParaRPr lang="zh-CN" altLang="en-US"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570" y="1804781"/>
            <a:ext cx="2619375" cy="226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6944" y="1803841"/>
            <a:ext cx="3996444" cy="1987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648" y="4071731"/>
            <a:ext cx="4219575" cy="250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7135" y="4528138"/>
            <a:ext cx="360040" cy="2836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7707" y="4845276"/>
            <a:ext cx="938935" cy="287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7"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0482" y="5178080"/>
            <a:ext cx="1146873" cy="329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8"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52504" y="5499230"/>
            <a:ext cx="1592485" cy="36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9"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25864" y="5859270"/>
            <a:ext cx="739671" cy="3300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91002" y="5859270"/>
            <a:ext cx="1359004" cy="3072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30"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04866" y="6244701"/>
            <a:ext cx="355009" cy="332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31"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77803" y="6291809"/>
            <a:ext cx="980742" cy="264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3036" y="5199259"/>
            <a:ext cx="938935" cy="287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接箭头连接符 4"/>
          <p:cNvCxnSpPr/>
          <p:nvPr/>
        </p:nvCxnSpPr>
        <p:spPr>
          <a:xfrm>
            <a:off x="6121971" y="5319210"/>
            <a:ext cx="38524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6159757" y="6012896"/>
            <a:ext cx="38524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5939034" y="6398769"/>
            <a:ext cx="38524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5132"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36910" y="2393885"/>
            <a:ext cx="857250"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33"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68174" y="2797492"/>
            <a:ext cx="115252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34" name="Picture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85620" y="3113965"/>
            <a:ext cx="2667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6881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1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1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6250" y="204788"/>
            <a:ext cx="8145463" cy="5969000"/>
          </a:xfrm>
        </p:spPr>
        <p:txBody>
          <a:bodyPr/>
          <a:lstStyle/>
          <a:p>
            <a:pPr lvl="1" eaLnBrk="1" hangingPunct="1">
              <a:lnSpc>
                <a:spcPct val="135000"/>
              </a:lnSpc>
            </a:pPr>
            <a:r>
              <a:rPr lang="en-US" altLang="zh-CN" dirty="0"/>
              <a:t/>
            </a:r>
            <a:br>
              <a:rPr lang="en-US" altLang="zh-CN" dirty="0"/>
            </a:br>
            <a:r>
              <a:rPr lang="zh-CN" altLang="en-US" dirty="0">
                <a:solidFill>
                  <a:srgbClr val="FF0000"/>
                </a:solidFill>
              </a:rPr>
              <a:t>联合体</a:t>
            </a:r>
            <a:r>
              <a:rPr lang="zh-CN" altLang="en-US" dirty="0" smtClean="0">
                <a:solidFill>
                  <a:srgbClr val="FF0000"/>
                </a:solidFill>
              </a:rPr>
              <a:t>的分配与访问</a:t>
            </a:r>
            <a:br>
              <a:rPr lang="zh-CN" altLang="en-US" dirty="0" smtClean="0">
                <a:solidFill>
                  <a:srgbClr val="FF0000"/>
                </a:solidFill>
              </a:rPr>
            </a:br>
            <a:endParaRPr lang="en-US" altLang="zh-CN" sz="2800" dirty="0" smtClean="0">
              <a:solidFill>
                <a:srgbClr val="3333CC"/>
              </a:solidFill>
            </a:endParaRPr>
          </a:p>
        </p:txBody>
      </p:sp>
    </p:spTree>
    <p:extLst>
      <p:ext uri="{BB962C8B-B14F-4D97-AF65-F5344CB8AC3E}">
        <p14:creationId xmlns:p14="http://schemas.microsoft.com/office/powerpoint/2010/main" val="25927978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a:xfrm>
            <a:off x="457200" y="98425"/>
            <a:ext cx="8229600" cy="561975"/>
          </a:xfrm>
        </p:spPr>
        <p:txBody>
          <a:bodyPr/>
          <a:lstStyle/>
          <a:p>
            <a:r>
              <a:rPr lang="zh-CN" altLang="en-US" sz="3200" smtClean="0"/>
              <a:t>程序的机器级表示</a:t>
            </a:r>
          </a:p>
        </p:txBody>
      </p:sp>
      <p:sp>
        <p:nvSpPr>
          <p:cNvPr id="733187" name="Rectangle 3"/>
          <p:cNvSpPr>
            <a:spLocks noGrp="1" noChangeArrowheads="1"/>
          </p:cNvSpPr>
          <p:nvPr>
            <p:ph type="body" idx="1"/>
          </p:nvPr>
        </p:nvSpPr>
        <p:spPr>
          <a:xfrm>
            <a:off x="476250" y="728663"/>
            <a:ext cx="8229600" cy="5940425"/>
          </a:xfrm>
        </p:spPr>
        <p:txBody>
          <a:bodyPr/>
          <a:lstStyle/>
          <a:p>
            <a:pPr>
              <a:lnSpc>
                <a:spcPct val="100000"/>
              </a:lnSpc>
            </a:pPr>
            <a:r>
              <a:rPr lang="zh-CN" altLang="en-US" sz="2000" dirty="0" smtClean="0">
                <a:latin typeface="微软雅黑" pitchFamily="34" charset="-122"/>
                <a:ea typeface="微软雅黑" pitchFamily="34" charset="-122"/>
              </a:rPr>
              <a:t>分以下五个部分介绍</a:t>
            </a:r>
          </a:p>
          <a:p>
            <a:pPr lvl="1">
              <a:lnSpc>
                <a:spcPct val="100000"/>
              </a:lnSpc>
            </a:pPr>
            <a:r>
              <a:rPr lang="zh-CN" altLang="en-US" dirty="0" smtClean="0">
                <a:solidFill>
                  <a:srgbClr val="3333CC"/>
                </a:solidFill>
                <a:latin typeface="微软雅黑" pitchFamily="34" charset="-122"/>
                <a:ea typeface="微软雅黑" pitchFamily="34" charset="-122"/>
              </a:rPr>
              <a:t>第一讲：程序转换概述</a:t>
            </a:r>
          </a:p>
          <a:p>
            <a:pPr lvl="2">
              <a:lnSpc>
                <a:spcPct val="100000"/>
              </a:lnSpc>
            </a:pPr>
            <a:r>
              <a:rPr lang="zh-CN" altLang="en-US" sz="2000" dirty="0" smtClean="0">
                <a:latin typeface="微软雅黑" pitchFamily="34" charset="-122"/>
                <a:ea typeface="微软雅黑" pitchFamily="34" charset="-122"/>
              </a:rPr>
              <a:t>机器指令和汇编指令</a:t>
            </a:r>
          </a:p>
          <a:p>
            <a:pPr lvl="2">
              <a:lnSpc>
                <a:spcPct val="100000"/>
              </a:lnSpc>
            </a:pPr>
            <a:r>
              <a:rPr lang="zh-CN" altLang="en-US" sz="2000" dirty="0" smtClean="0">
                <a:latin typeface="微软雅黑" pitchFamily="34" charset="-122"/>
                <a:ea typeface="微软雅黑" pitchFamily="34" charset="-122"/>
              </a:rPr>
              <a:t>机器级程序员感觉到的属性和功能特性</a:t>
            </a:r>
          </a:p>
          <a:p>
            <a:pPr lvl="2">
              <a:lnSpc>
                <a:spcPct val="100000"/>
              </a:lnSpc>
            </a:pPr>
            <a:r>
              <a:rPr lang="zh-CN" altLang="en-US" sz="2000" dirty="0" smtClean="0">
                <a:latin typeface="微软雅黑" pitchFamily="34" charset="-122"/>
                <a:ea typeface="微软雅黑" pitchFamily="34" charset="-122"/>
              </a:rPr>
              <a:t>高级语言程序转换为机器代码的过程</a:t>
            </a:r>
          </a:p>
          <a:p>
            <a:pPr lvl="1">
              <a:lnSpc>
                <a:spcPct val="100000"/>
              </a:lnSpc>
            </a:pPr>
            <a:r>
              <a:rPr lang="zh-CN" altLang="en-US" dirty="0" smtClean="0">
                <a:latin typeface="微软雅黑" pitchFamily="34" charset="-122"/>
                <a:ea typeface="微软雅黑" pitchFamily="34" charset="-122"/>
              </a:rPr>
              <a:t>第二讲：</a:t>
            </a:r>
            <a:r>
              <a:rPr lang="en-US" altLang="zh-CN" dirty="0" smtClean="0">
                <a:latin typeface="微软雅黑" pitchFamily="34" charset="-122"/>
                <a:ea typeface="微软雅黑" pitchFamily="34" charset="-122"/>
              </a:rPr>
              <a:t>IA-32 /x86-64</a:t>
            </a:r>
            <a:r>
              <a:rPr lang="zh-CN" altLang="en-US" dirty="0" smtClean="0">
                <a:latin typeface="微软雅黑" pitchFamily="34" charset="-122"/>
                <a:ea typeface="微软雅黑" pitchFamily="34" charset="-122"/>
              </a:rPr>
              <a:t>指令系统</a:t>
            </a:r>
            <a:endParaRPr lang="en-US" altLang="zh-CN" dirty="0" smtClean="0">
              <a:latin typeface="微软雅黑" pitchFamily="34" charset="-122"/>
              <a:ea typeface="微软雅黑" pitchFamily="34" charset="-122"/>
            </a:endParaRPr>
          </a:p>
          <a:p>
            <a:pPr lvl="1">
              <a:lnSpc>
                <a:spcPct val="100000"/>
              </a:lnSpc>
            </a:pPr>
            <a:r>
              <a:rPr lang="zh-CN" altLang="en-US" dirty="0" smtClean="0">
                <a:solidFill>
                  <a:srgbClr val="3333CC"/>
                </a:solidFill>
                <a:latin typeface="微软雅黑" pitchFamily="34" charset="-122"/>
                <a:ea typeface="微软雅黑" pitchFamily="34" charset="-122"/>
              </a:rPr>
              <a:t>第三讲：</a:t>
            </a:r>
            <a:r>
              <a:rPr lang="en-US" altLang="zh-CN" dirty="0" smtClean="0">
                <a:solidFill>
                  <a:srgbClr val="3333CC"/>
                </a:solidFill>
                <a:latin typeface="微软雅黑" pitchFamily="34" charset="-122"/>
                <a:ea typeface="微软雅黑" pitchFamily="34" charset="-122"/>
              </a:rPr>
              <a:t> C</a:t>
            </a:r>
            <a:r>
              <a:rPr lang="zh-CN" altLang="en-US" dirty="0" smtClean="0">
                <a:solidFill>
                  <a:srgbClr val="3333CC"/>
                </a:solidFill>
                <a:latin typeface="微软雅黑" pitchFamily="34" charset="-122"/>
                <a:ea typeface="微软雅黑" pitchFamily="34" charset="-122"/>
              </a:rPr>
              <a:t>语言程序的机器级表示</a:t>
            </a:r>
            <a:r>
              <a:rPr lang="zh-CN" altLang="en-US" dirty="0" smtClean="0">
                <a:latin typeface="微软雅黑" pitchFamily="34" charset="-122"/>
                <a:ea typeface="微软雅黑" pitchFamily="34" charset="-122"/>
              </a:rPr>
              <a:t>  </a:t>
            </a:r>
          </a:p>
          <a:p>
            <a:pPr lvl="2">
              <a:lnSpc>
                <a:spcPct val="100000"/>
              </a:lnSpc>
            </a:pPr>
            <a:r>
              <a:rPr lang="zh-CN" altLang="en-US" sz="2000" dirty="0" smtClean="0">
                <a:latin typeface="微软雅黑" pitchFamily="34" charset="-122"/>
                <a:ea typeface="微软雅黑" pitchFamily="34" charset="-122"/>
              </a:rPr>
              <a:t>过程调用的机器级表示</a:t>
            </a:r>
          </a:p>
          <a:p>
            <a:pPr lvl="2">
              <a:lnSpc>
                <a:spcPct val="100000"/>
              </a:lnSpc>
            </a:pPr>
            <a:r>
              <a:rPr lang="zh-CN" altLang="en-US" sz="2000" dirty="0" smtClean="0">
                <a:latin typeface="微软雅黑" pitchFamily="34" charset="-122"/>
                <a:ea typeface="微软雅黑" pitchFamily="34" charset="-122"/>
              </a:rPr>
              <a:t>选择语句的机器级表示</a:t>
            </a:r>
          </a:p>
          <a:p>
            <a:pPr lvl="2">
              <a:lnSpc>
                <a:spcPct val="100000"/>
              </a:lnSpc>
            </a:pPr>
            <a:r>
              <a:rPr lang="zh-CN" altLang="en-US" sz="2000" dirty="0" smtClean="0">
                <a:latin typeface="微软雅黑" pitchFamily="34" charset="-122"/>
                <a:ea typeface="微软雅黑" pitchFamily="34" charset="-122"/>
              </a:rPr>
              <a:t>循环结构的机器级表示 </a:t>
            </a:r>
          </a:p>
          <a:p>
            <a:pPr lvl="1">
              <a:lnSpc>
                <a:spcPct val="100000"/>
              </a:lnSpc>
            </a:pPr>
            <a:r>
              <a:rPr lang="zh-CN" altLang="en-US" dirty="0" smtClean="0">
                <a:solidFill>
                  <a:srgbClr val="FF3300"/>
                </a:solidFill>
                <a:latin typeface="微软雅黑" pitchFamily="34" charset="-122"/>
                <a:ea typeface="微软雅黑" pitchFamily="34" charset="-122"/>
              </a:rPr>
              <a:t>第四讲：复杂数据类型的分配和访问</a:t>
            </a:r>
            <a:r>
              <a:rPr lang="zh-CN" altLang="en-US" dirty="0" smtClean="0">
                <a:latin typeface="微软雅黑" pitchFamily="34" charset="-122"/>
                <a:ea typeface="微软雅黑" pitchFamily="34" charset="-122"/>
              </a:rPr>
              <a:t> </a:t>
            </a:r>
          </a:p>
          <a:p>
            <a:pPr lvl="2">
              <a:lnSpc>
                <a:spcPct val="100000"/>
              </a:lnSpc>
            </a:pPr>
            <a:r>
              <a:rPr lang="zh-CN" altLang="en-US" sz="2000" dirty="0" smtClean="0">
                <a:latin typeface="微软雅黑" pitchFamily="34" charset="-122"/>
                <a:ea typeface="微软雅黑" pitchFamily="34" charset="-122"/>
              </a:rPr>
              <a:t>数组的分配和访问 </a:t>
            </a:r>
          </a:p>
          <a:p>
            <a:pPr lvl="2">
              <a:lnSpc>
                <a:spcPct val="100000"/>
              </a:lnSpc>
            </a:pPr>
            <a:r>
              <a:rPr lang="zh-CN" altLang="en-US" sz="2000" dirty="0" smtClean="0">
                <a:latin typeface="微软雅黑" pitchFamily="34" charset="-122"/>
                <a:ea typeface="微软雅黑" pitchFamily="34" charset="-122"/>
              </a:rPr>
              <a:t>结构体数据的分配和访问 </a:t>
            </a:r>
          </a:p>
          <a:p>
            <a:pPr lvl="2">
              <a:lnSpc>
                <a:spcPct val="100000"/>
              </a:lnSpc>
            </a:pPr>
            <a:r>
              <a:rPr lang="zh-CN" altLang="en-US" sz="2000" dirty="0" smtClean="0">
                <a:latin typeface="微软雅黑" pitchFamily="34" charset="-122"/>
                <a:ea typeface="微软雅黑" pitchFamily="34" charset="-122"/>
              </a:rPr>
              <a:t>联合体数据的分配和访问 </a:t>
            </a:r>
          </a:p>
          <a:p>
            <a:pPr lvl="2">
              <a:lnSpc>
                <a:spcPct val="100000"/>
              </a:lnSpc>
            </a:pPr>
            <a:r>
              <a:rPr lang="zh-CN" altLang="en-US" sz="2000" dirty="0" smtClean="0">
                <a:latin typeface="微软雅黑" pitchFamily="34" charset="-122"/>
                <a:ea typeface="微软雅黑" pitchFamily="34" charset="-122"/>
              </a:rPr>
              <a:t>数据的对齐 </a:t>
            </a:r>
          </a:p>
          <a:p>
            <a:pPr lvl="1">
              <a:lnSpc>
                <a:spcPct val="100000"/>
              </a:lnSpc>
            </a:pPr>
            <a:r>
              <a:rPr lang="zh-CN" altLang="en-US" dirty="0" smtClean="0">
                <a:latin typeface="微软雅黑" pitchFamily="34" charset="-122"/>
                <a:ea typeface="微软雅黑" pitchFamily="34" charset="-122"/>
              </a:rPr>
              <a:t>第五讲：越界访问和缓冲区溢出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p:cNvSpPr>
            <a:spLocks noGrp="1" noChangeArrowheads="1"/>
          </p:cNvSpPr>
          <p:nvPr>
            <p:ph type="title"/>
          </p:nvPr>
        </p:nvSpPr>
        <p:spPr>
          <a:xfrm>
            <a:off x="476250" y="76200"/>
            <a:ext cx="8229600" cy="561975"/>
          </a:xfrm>
        </p:spPr>
        <p:txBody>
          <a:bodyPr/>
          <a:lstStyle/>
          <a:p>
            <a:r>
              <a:rPr lang="zh-CN" altLang="en-US" sz="3600" smtClean="0"/>
              <a:t>联合体数据的分配和访问</a:t>
            </a:r>
          </a:p>
        </p:txBody>
      </p:sp>
      <p:sp>
        <p:nvSpPr>
          <p:cNvPr id="750595" name="Rectangle 3"/>
          <p:cNvSpPr>
            <a:spLocks noGrp="1" noChangeArrowheads="1"/>
          </p:cNvSpPr>
          <p:nvPr>
            <p:ph type="body" idx="1"/>
          </p:nvPr>
        </p:nvSpPr>
        <p:spPr>
          <a:xfrm>
            <a:off x="341313" y="817563"/>
            <a:ext cx="8356600" cy="585787"/>
          </a:xfrm>
        </p:spPr>
        <p:txBody>
          <a:bodyPr/>
          <a:lstStyle/>
          <a:p>
            <a:pPr>
              <a:lnSpc>
                <a:spcPct val="95000"/>
              </a:lnSpc>
              <a:buFontTx/>
              <a:buNone/>
            </a:pPr>
            <a:r>
              <a:rPr lang="zh-CN" altLang="en-US" sz="2200" smtClean="0">
                <a:ea typeface="微软雅黑" pitchFamily="34" charset="-122"/>
              </a:rPr>
              <a:t>联合体各成员共享存储空间，按最大长度成员所需空间大小为目标</a:t>
            </a:r>
          </a:p>
        </p:txBody>
      </p:sp>
      <p:sp>
        <p:nvSpPr>
          <p:cNvPr id="750596" name="Rectangle 4"/>
          <p:cNvSpPr>
            <a:spLocks noChangeArrowheads="1"/>
          </p:cNvSpPr>
          <p:nvPr/>
        </p:nvSpPr>
        <p:spPr bwMode="auto">
          <a:xfrm>
            <a:off x="341313" y="1289050"/>
            <a:ext cx="2474912" cy="2378075"/>
          </a:xfrm>
          <a:prstGeom prst="rect">
            <a:avLst/>
          </a:prstGeom>
          <a:noFill/>
          <a:ln w="9525">
            <a:noFill/>
            <a:miter lim="800000"/>
            <a:headEnd/>
            <a:tailEnd/>
          </a:ln>
          <a:effectLst/>
        </p:spPr>
        <p:txBody>
          <a:bodyPr anchor="ctr">
            <a:spAutoFit/>
          </a:bodyPr>
          <a:lstStyle/>
          <a:p>
            <a:pPr eaLnBrk="1" hangingPunct="1">
              <a:lnSpc>
                <a:spcPct val="125000"/>
              </a:lnSpc>
            </a:pPr>
            <a:r>
              <a:rPr lang="en-US" altLang="zh-CN" sz="2000">
                <a:solidFill>
                  <a:srgbClr val="0000FF"/>
                </a:solidFill>
              </a:rPr>
              <a:t>union uarea {</a:t>
            </a:r>
          </a:p>
          <a:p>
            <a:pPr eaLnBrk="1" hangingPunct="1">
              <a:lnSpc>
                <a:spcPct val="125000"/>
              </a:lnSpc>
            </a:pPr>
            <a:r>
              <a:rPr lang="en-US" altLang="zh-CN" sz="2000">
                <a:solidFill>
                  <a:srgbClr val="0000FF"/>
                </a:solidFill>
              </a:rPr>
              <a:t>       char  c_data;</a:t>
            </a:r>
          </a:p>
          <a:p>
            <a:pPr eaLnBrk="1" hangingPunct="1">
              <a:lnSpc>
                <a:spcPct val="125000"/>
              </a:lnSpc>
            </a:pPr>
            <a:r>
              <a:rPr lang="en-US" altLang="zh-CN" sz="2000">
                <a:solidFill>
                  <a:srgbClr val="0000FF"/>
                </a:solidFill>
              </a:rPr>
              <a:t>       short s_data;</a:t>
            </a:r>
          </a:p>
          <a:p>
            <a:pPr eaLnBrk="1" hangingPunct="1">
              <a:lnSpc>
                <a:spcPct val="125000"/>
              </a:lnSpc>
            </a:pPr>
            <a:r>
              <a:rPr lang="en-US" altLang="zh-CN" sz="2000">
                <a:solidFill>
                  <a:srgbClr val="0000FF"/>
                </a:solidFill>
              </a:rPr>
              <a:t>       int      i_data;</a:t>
            </a:r>
          </a:p>
          <a:p>
            <a:pPr eaLnBrk="1" hangingPunct="1">
              <a:lnSpc>
                <a:spcPct val="125000"/>
              </a:lnSpc>
            </a:pPr>
            <a:r>
              <a:rPr lang="en-US" altLang="zh-CN" sz="2000">
                <a:solidFill>
                  <a:srgbClr val="0000FF"/>
                </a:solidFill>
              </a:rPr>
              <a:t>       long   l_data;</a:t>
            </a:r>
          </a:p>
          <a:p>
            <a:pPr eaLnBrk="1" hangingPunct="1">
              <a:lnSpc>
                <a:spcPct val="125000"/>
              </a:lnSpc>
            </a:pPr>
            <a:r>
              <a:rPr lang="en-US" altLang="zh-CN" sz="2000">
                <a:solidFill>
                  <a:srgbClr val="0000FF"/>
                </a:solidFill>
              </a:rPr>
              <a:t> };</a:t>
            </a:r>
          </a:p>
        </p:txBody>
      </p:sp>
      <p:sp>
        <p:nvSpPr>
          <p:cNvPr id="750597" name="Rectangle 5"/>
          <p:cNvSpPr>
            <a:spLocks noChangeArrowheads="1"/>
          </p:cNvSpPr>
          <p:nvPr/>
        </p:nvSpPr>
        <p:spPr bwMode="auto">
          <a:xfrm>
            <a:off x="3267075" y="1403350"/>
            <a:ext cx="5219700" cy="1800225"/>
          </a:xfrm>
          <a:prstGeom prst="rect">
            <a:avLst/>
          </a:prstGeom>
          <a:noFill/>
          <a:ln w="9525">
            <a:noFill/>
            <a:miter lim="800000"/>
            <a:headEnd/>
            <a:tailEnd/>
          </a:ln>
          <a:effectLst/>
        </p:spPr>
        <p:txBody>
          <a:bodyPr>
            <a:spAutoFit/>
          </a:bodyPr>
          <a:lstStyle/>
          <a:p>
            <a:pPr eaLnBrk="1" hangingPunct="1">
              <a:lnSpc>
                <a:spcPct val="140000"/>
              </a:lnSpc>
              <a:spcBef>
                <a:spcPct val="15000"/>
              </a:spcBef>
            </a:pPr>
            <a:r>
              <a:rPr lang="en-US" altLang="zh-CN" sz="2000">
                <a:solidFill>
                  <a:srgbClr val="FF0000"/>
                </a:solidFill>
              </a:rPr>
              <a:t>IA-32</a:t>
            </a:r>
            <a:r>
              <a:rPr lang="zh-CN" altLang="en-US" sz="2000">
                <a:solidFill>
                  <a:srgbClr val="FF0000"/>
                </a:solidFill>
              </a:rPr>
              <a:t>中编译时，</a:t>
            </a:r>
            <a:r>
              <a:rPr lang="en-US" altLang="zh-CN" sz="2000">
                <a:solidFill>
                  <a:srgbClr val="FF0000"/>
                </a:solidFill>
              </a:rPr>
              <a:t>long</a:t>
            </a:r>
            <a:r>
              <a:rPr lang="zh-CN" altLang="en-US" sz="2000">
                <a:solidFill>
                  <a:srgbClr val="FF0000"/>
                </a:solidFill>
              </a:rPr>
              <a:t>和</a:t>
            </a:r>
            <a:r>
              <a:rPr lang="en-US" altLang="zh-CN" sz="2000">
                <a:solidFill>
                  <a:srgbClr val="FF0000"/>
                </a:solidFill>
              </a:rPr>
              <a:t>int</a:t>
            </a:r>
            <a:r>
              <a:rPr lang="zh-CN" altLang="en-US" sz="2000">
                <a:solidFill>
                  <a:srgbClr val="FF0000"/>
                </a:solidFill>
              </a:rPr>
              <a:t>长度一样，故</a:t>
            </a:r>
            <a:r>
              <a:rPr lang="en-US" altLang="zh-CN" sz="2000">
                <a:solidFill>
                  <a:srgbClr val="FF0000"/>
                </a:solidFill>
              </a:rPr>
              <a:t>uarea</a:t>
            </a:r>
            <a:r>
              <a:rPr lang="zh-CN" altLang="en-US" sz="2000">
                <a:solidFill>
                  <a:srgbClr val="FF0000"/>
                </a:solidFill>
              </a:rPr>
              <a:t>所占空间为</a:t>
            </a:r>
            <a:r>
              <a:rPr lang="en-US" altLang="zh-CN" sz="2000">
                <a:solidFill>
                  <a:srgbClr val="FF0000"/>
                </a:solidFill>
              </a:rPr>
              <a:t>4</a:t>
            </a:r>
            <a:r>
              <a:rPr lang="zh-CN" altLang="en-US" sz="2000">
                <a:solidFill>
                  <a:srgbClr val="FF0000"/>
                </a:solidFill>
              </a:rPr>
              <a:t>个字节。而对于与</a:t>
            </a:r>
            <a:r>
              <a:rPr lang="en-US" altLang="zh-CN" sz="2000">
                <a:solidFill>
                  <a:srgbClr val="FF0000"/>
                </a:solidFill>
              </a:rPr>
              <a:t>uarea</a:t>
            </a:r>
            <a:r>
              <a:rPr lang="zh-CN" altLang="en-US" sz="2000">
                <a:solidFill>
                  <a:srgbClr val="FF0000"/>
                </a:solidFill>
              </a:rPr>
              <a:t>有相同成员的</a:t>
            </a:r>
            <a:r>
              <a:rPr lang="zh-CN" altLang="en-US" sz="2000">
                <a:solidFill>
                  <a:srgbClr val="3333CC"/>
                </a:solidFill>
              </a:rPr>
              <a:t>结构型变量</a:t>
            </a:r>
            <a:r>
              <a:rPr lang="zh-CN" altLang="en-US" sz="2000">
                <a:solidFill>
                  <a:srgbClr val="FF0000"/>
                </a:solidFill>
              </a:rPr>
              <a:t>来说，其占用空间大小至少有</a:t>
            </a:r>
            <a:r>
              <a:rPr lang="en-US" altLang="zh-CN" sz="2000">
                <a:solidFill>
                  <a:srgbClr val="FF0000"/>
                </a:solidFill>
              </a:rPr>
              <a:t>11</a:t>
            </a:r>
            <a:r>
              <a:rPr lang="zh-CN" altLang="en-US" sz="2000">
                <a:solidFill>
                  <a:srgbClr val="FF0000"/>
                </a:solidFill>
              </a:rPr>
              <a:t>个字节，对齐的话则占用更多。</a:t>
            </a:r>
          </a:p>
        </p:txBody>
      </p:sp>
      <p:sp>
        <p:nvSpPr>
          <p:cNvPr id="750598" name="Rectangle 6"/>
          <p:cNvSpPr>
            <a:spLocks noChangeArrowheads="1"/>
          </p:cNvSpPr>
          <p:nvPr/>
        </p:nvSpPr>
        <p:spPr bwMode="auto">
          <a:xfrm>
            <a:off x="385763" y="4059238"/>
            <a:ext cx="8177212" cy="2251075"/>
          </a:xfrm>
          <a:prstGeom prst="rect">
            <a:avLst/>
          </a:prstGeom>
          <a:noFill/>
          <a:ln w="9525">
            <a:noFill/>
            <a:miter lim="800000"/>
            <a:headEnd/>
            <a:tailEnd/>
          </a:ln>
        </p:spPr>
        <p:txBody>
          <a:bodyPr/>
          <a:lstStyle/>
          <a:p>
            <a:pPr marL="342900" indent="-342900">
              <a:lnSpc>
                <a:spcPct val="115000"/>
              </a:lnSpc>
              <a:spcBef>
                <a:spcPct val="20000"/>
              </a:spcBef>
              <a:buFontTx/>
              <a:buChar char="•"/>
            </a:pPr>
            <a:r>
              <a:rPr lang="zh-CN" altLang="en-US" sz="2300">
                <a:latin typeface="Arial" charset="0"/>
              </a:rPr>
              <a:t>通常用于特殊场合，如，当事先知道某种数据结构中的不同字段的使用时间是互斥的，就可将这些字段声明为联合，以减少空间。</a:t>
            </a:r>
          </a:p>
          <a:p>
            <a:pPr marL="342900" indent="-342900">
              <a:lnSpc>
                <a:spcPct val="115000"/>
              </a:lnSpc>
              <a:spcBef>
                <a:spcPct val="20000"/>
              </a:spcBef>
              <a:buFontTx/>
              <a:buChar char="•"/>
            </a:pPr>
            <a:r>
              <a:rPr lang="zh-CN" altLang="en-US" sz="2300">
                <a:latin typeface="Arial" charset="0"/>
              </a:rPr>
              <a:t>但有时会得不偿失，可能只会减少少量空间却大大增加处理复杂性。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0597"/>
                                        </p:tgtEl>
                                        <p:attrNameLst>
                                          <p:attrName>style.visibility</p:attrName>
                                        </p:attrNameLst>
                                      </p:cBhvr>
                                      <p:to>
                                        <p:strVal val="visible"/>
                                      </p:to>
                                    </p:set>
                                    <p:animEffect transition="in" filter="blinds(horizontal)">
                                      <p:cBhvr>
                                        <p:cTn id="7" dur="500"/>
                                        <p:tgtEl>
                                          <p:spTgt spid="75059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0598">
                                            <p:txEl>
                                              <p:pRg st="0" end="0"/>
                                            </p:txEl>
                                          </p:spTgt>
                                        </p:tgtEl>
                                        <p:attrNameLst>
                                          <p:attrName>style.visibility</p:attrName>
                                        </p:attrNameLst>
                                      </p:cBhvr>
                                      <p:to>
                                        <p:strVal val="visible"/>
                                      </p:to>
                                    </p:set>
                                    <p:animEffect transition="in" filter="blinds(horizontal)">
                                      <p:cBhvr>
                                        <p:cTn id="12" dur="500"/>
                                        <p:tgtEl>
                                          <p:spTgt spid="75059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0598">
                                            <p:txEl>
                                              <p:pRg st="1" end="1"/>
                                            </p:txEl>
                                          </p:spTgt>
                                        </p:tgtEl>
                                        <p:attrNameLst>
                                          <p:attrName>style.visibility</p:attrName>
                                        </p:attrNameLst>
                                      </p:cBhvr>
                                      <p:to>
                                        <p:strVal val="visible"/>
                                      </p:to>
                                    </p:set>
                                    <p:animEffect transition="in" filter="blinds(horizontal)">
                                      <p:cBhvr>
                                        <p:cTn id="17" dur="500"/>
                                        <p:tgtEl>
                                          <p:spTgt spid="7505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59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ChangeArrowheads="1"/>
          </p:cNvSpPr>
          <p:nvPr>
            <p:ph type="title"/>
          </p:nvPr>
        </p:nvSpPr>
        <p:spPr>
          <a:xfrm>
            <a:off x="457200" y="98425"/>
            <a:ext cx="8229600" cy="561975"/>
          </a:xfrm>
        </p:spPr>
        <p:txBody>
          <a:bodyPr/>
          <a:lstStyle/>
          <a:p>
            <a:r>
              <a:rPr lang="zh-CN" altLang="en-US" sz="3600" smtClean="0"/>
              <a:t>联合体数据的分配和访问</a:t>
            </a:r>
          </a:p>
        </p:txBody>
      </p:sp>
      <p:sp>
        <p:nvSpPr>
          <p:cNvPr id="751619" name="Rectangle 3"/>
          <p:cNvSpPr>
            <a:spLocks noChangeArrowheads="1"/>
          </p:cNvSpPr>
          <p:nvPr/>
        </p:nvSpPr>
        <p:spPr bwMode="auto">
          <a:xfrm>
            <a:off x="252413" y="1749425"/>
            <a:ext cx="3779837" cy="3140075"/>
          </a:xfrm>
          <a:prstGeom prst="rect">
            <a:avLst/>
          </a:prstGeom>
          <a:noFill/>
          <a:ln w="9525">
            <a:noFill/>
            <a:miter lim="800000"/>
            <a:headEnd/>
            <a:tailEnd/>
          </a:ln>
          <a:effectLst/>
        </p:spPr>
        <p:txBody>
          <a:bodyPr anchor="ctr">
            <a:spAutoFit/>
          </a:bodyPr>
          <a:lstStyle/>
          <a:p>
            <a:pPr eaLnBrk="1" hangingPunct="1">
              <a:tabLst>
                <a:tab pos="542925" algn="l"/>
              </a:tabLst>
            </a:pPr>
            <a:r>
              <a:rPr lang="en-US" altLang="zh-CN" sz="2000">
                <a:solidFill>
                  <a:srgbClr val="0000FF"/>
                </a:solidFill>
              </a:rPr>
              <a:t>unsigned float2unsign( float f)</a:t>
            </a:r>
          </a:p>
          <a:p>
            <a:pPr eaLnBrk="1" hangingPunct="1">
              <a:tabLst>
                <a:tab pos="542925" algn="l"/>
              </a:tabLst>
            </a:pPr>
            <a:r>
              <a:rPr lang="en-US" altLang="zh-CN" sz="2000">
                <a:solidFill>
                  <a:srgbClr val="0000FF"/>
                </a:solidFill>
              </a:rPr>
              <a:t>{</a:t>
            </a:r>
          </a:p>
          <a:p>
            <a:pPr eaLnBrk="1" hangingPunct="1">
              <a:tabLst>
                <a:tab pos="542925" algn="l"/>
              </a:tabLst>
            </a:pPr>
            <a:r>
              <a:rPr lang="en-US" altLang="zh-CN" sz="2000">
                <a:solidFill>
                  <a:srgbClr val="0000FF"/>
                </a:solidFill>
              </a:rPr>
              <a:t>    union {</a:t>
            </a:r>
          </a:p>
          <a:p>
            <a:pPr eaLnBrk="1" hangingPunct="1">
              <a:tabLst>
                <a:tab pos="542925" algn="l"/>
              </a:tabLst>
            </a:pPr>
            <a:r>
              <a:rPr lang="en-US" altLang="zh-CN" sz="2000">
                <a:solidFill>
                  <a:srgbClr val="0000FF"/>
                </a:solidFill>
              </a:rPr>
              <a:t>              float f;</a:t>
            </a:r>
          </a:p>
          <a:p>
            <a:pPr eaLnBrk="1" hangingPunct="1">
              <a:tabLst>
                <a:tab pos="542925" algn="l"/>
              </a:tabLst>
            </a:pPr>
            <a:r>
              <a:rPr lang="en-US" altLang="zh-CN" sz="2000">
                <a:solidFill>
                  <a:srgbClr val="0000FF"/>
                </a:solidFill>
              </a:rPr>
              <a:t>              unsigned u;</a:t>
            </a:r>
          </a:p>
          <a:p>
            <a:pPr eaLnBrk="1" hangingPunct="1">
              <a:tabLst>
                <a:tab pos="542925" algn="l"/>
              </a:tabLst>
            </a:pPr>
            <a:r>
              <a:rPr lang="en-US" altLang="zh-CN" sz="2000">
                <a:solidFill>
                  <a:srgbClr val="0000FF"/>
                </a:solidFill>
              </a:rPr>
              <a:t>     } tmp_union;</a:t>
            </a:r>
          </a:p>
          <a:p>
            <a:pPr eaLnBrk="1" hangingPunct="1">
              <a:tabLst>
                <a:tab pos="542925" algn="l"/>
              </a:tabLst>
            </a:pPr>
            <a:r>
              <a:rPr lang="en-US" altLang="zh-CN" sz="2000">
                <a:solidFill>
                  <a:srgbClr val="0000FF"/>
                </a:solidFill>
              </a:rPr>
              <a:t>     tmp_union.f=f;</a:t>
            </a:r>
          </a:p>
          <a:p>
            <a:pPr eaLnBrk="1" hangingPunct="1">
              <a:tabLst>
                <a:tab pos="542925" algn="l"/>
              </a:tabLst>
            </a:pPr>
            <a:r>
              <a:rPr lang="en-US" altLang="zh-CN" sz="2000">
                <a:solidFill>
                  <a:srgbClr val="0000FF"/>
                </a:solidFill>
              </a:rPr>
              <a:t>     return tmp_union.u;</a:t>
            </a:r>
          </a:p>
          <a:p>
            <a:pPr eaLnBrk="1" hangingPunct="1">
              <a:tabLst>
                <a:tab pos="542925" algn="l"/>
              </a:tabLst>
            </a:pPr>
            <a:r>
              <a:rPr lang="en-US" altLang="zh-CN" sz="2000">
                <a:solidFill>
                  <a:srgbClr val="0000FF"/>
                </a:solidFill>
              </a:rPr>
              <a:t>}</a:t>
            </a:r>
          </a:p>
        </p:txBody>
      </p:sp>
      <p:sp>
        <p:nvSpPr>
          <p:cNvPr id="751620" name="Rectangle 4"/>
          <p:cNvSpPr>
            <a:spLocks noGrp="1" noChangeArrowheads="1"/>
          </p:cNvSpPr>
          <p:nvPr>
            <p:ph type="body" idx="1"/>
          </p:nvPr>
        </p:nvSpPr>
        <p:spPr>
          <a:xfrm>
            <a:off x="476250" y="728663"/>
            <a:ext cx="8229600" cy="5218112"/>
          </a:xfrm>
          <a:noFill/>
          <a:ln/>
        </p:spPr>
        <p:txBody>
          <a:bodyPr/>
          <a:lstStyle/>
          <a:p>
            <a:r>
              <a:rPr lang="zh-CN" altLang="en-US" smtClean="0">
                <a:ea typeface="微软雅黑" pitchFamily="34" charset="-122"/>
              </a:rPr>
              <a:t>还可实现对相同位序列进行不同数据类型的解释</a:t>
            </a:r>
            <a:r>
              <a:rPr lang="zh-CN" altLang="en-US" smtClean="0"/>
              <a:t> </a:t>
            </a:r>
          </a:p>
          <a:p>
            <a:endParaRPr lang="zh-CN" altLang="en-US" sz="2000" smtClean="0"/>
          </a:p>
        </p:txBody>
      </p:sp>
      <p:sp>
        <p:nvSpPr>
          <p:cNvPr id="751621" name="Rectangle 5"/>
          <p:cNvSpPr>
            <a:spLocks noChangeArrowheads="1"/>
          </p:cNvSpPr>
          <p:nvPr/>
        </p:nvSpPr>
        <p:spPr bwMode="auto">
          <a:xfrm>
            <a:off x="3536950" y="1425575"/>
            <a:ext cx="5265738" cy="3938588"/>
          </a:xfrm>
          <a:prstGeom prst="rect">
            <a:avLst/>
          </a:prstGeom>
          <a:noFill/>
          <a:ln w="9525">
            <a:noFill/>
            <a:miter lim="800000"/>
            <a:headEnd/>
            <a:tailEnd/>
          </a:ln>
          <a:effectLst/>
        </p:spPr>
        <p:txBody>
          <a:bodyPr anchor="ctr">
            <a:spAutoFit/>
          </a:bodyPr>
          <a:lstStyle/>
          <a:p>
            <a:pPr eaLnBrk="1" hangingPunct="1">
              <a:lnSpc>
                <a:spcPct val="130000"/>
              </a:lnSpc>
            </a:pPr>
            <a:r>
              <a:rPr lang="zh-CN" altLang="en-US" sz="2000">
                <a:solidFill>
                  <a:srgbClr val="996600"/>
                </a:solidFill>
              </a:rPr>
              <a:t>函数形参是</a:t>
            </a:r>
            <a:r>
              <a:rPr lang="en-US" altLang="zh-CN" sz="2000">
                <a:solidFill>
                  <a:srgbClr val="996600"/>
                </a:solidFill>
              </a:rPr>
              <a:t>float</a:t>
            </a:r>
            <a:r>
              <a:rPr lang="zh-CN" altLang="en-US" sz="2000">
                <a:solidFill>
                  <a:srgbClr val="996600"/>
                </a:solidFill>
              </a:rPr>
              <a:t>型，按值传递参数，因而传递过来的实参是</a:t>
            </a:r>
            <a:r>
              <a:rPr lang="en-US" altLang="zh-CN" sz="2000">
                <a:solidFill>
                  <a:srgbClr val="996600"/>
                </a:solidFill>
              </a:rPr>
              <a:t>float</a:t>
            </a:r>
            <a:r>
              <a:rPr lang="zh-CN" altLang="en-US" sz="2000">
                <a:solidFill>
                  <a:srgbClr val="996600"/>
                </a:solidFill>
              </a:rPr>
              <a:t>型数据，赋值给非静态局部变量（联合体变量成员）</a:t>
            </a:r>
          </a:p>
          <a:p>
            <a:pPr eaLnBrk="1" hangingPunct="1">
              <a:lnSpc>
                <a:spcPct val="130000"/>
              </a:lnSpc>
            </a:pPr>
            <a:r>
              <a:rPr lang="zh-CN" altLang="en-US" sz="2000">
                <a:solidFill>
                  <a:srgbClr val="CC3300"/>
                </a:solidFill>
              </a:rPr>
              <a:t>过程体为</a:t>
            </a:r>
            <a:r>
              <a:rPr lang="en-US" altLang="zh-CN" sz="2000">
                <a:solidFill>
                  <a:srgbClr val="CC3300"/>
                </a:solidFill>
              </a:rPr>
              <a:t>:</a:t>
            </a:r>
          </a:p>
          <a:p>
            <a:pPr eaLnBrk="1" hangingPunct="1">
              <a:lnSpc>
                <a:spcPct val="130000"/>
              </a:lnSpc>
            </a:pPr>
            <a:r>
              <a:rPr lang="en-US" altLang="zh-CN" sz="2000">
                <a:solidFill>
                  <a:srgbClr val="CC3300"/>
                </a:solidFill>
              </a:rPr>
              <a:t>movl 8(%ebp), %eax</a:t>
            </a:r>
            <a:endParaRPr lang="zh-CN" altLang="en-US" sz="2000">
              <a:solidFill>
                <a:srgbClr val="CC3300"/>
              </a:solidFill>
            </a:endParaRPr>
          </a:p>
          <a:p>
            <a:pPr eaLnBrk="1" hangingPunct="1">
              <a:lnSpc>
                <a:spcPct val="130000"/>
              </a:lnSpc>
            </a:pPr>
            <a:r>
              <a:rPr lang="en-US" altLang="zh-CN" sz="2000">
                <a:solidFill>
                  <a:srgbClr val="CC3300"/>
                </a:solidFill>
              </a:rPr>
              <a:t>movl %eax, -4(%ebp) </a:t>
            </a:r>
            <a:endParaRPr lang="zh-CN" altLang="en-US" sz="2000">
              <a:solidFill>
                <a:srgbClr val="CC3300"/>
              </a:solidFill>
            </a:endParaRPr>
          </a:p>
          <a:p>
            <a:pPr eaLnBrk="1" hangingPunct="1">
              <a:lnSpc>
                <a:spcPct val="130000"/>
              </a:lnSpc>
            </a:pPr>
            <a:r>
              <a:rPr lang="en-US" altLang="zh-CN" sz="2000">
                <a:solidFill>
                  <a:srgbClr val="CC3300"/>
                </a:solidFill>
              </a:rPr>
              <a:t>movl -4(%ebp) , %eax</a:t>
            </a:r>
          </a:p>
          <a:p>
            <a:pPr eaLnBrk="1" hangingPunct="1">
              <a:lnSpc>
                <a:spcPct val="130000"/>
              </a:lnSpc>
            </a:pPr>
            <a:r>
              <a:rPr lang="zh-CN" altLang="en-US" sz="2000">
                <a:solidFill>
                  <a:schemeClr val="accent2"/>
                </a:solidFill>
              </a:rPr>
              <a:t>将存放在地址</a:t>
            </a:r>
            <a:r>
              <a:rPr lang="en-US" altLang="zh-CN" sz="2000">
                <a:solidFill>
                  <a:schemeClr val="accent2"/>
                </a:solidFill>
              </a:rPr>
              <a:t>R[ebp]+8</a:t>
            </a:r>
            <a:r>
              <a:rPr lang="zh-CN" altLang="en-US" sz="2000">
                <a:solidFill>
                  <a:schemeClr val="accent2"/>
                </a:solidFill>
              </a:rPr>
              <a:t>处的入口参数 </a:t>
            </a:r>
            <a:r>
              <a:rPr lang="en-US" altLang="zh-CN" sz="2000">
                <a:solidFill>
                  <a:schemeClr val="accent2"/>
                </a:solidFill>
              </a:rPr>
              <a:t>f </a:t>
            </a:r>
            <a:r>
              <a:rPr lang="zh-CN" altLang="en-US" sz="2000">
                <a:solidFill>
                  <a:schemeClr val="accent2"/>
                </a:solidFill>
              </a:rPr>
              <a:t>送到</a:t>
            </a:r>
            <a:r>
              <a:rPr lang="en-US" altLang="zh-CN" sz="2000">
                <a:solidFill>
                  <a:schemeClr val="accent2"/>
                </a:solidFill>
              </a:rPr>
              <a:t>EAX</a:t>
            </a:r>
            <a:r>
              <a:rPr lang="zh-CN" altLang="en-US" sz="2000">
                <a:solidFill>
                  <a:schemeClr val="accent2"/>
                </a:solidFill>
              </a:rPr>
              <a:t>（返回值）</a:t>
            </a:r>
          </a:p>
          <a:p>
            <a:pPr eaLnBrk="1" hangingPunct="1"/>
            <a:endParaRPr lang="zh-CN" altLang="en-US" b="0">
              <a:solidFill>
                <a:schemeClr val="accent2"/>
              </a:solidFill>
              <a:latin typeface="Arial" charset="0"/>
              <a:ea typeface="宋体" pitchFamily="2" charset="-122"/>
            </a:endParaRPr>
          </a:p>
        </p:txBody>
      </p:sp>
      <p:sp>
        <p:nvSpPr>
          <p:cNvPr id="751622" name="Rectangle 6"/>
          <p:cNvSpPr>
            <a:spLocks noChangeArrowheads="1"/>
          </p:cNvSpPr>
          <p:nvPr/>
        </p:nvSpPr>
        <p:spPr bwMode="auto">
          <a:xfrm>
            <a:off x="385763" y="4914900"/>
            <a:ext cx="8507412" cy="1462088"/>
          </a:xfrm>
          <a:prstGeom prst="rect">
            <a:avLst/>
          </a:prstGeom>
          <a:noFill/>
          <a:ln w="9525">
            <a:noFill/>
            <a:miter lim="800000"/>
            <a:headEnd/>
            <a:tailEnd/>
          </a:ln>
          <a:effectLst/>
        </p:spPr>
        <p:txBody>
          <a:bodyPr anchor="ctr">
            <a:spAutoFit/>
          </a:bodyPr>
          <a:lstStyle/>
          <a:p>
            <a:pPr eaLnBrk="1" hangingPunct="1"/>
            <a:endParaRPr lang="zh-CN" altLang="en-US" b="0">
              <a:latin typeface="Arial" charset="0"/>
              <a:ea typeface="宋体" pitchFamily="2" charset="-122"/>
            </a:endParaRPr>
          </a:p>
          <a:p>
            <a:pPr eaLnBrk="1" hangingPunct="1">
              <a:lnSpc>
                <a:spcPct val="120000"/>
              </a:lnSpc>
            </a:pPr>
            <a:r>
              <a:rPr lang="zh-CN" altLang="en-US" sz="2000"/>
              <a:t>从该例可看出：</a:t>
            </a:r>
            <a:r>
              <a:rPr lang="zh-CN" altLang="en-US" sz="2000">
                <a:solidFill>
                  <a:srgbClr val="CC3300"/>
                </a:solidFill>
              </a:rPr>
              <a:t>机器级代码并不区分所处理对象的数据类型，不管高级语言中将其说明成</a:t>
            </a:r>
            <a:r>
              <a:rPr lang="en-US" altLang="zh-CN" sz="2000">
                <a:solidFill>
                  <a:srgbClr val="CC3300"/>
                </a:solidFill>
              </a:rPr>
              <a:t>float</a:t>
            </a:r>
            <a:r>
              <a:rPr lang="zh-CN" altLang="en-US" sz="2000">
                <a:solidFill>
                  <a:srgbClr val="CC3300"/>
                </a:solidFill>
              </a:rPr>
              <a:t>型还是</a:t>
            </a:r>
            <a:r>
              <a:rPr lang="en-US" altLang="zh-CN" sz="2000">
                <a:solidFill>
                  <a:srgbClr val="CC3300"/>
                </a:solidFill>
              </a:rPr>
              <a:t>int</a:t>
            </a:r>
            <a:r>
              <a:rPr lang="zh-CN" altLang="en-US" sz="2000">
                <a:solidFill>
                  <a:srgbClr val="CC3300"/>
                </a:solidFill>
              </a:rPr>
              <a:t>型或</a:t>
            </a:r>
            <a:r>
              <a:rPr lang="en-US" altLang="zh-CN" sz="2000">
                <a:solidFill>
                  <a:srgbClr val="CC3300"/>
                </a:solidFill>
              </a:rPr>
              <a:t>unsigned</a:t>
            </a:r>
            <a:r>
              <a:rPr lang="zh-CN" altLang="en-US" sz="2000">
                <a:solidFill>
                  <a:srgbClr val="CC3300"/>
                </a:solidFill>
              </a:rPr>
              <a:t>型，都把它当成一个</a:t>
            </a:r>
            <a:r>
              <a:rPr lang="en-US" altLang="zh-CN" sz="2000">
                <a:solidFill>
                  <a:srgbClr val="CC3300"/>
                </a:solidFill>
              </a:rPr>
              <a:t>0/1</a:t>
            </a:r>
            <a:r>
              <a:rPr lang="zh-CN" altLang="en-US" sz="2000">
                <a:solidFill>
                  <a:srgbClr val="CC3300"/>
                </a:solidFill>
              </a:rPr>
              <a:t>序列来处理。</a:t>
            </a:r>
          </a:p>
        </p:txBody>
      </p:sp>
      <p:sp>
        <p:nvSpPr>
          <p:cNvPr id="751623" name="Line 7"/>
          <p:cNvSpPr>
            <a:spLocks noChangeShapeType="1"/>
          </p:cNvSpPr>
          <p:nvPr/>
        </p:nvSpPr>
        <p:spPr bwMode="auto">
          <a:xfrm>
            <a:off x="2906713" y="2414588"/>
            <a:ext cx="1890712" cy="720725"/>
          </a:xfrm>
          <a:prstGeom prst="line">
            <a:avLst/>
          </a:prstGeom>
          <a:noFill/>
          <a:ln w="9525">
            <a:solidFill>
              <a:schemeClr val="tx1"/>
            </a:solidFill>
            <a:round/>
            <a:headEnd/>
            <a:tailEnd type="triangle" w="med" len="med"/>
          </a:ln>
          <a:effectLst/>
        </p:spPr>
        <p:txBody>
          <a:bodyPr/>
          <a:lstStyle/>
          <a:p>
            <a:endParaRPr lang="zh-CN" altLang="en-US"/>
          </a:p>
        </p:txBody>
      </p:sp>
      <p:sp>
        <p:nvSpPr>
          <p:cNvPr id="751624" name="Line 8"/>
          <p:cNvSpPr>
            <a:spLocks noChangeShapeType="1"/>
          </p:cNvSpPr>
          <p:nvPr/>
        </p:nvSpPr>
        <p:spPr bwMode="auto">
          <a:xfrm flipV="1">
            <a:off x="2276475" y="3765550"/>
            <a:ext cx="2970213" cy="269875"/>
          </a:xfrm>
          <a:prstGeom prst="line">
            <a:avLst/>
          </a:prstGeom>
          <a:noFill/>
          <a:ln w="9525">
            <a:solidFill>
              <a:schemeClr val="tx1"/>
            </a:solidFill>
            <a:round/>
            <a:headEnd/>
            <a:tailEnd type="triangle" w="med" len="med"/>
          </a:ln>
          <a:effectLst/>
        </p:spPr>
        <p:txBody>
          <a:bodyPr/>
          <a:lstStyle/>
          <a:p>
            <a:endParaRPr lang="zh-CN" altLang="en-US"/>
          </a:p>
        </p:txBody>
      </p:sp>
      <p:grpSp>
        <p:nvGrpSpPr>
          <p:cNvPr id="751625" name="Group 9"/>
          <p:cNvGrpSpPr>
            <a:grpSpLocks/>
          </p:cNvGrpSpPr>
          <p:nvPr/>
        </p:nvGrpSpPr>
        <p:grpSpPr bwMode="auto">
          <a:xfrm>
            <a:off x="6507163" y="3584575"/>
            <a:ext cx="1890712" cy="630238"/>
            <a:chOff x="4099" y="2188"/>
            <a:chExt cx="1191" cy="397"/>
          </a:xfrm>
        </p:grpSpPr>
        <p:sp>
          <p:nvSpPr>
            <p:cNvPr id="751626" name="AutoShape 10"/>
            <p:cNvSpPr>
              <a:spLocks/>
            </p:cNvSpPr>
            <p:nvPr/>
          </p:nvSpPr>
          <p:spPr bwMode="auto">
            <a:xfrm>
              <a:off x="4099" y="2188"/>
              <a:ext cx="170" cy="397"/>
            </a:xfrm>
            <a:prstGeom prst="rightBrace">
              <a:avLst>
                <a:gd name="adj1" fmla="val 19461"/>
                <a:gd name="adj2" fmla="val 50000"/>
              </a:avLst>
            </a:prstGeom>
            <a:noFill/>
            <a:ln w="38100">
              <a:solidFill>
                <a:schemeClr val="tx1"/>
              </a:solidFill>
              <a:round/>
              <a:headEnd/>
              <a:tailEnd/>
            </a:ln>
            <a:effectLst/>
          </p:spPr>
          <p:txBody>
            <a:bodyPr wrap="none" anchor="ctr"/>
            <a:lstStyle/>
            <a:p>
              <a:endParaRPr lang="zh-CN" altLang="en-US"/>
            </a:p>
          </p:txBody>
        </p:sp>
        <p:sp>
          <p:nvSpPr>
            <p:cNvPr id="751627" name="Text Box 11"/>
            <p:cNvSpPr txBox="1">
              <a:spLocks noChangeArrowheads="1"/>
            </p:cNvSpPr>
            <p:nvPr/>
          </p:nvSpPr>
          <p:spPr bwMode="auto">
            <a:xfrm>
              <a:off x="4241" y="2245"/>
              <a:ext cx="1049" cy="250"/>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t>可优化掉！</a:t>
              </a:r>
            </a:p>
          </p:txBody>
        </p:sp>
      </p:grpSp>
      <p:sp>
        <p:nvSpPr>
          <p:cNvPr id="751628" name="Line 12"/>
          <p:cNvSpPr>
            <a:spLocks noChangeShapeType="1"/>
          </p:cNvSpPr>
          <p:nvPr/>
        </p:nvSpPr>
        <p:spPr bwMode="auto">
          <a:xfrm flipV="1">
            <a:off x="3176588" y="4170363"/>
            <a:ext cx="1260475" cy="179387"/>
          </a:xfrm>
          <a:prstGeom prst="line">
            <a:avLst/>
          </a:prstGeom>
          <a:noFill/>
          <a:ln w="9525">
            <a:solidFill>
              <a:schemeClr val="tx1"/>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1619"/>
                                        </p:tgtEl>
                                        <p:attrNameLst>
                                          <p:attrName>style.visibility</p:attrName>
                                        </p:attrNameLst>
                                      </p:cBhvr>
                                      <p:to>
                                        <p:strVal val="visible"/>
                                      </p:to>
                                    </p:set>
                                    <p:animEffect transition="in" filter="blinds(horizontal)">
                                      <p:cBhvr>
                                        <p:cTn id="7" dur="500"/>
                                        <p:tgtEl>
                                          <p:spTgt spid="7516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1621">
                                            <p:txEl>
                                              <p:pRg st="0" end="0"/>
                                            </p:txEl>
                                          </p:spTgt>
                                        </p:tgtEl>
                                        <p:attrNameLst>
                                          <p:attrName>style.visibility</p:attrName>
                                        </p:attrNameLst>
                                      </p:cBhvr>
                                      <p:to>
                                        <p:strVal val="visible"/>
                                      </p:to>
                                    </p:set>
                                    <p:animEffect transition="in" filter="blinds(horizontal)">
                                      <p:cBhvr>
                                        <p:cTn id="12" dur="500"/>
                                        <p:tgtEl>
                                          <p:spTgt spid="75162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1621">
                                            <p:txEl>
                                              <p:pRg st="1" end="1"/>
                                            </p:txEl>
                                          </p:spTgt>
                                        </p:tgtEl>
                                        <p:attrNameLst>
                                          <p:attrName>style.visibility</p:attrName>
                                        </p:attrNameLst>
                                      </p:cBhvr>
                                      <p:to>
                                        <p:strVal val="visible"/>
                                      </p:to>
                                    </p:set>
                                    <p:animEffect transition="in" filter="blinds(horizontal)">
                                      <p:cBhvr>
                                        <p:cTn id="17" dur="500"/>
                                        <p:tgtEl>
                                          <p:spTgt spid="75162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51621">
                                            <p:txEl>
                                              <p:pRg st="2" end="2"/>
                                            </p:txEl>
                                          </p:spTgt>
                                        </p:tgtEl>
                                        <p:attrNameLst>
                                          <p:attrName>style.visibility</p:attrName>
                                        </p:attrNameLst>
                                      </p:cBhvr>
                                      <p:to>
                                        <p:strVal val="visible"/>
                                      </p:to>
                                    </p:set>
                                    <p:animEffect transition="in" filter="blinds(horizontal)">
                                      <p:cBhvr>
                                        <p:cTn id="22" dur="500"/>
                                        <p:tgtEl>
                                          <p:spTgt spid="75162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51621">
                                            <p:txEl>
                                              <p:pRg st="3" end="3"/>
                                            </p:txEl>
                                          </p:spTgt>
                                        </p:tgtEl>
                                        <p:attrNameLst>
                                          <p:attrName>style.visibility</p:attrName>
                                        </p:attrNameLst>
                                      </p:cBhvr>
                                      <p:to>
                                        <p:strVal val="visible"/>
                                      </p:to>
                                    </p:set>
                                    <p:animEffect transition="in" filter="blinds(horizontal)">
                                      <p:cBhvr>
                                        <p:cTn id="27" dur="500"/>
                                        <p:tgtEl>
                                          <p:spTgt spid="75162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51621">
                                            <p:txEl>
                                              <p:pRg st="4" end="4"/>
                                            </p:txEl>
                                          </p:spTgt>
                                        </p:tgtEl>
                                        <p:attrNameLst>
                                          <p:attrName>style.visibility</p:attrName>
                                        </p:attrNameLst>
                                      </p:cBhvr>
                                      <p:to>
                                        <p:strVal val="visible"/>
                                      </p:to>
                                    </p:set>
                                    <p:animEffect transition="in" filter="blinds(horizontal)">
                                      <p:cBhvr>
                                        <p:cTn id="32" dur="500"/>
                                        <p:tgtEl>
                                          <p:spTgt spid="75162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51623"/>
                                        </p:tgtEl>
                                        <p:attrNameLst>
                                          <p:attrName>style.visibility</p:attrName>
                                        </p:attrNameLst>
                                      </p:cBhvr>
                                      <p:to>
                                        <p:strVal val="visible"/>
                                      </p:to>
                                    </p:set>
                                    <p:animEffect transition="in" filter="blinds(horizontal)">
                                      <p:cBhvr>
                                        <p:cTn id="37" dur="500"/>
                                        <p:tgtEl>
                                          <p:spTgt spid="75162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51624"/>
                                        </p:tgtEl>
                                        <p:attrNameLst>
                                          <p:attrName>style.visibility</p:attrName>
                                        </p:attrNameLst>
                                      </p:cBhvr>
                                      <p:to>
                                        <p:strVal val="visible"/>
                                      </p:to>
                                    </p:set>
                                    <p:animEffect transition="in" filter="blinds(horizontal)">
                                      <p:cBhvr>
                                        <p:cTn id="42" dur="500"/>
                                        <p:tgtEl>
                                          <p:spTgt spid="75162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51628"/>
                                        </p:tgtEl>
                                        <p:attrNameLst>
                                          <p:attrName>style.visibility</p:attrName>
                                        </p:attrNameLst>
                                      </p:cBhvr>
                                      <p:to>
                                        <p:strVal val="visible"/>
                                      </p:to>
                                    </p:set>
                                    <p:animEffect transition="in" filter="blinds(horizontal)">
                                      <p:cBhvr>
                                        <p:cTn id="47" dur="500"/>
                                        <p:tgtEl>
                                          <p:spTgt spid="75162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51625"/>
                                        </p:tgtEl>
                                        <p:attrNameLst>
                                          <p:attrName>style.visibility</p:attrName>
                                        </p:attrNameLst>
                                      </p:cBhvr>
                                      <p:to>
                                        <p:strVal val="visible"/>
                                      </p:to>
                                    </p:set>
                                    <p:animEffect transition="in" filter="blinds(horizontal)">
                                      <p:cBhvr>
                                        <p:cTn id="52" dur="500"/>
                                        <p:tgtEl>
                                          <p:spTgt spid="75162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51621">
                                            <p:txEl>
                                              <p:pRg st="5" end="5"/>
                                            </p:txEl>
                                          </p:spTgt>
                                        </p:tgtEl>
                                        <p:attrNameLst>
                                          <p:attrName>style.visibility</p:attrName>
                                        </p:attrNameLst>
                                      </p:cBhvr>
                                      <p:to>
                                        <p:strVal val="visible"/>
                                      </p:to>
                                    </p:set>
                                    <p:animEffect transition="in" filter="blinds(horizontal)">
                                      <p:cBhvr>
                                        <p:cTn id="57" dur="500"/>
                                        <p:tgtEl>
                                          <p:spTgt spid="751621">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51622"/>
                                        </p:tgtEl>
                                        <p:attrNameLst>
                                          <p:attrName>style.visibility</p:attrName>
                                        </p:attrNameLst>
                                      </p:cBhvr>
                                      <p:to>
                                        <p:strVal val="visible"/>
                                      </p:to>
                                    </p:set>
                                    <p:animEffect transition="in" filter="blinds(horizontal)">
                                      <p:cBhvr>
                                        <p:cTn id="62" dur="500"/>
                                        <p:tgtEl>
                                          <p:spTgt spid="751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619" grpId="0"/>
      <p:bldP spid="751622" grpId="0"/>
      <p:bldP spid="751623" grpId="0" animBg="1"/>
      <p:bldP spid="751624" grpId="0" animBg="1"/>
      <p:bldP spid="75162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p:cNvSpPr>
            <a:spLocks noGrp="1" noChangeArrowheads="1"/>
          </p:cNvSpPr>
          <p:nvPr>
            <p:ph type="title"/>
          </p:nvPr>
        </p:nvSpPr>
        <p:spPr>
          <a:xfrm>
            <a:off x="457200" y="98425"/>
            <a:ext cx="8229600" cy="561975"/>
          </a:xfrm>
        </p:spPr>
        <p:txBody>
          <a:bodyPr/>
          <a:lstStyle/>
          <a:p>
            <a:pPr algn="l"/>
            <a:r>
              <a:rPr lang="zh-CN" altLang="en-US" sz="3600" smtClean="0"/>
              <a:t>联合体数据的分配和访问</a:t>
            </a:r>
          </a:p>
        </p:txBody>
      </p:sp>
      <p:sp>
        <p:nvSpPr>
          <p:cNvPr id="753667" name="Rectangle 3"/>
          <p:cNvSpPr>
            <a:spLocks noGrp="1" noChangeArrowheads="1"/>
          </p:cNvSpPr>
          <p:nvPr>
            <p:ph type="body" idx="1"/>
          </p:nvPr>
        </p:nvSpPr>
        <p:spPr>
          <a:xfrm>
            <a:off x="0" y="773113"/>
            <a:ext cx="8229600" cy="5218112"/>
          </a:xfrm>
        </p:spPr>
        <p:txBody>
          <a:bodyPr/>
          <a:lstStyle/>
          <a:p>
            <a:r>
              <a:rPr lang="zh-CN" altLang="en-US" smtClean="0">
                <a:latin typeface="微软雅黑" pitchFamily="34" charset="-122"/>
                <a:ea typeface="微软雅黑" pitchFamily="34" charset="-122"/>
              </a:rPr>
              <a:t>利用嵌套可定义链表结构 </a:t>
            </a:r>
          </a:p>
        </p:txBody>
      </p:sp>
      <p:sp>
        <p:nvSpPr>
          <p:cNvPr id="753668" name="Rectangle 4"/>
          <p:cNvSpPr>
            <a:spLocks noChangeArrowheads="1"/>
          </p:cNvSpPr>
          <p:nvPr/>
        </p:nvSpPr>
        <p:spPr bwMode="auto">
          <a:xfrm>
            <a:off x="115888" y="1219200"/>
            <a:ext cx="3236912" cy="3441700"/>
          </a:xfrm>
          <a:prstGeom prst="rect">
            <a:avLst/>
          </a:prstGeom>
          <a:noFill/>
          <a:ln w="9525">
            <a:noFill/>
            <a:miter lim="800000"/>
            <a:headEnd/>
            <a:tailEnd/>
          </a:ln>
          <a:effectLst/>
        </p:spPr>
        <p:txBody>
          <a:bodyPr wrap="none" anchor="ctr">
            <a:spAutoFit/>
          </a:bodyPr>
          <a:lstStyle/>
          <a:p>
            <a:pPr eaLnBrk="1" hangingPunct="1">
              <a:lnSpc>
                <a:spcPct val="110000"/>
              </a:lnSpc>
            </a:pPr>
            <a:r>
              <a:rPr lang="en-US" altLang="zh-CN" sz="2000">
                <a:solidFill>
                  <a:srgbClr val="0000FF"/>
                </a:solidFill>
                <a:latin typeface="Arial" charset="0"/>
                <a:ea typeface="宋体" pitchFamily="2" charset="-122"/>
              </a:rPr>
              <a:t>union node {</a:t>
            </a:r>
          </a:p>
          <a:p>
            <a:pPr eaLnBrk="1" hangingPunct="1">
              <a:lnSpc>
                <a:spcPct val="110000"/>
              </a:lnSpc>
            </a:pPr>
            <a:r>
              <a:rPr lang="en-US" altLang="zh-CN" sz="2000">
                <a:solidFill>
                  <a:srgbClr val="0000FF"/>
                </a:solidFill>
                <a:latin typeface="Arial" charset="0"/>
                <a:ea typeface="宋体" pitchFamily="2" charset="-122"/>
              </a:rPr>
              <a:t>       struct {  </a:t>
            </a:r>
          </a:p>
          <a:p>
            <a:pPr eaLnBrk="1" hangingPunct="1">
              <a:lnSpc>
                <a:spcPct val="110000"/>
              </a:lnSpc>
            </a:pPr>
            <a:r>
              <a:rPr lang="en-US" altLang="zh-CN" sz="2000">
                <a:solidFill>
                  <a:srgbClr val="0000FF"/>
                </a:solidFill>
                <a:latin typeface="Arial" charset="0"/>
                <a:ea typeface="宋体" pitchFamily="2" charset="-122"/>
              </a:rPr>
              <a:t>            int *ptr;</a:t>
            </a:r>
          </a:p>
          <a:p>
            <a:pPr eaLnBrk="1" hangingPunct="1">
              <a:lnSpc>
                <a:spcPct val="110000"/>
              </a:lnSpc>
            </a:pPr>
            <a:r>
              <a:rPr lang="en-US" altLang="zh-CN" sz="2000">
                <a:solidFill>
                  <a:srgbClr val="0000FF"/>
                </a:solidFill>
                <a:latin typeface="Arial" charset="0"/>
                <a:ea typeface="宋体" pitchFamily="2" charset="-122"/>
              </a:rPr>
              <a:t>            int data1</a:t>
            </a:r>
          </a:p>
          <a:p>
            <a:pPr eaLnBrk="1" hangingPunct="1">
              <a:lnSpc>
                <a:spcPct val="110000"/>
              </a:lnSpc>
            </a:pPr>
            <a:r>
              <a:rPr lang="en-US" altLang="zh-CN" sz="2000">
                <a:solidFill>
                  <a:srgbClr val="0000FF"/>
                </a:solidFill>
                <a:latin typeface="Arial" charset="0"/>
                <a:ea typeface="宋体" pitchFamily="2" charset="-122"/>
              </a:rPr>
              <a:t>        } node1</a:t>
            </a:r>
            <a:r>
              <a:rPr lang="zh-CN" altLang="en-US" sz="2000">
                <a:solidFill>
                  <a:srgbClr val="0000FF"/>
                </a:solidFill>
                <a:latin typeface="Arial" charset="0"/>
                <a:ea typeface="宋体" pitchFamily="2" charset="-122"/>
              </a:rPr>
              <a:t>；</a:t>
            </a:r>
          </a:p>
          <a:p>
            <a:pPr eaLnBrk="1" hangingPunct="1">
              <a:lnSpc>
                <a:spcPct val="110000"/>
              </a:lnSpc>
            </a:pPr>
            <a:r>
              <a:rPr lang="en-US" altLang="zh-CN" sz="2000">
                <a:solidFill>
                  <a:srgbClr val="0000FF"/>
                </a:solidFill>
                <a:latin typeface="Arial" charset="0"/>
                <a:ea typeface="宋体" pitchFamily="2" charset="-122"/>
              </a:rPr>
              <a:t>        struct { </a:t>
            </a:r>
          </a:p>
          <a:p>
            <a:pPr eaLnBrk="1" hangingPunct="1">
              <a:lnSpc>
                <a:spcPct val="110000"/>
              </a:lnSpc>
            </a:pPr>
            <a:r>
              <a:rPr lang="en-US" altLang="zh-CN" sz="2000">
                <a:solidFill>
                  <a:srgbClr val="0000FF"/>
                </a:solidFill>
                <a:latin typeface="Arial" charset="0"/>
                <a:ea typeface="宋体" pitchFamily="2" charset="-122"/>
              </a:rPr>
              <a:t>             int data2;</a:t>
            </a:r>
          </a:p>
          <a:p>
            <a:pPr eaLnBrk="1" hangingPunct="1">
              <a:lnSpc>
                <a:spcPct val="110000"/>
              </a:lnSpc>
            </a:pPr>
            <a:r>
              <a:rPr lang="en-US" altLang="zh-CN" sz="2000">
                <a:solidFill>
                  <a:srgbClr val="0000FF"/>
                </a:solidFill>
                <a:latin typeface="Arial" charset="0"/>
                <a:ea typeface="宋体" pitchFamily="2" charset="-122"/>
              </a:rPr>
              <a:t>             union node *next;</a:t>
            </a:r>
          </a:p>
          <a:p>
            <a:pPr eaLnBrk="1" hangingPunct="1">
              <a:lnSpc>
                <a:spcPct val="110000"/>
              </a:lnSpc>
            </a:pPr>
            <a:r>
              <a:rPr lang="en-US" altLang="zh-CN" sz="2000">
                <a:solidFill>
                  <a:srgbClr val="0000FF"/>
                </a:solidFill>
                <a:latin typeface="Arial" charset="0"/>
                <a:ea typeface="宋体" pitchFamily="2" charset="-122"/>
              </a:rPr>
              <a:t>         } node2;</a:t>
            </a:r>
          </a:p>
          <a:p>
            <a:pPr eaLnBrk="1" hangingPunct="1">
              <a:lnSpc>
                <a:spcPct val="110000"/>
              </a:lnSpc>
            </a:pPr>
            <a:r>
              <a:rPr lang="en-US" altLang="zh-CN" sz="2000">
                <a:solidFill>
                  <a:srgbClr val="0000FF"/>
                </a:solidFill>
                <a:latin typeface="Arial" charset="0"/>
                <a:ea typeface="宋体" pitchFamily="2" charset="-122"/>
              </a:rPr>
              <a:t>};</a:t>
            </a:r>
          </a:p>
        </p:txBody>
      </p:sp>
      <p:pic>
        <p:nvPicPr>
          <p:cNvPr id="753670" name="Picture 6"/>
          <p:cNvPicPr>
            <a:picLocks noChangeAspect="1" noChangeArrowheads="1"/>
          </p:cNvPicPr>
          <p:nvPr/>
        </p:nvPicPr>
        <p:blipFill>
          <a:blip r:embed="rId2"/>
          <a:srcRect/>
          <a:stretch>
            <a:fillRect/>
          </a:stretch>
        </p:blipFill>
        <p:spPr bwMode="auto">
          <a:xfrm>
            <a:off x="4706938" y="0"/>
            <a:ext cx="4437062" cy="6084888"/>
          </a:xfrm>
          <a:prstGeom prst="rect">
            <a:avLst/>
          </a:prstGeom>
          <a:noFill/>
        </p:spPr>
      </p:pic>
      <p:sp>
        <p:nvSpPr>
          <p:cNvPr id="753671" name="Text Box 7"/>
          <p:cNvSpPr txBox="1">
            <a:spLocks noChangeArrowheads="1"/>
          </p:cNvSpPr>
          <p:nvPr/>
        </p:nvSpPr>
        <p:spPr bwMode="auto">
          <a:xfrm>
            <a:off x="8397875" y="2303463"/>
            <a:ext cx="495300" cy="2835275"/>
          </a:xfrm>
          <a:prstGeom prst="rect">
            <a:avLst/>
          </a:prstGeom>
          <a:noFill/>
          <a:ln w="9525">
            <a:noFill/>
            <a:miter lim="800000"/>
            <a:headEnd/>
            <a:tailEnd/>
          </a:ln>
          <a:effectLst/>
        </p:spPr>
        <p:txBody>
          <a:bodyPr>
            <a:spAutoFit/>
          </a:bodyPr>
          <a:lstStyle/>
          <a:p>
            <a:pPr eaLnBrk="1" hangingPunct="1">
              <a:spcBef>
                <a:spcPct val="50000"/>
              </a:spcBef>
            </a:pPr>
            <a:r>
              <a:rPr lang="zh-CN" altLang="en-US" sz="2000">
                <a:solidFill>
                  <a:srgbClr val="FF0000"/>
                </a:solidFill>
                <a:latin typeface="Arial" charset="0"/>
              </a:rPr>
              <a:t>动态链表通常在堆区</a:t>
            </a:r>
          </a:p>
        </p:txBody>
      </p:sp>
      <p:grpSp>
        <p:nvGrpSpPr>
          <p:cNvPr id="753682" name="Group 18"/>
          <p:cNvGrpSpPr>
            <a:grpSpLocks/>
          </p:cNvGrpSpPr>
          <p:nvPr/>
        </p:nvGrpSpPr>
        <p:grpSpPr bwMode="auto">
          <a:xfrm>
            <a:off x="7858125" y="5049838"/>
            <a:ext cx="1108075" cy="366712"/>
            <a:chOff x="4921" y="3181"/>
            <a:chExt cx="698" cy="231"/>
          </a:xfrm>
        </p:grpSpPr>
        <p:sp>
          <p:nvSpPr>
            <p:cNvPr id="753673" name="Text Box 9"/>
            <p:cNvSpPr txBox="1">
              <a:spLocks noChangeArrowheads="1"/>
            </p:cNvSpPr>
            <p:nvPr/>
          </p:nvSpPr>
          <p:spPr bwMode="auto">
            <a:xfrm>
              <a:off x="5120" y="3181"/>
              <a:ext cx="499" cy="231"/>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996600"/>
                  </a:solidFill>
                  <a:latin typeface="Arial" charset="0"/>
                </a:rPr>
                <a:t>表头</a:t>
              </a:r>
            </a:p>
          </p:txBody>
        </p:sp>
        <p:sp>
          <p:nvSpPr>
            <p:cNvPr id="753674" name="Line 10"/>
            <p:cNvSpPr>
              <a:spLocks noChangeShapeType="1"/>
            </p:cNvSpPr>
            <p:nvPr/>
          </p:nvSpPr>
          <p:spPr bwMode="auto">
            <a:xfrm flipH="1" flipV="1">
              <a:off x="4921" y="3294"/>
              <a:ext cx="227" cy="0"/>
            </a:xfrm>
            <a:prstGeom prst="line">
              <a:avLst/>
            </a:prstGeom>
            <a:noFill/>
            <a:ln w="38100">
              <a:solidFill>
                <a:srgbClr val="996600"/>
              </a:solidFill>
              <a:round/>
              <a:headEnd/>
              <a:tailEnd type="triangle" w="med" len="med"/>
            </a:ln>
            <a:effectLst/>
          </p:spPr>
          <p:txBody>
            <a:bodyPr/>
            <a:lstStyle/>
            <a:p>
              <a:endParaRPr lang="zh-CN" altLang="en-US"/>
            </a:p>
          </p:txBody>
        </p:sp>
      </p:grpSp>
      <p:sp>
        <p:nvSpPr>
          <p:cNvPr id="753675" name="Rectangle 11"/>
          <p:cNvSpPr>
            <a:spLocks noChangeArrowheads="1"/>
          </p:cNvSpPr>
          <p:nvPr/>
        </p:nvSpPr>
        <p:spPr bwMode="auto">
          <a:xfrm>
            <a:off x="2411413" y="1325563"/>
            <a:ext cx="2574925" cy="2082800"/>
          </a:xfrm>
          <a:prstGeom prst="rect">
            <a:avLst/>
          </a:prstGeom>
          <a:noFill/>
          <a:ln w="9525">
            <a:noFill/>
            <a:miter lim="800000"/>
            <a:headEnd/>
            <a:tailEnd/>
          </a:ln>
          <a:effectLst/>
        </p:spPr>
        <p:txBody>
          <a:bodyPr wrap="none" anchor="ctr">
            <a:spAutoFit/>
          </a:bodyPr>
          <a:lstStyle/>
          <a:p>
            <a:pPr eaLnBrk="1" hangingPunct="1">
              <a:lnSpc>
                <a:spcPct val="115000"/>
              </a:lnSpc>
            </a:pPr>
            <a:r>
              <a:rPr lang="en-US" altLang="zh-CN" sz="1900">
                <a:latin typeface="Arial" charset="0"/>
                <a:ea typeface="宋体" pitchFamily="2" charset="-122"/>
              </a:rPr>
              <a:t>movl  8(%ebp), %ecx</a:t>
            </a:r>
          </a:p>
          <a:p>
            <a:pPr eaLnBrk="1" hangingPunct="1">
              <a:lnSpc>
                <a:spcPct val="115000"/>
              </a:lnSpc>
            </a:pPr>
            <a:r>
              <a:rPr lang="en-US" altLang="zh-CN" sz="1900">
                <a:latin typeface="Arial" charset="0"/>
                <a:ea typeface="宋体" pitchFamily="2" charset="-122"/>
              </a:rPr>
              <a:t>movl  4(%ecx), %edx</a:t>
            </a:r>
          </a:p>
          <a:p>
            <a:pPr eaLnBrk="1" hangingPunct="1">
              <a:lnSpc>
                <a:spcPct val="115000"/>
              </a:lnSpc>
            </a:pPr>
            <a:r>
              <a:rPr lang="en-US" altLang="zh-CN" sz="1900">
                <a:latin typeface="Arial" charset="0"/>
                <a:ea typeface="宋体" pitchFamily="2" charset="-122"/>
              </a:rPr>
              <a:t>movl  (%edx), %eax</a:t>
            </a:r>
          </a:p>
          <a:p>
            <a:pPr eaLnBrk="1" hangingPunct="1">
              <a:lnSpc>
                <a:spcPct val="115000"/>
              </a:lnSpc>
            </a:pPr>
            <a:r>
              <a:rPr lang="en-US" altLang="zh-CN" sz="1900">
                <a:latin typeface="Arial" charset="0"/>
                <a:ea typeface="宋体" pitchFamily="2" charset="-122"/>
              </a:rPr>
              <a:t>movl  (%eax), %eax</a:t>
            </a:r>
          </a:p>
          <a:p>
            <a:pPr eaLnBrk="1" hangingPunct="1">
              <a:lnSpc>
                <a:spcPct val="115000"/>
              </a:lnSpc>
            </a:pPr>
            <a:r>
              <a:rPr lang="en-US" altLang="zh-CN" sz="1900">
                <a:latin typeface="Arial" charset="0"/>
                <a:ea typeface="宋体" pitchFamily="2" charset="-122"/>
              </a:rPr>
              <a:t>addl   (%ecx), %eax</a:t>
            </a:r>
          </a:p>
          <a:p>
            <a:pPr eaLnBrk="1" hangingPunct="1">
              <a:lnSpc>
                <a:spcPct val="115000"/>
              </a:lnSpc>
            </a:pPr>
            <a:r>
              <a:rPr lang="en-US" altLang="zh-CN" sz="1900">
                <a:latin typeface="Arial" charset="0"/>
                <a:ea typeface="宋体" pitchFamily="2" charset="-122"/>
              </a:rPr>
              <a:t>movl  %eax, 4(%edx)</a:t>
            </a:r>
          </a:p>
        </p:txBody>
      </p:sp>
      <p:sp>
        <p:nvSpPr>
          <p:cNvPr id="753676" name="AutoShape 12"/>
          <p:cNvSpPr>
            <a:spLocks noChangeArrowheads="1"/>
          </p:cNvSpPr>
          <p:nvPr/>
        </p:nvSpPr>
        <p:spPr bwMode="auto">
          <a:xfrm>
            <a:off x="4122738" y="3384550"/>
            <a:ext cx="404812" cy="1709738"/>
          </a:xfrm>
          <a:prstGeom prst="upArrow">
            <a:avLst>
              <a:gd name="adj1" fmla="val 39398"/>
              <a:gd name="adj2" fmla="val 79719"/>
            </a:avLst>
          </a:prstGeom>
          <a:solidFill>
            <a:schemeClr val="accent1"/>
          </a:solidFill>
          <a:ln w="9525">
            <a:solidFill>
              <a:schemeClr val="tx1"/>
            </a:solidFill>
            <a:miter lim="800000"/>
            <a:headEnd/>
            <a:tailEnd/>
          </a:ln>
          <a:effectLst/>
        </p:spPr>
        <p:txBody>
          <a:bodyPr vert="eaVert" wrap="none" anchor="ctr"/>
          <a:lstStyle/>
          <a:p>
            <a:endParaRPr lang="zh-CN" altLang="en-US"/>
          </a:p>
        </p:txBody>
      </p:sp>
      <p:sp>
        <p:nvSpPr>
          <p:cNvPr id="753677" name="Text Box 13"/>
          <p:cNvSpPr txBox="1">
            <a:spLocks noChangeArrowheads="1"/>
          </p:cNvSpPr>
          <p:nvPr/>
        </p:nvSpPr>
        <p:spPr bwMode="auto">
          <a:xfrm>
            <a:off x="4392613" y="3706813"/>
            <a:ext cx="1214437" cy="1027112"/>
          </a:xfrm>
          <a:prstGeom prst="rect">
            <a:avLst/>
          </a:prstGeom>
          <a:noFill/>
          <a:ln w="9525">
            <a:noFill/>
            <a:miter lim="800000"/>
            <a:headEnd/>
            <a:tailEnd/>
          </a:ln>
          <a:effectLst/>
        </p:spPr>
        <p:txBody>
          <a:bodyPr>
            <a:spAutoFit/>
          </a:bodyPr>
          <a:lstStyle/>
          <a:p>
            <a:pPr eaLnBrk="1" hangingPunct="1">
              <a:spcBef>
                <a:spcPct val="20000"/>
              </a:spcBef>
            </a:pPr>
            <a:r>
              <a:rPr lang="zh-CN" altLang="en-US">
                <a:solidFill>
                  <a:srgbClr val="FF0000"/>
                </a:solidFill>
              </a:rPr>
              <a:t>问题：</a:t>
            </a:r>
          </a:p>
          <a:p>
            <a:pPr eaLnBrk="1" hangingPunct="1">
              <a:spcBef>
                <a:spcPct val="20000"/>
              </a:spcBef>
            </a:pPr>
            <a:r>
              <a:rPr lang="en-US" altLang="zh-CN">
                <a:solidFill>
                  <a:srgbClr val="FF0000"/>
                </a:solidFill>
              </a:rPr>
              <a:t>(ECX)=?</a:t>
            </a:r>
          </a:p>
          <a:p>
            <a:pPr eaLnBrk="1" hangingPunct="1">
              <a:spcBef>
                <a:spcPct val="20000"/>
              </a:spcBef>
            </a:pPr>
            <a:r>
              <a:rPr lang="en-US" altLang="zh-CN">
                <a:solidFill>
                  <a:srgbClr val="FF0000"/>
                </a:solidFill>
              </a:rPr>
              <a:t>(EDX)=?</a:t>
            </a:r>
          </a:p>
        </p:txBody>
      </p:sp>
      <p:sp>
        <p:nvSpPr>
          <p:cNvPr id="753678" name="Rectangle 14"/>
          <p:cNvSpPr>
            <a:spLocks noChangeArrowheads="1"/>
          </p:cNvSpPr>
          <p:nvPr/>
        </p:nvSpPr>
        <p:spPr bwMode="auto">
          <a:xfrm>
            <a:off x="71438" y="5431273"/>
            <a:ext cx="8947150" cy="881780"/>
          </a:xfrm>
          <a:prstGeom prst="rect">
            <a:avLst/>
          </a:prstGeom>
          <a:solidFill>
            <a:schemeClr val="bg1"/>
          </a:solidFill>
          <a:ln w="9525">
            <a:noFill/>
            <a:miter lim="800000"/>
            <a:headEnd/>
            <a:tailEnd/>
          </a:ln>
          <a:effectLst/>
        </p:spPr>
        <p:txBody>
          <a:bodyPr anchor="ctr">
            <a:spAutoFit/>
          </a:bodyPr>
          <a:lstStyle/>
          <a:p>
            <a:pPr eaLnBrk="1" hangingPunct="1">
              <a:lnSpc>
                <a:spcPct val="90000"/>
              </a:lnSpc>
            </a:pPr>
            <a:r>
              <a:rPr lang="en-US" altLang="zh-CN" sz="1900" dirty="0">
                <a:solidFill>
                  <a:srgbClr val="CC3300"/>
                </a:solidFill>
                <a:latin typeface="Arial" charset="0"/>
                <a:ea typeface="宋体" pitchFamily="2" charset="-122"/>
              </a:rPr>
              <a:t>void </a:t>
            </a:r>
            <a:r>
              <a:rPr lang="en-US" altLang="zh-CN" sz="1900" dirty="0" err="1">
                <a:solidFill>
                  <a:srgbClr val="CC3300"/>
                </a:solidFill>
                <a:latin typeface="Arial" charset="0"/>
                <a:ea typeface="宋体" pitchFamily="2" charset="-122"/>
              </a:rPr>
              <a:t>node_proc</a:t>
            </a:r>
            <a:r>
              <a:rPr lang="en-US" altLang="zh-CN" sz="1900" dirty="0">
                <a:solidFill>
                  <a:srgbClr val="CC3300"/>
                </a:solidFill>
                <a:latin typeface="Arial" charset="0"/>
                <a:ea typeface="宋体" pitchFamily="2" charset="-122"/>
              </a:rPr>
              <a:t> ( union node *np </a:t>
            </a:r>
            <a:r>
              <a:rPr lang="en-US" altLang="zh-CN" sz="1900" dirty="0" smtClean="0">
                <a:solidFill>
                  <a:srgbClr val="CC3300"/>
                </a:solidFill>
                <a:latin typeface="Arial" charset="0"/>
                <a:ea typeface="宋体" pitchFamily="2" charset="-122"/>
              </a:rPr>
              <a:t>){</a:t>
            </a:r>
            <a:endParaRPr lang="en-US" altLang="zh-CN" sz="1900" dirty="0">
              <a:solidFill>
                <a:srgbClr val="CC3300"/>
              </a:solidFill>
              <a:latin typeface="Arial" charset="0"/>
              <a:ea typeface="宋体" pitchFamily="2" charset="-122"/>
            </a:endParaRPr>
          </a:p>
          <a:p>
            <a:pPr eaLnBrk="1" hangingPunct="1">
              <a:lnSpc>
                <a:spcPct val="90000"/>
              </a:lnSpc>
            </a:pPr>
            <a:r>
              <a:rPr lang="en-US" altLang="zh-CN" sz="1900" dirty="0">
                <a:solidFill>
                  <a:srgbClr val="CC3300"/>
                </a:solidFill>
                <a:latin typeface="Arial" charset="0"/>
                <a:ea typeface="宋体" pitchFamily="2" charset="-122"/>
              </a:rPr>
              <a:t>   </a:t>
            </a:r>
            <a:r>
              <a:rPr lang="en-US" altLang="zh-CN" dirty="0">
                <a:solidFill>
                  <a:srgbClr val="CC3300"/>
                </a:solidFill>
                <a:latin typeface="Arial" charset="0"/>
                <a:ea typeface="宋体" pitchFamily="2" charset="-122"/>
              </a:rPr>
              <a:t>np-&gt;</a:t>
            </a:r>
            <a:r>
              <a:rPr lang="en-US" altLang="zh-CN" dirty="0">
                <a:latin typeface="Arial" charset="0"/>
                <a:ea typeface="宋体" pitchFamily="2" charset="-122"/>
              </a:rPr>
              <a:t>node2.</a:t>
            </a:r>
            <a:r>
              <a:rPr lang="en-US" altLang="zh-CN" dirty="0">
                <a:solidFill>
                  <a:srgbClr val="CC3300"/>
                </a:solidFill>
                <a:latin typeface="Arial" charset="0"/>
                <a:ea typeface="宋体" pitchFamily="2" charset="-122"/>
              </a:rPr>
              <a:t>next-&gt;</a:t>
            </a:r>
            <a:r>
              <a:rPr lang="en-US" altLang="zh-CN" dirty="0">
                <a:latin typeface="Arial" charset="0"/>
              </a:rPr>
              <a:t>node1.</a:t>
            </a:r>
            <a:r>
              <a:rPr lang="en-US" altLang="zh-CN" dirty="0">
                <a:solidFill>
                  <a:srgbClr val="CC3300"/>
                </a:solidFill>
                <a:latin typeface="Arial" charset="0"/>
                <a:ea typeface="宋体" pitchFamily="2" charset="-122"/>
              </a:rPr>
              <a:t>data1=*(np-&gt;</a:t>
            </a:r>
            <a:r>
              <a:rPr lang="en-US" altLang="zh-CN" dirty="0">
                <a:latin typeface="Arial" charset="0"/>
              </a:rPr>
              <a:t>node2.</a:t>
            </a:r>
            <a:r>
              <a:rPr lang="en-US" altLang="zh-CN" dirty="0">
                <a:solidFill>
                  <a:srgbClr val="CC3300"/>
                </a:solidFill>
                <a:latin typeface="Arial" charset="0"/>
                <a:ea typeface="宋体" pitchFamily="2" charset="-122"/>
              </a:rPr>
              <a:t>next-&gt;</a:t>
            </a:r>
            <a:r>
              <a:rPr lang="en-US" altLang="zh-CN" dirty="0">
                <a:latin typeface="Arial" charset="0"/>
              </a:rPr>
              <a:t>node1.</a:t>
            </a:r>
            <a:r>
              <a:rPr lang="en-US" altLang="zh-CN" dirty="0">
                <a:solidFill>
                  <a:srgbClr val="CC3300"/>
                </a:solidFill>
                <a:latin typeface="Arial" charset="0"/>
                <a:ea typeface="宋体" pitchFamily="2" charset="-122"/>
              </a:rPr>
              <a:t>ptr)+np-&gt;</a:t>
            </a:r>
            <a:r>
              <a:rPr lang="en-US" altLang="zh-CN" dirty="0">
                <a:latin typeface="Arial" charset="0"/>
              </a:rPr>
              <a:t>node2.</a:t>
            </a:r>
            <a:r>
              <a:rPr lang="en-US" altLang="zh-CN" dirty="0">
                <a:solidFill>
                  <a:srgbClr val="CC3300"/>
                </a:solidFill>
                <a:latin typeface="Arial" charset="0"/>
                <a:ea typeface="宋体" pitchFamily="2" charset="-122"/>
              </a:rPr>
              <a:t>data2;</a:t>
            </a:r>
          </a:p>
          <a:p>
            <a:pPr eaLnBrk="1" hangingPunct="1">
              <a:lnSpc>
                <a:spcPct val="90000"/>
              </a:lnSpc>
            </a:pPr>
            <a:r>
              <a:rPr lang="en-US" altLang="zh-CN" sz="1900" dirty="0">
                <a:solidFill>
                  <a:srgbClr val="CC3300"/>
                </a:solidFill>
                <a:latin typeface="Arial" charset="0"/>
                <a:ea typeface="宋体" pitchFamily="2" charset="-122"/>
              </a:rPr>
              <a:t>}</a:t>
            </a:r>
          </a:p>
        </p:txBody>
      </p:sp>
      <p:sp>
        <p:nvSpPr>
          <p:cNvPr id="753679" name="Line 15"/>
          <p:cNvSpPr>
            <a:spLocks noChangeShapeType="1"/>
          </p:cNvSpPr>
          <p:nvPr/>
        </p:nvSpPr>
        <p:spPr bwMode="auto">
          <a:xfrm flipH="1" flipV="1">
            <a:off x="4841875" y="1583794"/>
            <a:ext cx="900254" cy="3832755"/>
          </a:xfrm>
          <a:prstGeom prst="line">
            <a:avLst/>
          </a:prstGeom>
          <a:noFill/>
          <a:ln w="38100">
            <a:solidFill>
              <a:srgbClr val="FF3300"/>
            </a:solidFill>
            <a:round/>
            <a:headEnd/>
            <a:tailEnd type="triangle" w="med" len="med"/>
          </a:ln>
          <a:effectLst/>
        </p:spPr>
        <p:txBody>
          <a:bodyPr/>
          <a:lstStyle/>
          <a:p>
            <a:endParaRPr lang="zh-CN" altLang="en-US"/>
          </a:p>
        </p:txBody>
      </p:sp>
      <p:sp>
        <p:nvSpPr>
          <p:cNvPr id="753680" name="Line 16"/>
          <p:cNvSpPr>
            <a:spLocks noChangeShapeType="1"/>
          </p:cNvSpPr>
          <p:nvPr/>
        </p:nvSpPr>
        <p:spPr bwMode="auto">
          <a:xfrm flipH="1" flipV="1">
            <a:off x="4841875" y="1989138"/>
            <a:ext cx="900254" cy="1079500"/>
          </a:xfrm>
          <a:prstGeom prst="line">
            <a:avLst/>
          </a:prstGeom>
          <a:noFill/>
          <a:ln w="38100">
            <a:solidFill>
              <a:srgbClr val="FF3300"/>
            </a:solidFill>
            <a:round/>
            <a:headEnd/>
            <a:tailEnd type="triangle" w="med" len="med"/>
          </a:ln>
          <a:effectLst/>
        </p:spPr>
        <p:txBody>
          <a:bodyPr/>
          <a:lstStyle/>
          <a:p>
            <a:endParaRPr lang="zh-CN" altLang="en-US"/>
          </a:p>
        </p:txBody>
      </p:sp>
      <p:sp>
        <p:nvSpPr>
          <p:cNvPr id="753681" name="Line 17"/>
          <p:cNvSpPr>
            <a:spLocks noChangeShapeType="1"/>
          </p:cNvSpPr>
          <p:nvPr/>
        </p:nvSpPr>
        <p:spPr bwMode="auto">
          <a:xfrm flipH="1" flipV="1">
            <a:off x="4706938" y="2303464"/>
            <a:ext cx="1035191" cy="1755606"/>
          </a:xfrm>
          <a:prstGeom prst="line">
            <a:avLst/>
          </a:prstGeom>
          <a:noFill/>
          <a:ln w="38100">
            <a:solidFill>
              <a:srgbClr val="FF3300"/>
            </a:solidFill>
            <a:round/>
            <a:headEnd/>
            <a:tailEnd type="triangle" w="med" len="med"/>
          </a:ln>
          <a:effectLst/>
        </p:spPr>
        <p:txBody>
          <a:bodyPr/>
          <a:lstStyle/>
          <a:p>
            <a:endParaRPr lang="zh-CN" altLang="en-US"/>
          </a:p>
        </p:txBody>
      </p:sp>
      <p:pic>
        <p:nvPicPr>
          <p:cNvPr id="753669" name="Picture 5"/>
          <p:cNvPicPr>
            <a:picLocks noChangeAspect="1" noChangeArrowheads="1"/>
          </p:cNvPicPr>
          <p:nvPr/>
        </p:nvPicPr>
        <p:blipFill>
          <a:blip r:embed="rId3"/>
          <a:srcRect/>
          <a:stretch>
            <a:fillRect/>
          </a:stretch>
        </p:blipFill>
        <p:spPr bwMode="auto">
          <a:xfrm>
            <a:off x="522288" y="6084888"/>
            <a:ext cx="8010525" cy="76358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3668"/>
                                        </p:tgtEl>
                                        <p:attrNameLst>
                                          <p:attrName>style.visibility</p:attrName>
                                        </p:attrNameLst>
                                      </p:cBhvr>
                                      <p:to>
                                        <p:strVal val="visible"/>
                                      </p:to>
                                    </p:set>
                                    <p:animEffect transition="in" filter="blinds(horizontal)">
                                      <p:cBhvr>
                                        <p:cTn id="7" dur="500"/>
                                        <p:tgtEl>
                                          <p:spTgt spid="75366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3669"/>
                                        </p:tgtEl>
                                        <p:attrNameLst>
                                          <p:attrName>style.visibility</p:attrName>
                                        </p:attrNameLst>
                                      </p:cBhvr>
                                      <p:to>
                                        <p:strVal val="visible"/>
                                      </p:to>
                                    </p:set>
                                    <p:animEffect transition="in" filter="blinds(horizontal)">
                                      <p:cBhvr>
                                        <p:cTn id="12" dur="500"/>
                                        <p:tgtEl>
                                          <p:spTgt spid="75366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53678"/>
                                        </p:tgtEl>
                                        <p:attrNameLst>
                                          <p:attrName>style.visibility</p:attrName>
                                        </p:attrNameLst>
                                      </p:cBhvr>
                                      <p:to>
                                        <p:strVal val="visible"/>
                                      </p:to>
                                    </p:set>
                                    <p:animEffect transition="in" filter="blinds(horizontal)">
                                      <p:cBhvr>
                                        <p:cTn id="17" dur="500"/>
                                        <p:tgtEl>
                                          <p:spTgt spid="75367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53670"/>
                                        </p:tgtEl>
                                        <p:attrNameLst>
                                          <p:attrName>style.visibility</p:attrName>
                                        </p:attrNameLst>
                                      </p:cBhvr>
                                      <p:to>
                                        <p:strVal val="visible"/>
                                      </p:to>
                                    </p:set>
                                    <p:animEffect transition="in" filter="blinds(horizontal)">
                                      <p:cBhvr>
                                        <p:cTn id="22" dur="500"/>
                                        <p:tgtEl>
                                          <p:spTgt spid="75367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53682"/>
                                        </p:tgtEl>
                                        <p:attrNameLst>
                                          <p:attrName>style.visibility</p:attrName>
                                        </p:attrNameLst>
                                      </p:cBhvr>
                                      <p:to>
                                        <p:strVal val="visible"/>
                                      </p:to>
                                    </p:set>
                                    <p:animEffect transition="in" filter="blinds(horizontal)">
                                      <p:cBhvr>
                                        <p:cTn id="27" dur="500"/>
                                        <p:tgtEl>
                                          <p:spTgt spid="75368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53671"/>
                                        </p:tgtEl>
                                        <p:attrNameLst>
                                          <p:attrName>style.visibility</p:attrName>
                                        </p:attrNameLst>
                                      </p:cBhvr>
                                      <p:to>
                                        <p:strVal val="visible"/>
                                      </p:to>
                                    </p:set>
                                    <p:animEffect transition="in" filter="blinds(horizontal)">
                                      <p:cBhvr>
                                        <p:cTn id="32" dur="500"/>
                                        <p:tgtEl>
                                          <p:spTgt spid="75367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53676"/>
                                        </p:tgtEl>
                                        <p:attrNameLst>
                                          <p:attrName>style.visibility</p:attrName>
                                        </p:attrNameLst>
                                      </p:cBhvr>
                                      <p:to>
                                        <p:strVal val="visible"/>
                                      </p:to>
                                    </p:set>
                                    <p:animEffect transition="in" filter="blinds(horizontal)">
                                      <p:cBhvr>
                                        <p:cTn id="37" dur="500"/>
                                        <p:tgtEl>
                                          <p:spTgt spid="75367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53675"/>
                                        </p:tgtEl>
                                        <p:attrNameLst>
                                          <p:attrName>style.visibility</p:attrName>
                                        </p:attrNameLst>
                                      </p:cBhvr>
                                      <p:to>
                                        <p:strVal val="visible"/>
                                      </p:to>
                                    </p:set>
                                    <p:animEffect transition="in" filter="blinds(horizontal)">
                                      <p:cBhvr>
                                        <p:cTn id="42" dur="500"/>
                                        <p:tgtEl>
                                          <p:spTgt spid="75367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53677"/>
                                        </p:tgtEl>
                                        <p:attrNameLst>
                                          <p:attrName>style.visibility</p:attrName>
                                        </p:attrNameLst>
                                      </p:cBhvr>
                                      <p:to>
                                        <p:strVal val="visible"/>
                                      </p:to>
                                    </p:set>
                                    <p:animEffect transition="in" filter="blinds(horizontal)">
                                      <p:cBhvr>
                                        <p:cTn id="47" dur="500"/>
                                        <p:tgtEl>
                                          <p:spTgt spid="75367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53679"/>
                                        </p:tgtEl>
                                        <p:attrNameLst>
                                          <p:attrName>style.visibility</p:attrName>
                                        </p:attrNameLst>
                                      </p:cBhvr>
                                      <p:to>
                                        <p:strVal val="visible"/>
                                      </p:to>
                                    </p:set>
                                    <p:animEffect transition="in" filter="blinds(horizontal)">
                                      <p:cBhvr>
                                        <p:cTn id="52" dur="500"/>
                                        <p:tgtEl>
                                          <p:spTgt spid="75367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53680"/>
                                        </p:tgtEl>
                                        <p:attrNameLst>
                                          <p:attrName>style.visibility</p:attrName>
                                        </p:attrNameLst>
                                      </p:cBhvr>
                                      <p:to>
                                        <p:strVal val="visible"/>
                                      </p:to>
                                    </p:set>
                                    <p:animEffect transition="in" filter="blinds(horizontal)">
                                      <p:cBhvr>
                                        <p:cTn id="57" dur="500"/>
                                        <p:tgtEl>
                                          <p:spTgt spid="75368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53681"/>
                                        </p:tgtEl>
                                        <p:attrNameLst>
                                          <p:attrName>style.visibility</p:attrName>
                                        </p:attrNameLst>
                                      </p:cBhvr>
                                      <p:to>
                                        <p:strVal val="visible"/>
                                      </p:to>
                                    </p:set>
                                    <p:animEffect transition="in" filter="blinds(horizontal)">
                                      <p:cBhvr>
                                        <p:cTn id="62" dur="500"/>
                                        <p:tgtEl>
                                          <p:spTgt spid="7536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668" grpId="0"/>
      <p:bldP spid="753671" grpId="0"/>
      <p:bldP spid="753675" grpId="0"/>
      <p:bldP spid="753676" grpId="0" animBg="1"/>
      <p:bldP spid="753677" grpId="0"/>
      <p:bldP spid="753678" grpId="0" animBg="1"/>
      <p:bldP spid="753679" grpId="0" animBg="1"/>
      <p:bldP spid="753680" grpId="0" animBg="1"/>
      <p:bldP spid="753681"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6250" y="204788"/>
            <a:ext cx="8145463" cy="5969000"/>
          </a:xfrm>
        </p:spPr>
        <p:txBody>
          <a:bodyPr/>
          <a:lstStyle/>
          <a:p>
            <a:pPr lvl="1" eaLnBrk="1" hangingPunct="1">
              <a:lnSpc>
                <a:spcPct val="135000"/>
              </a:lnSpc>
            </a:pPr>
            <a:r>
              <a:rPr lang="en-US" altLang="zh-CN" dirty="0"/>
              <a:t/>
            </a:r>
            <a:br>
              <a:rPr lang="en-US" altLang="zh-CN" dirty="0"/>
            </a:br>
            <a:r>
              <a:rPr lang="zh-CN" altLang="en-US" dirty="0" smtClean="0">
                <a:solidFill>
                  <a:srgbClr val="FF0000"/>
                </a:solidFill>
              </a:rPr>
              <a:t>数据的对齐</a:t>
            </a:r>
            <a:br>
              <a:rPr lang="zh-CN" altLang="en-US" dirty="0" smtClean="0">
                <a:solidFill>
                  <a:srgbClr val="FF0000"/>
                </a:solidFill>
              </a:rPr>
            </a:br>
            <a:endParaRPr lang="en-US" altLang="zh-CN" sz="2800" dirty="0" smtClean="0">
              <a:solidFill>
                <a:srgbClr val="3333CC"/>
              </a:solidFill>
            </a:endParaRPr>
          </a:p>
        </p:txBody>
      </p:sp>
    </p:spTree>
    <p:extLst>
      <p:ext uri="{BB962C8B-B14F-4D97-AF65-F5344CB8AC3E}">
        <p14:creationId xmlns:p14="http://schemas.microsoft.com/office/powerpoint/2010/main" val="39706630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457200" y="98425"/>
            <a:ext cx="8229600" cy="561975"/>
          </a:xfrm>
        </p:spPr>
        <p:txBody>
          <a:bodyPr/>
          <a:lstStyle/>
          <a:p>
            <a:r>
              <a:rPr lang="zh-CN" altLang="en-US" sz="3600" smtClean="0"/>
              <a:t>数据的对齐 </a:t>
            </a:r>
          </a:p>
        </p:txBody>
      </p:sp>
      <p:sp>
        <p:nvSpPr>
          <p:cNvPr id="588803" name="Rectangle 3"/>
          <p:cNvSpPr>
            <a:spLocks noGrp="1" noChangeArrowheads="1"/>
          </p:cNvSpPr>
          <p:nvPr>
            <p:ph type="body" idx="1"/>
          </p:nvPr>
        </p:nvSpPr>
        <p:spPr>
          <a:xfrm>
            <a:off x="309563" y="908050"/>
            <a:ext cx="8628062" cy="5668963"/>
          </a:xfrm>
        </p:spPr>
        <p:txBody>
          <a:bodyPr/>
          <a:lstStyle/>
          <a:p>
            <a:pPr>
              <a:spcBef>
                <a:spcPts val="600"/>
              </a:spcBef>
            </a:pPr>
            <a:r>
              <a:rPr lang="en-US" altLang="zh-CN" sz="2200" smtClean="0">
                <a:latin typeface="微软雅黑" pitchFamily="34" charset="-122"/>
                <a:ea typeface="微软雅黑" pitchFamily="34" charset="-122"/>
              </a:rPr>
              <a:t>CPU</a:t>
            </a:r>
            <a:r>
              <a:rPr lang="zh-CN" altLang="en-US" sz="2200" smtClean="0">
                <a:latin typeface="微软雅黑" pitchFamily="34" charset="-122"/>
                <a:ea typeface="微软雅黑" pitchFamily="34" charset="-122"/>
              </a:rPr>
              <a:t>访问</a:t>
            </a:r>
            <a:r>
              <a:rPr lang="zh-CN" altLang="en-US" sz="2200" smtClean="0">
                <a:latin typeface="微软雅黑" pitchFamily="34" charset="-122"/>
                <a:ea typeface="微软雅黑" pitchFamily="34" charset="-122"/>
                <a:hlinkClick r:id="" action="ppaction://hlinkshowjump?jump=nextslide"/>
              </a:rPr>
              <a:t>主存</a:t>
            </a:r>
            <a:r>
              <a:rPr lang="zh-CN" altLang="en-US" sz="2200" smtClean="0">
                <a:latin typeface="微软雅黑" pitchFamily="34" charset="-122"/>
                <a:ea typeface="微软雅黑" pitchFamily="34" charset="-122"/>
              </a:rPr>
              <a:t>时只能一次读取或写入若干特定位</a:t>
            </a:r>
            <a:endParaRPr lang="en-US" altLang="zh-CN" sz="2200" smtClean="0">
              <a:latin typeface="微软雅黑" pitchFamily="34" charset="-122"/>
              <a:ea typeface="微软雅黑" pitchFamily="34" charset="-122"/>
            </a:endParaRPr>
          </a:p>
          <a:p>
            <a:pPr lvl="1">
              <a:spcBef>
                <a:spcPts val="600"/>
              </a:spcBef>
            </a:pPr>
            <a:r>
              <a:rPr lang="zh-CN" altLang="en-US" sz="2200" smtClean="0">
                <a:latin typeface="微软雅黑" pitchFamily="34" charset="-122"/>
                <a:ea typeface="微软雅黑" pitchFamily="34" charset="-122"/>
              </a:rPr>
              <a:t>例如，若每次最多读写</a:t>
            </a:r>
            <a:r>
              <a:rPr lang="en-US" altLang="zh-CN" sz="2200" smtClean="0">
                <a:latin typeface="微软雅黑" pitchFamily="34" charset="-122"/>
                <a:ea typeface="微软雅黑" pitchFamily="34" charset="-122"/>
              </a:rPr>
              <a:t>64</a:t>
            </a:r>
            <a:r>
              <a:rPr lang="zh-CN" altLang="en-US" sz="2200" smtClean="0">
                <a:latin typeface="微软雅黑" pitchFamily="34" charset="-122"/>
                <a:ea typeface="微软雅黑" pitchFamily="34" charset="-122"/>
              </a:rPr>
              <a:t>位，则第</a:t>
            </a:r>
            <a:r>
              <a:rPr lang="en-US" altLang="zh-CN" sz="2200" smtClean="0">
                <a:latin typeface="微软雅黑" pitchFamily="34" charset="-122"/>
                <a:ea typeface="微软雅黑" pitchFamily="34" charset="-122"/>
              </a:rPr>
              <a:t>0-7</a:t>
            </a:r>
            <a:r>
              <a:rPr lang="zh-CN" altLang="en-US" sz="2200" smtClean="0">
                <a:latin typeface="微软雅黑" pitchFamily="34" charset="-122"/>
                <a:ea typeface="微软雅黑" pitchFamily="34" charset="-122"/>
              </a:rPr>
              <a:t>字节可同时读写，第</a:t>
            </a:r>
            <a:r>
              <a:rPr lang="en-US" altLang="zh-CN" sz="2200" smtClean="0">
                <a:latin typeface="微软雅黑" pitchFamily="34" charset="-122"/>
                <a:ea typeface="微软雅黑" pitchFamily="34" charset="-122"/>
              </a:rPr>
              <a:t>8-15</a:t>
            </a:r>
            <a:r>
              <a:rPr lang="zh-CN" altLang="en-US" sz="2200" smtClean="0">
                <a:latin typeface="微软雅黑" pitchFamily="34" charset="-122"/>
                <a:ea typeface="微软雅黑" pitchFamily="34" charset="-122"/>
              </a:rPr>
              <a:t>字节可同时读写，</a:t>
            </a:r>
            <a:r>
              <a:rPr lang="en-US" altLang="zh-CN" sz="2200" smtClean="0">
                <a:latin typeface="微软雅黑" pitchFamily="34" charset="-122"/>
                <a:ea typeface="微软雅黑" pitchFamily="34" charset="-122"/>
              </a:rPr>
              <a:t>……</a:t>
            </a:r>
            <a:r>
              <a:rPr lang="zh-CN" altLang="en-US" sz="2200" smtClean="0">
                <a:latin typeface="微软雅黑" pitchFamily="34" charset="-122"/>
                <a:ea typeface="微软雅黑" pitchFamily="34" charset="-122"/>
              </a:rPr>
              <a:t>，以此类推</a:t>
            </a:r>
            <a:endParaRPr lang="en-US" altLang="zh-CN" sz="2200" smtClean="0">
              <a:latin typeface="微软雅黑" pitchFamily="34" charset="-122"/>
              <a:ea typeface="微软雅黑" pitchFamily="34" charset="-122"/>
            </a:endParaRPr>
          </a:p>
          <a:p>
            <a:pPr>
              <a:spcBef>
                <a:spcPts val="600"/>
              </a:spcBef>
            </a:pPr>
            <a:r>
              <a:rPr lang="zh-CN" altLang="en-US" sz="2200" smtClean="0">
                <a:latin typeface="微软雅黑" pitchFamily="34" charset="-122"/>
                <a:ea typeface="微软雅黑" pitchFamily="34" charset="-122"/>
              </a:rPr>
              <a:t>按边界对齐可使读写数据位于</a:t>
            </a:r>
            <a:r>
              <a:rPr lang="en-US" altLang="zh-CN" sz="2200" smtClean="0">
                <a:latin typeface="微软雅黑" pitchFamily="34" charset="-122"/>
                <a:ea typeface="微软雅黑" pitchFamily="34" charset="-122"/>
              </a:rPr>
              <a:t>8i~8i+7(i=0,1,2,…) </a:t>
            </a:r>
            <a:r>
              <a:rPr lang="zh-CN" altLang="en-US" sz="2200" smtClean="0">
                <a:latin typeface="微软雅黑" pitchFamily="34" charset="-122"/>
                <a:ea typeface="微软雅黑" pitchFamily="34" charset="-122"/>
              </a:rPr>
              <a:t>单元内 </a:t>
            </a:r>
          </a:p>
          <a:p>
            <a:pPr>
              <a:spcBef>
                <a:spcPts val="600"/>
              </a:spcBef>
            </a:pPr>
            <a:r>
              <a:rPr lang="zh-CN" altLang="en-US" sz="2200" smtClean="0">
                <a:latin typeface="微软雅黑" pitchFamily="34" charset="-122"/>
                <a:ea typeface="微软雅黑" pitchFamily="34" charset="-122"/>
              </a:rPr>
              <a:t>最简单的对齐策略是，</a:t>
            </a:r>
            <a:r>
              <a:rPr lang="zh-CN" altLang="en-US" sz="2200" smtClean="0">
                <a:solidFill>
                  <a:srgbClr val="FF0000"/>
                </a:solidFill>
                <a:latin typeface="微软雅黑" pitchFamily="34" charset="-122"/>
                <a:ea typeface="微软雅黑" pitchFamily="34" charset="-122"/>
              </a:rPr>
              <a:t>按其数据长度对齐</a:t>
            </a:r>
            <a:r>
              <a:rPr lang="zh-CN" altLang="en-US" sz="2200" smtClean="0">
                <a:latin typeface="微软雅黑" pitchFamily="34" charset="-122"/>
                <a:ea typeface="微软雅黑" pitchFamily="34" charset="-122"/>
              </a:rPr>
              <a:t>。如，</a:t>
            </a:r>
            <a:r>
              <a:rPr lang="en-US" altLang="zh-CN" sz="2200" smtClean="0">
                <a:latin typeface="微软雅黑" pitchFamily="34" charset="-122"/>
                <a:ea typeface="微软雅黑" pitchFamily="34" charset="-122"/>
              </a:rPr>
              <a:t>int</a:t>
            </a:r>
            <a:r>
              <a:rPr lang="zh-CN" altLang="en-US" sz="2200" smtClean="0">
                <a:latin typeface="微软雅黑" pitchFamily="34" charset="-122"/>
                <a:ea typeface="微软雅黑" pitchFamily="34" charset="-122"/>
              </a:rPr>
              <a:t>型地址是</a:t>
            </a:r>
            <a:r>
              <a:rPr lang="en-US" altLang="zh-CN" sz="2200" smtClean="0">
                <a:latin typeface="微软雅黑" pitchFamily="34" charset="-122"/>
                <a:ea typeface="微软雅黑" pitchFamily="34" charset="-122"/>
              </a:rPr>
              <a:t>4</a:t>
            </a:r>
            <a:r>
              <a:rPr lang="zh-CN" altLang="en-US" sz="2200" smtClean="0">
                <a:latin typeface="微软雅黑" pitchFamily="34" charset="-122"/>
                <a:ea typeface="微软雅黑" pitchFamily="34" charset="-122"/>
              </a:rPr>
              <a:t>的倍数，</a:t>
            </a:r>
            <a:r>
              <a:rPr lang="en-US" altLang="zh-CN" sz="2200" smtClean="0">
                <a:latin typeface="微软雅黑" pitchFamily="34" charset="-122"/>
                <a:ea typeface="微软雅黑" pitchFamily="34" charset="-122"/>
              </a:rPr>
              <a:t>short</a:t>
            </a:r>
            <a:r>
              <a:rPr lang="zh-CN" altLang="en-US" sz="2200" smtClean="0">
                <a:latin typeface="微软雅黑" pitchFamily="34" charset="-122"/>
                <a:ea typeface="微软雅黑" pitchFamily="34" charset="-122"/>
              </a:rPr>
              <a:t>型地址是</a:t>
            </a:r>
            <a:r>
              <a:rPr lang="en-US" altLang="zh-CN" sz="2200" smtClean="0">
                <a:latin typeface="微软雅黑" pitchFamily="34" charset="-122"/>
                <a:ea typeface="微软雅黑" pitchFamily="34" charset="-122"/>
              </a:rPr>
              <a:t>2</a:t>
            </a:r>
            <a:r>
              <a:rPr lang="zh-CN" altLang="en-US" sz="2200" smtClean="0">
                <a:latin typeface="微软雅黑" pitchFamily="34" charset="-122"/>
                <a:ea typeface="微软雅黑" pitchFamily="34" charset="-122"/>
              </a:rPr>
              <a:t>的倍数，</a:t>
            </a:r>
            <a:r>
              <a:rPr lang="en-US" altLang="zh-CN" sz="2200" smtClean="0">
                <a:latin typeface="微软雅黑" pitchFamily="34" charset="-122"/>
                <a:ea typeface="微软雅黑" pitchFamily="34" charset="-122"/>
              </a:rPr>
              <a:t>double</a:t>
            </a:r>
            <a:r>
              <a:rPr lang="zh-CN" altLang="en-US" sz="2200" smtClean="0">
                <a:latin typeface="微软雅黑" pitchFamily="34" charset="-122"/>
                <a:ea typeface="微软雅黑" pitchFamily="34" charset="-122"/>
              </a:rPr>
              <a:t>和</a:t>
            </a:r>
            <a:r>
              <a:rPr lang="en-US" altLang="zh-CN" sz="2200" smtClean="0">
                <a:latin typeface="微软雅黑" pitchFamily="34" charset="-122"/>
                <a:ea typeface="微软雅黑" pitchFamily="34" charset="-122"/>
              </a:rPr>
              <a:t>long long</a:t>
            </a:r>
            <a:r>
              <a:rPr lang="zh-CN" altLang="en-US" sz="2200" smtClean="0">
                <a:latin typeface="微软雅黑" pitchFamily="34" charset="-122"/>
                <a:ea typeface="微软雅黑" pitchFamily="34" charset="-122"/>
              </a:rPr>
              <a:t>型则</a:t>
            </a:r>
            <a:r>
              <a:rPr lang="en-US" altLang="zh-CN" sz="2200" smtClean="0">
                <a:latin typeface="微软雅黑" pitchFamily="34" charset="-122"/>
                <a:ea typeface="微软雅黑" pitchFamily="34" charset="-122"/>
              </a:rPr>
              <a:t>8</a:t>
            </a:r>
            <a:r>
              <a:rPr lang="zh-CN" altLang="en-US" sz="2200" smtClean="0">
                <a:latin typeface="微软雅黑" pitchFamily="34" charset="-122"/>
                <a:ea typeface="微软雅黑" pitchFamily="34" charset="-122"/>
              </a:rPr>
              <a:t>的倍数，</a:t>
            </a:r>
            <a:r>
              <a:rPr lang="en-US" altLang="zh-CN" sz="2200" smtClean="0">
                <a:latin typeface="微软雅黑" pitchFamily="34" charset="-122"/>
                <a:ea typeface="微软雅黑" pitchFamily="34" charset="-122"/>
              </a:rPr>
              <a:t>float</a:t>
            </a:r>
            <a:r>
              <a:rPr lang="zh-CN" altLang="en-US" sz="2200" smtClean="0">
                <a:latin typeface="微软雅黑" pitchFamily="34" charset="-122"/>
                <a:ea typeface="微软雅黑" pitchFamily="34" charset="-122"/>
              </a:rPr>
              <a:t>型是</a:t>
            </a:r>
            <a:r>
              <a:rPr lang="en-US" altLang="zh-CN" sz="2200" smtClean="0">
                <a:latin typeface="微软雅黑" pitchFamily="34" charset="-122"/>
                <a:ea typeface="微软雅黑" pitchFamily="34" charset="-122"/>
              </a:rPr>
              <a:t>4</a:t>
            </a:r>
            <a:r>
              <a:rPr lang="zh-CN" altLang="en-US" sz="2200" smtClean="0">
                <a:latin typeface="微软雅黑" pitchFamily="34" charset="-122"/>
                <a:ea typeface="微软雅黑" pitchFamily="34" charset="-122"/>
              </a:rPr>
              <a:t>的倍数，</a:t>
            </a:r>
            <a:r>
              <a:rPr lang="en-US" altLang="zh-CN" sz="2200" smtClean="0">
                <a:latin typeface="微软雅黑" pitchFamily="34" charset="-122"/>
                <a:ea typeface="微软雅黑" pitchFamily="34" charset="-122"/>
              </a:rPr>
              <a:t>char</a:t>
            </a:r>
            <a:r>
              <a:rPr lang="zh-CN" altLang="en-US" sz="2200" smtClean="0">
                <a:latin typeface="微软雅黑" pitchFamily="34" charset="-122"/>
                <a:ea typeface="微软雅黑" pitchFamily="34" charset="-122"/>
              </a:rPr>
              <a:t>不对齐</a:t>
            </a:r>
            <a:endParaRPr lang="en-US" altLang="zh-CN" sz="2200" smtClean="0">
              <a:latin typeface="微软雅黑" pitchFamily="34" charset="-122"/>
              <a:ea typeface="微软雅黑" pitchFamily="34" charset="-122"/>
            </a:endParaRPr>
          </a:p>
          <a:p>
            <a:pPr>
              <a:spcBef>
                <a:spcPts val="600"/>
              </a:spcBef>
            </a:pPr>
            <a:r>
              <a:rPr lang="en-US" altLang="zh-CN" sz="2200" smtClean="0">
                <a:latin typeface="微软雅黑" pitchFamily="34" charset="-122"/>
                <a:ea typeface="微软雅黑" pitchFamily="34" charset="-122"/>
              </a:rPr>
              <a:t>Windows</a:t>
            </a:r>
            <a:r>
              <a:rPr lang="zh-CN" altLang="en-US" sz="2200" smtClean="0">
                <a:latin typeface="微软雅黑" pitchFamily="34" charset="-122"/>
                <a:ea typeface="微软雅黑" pitchFamily="34" charset="-122"/>
              </a:rPr>
              <a:t>遵循的</a:t>
            </a:r>
            <a:r>
              <a:rPr lang="en-US" altLang="zh-CN" sz="2200" smtClean="0">
                <a:latin typeface="微软雅黑" pitchFamily="34" charset="-122"/>
                <a:ea typeface="微软雅黑" pitchFamily="34" charset="-122"/>
              </a:rPr>
              <a:t>ABI</a:t>
            </a:r>
            <a:r>
              <a:rPr lang="zh-CN" altLang="en-US" sz="2200" smtClean="0">
                <a:latin typeface="微软雅黑" pitchFamily="34" charset="-122"/>
                <a:ea typeface="微软雅黑" pitchFamily="34" charset="-122"/>
              </a:rPr>
              <a:t>规范采用上述简单对齐策略</a:t>
            </a:r>
            <a:endParaRPr lang="en-US" altLang="zh-CN" sz="2200" smtClean="0">
              <a:latin typeface="微软雅黑" pitchFamily="34" charset="-122"/>
              <a:ea typeface="微软雅黑" pitchFamily="34" charset="-122"/>
            </a:endParaRPr>
          </a:p>
          <a:p>
            <a:pPr>
              <a:spcBef>
                <a:spcPts val="600"/>
              </a:spcBef>
            </a:pPr>
            <a:r>
              <a:rPr lang="en-US" altLang="zh-CN" sz="2200" smtClean="0">
                <a:latin typeface="微软雅黑" pitchFamily="34" charset="-122"/>
                <a:ea typeface="微软雅黑" pitchFamily="34" charset="-122"/>
              </a:rPr>
              <a:t>I386 System V ABI</a:t>
            </a:r>
            <a:r>
              <a:rPr lang="zh-CN" altLang="en-US" sz="2200" smtClean="0">
                <a:latin typeface="微软雅黑" pitchFamily="34" charset="-122"/>
                <a:ea typeface="微软雅黑" pitchFamily="34" charset="-122"/>
              </a:rPr>
              <a:t>策略更宽松：</a:t>
            </a:r>
            <a:r>
              <a:rPr lang="en-US" altLang="zh-CN" sz="2200" smtClean="0">
                <a:solidFill>
                  <a:srgbClr val="FF0000"/>
                </a:solidFill>
                <a:latin typeface="微软雅黑" pitchFamily="34" charset="-122"/>
                <a:ea typeface="微软雅黑" pitchFamily="34" charset="-122"/>
              </a:rPr>
              <a:t>short</a:t>
            </a:r>
            <a:r>
              <a:rPr lang="zh-CN" altLang="en-US" sz="2200" smtClean="0">
                <a:solidFill>
                  <a:srgbClr val="FF0000"/>
                </a:solidFill>
                <a:latin typeface="微软雅黑" pitchFamily="34" charset="-122"/>
                <a:ea typeface="微软雅黑" pitchFamily="34" charset="-122"/>
              </a:rPr>
              <a:t>型为</a:t>
            </a:r>
            <a:r>
              <a:rPr lang="en-US" altLang="zh-CN" sz="2200" smtClean="0">
                <a:solidFill>
                  <a:srgbClr val="FF0000"/>
                </a:solidFill>
                <a:latin typeface="微软雅黑" pitchFamily="34" charset="-122"/>
                <a:ea typeface="微软雅黑" pitchFamily="34" charset="-122"/>
              </a:rPr>
              <a:t>2</a:t>
            </a:r>
            <a:r>
              <a:rPr lang="zh-CN" altLang="en-US" sz="2200" smtClean="0">
                <a:solidFill>
                  <a:srgbClr val="FF0000"/>
                </a:solidFill>
                <a:latin typeface="微软雅黑" pitchFamily="34" charset="-122"/>
                <a:ea typeface="微软雅黑" pitchFamily="34" charset="-122"/>
              </a:rPr>
              <a:t>字节边界对齐，其他的如</a:t>
            </a:r>
            <a:r>
              <a:rPr lang="en-US" altLang="zh-CN" sz="2200" smtClean="0">
                <a:solidFill>
                  <a:srgbClr val="FF0000"/>
                </a:solidFill>
                <a:latin typeface="微软雅黑" pitchFamily="34" charset="-122"/>
                <a:ea typeface="微软雅黑" pitchFamily="34" charset="-122"/>
              </a:rPr>
              <a:t>int</a:t>
            </a:r>
            <a:r>
              <a:rPr lang="zh-CN" altLang="en-US" sz="2200" smtClean="0">
                <a:solidFill>
                  <a:srgbClr val="FF0000"/>
                </a:solidFill>
                <a:latin typeface="微软雅黑" pitchFamily="34" charset="-122"/>
                <a:ea typeface="微软雅黑" pitchFamily="34" charset="-122"/>
              </a:rPr>
              <a:t>、</a:t>
            </a:r>
            <a:r>
              <a:rPr lang="en-US" altLang="zh-CN" sz="2200" smtClean="0">
                <a:solidFill>
                  <a:srgbClr val="FF0000"/>
                </a:solidFill>
                <a:latin typeface="微软雅黑" pitchFamily="34" charset="-122"/>
                <a:ea typeface="微软雅黑" pitchFamily="34" charset="-122"/>
              </a:rPr>
              <a:t>double</a:t>
            </a:r>
            <a:r>
              <a:rPr lang="zh-CN" altLang="en-US" sz="2200" smtClean="0">
                <a:solidFill>
                  <a:srgbClr val="FF0000"/>
                </a:solidFill>
                <a:latin typeface="微软雅黑" pitchFamily="34" charset="-122"/>
                <a:ea typeface="微软雅黑" pitchFamily="34" charset="-122"/>
              </a:rPr>
              <a:t>、</a:t>
            </a:r>
            <a:r>
              <a:rPr lang="en-US" altLang="zh-CN" sz="2200" smtClean="0">
                <a:solidFill>
                  <a:srgbClr val="FF0000"/>
                </a:solidFill>
                <a:latin typeface="微软雅黑" pitchFamily="34" charset="-122"/>
                <a:ea typeface="微软雅黑" pitchFamily="34" charset="-122"/>
              </a:rPr>
              <a:t>long double</a:t>
            </a:r>
            <a:r>
              <a:rPr lang="zh-CN" altLang="en-US" sz="2200" smtClean="0">
                <a:solidFill>
                  <a:srgbClr val="FF0000"/>
                </a:solidFill>
                <a:latin typeface="微软雅黑" pitchFamily="34" charset="-122"/>
                <a:ea typeface="微软雅黑" pitchFamily="34" charset="-122"/>
              </a:rPr>
              <a:t>和指针等类型都是</a:t>
            </a:r>
            <a:r>
              <a:rPr lang="en-US" altLang="zh-CN" sz="2200" smtClean="0">
                <a:solidFill>
                  <a:srgbClr val="FF0000"/>
                </a:solidFill>
                <a:latin typeface="微软雅黑" pitchFamily="34" charset="-122"/>
                <a:ea typeface="微软雅黑" pitchFamily="34" charset="-122"/>
              </a:rPr>
              <a:t>4</a:t>
            </a:r>
            <a:r>
              <a:rPr lang="zh-CN" altLang="en-US" sz="2200" smtClean="0">
                <a:solidFill>
                  <a:srgbClr val="FF0000"/>
                </a:solidFill>
                <a:latin typeface="微软雅黑" pitchFamily="34" charset="-122"/>
                <a:ea typeface="微软雅黑" pitchFamily="34" charset="-122"/>
              </a:rPr>
              <a:t>字节边界对齐（即为</a:t>
            </a:r>
            <a:r>
              <a:rPr lang="en-US" altLang="zh-CN" sz="2200" smtClean="0">
                <a:solidFill>
                  <a:srgbClr val="FF0000"/>
                </a:solidFill>
                <a:latin typeface="微软雅黑" pitchFamily="34" charset="-122"/>
                <a:ea typeface="微软雅黑" pitchFamily="34" charset="-122"/>
              </a:rPr>
              <a:t>4</a:t>
            </a:r>
            <a:r>
              <a:rPr lang="zh-CN" altLang="en-US" sz="2200" smtClean="0">
                <a:solidFill>
                  <a:srgbClr val="FF0000"/>
                </a:solidFill>
                <a:latin typeface="微软雅黑" pitchFamily="34" charset="-122"/>
                <a:ea typeface="微软雅黑" pitchFamily="34" charset="-122"/>
              </a:rPr>
              <a:t>的倍数）</a:t>
            </a:r>
            <a:r>
              <a:rPr lang="zh-CN" altLang="en-US" sz="2200" smtClean="0">
                <a:latin typeface="微软雅黑" pitchFamily="34" charset="-122"/>
                <a:ea typeface="微软雅黑" pitchFamily="34" charset="-122"/>
              </a:rPr>
              <a:t>。虽然</a:t>
            </a:r>
            <a:r>
              <a:rPr lang="en-US" altLang="zh-CN" sz="2200" smtClean="0">
                <a:latin typeface="微软雅黑" pitchFamily="34" charset="-122"/>
                <a:ea typeface="微软雅黑" pitchFamily="34" charset="-122"/>
              </a:rPr>
              <a:t>IA-32</a:t>
            </a:r>
            <a:r>
              <a:rPr lang="zh-CN" altLang="en-US" sz="2200" smtClean="0">
                <a:latin typeface="微软雅黑" pitchFamily="34" charset="-122"/>
                <a:ea typeface="微软雅黑" pitchFamily="34" charset="-122"/>
              </a:rPr>
              <a:t>中扩展精度（</a:t>
            </a:r>
            <a:r>
              <a:rPr lang="en-US" altLang="zh-CN" sz="2200" smtClean="0">
                <a:latin typeface="微软雅黑" pitchFamily="34" charset="-122"/>
                <a:ea typeface="微软雅黑" pitchFamily="34" charset="-122"/>
              </a:rPr>
              <a:t>long double</a:t>
            </a:r>
            <a:r>
              <a:rPr lang="zh-CN" altLang="en-US" sz="2200" smtClean="0">
                <a:latin typeface="微软雅黑" pitchFamily="34" charset="-122"/>
                <a:ea typeface="微软雅黑" pitchFamily="34" charset="-122"/>
              </a:rPr>
              <a:t>）为</a:t>
            </a:r>
            <a:r>
              <a:rPr lang="en-US" altLang="zh-CN" sz="2200" smtClean="0">
                <a:latin typeface="微软雅黑" pitchFamily="34" charset="-122"/>
                <a:ea typeface="微软雅黑" pitchFamily="34" charset="-122"/>
              </a:rPr>
              <a:t>80</a:t>
            </a:r>
            <a:r>
              <a:rPr lang="zh-CN" altLang="en-US" sz="2200" smtClean="0">
                <a:latin typeface="微软雅黑" pitchFamily="34" charset="-122"/>
                <a:ea typeface="微软雅黑" pitchFamily="34" charset="-122"/>
              </a:rPr>
              <a:t>位</a:t>
            </a:r>
            <a:r>
              <a:rPr lang="en-US" altLang="zh-CN" sz="2200" smtClean="0">
                <a:latin typeface="微软雅黑" pitchFamily="34" charset="-122"/>
                <a:ea typeface="微软雅黑" pitchFamily="34" charset="-122"/>
              </a:rPr>
              <a:t>=10</a:t>
            </a:r>
            <a:r>
              <a:rPr lang="zh-CN" altLang="en-US" sz="2200" smtClean="0">
                <a:latin typeface="微软雅黑" pitchFamily="34" charset="-122"/>
                <a:ea typeface="微软雅黑" pitchFamily="34" charset="-122"/>
              </a:rPr>
              <a:t>字节，但是，为了使随后相同类型按</a:t>
            </a:r>
            <a:r>
              <a:rPr lang="en-US" altLang="zh-CN" sz="2200" smtClean="0">
                <a:latin typeface="微软雅黑" pitchFamily="34" charset="-122"/>
                <a:ea typeface="微软雅黑" pitchFamily="34" charset="-122"/>
              </a:rPr>
              <a:t>4</a:t>
            </a:r>
            <a:r>
              <a:rPr lang="zh-CN" altLang="en-US" sz="2200" smtClean="0">
                <a:latin typeface="微软雅黑" pitchFamily="34" charset="-122"/>
                <a:ea typeface="微软雅黑" pitchFamily="34" charset="-122"/>
              </a:rPr>
              <a:t>字节边界对齐，在内存分配了</a:t>
            </a:r>
            <a:r>
              <a:rPr lang="en-US" altLang="zh-CN" sz="2200" smtClean="0">
                <a:latin typeface="微软雅黑" pitchFamily="34" charset="-122"/>
                <a:ea typeface="微软雅黑" pitchFamily="34" charset="-122"/>
              </a:rPr>
              <a:t>12</a:t>
            </a:r>
            <a:r>
              <a:rPr lang="zh-CN" altLang="en-US" sz="2200" smtClean="0">
                <a:latin typeface="微软雅黑" pitchFamily="34" charset="-122"/>
                <a:ea typeface="微软雅黑" pitchFamily="34" charset="-122"/>
              </a:rPr>
              <a:t>字节空间</a:t>
            </a:r>
            <a:endParaRPr lang="zh-CN" altLang="en-US" sz="2200" smtClean="0"/>
          </a:p>
          <a:p>
            <a:pPr>
              <a:spcBef>
                <a:spcPts val="600"/>
              </a:spcBef>
            </a:pPr>
            <a:endParaRPr lang="zh-CN" altLang="en-US" sz="2200" smtClean="0"/>
          </a:p>
          <a:p>
            <a:endParaRPr lang="zh-CN" altLang="en-US" sz="2000" smtClean="0"/>
          </a:p>
        </p:txBody>
      </p:sp>
      <p:sp>
        <p:nvSpPr>
          <p:cNvPr id="588813" name="Text Box 13"/>
          <p:cNvSpPr txBox="1">
            <a:spLocks noChangeArrowheads="1"/>
          </p:cNvSpPr>
          <p:nvPr/>
        </p:nvSpPr>
        <p:spPr bwMode="auto">
          <a:xfrm>
            <a:off x="6777038" y="188913"/>
            <a:ext cx="1304925" cy="4270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2200">
                <a:latin typeface="微软雅黑" pitchFamily="34" charset="-122"/>
                <a:ea typeface="微软雅黑" pitchFamily="34" charset="-122"/>
                <a:hlinkClick r:id="" action="ppaction://noaction"/>
              </a:rPr>
              <a:t>SKIP</a:t>
            </a:r>
            <a:endParaRPr lang="en-US" altLang="zh-CN" sz="2200">
              <a:latin typeface="微软雅黑" pitchFamily="34" charset="-122"/>
              <a:ea typeface="微软雅黑" pitchFamily="34" charset="-122"/>
            </a:endParaRPr>
          </a:p>
        </p:txBody>
      </p:sp>
    </p:spTree>
    <p:extLst>
      <p:ext uri="{BB962C8B-B14F-4D97-AF65-F5344CB8AC3E}">
        <p14:creationId xmlns:p14="http://schemas.microsoft.com/office/powerpoint/2010/main" val="22756442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8803">
                                            <p:txEl>
                                              <p:pRg st="0" end="0"/>
                                            </p:txEl>
                                          </p:spTgt>
                                        </p:tgtEl>
                                        <p:attrNameLst>
                                          <p:attrName>style.visibility</p:attrName>
                                        </p:attrNameLst>
                                      </p:cBhvr>
                                      <p:to>
                                        <p:strVal val="visible"/>
                                      </p:to>
                                    </p:set>
                                    <p:animEffect transition="in" filter="blinds(horizontal)">
                                      <p:cBhvr>
                                        <p:cTn id="7" dur="500"/>
                                        <p:tgtEl>
                                          <p:spTgt spid="5888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88803">
                                            <p:txEl>
                                              <p:pRg st="1" end="1"/>
                                            </p:txEl>
                                          </p:spTgt>
                                        </p:tgtEl>
                                        <p:attrNameLst>
                                          <p:attrName>style.visibility</p:attrName>
                                        </p:attrNameLst>
                                      </p:cBhvr>
                                      <p:to>
                                        <p:strVal val="visible"/>
                                      </p:to>
                                    </p:set>
                                    <p:animEffect transition="in" filter="blinds(horizontal)">
                                      <p:cBhvr>
                                        <p:cTn id="12" dur="500"/>
                                        <p:tgtEl>
                                          <p:spTgt spid="5888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88803">
                                            <p:txEl>
                                              <p:pRg st="2" end="2"/>
                                            </p:txEl>
                                          </p:spTgt>
                                        </p:tgtEl>
                                        <p:attrNameLst>
                                          <p:attrName>style.visibility</p:attrName>
                                        </p:attrNameLst>
                                      </p:cBhvr>
                                      <p:to>
                                        <p:strVal val="visible"/>
                                      </p:to>
                                    </p:set>
                                    <p:animEffect transition="in" filter="blinds(horizontal)">
                                      <p:cBhvr>
                                        <p:cTn id="17" dur="500"/>
                                        <p:tgtEl>
                                          <p:spTgt spid="5888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88803">
                                            <p:txEl>
                                              <p:pRg st="3" end="3"/>
                                            </p:txEl>
                                          </p:spTgt>
                                        </p:tgtEl>
                                        <p:attrNameLst>
                                          <p:attrName>style.visibility</p:attrName>
                                        </p:attrNameLst>
                                      </p:cBhvr>
                                      <p:to>
                                        <p:strVal val="visible"/>
                                      </p:to>
                                    </p:set>
                                    <p:animEffect transition="in" filter="blinds(horizontal)">
                                      <p:cBhvr>
                                        <p:cTn id="22" dur="500"/>
                                        <p:tgtEl>
                                          <p:spTgt spid="5888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88803">
                                            <p:txEl>
                                              <p:pRg st="4" end="4"/>
                                            </p:txEl>
                                          </p:spTgt>
                                        </p:tgtEl>
                                        <p:attrNameLst>
                                          <p:attrName>style.visibility</p:attrName>
                                        </p:attrNameLst>
                                      </p:cBhvr>
                                      <p:to>
                                        <p:strVal val="visible"/>
                                      </p:to>
                                    </p:set>
                                    <p:animEffect transition="in" filter="blinds(horizontal)">
                                      <p:cBhvr>
                                        <p:cTn id="27" dur="500"/>
                                        <p:tgtEl>
                                          <p:spTgt spid="58880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88803">
                                            <p:txEl>
                                              <p:pRg st="5" end="5"/>
                                            </p:txEl>
                                          </p:spTgt>
                                        </p:tgtEl>
                                        <p:attrNameLst>
                                          <p:attrName>style.visibility</p:attrName>
                                        </p:attrNameLst>
                                      </p:cBhvr>
                                      <p:to>
                                        <p:strVal val="visible"/>
                                      </p:to>
                                    </p:set>
                                    <p:animEffect transition="in" filter="blinds(horizontal)">
                                      <p:cBhvr>
                                        <p:cTn id="32" dur="500"/>
                                        <p:tgtEl>
                                          <p:spTgt spid="58880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88813"/>
                                        </p:tgtEl>
                                        <p:attrNameLst>
                                          <p:attrName>style.visibility</p:attrName>
                                        </p:attrNameLst>
                                      </p:cBhvr>
                                      <p:to>
                                        <p:strVal val="visible"/>
                                      </p:to>
                                    </p:set>
                                    <p:animEffect transition="in" filter="blinds(horizontal)">
                                      <p:cBhvr>
                                        <p:cTn id="37" dur="500"/>
                                        <p:tgtEl>
                                          <p:spTgt spid="588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a:extLst>
              <a:ext uri="{FF2B5EF4-FFF2-40B4-BE49-F238E27FC236}">
                <a16:creationId xmlns="" xmlns:a16="http://schemas.microsoft.com/office/drawing/2014/main" id="{E0EC8587-E748-4C19-B633-86C7C1A8CEA4}"/>
              </a:ext>
            </a:extLst>
          </p:cNvPr>
          <p:cNvSpPr>
            <a:spLocks noChangeArrowheads="1"/>
          </p:cNvSpPr>
          <p:nvPr/>
        </p:nvSpPr>
        <p:spPr bwMode="auto">
          <a:xfrm>
            <a:off x="750888" y="476250"/>
            <a:ext cx="7924800" cy="5410200"/>
          </a:xfrm>
          <a:prstGeom prst="rect">
            <a:avLst/>
          </a:prstGeom>
          <a:noFill/>
          <a:ln w="38100">
            <a:noFill/>
            <a:miter lim="800000"/>
            <a:headEnd/>
            <a:tailEnd/>
          </a:ln>
          <a:effec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spcBef>
                <a:spcPct val="10000"/>
              </a:spcBef>
              <a:buClr>
                <a:schemeClr val="tx1"/>
              </a:buClr>
              <a:buSzPct val="60000"/>
              <a:buFont typeface="Wingdings" panose="05000000000000000000" pitchFamily="2" charset="2"/>
              <a:buNone/>
              <a:defRPr/>
            </a:pPr>
            <a:endParaRPr lang="en-US" altLang="zh-CN" sz="2200">
              <a:ea typeface="黑体" panose="02010609060101010101" pitchFamily="49" charset="-122"/>
            </a:endParaRPr>
          </a:p>
          <a:p>
            <a:pPr>
              <a:lnSpc>
                <a:spcPct val="120000"/>
              </a:lnSpc>
              <a:spcBef>
                <a:spcPct val="10000"/>
              </a:spcBef>
              <a:buClr>
                <a:schemeClr val="tx1"/>
              </a:buClr>
              <a:buSzPct val="60000"/>
              <a:buFont typeface="Monotype Sorts" pitchFamily="2" charset="2"/>
              <a:buNone/>
              <a:defRPr/>
            </a:pPr>
            <a:endParaRPr lang="zh-CN" altLang="en-US" sz="2200">
              <a:effectLst>
                <a:outerShdw blurRad="38100" dist="38100" dir="2700000" algn="tl">
                  <a:srgbClr val="C0C0C0"/>
                </a:outerShdw>
              </a:effectLst>
              <a:ea typeface="黑体" panose="02010609060101010101" pitchFamily="49" charset="-122"/>
            </a:endParaRPr>
          </a:p>
          <a:p>
            <a:pPr>
              <a:lnSpc>
                <a:spcPct val="120000"/>
              </a:lnSpc>
              <a:spcBef>
                <a:spcPct val="10000"/>
              </a:spcBef>
              <a:buClr>
                <a:schemeClr val="tx1"/>
              </a:buClr>
              <a:buSzPct val="60000"/>
              <a:buFont typeface="Monotype Sorts" pitchFamily="2" charset="2"/>
              <a:buNone/>
              <a:defRPr/>
            </a:pPr>
            <a:endParaRPr lang="zh-CN" altLang="en-US" sz="2200">
              <a:effectLst>
                <a:outerShdw blurRad="38100" dist="38100" dir="2700000" algn="tl">
                  <a:srgbClr val="C0C0C0"/>
                </a:outerShdw>
              </a:effectLst>
              <a:ea typeface="黑体" panose="02010609060101010101" pitchFamily="49" charset="-122"/>
            </a:endParaRPr>
          </a:p>
          <a:p>
            <a:pPr>
              <a:lnSpc>
                <a:spcPct val="120000"/>
              </a:lnSpc>
              <a:spcBef>
                <a:spcPct val="10000"/>
              </a:spcBef>
              <a:buClr>
                <a:schemeClr val="tx1"/>
              </a:buClr>
              <a:buSzPct val="60000"/>
              <a:buFont typeface="Monotype Sorts" pitchFamily="2" charset="2"/>
              <a:buNone/>
              <a:defRPr/>
            </a:pPr>
            <a:r>
              <a:rPr lang="zh-CN" altLang="en-US" sz="2200">
                <a:solidFill>
                  <a:srgbClr val="CC3300"/>
                </a:solidFill>
                <a:effectLst>
                  <a:outerShdw blurRad="38100" dist="38100" dir="2700000" algn="tl">
                    <a:srgbClr val="C0C0C0"/>
                  </a:outerShdw>
                </a:effectLst>
                <a:ea typeface="黑体" panose="02010609060101010101" pitchFamily="49" charset="-122"/>
              </a:rPr>
              <a:t>                     按边界对齐</a:t>
            </a:r>
            <a:r>
              <a:rPr lang="zh-CN" altLang="en-US" sz="2200">
                <a:ea typeface="黑体" panose="02010609060101010101" pitchFamily="49" charset="-122"/>
              </a:rPr>
              <a:t> </a:t>
            </a:r>
          </a:p>
          <a:p>
            <a:pPr>
              <a:lnSpc>
                <a:spcPct val="120000"/>
              </a:lnSpc>
              <a:spcBef>
                <a:spcPct val="10000"/>
              </a:spcBef>
              <a:buClr>
                <a:schemeClr val="tx1"/>
              </a:buClr>
              <a:buSzPct val="60000"/>
              <a:buFont typeface="Monotype Sorts" pitchFamily="2" charset="2"/>
              <a:buChar char="l"/>
              <a:defRPr/>
            </a:pPr>
            <a:endParaRPr lang="zh-CN" altLang="en-US" sz="2200">
              <a:ea typeface="黑体" panose="02010609060101010101" pitchFamily="49" charset="-122"/>
            </a:endParaRPr>
          </a:p>
          <a:p>
            <a:pPr>
              <a:lnSpc>
                <a:spcPct val="120000"/>
              </a:lnSpc>
              <a:spcBef>
                <a:spcPct val="10000"/>
              </a:spcBef>
              <a:buClr>
                <a:schemeClr val="tx1"/>
              </a:buClr>
              <a:buSzPct val="60000"/>
              <a:buFont typeface="Monotype Sorts" pitchFamily="2" charset="2"/>
              <a:buChar char="l"/>
              <a:defRPr/>
            </a:pPr>
            <a:endParaRPr lang="zh-CN" altLang="en-US" sz="2200">
              <a:ea typeface="黑体" panose="02010609060101010101" pitchFamily="49" charset="-122"/>
            </a:endParaRPr>
          </a:p>
          <a:p>
            <a:pPr>
              <a:lnSpc>
                <a:spcPct val="120000"/>
              </a:lnSpc>
              <a:spcBef>
                <a:spcPct val="10000"/>
              </a:spcBef>
              <a:buClr>
                <a:schemeClr val="tx1"/>
              </a:buClr>
              <a:buSzPct val="60000"/>
              <a:buFont typeface="Monotype Sorts" pitchFamily="2" charset="2"/>
              <a:buChar char="l"/>
              <a:defRPr/>
            </a:pPr>
            <a:endParaRPr lang="zh-CN" altLang="en-US" sz="2200">
              <a:ea typeface="黑体" panose="02010609060101010101" pitchFamily="49" charset="-122"/>
            </a:endParaRPr>
          </a:p>
          <a:p>
            <a:pPr>
              <a:lnSpc>
                <a:spcPct val="120000"/>
              </a:lnSpc>
              <a:spcBef>
                <a:spcPct val="10000"/>
              </a:spcBef>
              <a:buClr>
                <a:schemeClr val="tx1"/>
              </a:buClr>
              <a:buSzPct val="60000"/>
              <a:buFont typeface="Monotype Sorts" pitchFamily="2" charset="2"/>
              <a:buChar char="l"/>
              <a:defRPr/>
            </a:pPr>
            <a:endParaRPr lang="zh-CN" altLang="en-US" sz="2200">
              <a:ea typeface="黑体" panose="02010609060101010101" pitchFamily="49" charset="-122"/>
            </a:endParaRPr>
          </a:p>
          <a:p>
            <a:pPr>
              <a:lnSpc>
                <a:spcPct val="120000"/>
              </a:lnSpc>
              <a:spcBef>
                <a:spcPct val="10000"/>
              </a:spcBef>
              <a:buClr>
                <a:schemeClr val="tx1"/>
              </a:buClr>
              <a:buSzPct val="60000"/>
              <a:buFont typeface="Monotype Sorts" pitchFamily="2" charset="2"/>
              <a:buChar char="l"/>
              <a:defRPr/>
            </a:pPr>
            <a:endParaRPr lang="zh-CN" altLang="en-US" sz="2200">
              <a:ea typeface="黑体" panose="02010609060101010101" pitchFamily="49" charset="-122"/>
            </a:endParaRPr>
          </a:p>
          <a:p>
            <a:pPr>
              <a:lnSpc>
                <a:spcPct val="120000"/>
              </a:lnSpc>
              <a:spcBef>
                <a:spcPct val="10000"/>
              </a:spcBef>
              <a:buClr>
                <a:schemeClr val="tx1"/>
              </a:buClr>
              <a:buSzPct val="60000"/>
              <a:buFont typeface="Monotype Sorts" pitchFamily="2" charset="2"/>
              <a:buNone/>
              <a:defRPr/>
            </a:pPr>
            <a:r>
              <a:rPr lang="zh-CN" altLang="en-US" sz="2200">
                <a:solidFill>
                  <a:srgbClr val="CC3300"/>
                </a:solidFill>
                <a:effectLst>
                  <a:outerShdw blurRad="38100" dist="38100" dir="2700000" algn="tl">
                    <a:srgbClr val="C0C0C0"/>
                  </a:outerShdw>
                </a:effectLst>
                <a:ea typeface="黑体" panose="02010609060101010101" pitchFamily="49" charset="-122"/>
              </a:rPr>
              <a:t>                     边界不对齐</a:t>
            </a:r>
            <a:endParaRPr lang="zh-CN" altLang="en-US" sz="2200">
              <a:solidFill>
                <a:srgbClr val="CC3300"/>
              </a:solidFill>
              <a:ea typeface="黑体" panose="02010609060101010101" pitchFamily="49" charset="-122"/>
            </a:endParaRPr>
          </a:p>
          <a:p>
            <a:pPr>
              <a:lnSpc>
                <a:spcPct val="120000"/>
              </a:lnSpc>
              <a:spcBef>
                <a:spcPct val="10000"/>
              </a:spcBef>
              <a:buClr>
                <a:schemeClr val="tx1"/>
              </a:buClr>
              <a:buSzPct val="60000"/>
              <a:buFont typeface="Monotype Sorts" pitchFamily="2" charset="2"/>
              <a:buChar char=" "/>
              <a:defRPr/>
            </a:pPr>
            <a:endParaRPr lang="zh-CN" altLang="en-US" sz="2200">
              <a:ea typeface="黑体" panose="02010609060101010101" pitchFamily="49" charset="-122"/>
            </a:endParaRPr>
          </a:p>
          <a:p>
            <a:pPr>
              <a:lnSpc>
                <a:spcPct val="120000"/>
              </a:lnSpc>
              <a:spcBef>
                <a:spcPct val="10000"/>
              </a:spcBef>
              <a:buClr>
                <a:schemeClr val="tx1"/>
              </a:buClr>
              <a:buSzPct val="60000"/>
              <a:buFont typeface="Monotype Sorts" pitchFamily="2" charset="2"/>
              <a:buChar char="l"/>
              <a:defRPr/>
            </a:pPr>
            <a:endParaRPr lang="zh-CN" altLang="en-US" sz="2200">
              <a:ea typeface="黑体" panose="02010609060101010101" pitchFamily="49" charset="-122"/>
            </a:endParaRPr>
          </a:p>
        </p:txBody>
      </p:sp>
      <p:grpSp>
        <p:nvGrpSpPr>
          <p:cNvPr id="155651" name="Group 3"/>
          <p:cNvGrpSpPr>
            <a:grpSpLocks/>
          </p:cNvGrpSpPr>
          <p:nvPr/>
        </p:nvGrpSpPr>
        <p:grpSpPr bwMode="auto">
          <a:xfrm>
            <a:off x="4137025" y="1328738"/>
            <a:ext cx="4419600" cy="1997075"/>
            <a:chOff x="1497" y="981"/>
            <a:chExt cx="2784" cy="1258"/>
          </a:xfrm>
        </p:grpSpPr>
        <p:sp>
          <p:nvSpPr>
            <p:cNvPr id="155689" name="Rectangle 4"/>
            <p:cNvSpPr>
              <a:spLocks noChangeArrowheads="1"/>
            </p:cNvSpPr>
            <p:nvPr/>
          </p:nvSpPr>
          <p:spPr bwMode="auto">
            <a:xfrm>
              <a:off x="1881" y="1231"/>
              <a:ext cx="2400" cy="96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endParaRPr lang="zh-CN" altLang="en-US" sz="1600">
                <a:latin typeface="Times New Roman" pitchFamily="18" charset="0"/>
              </a:endParaRPr>
            </a:p>
          </p:txBody>
        </p:sp>
        <p:sp>
          <p:nvSpPr>
            <p:cNvPr id="155690" name="Line 5"/>
            <p:cNvSpPr>
              <a:spLocks noChangeShapeType="1"/>
            </p:cNvSpPr>
            <p:nvPr/>
          </p:nvSpPr>
          <p:spPr bwMode="auto">
            <a:xfrm>
              <a:off x="1881" y="1423"/>
              <a:ext cx="2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91" name="Line 6"/>
            <p:cNvSpPr>
              <a:spLocks noChangeShapeType="1"/>
            </p:cNvSpPr>
            <p:nvPr/>
          </p:nvSpPr>
          <p:spPr bwMode="auto">
            <a:xfrm>
              <a:off x="1881" y="1615"/>
              <a:ext cx="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92" name="Line 7"/>
            <p:cNvSpPr>
              <a:spLocks noChangeShapeType="1"/>
            </p:cNvSpPr>
            <p:nvPr/>
          </p:nvSpPr>
          <p:spPr bwMode="auto">
            <a:xfrm>
              <a:off x="1881" y="1615"/>
              <a:ext cx="2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93" name="Line 8"/>
            <p:cNvSpPr>
              <a:spLocks noChangeShapeType="1"/>
            </p:cNvSpPr>
            <p:nvPr/>
          </p:nvSpPr>
          <p:spPr bwMode="auto">
            <a:xfrm>
              <a:off x="1881" y="1807"/>
              <a:ext cx="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94" name="Line 9"/>
            <p:cNvSpPr>
              <a:spLocks noChangeShapeType="1"/>
            </p:cNvSpPr>
            <p:nvPr/>
          </p:nvSpPr>
          <p:spPr bwMode="auto">
            <a:xfrm>
              <a:off x="1881" y="1999"/>
              <a:ext cx="2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95" name="Line 10"/>
            <p:cNvSpPr>
              <a:spLocks noChangeShapeType="1"/>
            </p:cNvSpPr>
            <p:nvPr/>
          </p:nvSpPr>
          <p:spPr bwMode="auto">
            <a:xfrm>
              <a:off x="3033" y="1231"/>
              <a:ext cx="0" cy="96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96" name="Line 11"/>
            <p:cNvSpPr>
              <a:spLocks noChangeShapeType="1"/>
            </p:cNvSpPr>
            <p:nvPr/>
          </p:nvSpPr>
          <p:spPr bwMode="auto">
            <a:xfrm>
              <a:off x="2457" y="1231"/>
              <a:ext cx="0" cy="96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97" name="Line 12"/>
            <p:cNvSpPr>
              <a:spLocks noChangeShapeType="1"/>
            </p:cNvSpPr>
            <p:nvPr/>
          </p:nvSpPr>
          <p:spPr bwMode="auto">
            <a:xfrm>
              <a:off x="3657" y="1231"/>
              <a:ext cx="0" cy="96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98" name="Line 13"/>
            <p:cNvSpPr>
              <a:spLocks noChangeShapeType="1"/>
            </p:cNvSpPr>
            <p:nvPr/>
          </p:nvSpPr>
          <p:spPr bwMode="auto">
            <a:xfrm>
              <a:off x="2457" y="1231"/>
              <a:ext cx="0" cy="768"/>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99" name="Line 14"/>
            <p:cNvSpPr>
              <a:spLocks noChangeShapeType="1"/>
            </p:cNvSpPr>
            <p:nvPr/>
          </p:nvSpPr>
          <p:spPr bwMode="auto">
            <a:xfrm>
              <a:off x="1881" y="1807"/>
              <a:ext cx="2400"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700" name="Line 15"/>
            <p:cNvSpPr>
              <a:spLocks noChangeShapeType="1"/>
            </p:cNvSpPr>
            <p:nvPr/>
          </p:nvSpPr>
          <p:spPr bwMode="auto">
            <a:xfrm>
              <a:off x="3033" y="1231"/>
              <a:ext cx="0" cy="192"/>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701" name="Line 16"/>
            <p:cNvSpPr>
              <a:spLocks noChangeShapeType="1"/>
            </p:cNvSpPr>
            <p:nvPr/>
          </p:nvSpPr>
          <p:spPr bwMode="auto">
            <a:xfrm>
              <a:off x="3657" y="1231"/>
              <a:ext cx="0" cy="192"/>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702" name="Line 17"/>
            <p:cNvSpPr>
              <a:spLocks noChangeShapeType="1"/>
            </p:cNvSpPr>
            <p:nvPr/>
          </p:nvSpPr>
          <p:spPr bwMode="auto">
            <a:xfrm>
              <a:off x="1881" y="2191"/>
              <a:ext cx="2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703" name="Text Box 18" descr="新闻纸"/>
            <p:cNvSpPr txBox="1">
              <a:spLocks noChangeArrowheads="1"/>
            </p:cNvSpPr>
            <p:nvPr/>
          </p:nvSpPr>
          <p:spPr bwMode="auto">
            <a:xfrm>
              <a:off x="1881" y="1231"/>
              <a:ext cx="2400" cy="192"/>
            </a:xfrm>
            <a:prstGeom prst="rect">
              <a:avLst/>
            </a:prstGeom>
            <a:blipFill dpi="0" rotWithShape="0">
              <a:blip r:embed="rId2"/>
              <a:srcRect/>
              <a:tile tx="0" ty="0" sx="100000" sy="100000" flip="none" algn="tl"/>
            </a:blipFill>
            <a:ln w="38100">
              <a:solidFill>
                <a:schemeClr val="tx1"/>
              </a:solidFill>
              <a:miter lim="800000"/>
              <a:headEnd/>
              <a:tailEnd/>
            </a:ln>
          </p:spPr>
          <p:txBody>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endParaRPr kumimoji="1" lang="zh-CN" altLang="en-US">
                <a:latin typeface="Times New Roman" pitchFamily="18" charset="0"/>
              </a:endParaRPr>
            </a:p>
          </p:txBody>
        </p:sp>
        <p:sp>
          <p:nvSpPr>
            <p:cNvPr id="155704" name="Text Box 19" descr="宽上对角线"/>
            <p:cNvSpPr txBox="1">
              <a:spLocks noChangeArrowheads="1"/>
            </p:cNvSpPr>
            <p:nvPr/>
          </p:nvSpPr>
          <p:spPr bwMode="auto">
            <a:xfrm>
              <a:off x="1881" y="1423"/>
              <a:ext cx="1152" cy="192"/>
            </a:xfrm>
            <a:prstGeom prst="rect">
              <a:avLst/>
            </a:prstGeom>
            <a:blipFill dpi="0" rotWithShape="0">
              <a:blip r:embed="rId3"/>
              <a:srcRect/>
              <a:tile tx="0" ty="0" sx="100000" sy="100000" flip="none" algn="tl"/>
            </a:blipFill>
            <a:ln w="38100">
              <a:solidFill>
                <a:schemeClr val="tx1"/>
              </a:solidFill>
              <a:miter lim="800000"/>
              <a:headEnd/>
              <a:tailEnd/>
            </a:ln>
          </p:spPr>
          <p:txBody>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endParaRPr kumimoji="1" lang="zh-CN" altLang="en-US">
                <a:latin typeface="Times New Roman" pitchFamily="18" charset="0"/>
              </a:endParaRPr>
            </a:p>
          </p:txBody>
        </p:sp>
        <p:sp>
          <p:nvSpPr>
            <p:cNvPr id="155705" name="Text Box 20" descr="信纸"/>
            <p:cNvSpPr txBox="1">
              <a:spLocks noChangeArrowheads="1"/>
            </p:cNvSpPr>
            <p:nvPr/>
          </p:nvSpPr>
          <p:spPr bwMode="auto">
            <a:xfrm>
              <a:off x="1881" y="1615"/>
              <a:ext cx="2400" cy="384"/>
            </a:xfrm>
            <a:prstGeom prst="rect">
              <a:avLst/>
            </a:prstGeom>
            <a:blipFill dpi="0" rotWithShape="0">
              <a:blip r:embed="rId4"/>
              <a:srcRect/>
              <a:tile tx="0" ty="0" sx="100000" sy="100000" flip="none" algn="tl"/>
            </a:blipFill>
            <a:ln w="38100">
              <a:solidFill>
                <a:schemeClr val="tx1"/>
              </a:solidFill>
              <a:miter lim="800000"/>
              <a:headEnd/>
              <a:tailEnd/>
            </a:ln>
          </p:spPr>
          <p:txBody>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endParaRPr kumimoji="1" lang="zh-CN" altLang="en-US">
                <a:latin typeface="Times New Roman" pitchFamily="18" charset="0"/>
              </a:endParaRPr>
            </a:p>
          </p:txBody>
        </p:sp>
        <p:sp>
          <p:nvSpPr>
            <p:cNvPr id="155706" name="Text Box 21" descr="宽上对角线"/>
            <p:cNvSpPr txBox="1">
              <a:spLocks noChangeArrowheads="1"/>
            </p:cNvSpPr>
            <p:nvPr/>
          </p:nvSpPr>
          <p:spPr bwMode="auto">
            <a:xfrm>
              <a:off x="3033" y="1999"/>
              <a:ext cx="1248" cy="192"/>
            </a:xfrm>
            <a:prstGeom prst="rect">
              <a:avLst/>
            </a:prstGeom>
            <a:blipFill dpi="0" rotWithShape="0">
              <a:blip r:embed="rId3"/>
              <a:srcRect/>
              <a:tile tx="0" ty="0" sx="100000" sy="100000" flip="none" algn="tl"/>
            </a:blipFill>
            <a:ln w="38100">
              <a:solidFill>
                <a:schemeClr val="tx1"/>
              </a:solidFill>
              <a:miter lim="800000"/>
              <a:headEnd/>
              <a:tailEnd/>
            </a:ln>
          </p:spPr>
          <p:txBody>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endParaRPr kumimoji="1" lang="zh-CN" altLang="en-US">
                <a:latin typeface="Times New Roman" pitchFamily="18" charset="0"/>
              </a:endParaRPr>
            </a:p>
          </p:txBody>
        </p:sp>
        <p:sp>
          <p:nvSpPr>
            <p:cNvPr id="430102" name="Text Box 22">
              <a:extLst>
                <a:ext uri="{FF2B5EF4-FFF2-40B4-BE49-F238E27FC236}">
                  <a16:creationId xmlns="" xmlns:a16="http://schemas.microsoft.com/office/drawing/2014/main" id="{CBA7290E-C24F-431E-A9B8-5D21D023FB11}"/>
                </a:ext>
              </a:extLst>
            </p:cNvPr>
            <p:cNvSpPr txBox="1">
              <a:spLocks noChangeArrowheads="1"/>
            </p:cNvSpPr>
            <p:nvPr/>
          </p:nvSpPr>
          <p:spPr bwMode="auto">
            <a:xfrm>
              <a:off x="1881" y="1999"/>
              <a:ext cx="576" cy="192"/>
            </a:xfrm>
            <a:prstGeom prst="rect">
              <a:avLst/>
            </a:prstGeom>
            <a:gradFill rotWithShape="0">
              <a:gsLst>
                <a:gs pos="0">
                  <a:schemeClr val="accent1"/>
                </a:gs>
                <a:gs pos="100000">
                  <a:schemeClr val="accent1">
                    <a:gamma/>
                    <a:shade val="46275"/>
                    <a:invGamma/>
                  </a:schemeClr>
                </a:gs>
              </a:gsLst>
              <a:lin ang="5400000" scaled="1"/>
            </a:gradFill>
            <a:ln w="38100">
              <a:solidFill>
                <a:schemeClr val="tx1"/>
              </a:solidFill>
              <a:miter lim="800000"/>
              <a:headEnd/>
              <a:tailEnd/>
            </a:ln>
            <a:effec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defRPr/>
              </a:pPr>
              <a:endParaRPr kumimoji="1" lang="zh-CN" altLang="en-US" sz="2400">
                <a:latin typeface="Times New Roman" panose="02020603050405020304" pitchFamily="18" charset="0"/>
                <a:ea typeface="宋体" panose="02010600030101010101" pitchFamily="2" charset="-122"/>
              </a:endParaRPr>
            </a:p>
          </p:txBody>
        </p:sp>
        <p:sp>
          <p:nvSpPr>
            <p:cNvPr id="155708" name="Text Box 23"/>
            <p:cNvSpPr txBox="1">
              <a:spLocks noChangeArrowheads="1"/>
            </p:cNvSpPr>
            <p:nvPr/>
          </p:nvSpPr>
          <p:spPr bwMode="auto">
            <a:xfrm>
              <a:off x="1497" y="1261"/>
              <a:ext cx="336"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80000"/>
                </a:lnSpc>
                <a:spcBef>
                  <a:spcPct val="50000"/>
                </a:spcBef>
                <a:buFontTx/>
                <a:buNone/>
              </a:pPr>
              <a:r>
                <a:rPr kumimoji="1" lang="en-US" altLang="zh-CN">
                  <a:latin typeface="Times New Roman" pitchFamily="18" charset="0"/>
                </a:rPr>
                <a:t>0004081216</a:t>
              </a:r>
            </a:p>
          </p:txBody>
        </p:sp>
        <p:sp>
          <p:nvSpPr>
            <p:cNvPr id="155709" name="Text Box 24"/>
            <p:cNvSpPr txBox="1">
              <a:spLocks noChangeArrowheads="1"/>
            </p:cNvSpPr>
            <p:nvPr/>
          </p:nvSpPr>
          <p:spPr bwMode="auto">
            <a:xfrm>
              <a:off x="1881" y="981"/>
              <a:ext cx="240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kumimoji="1" lang="zh-CN" altLang="zh-CN" sz="2000">
                  <a:latin typeface="黑体" pitchFamily="49" charset="-122"/>
                  <a:ea typeface="黑体" pitchFamily="49" charset="-122"/>
                </a:rPr>
                <a:t>字节</a:t>
              </a:r>
              <a:r>
                <a:rPr kumimoji="1" lang="en-US" altLang="zh-CN" sz="2000">
                  <a:latin typeface="黑体" pitchFamily="49" charset="-122"/>
                  <a:ea typeface="黑体" pitchFamily="49" charset="-122"/>
                </a:rPr>
                <a:t>0</a:t>
              </a:r>
              <a:r>
                <a:rPr kumimoji="1" lang="zh-CN" altLang="zh-CN" sz="2000">
                  <a:latin typeface="黑体" pitchFamily="49" charset="-122"/>
                  <a:ea typeface="黑体" pitchFamily="49" charset="-122"/>
                </a:rPr>
                <a:t>  字节1   字节2 </a:t>
              </a:r>
              <a:r>
                <a:rPr kumimoji="1" lang="en-US" altLang="zh-CN" sz="2000">
                  <a:latin typeface="黑体" pitchFamily="49" charset="-122"/>
                  <a:ea typeface="黑体" pitchFamily="49" charset="-122"/>
                </a:rPr>
                <a:t> </a:t>
              </a:r>
              <a:r>
                <a:rPr kumimoji="1" lang="zh-CN" altLang="zh-CN" sz="2000">
                  <a:latin typeface="黑体" pitchFamily="49" charset="-122"/>
                  <a:ea typeface="黑体" pitchFamily="49" charset="-122"/>
                </a:rPr>
                <a:t>字节</a:t>
              </a:r>
              <a:r>
                <a:rPr kumimoji="1" lang="zh-CN" altLang="zh-CN">
                  <a:latin typeface="黑体" pitchFamily="49" charset="-122"/>
                  <a:ea typeface="黑体" pitchFamily="49" charset="-122"/>
                </a:rPr>
                <a:t>3</a:t>
              </a:r>
              <a:endParaRPr kumimoji="1" lang="zh-CN" altLang="en-US">
                <a:latin typeface="黑体" pitchFamily="49" charset="-122"/>
                <a:ea typeface="黑体" pitchFamily="49" charset="-122"/>
              </a:endParaRPr>
            </a:p>
          </p:txBody>
        </p:sp>
        <p:sp>
          <p:nvSpPr>
            <p:cNvPr id="155710" name="Line 25"/>
            <p:cNvSpPr>
              <a:spLocks noChangeShapeType="1"/>
            </p:cNvSpPr>
            <p:nvPr/>
          </p:nvSpPr>
          <p:spPr bwMode="auto">
            <a:xfrm>
              <a:off x="2457" y="1231"/>
              <a:ext cx="0" cy="768"/>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711" name="Line 26"/>
            <p:cNvSpPr>
              <a:spLocks noChangeShapeType="1"/>
            </p:cNvSpPr>
            <p:nvPr/>
          </p:nvSpPr>
          <p:spPr bwMode="auto">
            <a:xfrm>
              <a:off x="3033" y="1231"/>
              <a:ext cx="0" cy="192"/>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712" name="Line 27"/>
            <p:cNvSpPr>
              <a:spLocks noChangeShapeType="1"/>
            </p:cNvSpPr>
            <p:nvPr/>
          </p:nvSpPr>
          <p:spPr bwMode="auto">
            <a:xfrm>
              <a:off x="3033" y="1615"/>
              <a:ext cx="0" cy="384"/>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713" name="Line 28"/>
            <p:cNvSpPr>
              <a:spLocks noChangeShapeType="1"/>
            </p:cNvSpPr>
            <p:nvPr/>
          </p:nvSpPr>
          <p:spPr bwMode="auto">
            <a:xfrm>
              <a:off x="3657" y="1615"/>
              <a:ext cx="0" cy="384"/>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714" name="Line 29"/>
            <p:cNvSpPr>
              <a:spLocks noChangeShapeType="1"/>
            </p:cNvSpPr>
            <p:nvPr/>
          </p:nvSpPr>
          <p:spPr bwMode="auto">
            <a:xfrm>
              <a:off x="3657" y="1231"/>
              <a:ext cx="0" cy="192"/>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715" name="Line 30"/>
            <p:cNvSpPr>
              <a:spLocks noChangeShapeType="1"/>
            </p:cNvSpPr>
            <p:nvPr/>
          </p:nvSpPr>
          <p:spPr bwMode="auto">
            <a:xfrm>
              <a:off x="1881" y="1807"/>
              <a:ext cx="24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5652" name="Group 31"/>
          <p:cNvGrpSpPr>
            <a:grpSpLocks/>
          </p:cNvGrpSpPr>
          <p:nvPr/>
        </p:nvGrpSpPr>
        <p:grpSpPr bwMode="auto">
          <a:xfrm>
            <a:off x="4090988" y="3906838"/>
            <a:ext cx="4770437" cy="1965325"/>
            <a:chOff x="1488" y="2632"/>
            <a:chExt cx="2784" cy="1238"/>
          </a:xfrm>
        </p:grpSpPr>
        <p:sp>
          <p:nvSpPr>
            <p:cNvPr id="155662" name="Text Box 32"/>
            <p:cNvSpPr txBox="1">
              <a:spLocks noChangeArrowheads="1"/>
            </p:cNvSpPr>
            <p:nvPr/>
          </p:nvSpPr>
          <p:spPr bwMode="auto">
            <a:xfrm>
              <a:off x="1488" y="2892"/>
              <a:ext cx="336"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80000"/>
                </a:lnSpc>
                <a:spcBef>
                  <a:spcPct val="50000"/>
                </a:spcBef>
                <a:buFontTx/>
                <a:buNone/>
              </a:pPr>
              <a:r>
                <a:rPr kumimoji="1" lang="en-US" altLang="zh-CN">
                  <a:latin typeface="Times New Roman" pitchFamily="18" charset="0"/>
                </a:rPr>
                <a:t>0004081216</a:t>
              </a:r>
            </a:p>
          </p:txBody>
        </p:sp>
        <p:sp>
          <p:nvSpPr>
            <p:cNvPr id="155663" name="Line 33"/>
            <p:cNvSpPr>
              <a:spLocks noChangeShapeType="1"/>
            </p:cNvSpPr>
            <p:nvPr/>
          </p:nvSpPr>
          <p:spPr bwMode="auto">
            <a:xfrm>
              <a:off x="1872" y="3822"/>
              <a:ext cx="2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64" name="Text Box 34" descr="新闻纸"/>
            <p:cNvSpPr txBox="1">
              <a:spLocks noChangeArrowheads="1"/>
            </p:cNvSpPr>
            <p:nvPr/>
          </p:nvSpPr>
          <p:spPr bwMode="auto">
            <a:xfrm>
              <a:off x="1872" y="2862"/>
              <a:ext cx="2400" cy="192"/>
            </a:xfrm>
            <a:prstGeom prst="rect">
              <a:avLst/>
            </a:prstGeom>
            <a:blipFill dpi="0" rotWithShape="0">
              <a:blip r:embed="rId2"/>
              <a:srcRect/>
              <a:tile tx="0" ty="0" sx="100000" sy="100000" flip="none" algn="tl"/>
            </a:blipFill>
            <a:ln w="38100">
              <a:solidFill>
                <a:schemeClr val="tx1"/>
              </a:solidFill>
              <a:miter lim="800000"/>
              <a:headEnd/>
              <a:tailEnd/>
            </a:ln>
          </p:spPr>
          <p:txBody>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endParaRPr kumimoji="1" lang="zh-CN" altLang="en-US">
                <a:latin typeface="Times New Roman" pitchFamily="18" charset="0"/>
              </a:endParaRPr>
            </a:p>
          </p:txBody>
        </p:sp>
        <p:sp>
          <p:nvSpPr>
            <p:cNvPr id="155665" name="Text Box 35" descr="宽上对角线"/>
            <p:cNvSpPr txBox="1">
              <a:spLocks noChangeArrowheads="1"/>
            </p:cNvSpPr>
            <p:nvPr/>
          </p:nvSpPr>
          <p:spPr bwMode="auto">
            <a:xfrm>
              <a:off x="1872" y="3054"/>
              <a:ext cx="1152" cy="192"/>
            </a:xfrm>
            <a:prstGeom prst="rect">
              <a:avLst/>
            </a:prstGeom>
            <a:blipFill dpi="0" rotWithShape="0">
              <a:blip r:embed="rId3"/>
              <a:srcRect/>
              <a:tile tx="0" ty="0" sx="100000" sy="100000" flip="none" algn="tl"/>
            </a:blipFill>
            <a:ln w="38100">
              <a:solidFill>
                <a:schemeClr val="tx1"/>
              </a:solidFill>
              <a:miter lim="800000"/>
              <a:headEnd/>
              <a:tailEnd/>
            </a:ln>
          </p:spPr>
          <p:txBody>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endParaRPr kumimoji="1" lang="zh-CN" altLang="en-US">
                <a:latin typeface="Times New Roman" pitchFamily="18" charset="0"/>
              </a:endParaRPr>
            </a:p>
          </p:txBody>
        </p:sp>
        <p:sp>
          <p:nvSpPr>
            <p:cNvPr id="155666" name="Text Box 36" descr="信纸"/>
            <p:cNvSpPr txBox="1">
              <a:spLocks noChangeArrowheads="1"/>
            </p:cNvSpPr>
            <p:nvPr/>
          </p:nvSpPr>
          <p:spPr bwMode="auto">
            <a:xfrm>
              <a:off x="1872" y="3246"/>
              <a:ext cx="2400" cy="192"/>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endParaRPr kumimoji="1" lang="zh-CN" altLang="en-US">
                <a:latin typeface="Times New Roman" pitchFamily="18" charset="0"/>
              </a:endParaRPr>
            </a:p>
          </p:txBody>
        </p:sp>
        <p:sp>
          <p:nvSpPr>
            <p:cNvPr id="155667" name="Text Box 37" descr="宽上对角线"/>
            <p:cNvSpPr txBox="1">
              <a:spLocks noChangeArrowheads="1"/>
            </p:cNvSpPr>
            <p:nvPr/>
          </p:nvSpPr>
          <p:spPr bwMode="auto">
            <a:xfrm>
              <a:off x="3648" y="3438"/>
              <a:ext cx="624" cy="192"/>
            </a:xfrm>
            <a:prstGeom prst="rect">
              <a:avLst/>
            </a:prstGeom>
            <a:blipFill dpi="0" rotWithShape="0">
              <a:blip r:embed="rId3"/>
              <a:srcRect/>
              <a:tile tx="0" ty="0" sx="100000" sy="100000" flip="none" algn="tl"/>
            </a:blipFill>
            <a:ln w="38100">
              <a:solidFill>
                <a:schemeClr val="tx1"/>
              </a:solidFill>
              <a:miter lim="800000"/>
              <a:headEnd/>
              <a:tailEnd/>
            </a:ln>
          </p:spPr>
          <p:txBody>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endParaRPr kumimoji="1" lang="zh-CN" altLang="en-US">
                <a:latin typeface="Times New Roman" pitchFamily="18" charset="0"/>
              </a:endParaRPr>
            </a:p>
          </p:txBody>
        </p:sp>
        <p:sp>
          <p:nvSpPr>
            <p:cNvPr id="155668" name="Text Box 38"/>
            <p:cNvSpPr txBox="1">
              <a:spLocks noChangeArrowheads="1"/>
            </p:cNvSpPr>
            <p:nvPr/>
          </p:nvSpPr>
          <p:spPr bwMode="auto">
            <a:xfrm>
              <a:off x="1872" y="2632"/>
              <a:ext cx="24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kumimoji="1" lang="zh-CN" altLang="zh-CN" sz="2000">
                  <a:ea typeface="黑体" pitchFamily="49" charset="-122"/>
                </a:rPr>
                <a:t>字节</a:t>
              </a:r>
              <a:r>
                <a:rPr kumimoji="1" lang="en-US" altLang="zh-CN" sz="2000">
                  <a:ea typeface="黑体" pitchFamily="49" charset="-122"/>
                </a:rPr>
                <a:t>0     </a:t>
              </a:r>
              <a:r>
                <a:rPr kumimoji="1" lang="zh-CN" altLang="zh-CN" sz="2000">
                  <a:ea typeface="黑体" pitchFamily="49" charset="-122"/>
                </a:rPr>
                <a:t>字节1</a:t>
              </a:r>
              <a:r>
                <a:rPr kumimoji="1" lang="zh-CN" altLang="en-US" sz="2000">
                  <a:ea typeface="黑体" pitchFamily="49" charset="-122"/>
                </a:rPr>
                <a:t>      </a:t>
              </a:r>
              <a:r>
                <a:rPr kumimoji="1" lang="zh-CN" altLang="zh-CN" sz="2000">
                  <a:ea typeface="黑体" pitchFamily="49" charset="-122"/>
                </a:rPr>
                <a:t>字节2</a:t>
              </a:r>
              <a:r>
                <a:rPr kumimoji="1" lang="zh-CN" altLang="en-US" sz="2000">
                  <a:ea typeface="黑体" pitchFamily="49" charset="-122"/>
                </a:rPr>
                <a:t>     </a:t>
              </a:r>
              <a:r>
                <a:rPr kumimoji="1" lang="zh-CN" altLang="zh-CN" sz="2000">
                  <a:ea typeface="黑体" pitchFamily="49" charset="-122"/>
                </a:rPr>
                <a:t>字节3</a:t>
              </a:r>
              <a:endParaRPr kumimoji="1" lang="zh-CN" altLang="en-US" sz="2000">
                <a:ea typeface="黑体" pitchFamily="49" charset="-122"/>
              </a:endParaRPr>
            </a:p>
          </p:txBody>
        </p:sp>
        <p:sp>
          <p:nvSpPr>
            <p:cNvPr id="155669" name="Rectangle 39"/>
            <p:cNvSpPr>
              <a:spLocks noChangeArrowheads="1"/>
            </p:cNvSpPr>
            <p:nvPr/>
          </p:nvSpPr>
          <p:spPr bwMode="auto">
            <a:xfrm>
              <a:off x="1872" y="2862"/>
              <a:ext cx="2400" cy="96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endParaRPr lang="zh-CN" altLang="en-US" sz="1600">
                <a:latin typeface="Times New Roman" pitchFamily="18" charset="0"/>
              </a:endParaRPr>
            </a:p>
          </p:txBody>
        </p:sp>
        <p:sp>
          <p:nvSpPr>
            <p:cNvPr id="155670" name="Line 40"/>
            <p:cNvSpPr>
              <a:spLocks noChangeShapeType="1"/>
            </p:cNvSpPr>
            <p:nvPr/>
          </p:nvSpPr>
          <p:spPr bwMode="auto">
            <a:xfrm>
              <a:off x="3024" y="2862"/>
              <a:ext cx="0" cy="192"/>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71" name="Line 41"/>
            <p:cNvSpPr>
              <a:spLocks noChangeShapeType="1"/>
            </p:cNvSpPr>
            <p:nvPr/>
          </p:nvSpPr>
          <p:spPr bwMode="auto">
            <a:xfrm>
              <a:off x="3024" y="3246"/>
              <a:ext cx="0" cy="384"/>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72" name="Line 42"/>
            <p:cNvSpPr>
              <a:spLocks noChangeShapeType="1"/>
            </p:cNvSpPr>
            <p:nvPr/>
          </p:nvSpPr>
          <p:spPr bwMode="auto">
            <a:xfrm>
              <a:off x="1872" y="3438"/>
              <a:ext cx="24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73" name="Text Box 43" descr="信纸"/>
            <p:cNvSpPr txBox="1">
              <a:spLocks noChangeArrowheads="1"/>
            </p:cNvSpPr>
            <p:nvPr/>
          </p:nvSpPr>
          <p:spPr bwMode="auto">
            <a:xfrm>
              <a:off x="3024" y="3054"/>
              <a:ext cx="1248" cy="192"/>
            </a:xfrm>
            <a:prstGeom prst="rect">
              <a:avLst/>
            </a:prstGeom>
            <a:blipFill dpi="0" rotWithShape="0">
              <a:blip r:embed="rId4"/>
              <a:srcRect/>
              <a:tile tx="0" ty="0" sx="100000" sy="100000" flip="none" algn="tl"/>
            </a:blipFill>
            <a:ln w="12700">
              <a:solidFill>
                <a:schemeClr val="tx1"/>
              </a:solidFill>
              <a:prstDash val="sysDot"/>
              <a:miter lim="800000"/>
              <a:headEnd/>
              <a:tailEnd/>
            </a:ln>
          </p:spPr>
          <p:txBody>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endParaRPr kumimoji="1" lang="zh-CN" altLang="en-US">
                <a:latin typeface="Times New Roman" pitchFamily="18" charset="0"/>
              </a:endParaRPr>
            </a:p>
          </p:txBody>
        </p:sp>
        <p:sp>
          <p:nvSpPr>
            <p:cNvPr id="155674" name="Text Box 44" descr="信纸"/>
            <p:cNvSpPr txBox="1">
              <a:spLocks noChangeArrowheads="1"/>
            </p:cNvSpPr>
            <p:nvPr/>
          </p:nvSpPr>
          <p:spPr bwMode="auto">
            <a:xfrm>
              <a:off x="1872" y="3438"/>
              <a:ext cx="1152" cy="192"/>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endParaRPr kumimoji="1" lang="zh-CN" altLang="en-US">
                <a:latin typeface="Times New Roman" pitchFamily="18" charset="0"/>
              </a:endParaRPr>
            </a:p>
          </p:txBody>
        </p:sp>
        <p:sp>
          <p:nvSpPr>
            <p:cNvPr id="155675" name="Line 45"/>
            <p:cNvSpPr>
              <a:spLocks noChangeShapeType="1"/>
            </p:cNvSpPr>
            <p:nvPr/>
          </p:nvSpPr>
          <p:spPr bwMode="auto">
            <a:xfrm>
              <a:off x="3024" y="3054"/>
              <a:ext cx="124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76" name="Line 46"/>
            <p:cNvSpPr>
              <a:spLocks noChangeShapeType="1"/>
            </p:cNvSpPr>
            <p:nvPr/>
          </p:nvSpPr>
          <p:spPr bwMode="auto">
            <a:xfrm>
              <a:off x="3024" y="3054"/>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77" name="Line 47"/>
            <p:cNvSpPr>
              <a:spLocks noChangeShapeType="1"/>
            </p:cNvSpPr>
            <p:nvPr/>
          </p:nvSpPr>
          <p:spPr bwMode="auto">
            <a:xfrm>
              <a:off x="3024" y="3438"/>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78" name="Line 48"/>
            <p:cNvSpPr>
              <a:spLocks noChangeShapeType="1"/>
            </p:cNvSpPr>
            <p:nvPr/>
          </p:nvSpPr>
          <p:spPr bwMode="auto">
            <a:xfrm>
              <a:off x="1872" y="3438"/>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79" name="Line 49"/>
            <p:cNvSpPr>
              <a:spLocks noChangeShapeType="1"/>
            </p:cNvSpPr>
            <p:nvPr/>
          </p:nvSpPr>
          <p:spPr bwMode="auto">
            <a:xfrm>
              <a:off x="3024" y="3438"/>
              <a:ext cx="124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80" name="Line 50"/>
            <p:cNvSpPr>
              <a:spLocks noChangeShapeType="1"/>
            </p:cNvSpPr>
            <p:nvPr/>
          </p:nvSpPr>
          <p:spPr bwMode="auto">
            <a:xfrm>
              <a:off x="4272" y="3054"/>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81" name="Line 51"/>
            <p:cNvSpPr>
              <a:spLocks noChangeShapeType="1"/>
            </p:cNvSpPr>
            <p:nvPr/>
          </p:nvSpPr>
          <p:spPr bwMode="auto">
            <a:xfrm>
              <a:off x="1872" y="3246"/>
              <a:ext cx="115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82" name="Line 52"/>
            <p:cNvSpPr>
              <a:spLocks noChangeShapeType="1"/>
            </p:cNvSpPr>
            <p:nvPr/>
          </p:nvSpPr>
          <p:spPr bwMode="auto">
            <a:xfrm>
              <a:off x="1872" y="3630"/>
              <a:ext cx="115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83" name="Line 53"/>
            <p:cNvSpPr>
              <a:spLocks noChangeShapeType="1"/>
            </p:cNvSpPr>
            <p:nvPr/>
          </p:nvSpPr>
          <p:spPr bwMode="auto">
            <a:xfrm>
              <a:off x="2448" y="2862"/>
              <a:ext cx="0" cy="768"/>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84" name="Line 54"/>
            <p:cNvSpPr>
              <a:spLocks noChangeShapeType="1"/>
            </p:cNvSpPr>
            <p:nvPr/>
          </p:nvSpPr>
          <p:spPr bwMode="auto">
            <a:xfrm>
              <a:off x="3648" y="2862"/>
              <a:ext cx="0" cy="768"/>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85" name="Line 55"/>
            <p:cNvSpPr>
              <a:spLocks noChangeShapeType="1"/>
            </p:cNvSpPr>
            <p:nvPr/>
          </p:nvSpPr>
          <p:spPr bwMode="auto">
            <a:xfrm>
              <a:off x="1872" y="3438"/>
              <a:ext cx="1152"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136" name="Text Box 56">
              <a:extLst>
                <a:ext uri="{FF2B5EF4-FFF2-40B4-BE49-F238E27FC236}">
                  <a16:creationId xmlns="" xmlns:a16="http://schemas.microsoft.com/office/drawing/2014/main" id="{C03A0479-B88B-4763-B7CA-2B75BD4DBDBC}"/>
                </a:ext>
              </a:extLst>
            </p:cNvPr>
            <p:cNvSpPr txBox="1">
              <a:spLocks noChangeArrowheads="1"/>
            </p:cNvSpPr>
            <p:nvPr/>
          </p:nvSpPr>
          <p:spPr bwMode="auto">
            <a:xfrm>
              <a:off x="3024" y="3438"/>
              <a:ext cx="624" cy="192"/>
            </a:xfrm>
            <a:prstGeom prst="rect">
              <a:avLst/>
            </a:prstGeom>
            <a:gradFill rotWithShape="0">
              <a:gsLst>
                <a:gs pos="0">
                  <a:schemeClr val="accent1"/>
                </a:gs>
                <a:gs pos="100000">
                  <a:schemeClr val="accent1">
                    <a:gamma/>
                    <a:shade val="46275"/>
                    <a:invGamma/>
                  </a:schemeClr>
                </a:gs>
              </a:gsLst>
              <a:lin ang="5400000" scaled="1"/>
            </a:gradFill>
            <a:ln w="38100">
              <a:solidFill>
                <a:schemeClr val="tx1"/>
              </a:solidFill>
              <a:miter lim="800000"/>
              <a:headEnd/>
              <a:tailEnd/>
            </a:ln>
            <a:effec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defRPr/>
              </a:pPr>
              <a:endParaRPr kumimoji="1" lang="zh-CN" altLang="en-US" sz="2400">
                <a:latin typeface="Times New Roman" panose="02020603050405020304" pitchFamily="18" charset="0"/>
                <a:ea typeface="宋体" panose="02010600030101010101" pitchFamily="2" charset="-122"/>
              </a:endParaRPr>
            </a:p>
          </p:txBody>
        </p:sp>
        <p:sp>
          <p:nvSpPr>
            <p:cNvPr id="155687" name="Text Box 57" descr="宽上对角线"/>
            <p:cNvSpPr txBox="1">
              <a:spLocks noChangeArrowheads="1"/>
            </p:cNvSpPr>
            <p:nvPr/>
          </p:nvSpPr>
          <p:spPr bwMode="auto">
            <a:xfrm>
              <a:off x="1872" y="3630"/>
              <a:ext cx="576" cy="192"/>
            </a:xfrm>
            <a:prstGeom prst="rect">
              <a:avLst/>
            </a:prstGeom>
            <a:blipFill dpi="0" rotWithShape="0">
              <a:blip r:embed="rId3"/>
              <a:srcRect/>
              <a:tile tx="0" ty="0" sx="100000" sy="100000" flip="none" algn="tl"/>
            </a:blipFill>
            <a:ln w="38100">
              <a:solidFill>
                <a:schemeClr val="tx1"/>
              </a:solidFill>
              <a:miter lim="800000"/>
              <a:headEnd/>
              <a:tailEnd/>
            </a:ln>
          </p:spPr>
          <p:txBody>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endParaRPr kumimoji="1" lang="zh-CN" altLang="en-US">
                <a:latin typeface="Times New Roman" pitchFamily="18" charset="0"/>
              </a:endParaRPr>
            </a:p>
          </p:txBody>
        </p:sp>
        <p:sp>
          <p:nvSpPr>
            <p:cNvPr id="155688" name="Line 58"/>
            <p:cNvSpPr>
              <a:spLocks noChangeShapeType="1"/>
            </p:cNvSpPr>
            <p:nvPr/>
          </p:nvSpPr>
          <p:spPr bwMode="auto">
            <a:xfrm>
              <a:off x="3024" y="3246"/>
              <a:ext cx="1248"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55653" name="Rectangle 59"/>
          <p:cNvSpPr>
            <a:spLocks noGrp="1" noChangeArrowheads="1"/>
          </p:cNvSpPr>
          <p:nvPr>
            <p:ph type="title" idx="4294967295"/>
          </p:nvPr>
        </p:nvSpPr>
        <p:spPr>
          <a:xfrm>
            <a:off x="711200" y="100013"/>
            <a:ext cx="6105525" cy="533400"/>
          </a:xfrm>
          <a:noFill/>
        </p:spPr>
        <p:txBody>
          <a:bodyPr/>
          <a:lstStyle/>
          <a:p>
            <a:r>
              <a:rPr lang="en-US" altLang="zh-CN" smtClean="0">
                <a:ea typeface="宋体" pitchFamily="2" charset="-122"/>
              </a:rPr>
              <a:t>Alignment(</a:t>
            </a:r>
            <a:r>
              <a:rPr lang="zh-CN" altLang="en-US" smtClean="0">
                <a:ea typeface="宋体" pitchFamily="2" charset="-122"/>
              </a:rPr>
              <a:t>对齐</a:t>
            </a:r>
            <a:r>
              <a:rPr lang="en-US" altLang="zh-CN" smtClean="0">
                <a:ea typeface="宋体" pitchFamily="2" charset="-122"/>
              </a:rPr>
              <a:t>)</a:t>
            </a:r>
            <a:endParaRPr lang="zh-CN" altLang="en-US" smtClean="0">
              <a:ea typeface="宋体" pitchFamily="2" charset="-122"/>
            </a:endParaRPr>
          </a:p>
        </p:txBody>
      </p:sp>
      <p:sp>
        <p:nvSpPr>
          <p:cNvPr id="155654" name="Text Box 60"/>
          <p:cNvSpPr txBox="1">
            <a:spLocks noChangeArrowheads="1"/>
          </p:cNvSpPr>
          <p:nvPr/>
        </p:nvSpPr>
        <p:spPr bwMode="auto">
          <a:xfrm>
            <a:off x="2713038" y="746125"/>
            <a:ext cx="6359525"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2200">
                <a:solidFill>
                  <a:schemeClr val="accent2"/>
                </a:solidFill>
                <a:ea typeface="黑体" pitchFamily="49" charset="-122"/>
              </a:rPr>
              <a:t> </a:t>
            </a:r>
            <a:r>
              <a:rPr lang="zh-CN" altLang="en-US" sz="2200">
                <a:solidFill>
                  <a:schemeClr val="accent2"/>
                </a:solidFill>
                <a:ea typeface="黑体" pitchFamily="49" charset="-122"/>
              </a:rPr>
              <a:t>如：</a:t>
            </a:r>
            <a:r>
              <a:rPr lang="en-US" altLang="zh-CN" sz="2200">
                <a:solidFill>
                  <a:schemeClr val="accent2"/>
                </a:solidFill>
                <a:ea typeface="黑体" pitchFamily="49" charset="-122"/>
              </a:rPr>
              <a:t>int i, short k, double x, char c, short j,……</a:t>
            </a:r>
            <a:r>
              <a:rPr lang="en-US" altLang="zh-CN" sz="1800">
                <a:solidFill>
                  <a:schemeClr val="accent2"/>
                </a:solidFill>
              </a:rPr>
              <a:t>  </a:t>
            </a:r>
            <a:endParaRPr lang="zh-CN" altLang="en-US" sz="1800">
              <a:solidFill>
                <a:schemeClr val="accent2"/>
              </a:solidFill>
            </a:endParaRPr>
          </a:p>
        </p:txBody>
      </p:sp>
      <p:sp>
        <p:nvSpPr>
          <p:cNvPr id="430141" name="Text Box 61"/>
          <p:cNvSpPr txBox="1">
            <a:spLocks noChangeArrowheads="1"/>
          </p:cNvSpPr>
          <p:nvPr/>
        </p:nvSpPr>
        <p:spPr bwMode="auto">
          <a:xfrm>
            <a:off x="3124200" y="3373438"/>
            <a:ext cx="5849938"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2200">
                <a:solidFill>
                  <a:schemeClr val="accent2"/>
                </a:solidFill>
              </a:rPr>
              <a:t> </a:t>
            </a:r>
            <a:r>
              <a:rPr lang="zh-CN" altLang="en-US" sz="2200">
                <a:solidFill>
                  <a:schemeClr val="accent2"/>
                </a:solidFill>
              </a:rPr>
              <a:t>则：</a:t>
            </a:r>
            <a:r>
              <a:rPr lang="en-US" altLang="zh-CN" sz="2200">
                <a:solidFill>
                  <a:schemeClr val="accent2"/>
                </a:solidFill>
              </a:rPr>
              <a:t>&amp;i=0; &amp;k=4; &amp;x=8; &amp;c=16; &amp;j=18;……</a:t>
            </a:r>
            <a:endParaRPr lang="zh-CN" altLang="en-US" sz="2200">
              <a:solidFill>
                <a:schemeClr val="accent2"/>
              </a:solidFill>
            </a:endParaRPr>
          </a:p>
        </p:txBody>
      </p:sp>
      <p:sp>
        <p:nvSpPr>
          <p:cNvPr id="430142" name="Text Box 62"/>
          <p:cNvSpPr txBox="1">
            <a:spLocks noChangeArrowheads="1"/>
          </p:cNvSpPr>
          <p:nvPr/>
        </p:nvSpPr>
        <p:spPr bwMode="auto">
          <a:xfrm>
            <a:off x="3289300" y="5956300"/>
            <a:ext cx="578326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2200">
                <a:solidFill>
                  <a:schemeClr val="accent2"/>
                </a:solidFill>
              </a:rPr>
              <a:t> </a:t>
            </a:r>
            <a:r>
              <a:rPr lang="zh-CN" altLang="en-US" sz="2200">
                <a:solidFill>
                  <a:schemeClr val="accent2"/>
                </a:solidFill>
              </a:rPr>
              <a:t>则： </a:t>
            </a:r>
            <a:r>
              <a:rPr lang="en-US" altLang="zh-CN" sz="2200">
                <a:solidFill>
                  <a:schemeClr val="accent2"/>
                </a:solidFill>
              </a:rPr>
              <a:t>&amp;i=0; &amp;k=4; &amp;x=6; &amp;c=14; &amp;j=15;……</a:t>
            </a:r>
            <a:endParaRPr lang="zh-CN" altLang="en-US" sz="2200">
              <a:solidFill>
                <a:schemeClr val="accent2"/>
              </a:solidFill>
            </a:endParaRPr>
          </a:p>
        </p:txBody>
      </p:sp>
      <p:sp>
        <p:nvSpPr>
          <p:cNvPr id="430143" name="Text Box 63"/>
          <p:cNvSpPr txBox="1">
            <a:spLocks noChangeArrowheads="1"/>
          </p:cNvSpPr>
          <p:nvPr/>
        </p:nvSpPr>
        <p:spPr bwMode="auto">
          <a:xfrm>
            <a:off x="2493963" y="4889500"/>
            <a:ext cx="16986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buFontTx/>
              <a:buNone/>
            </a:pPr>
            <a:r>
              <a:rPr lang="en-US" altLang="zh-CN" sz="2200">
                <a:solidFill>
                  <a:srgbClr val="3333FF"/>
                </a:solidFill>
                <a:ea typeface="黑体" pitchFamily="49" charset="-122"/>
              </a:rPr>
              <a:t>x</a:t>
            </a:r>
            <a:r>
              <a:rPr lang="zh-CN" altLang="en-US" sz="2200">
                <a:solidFill>
                  <a:srgbClr val="3333FF"/>
                </a:solidFill>
                <a:ea typeface="黑体" pitchFamily="49" charset="-122"/>
              </a:rPr>
              <a:t>：</a:t>
            </a:r>
            <a:r>
              <a:rPr lang="en-US" altLang="zh-CN" sz="2200">
                <a:solidFill>
                  <a:srgbClr val="3333FF"/>
                </a:solidFill>
                <a:ea typeface="黑体" pitchFamily="49" charset="-122"/>
              </a:rPr>
              <a:t>3</a:t>
            </a:r>
            <a:r>
              <a:rPr lang="zh-CN" altLang="en-US" sz="2200">
                <a:solidFill>
                  <a:srgbClr val="3333FF"/>
                </a:solidFill>
                <a:ea typeface="黑体" pitchFamily="49" charset="-122"/>
              </a:rPr>
              <a:t>个周期</a:t>
            </a:r>
          </a:p>
          <a:p>
            <a:pPr>
              <a:lnSpc>
                <a:spcPct val="100000"/>
              </a:lnSpc>
              <a:buFontTx/>
              <a:buNone/>
            </a:pPr>
            <a:r>
              <a:rPr lang="en-US" altLang="zh-CN" sz="2200">
                <a:solidFill>
                  <a:srgbClr val="3333FF"/>
                </a:solidFill>
                <a:ea typeface="黑体" pitchFamily="49" charset="-122"/>
              </a:rPr>
              <a:t>j</a:t>
            </a:r>
            <a:r>
              <a:rPr lang="zh-CN" altLang="en-US" sz="2200">
                <a:solidFill>
                  <a:srgbClr val="3333FF"/>
                </a:solidFill>
                <a:ea typeface="黑体" pitchFamily="49" charset="-122"/>
              </a:rPr>
              <a:t>：</a:t>
            </a:r>
            <a:r>
              <a:rPr lang="en-US" altLang="zh-CN" sz="2200">
                <a:solidFill>
                  <a:srgbClr val="3333FF"/>
                </a:solidFill>
                <a:ea typeface="黑体" pitchFamily="49" charset="-122"/>
              </a:rPr>
              <a:t>2</a:t>
            </a:r>
            <a:r>
              <a:rPr lang="zh-CN" altLang="en-US" sz="2200">
                <a:solidFill>
                  <a:srgbClr val="3333FF"/>
                </a:solidFill>
                <a:ea typeface="黑体" pitchFamily="49" charset="-122"/>
              </a:rPr>
              <a:t>个周期</a:t>
            </a:r>
          </a:p>
        </p:txBody>
      </p:sp>
      <p:sp>
        <p:nvSpPr>
          <p:cNvPr id="430144" name="Text Box 64"/>
          <p:cNvSpPr txBox="1">
            <a:spLocks noChangeArrowheads="1"/>
          </p:cNvSpPr>
          <p:nvPr/>
        </p:nvSpPr>
        <p:spPr bwMode="auto">
          <a:xfrm>
            <a:off x="2368550" y="2368550"/>
            <a:ext cx="16986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buFontTx/>
              <a:buNone/>
            </a:pPr>
            <a:r>
              <a:rPr lang="en-US" altLang="zh-CN" sz="2200">
                <a:solidFill>
                  <a:srgbClr val="3333FF"/>
                </a:solidFill>
                <a:ea typeface="黑体" pitchFamily="49" charset="-122"/>
              </a:rPr>
              <a:t>x</a:t>
            </a:r>
            <a:r>
              <a:rPr lang="zh-CN" altLang="en-US" sz="2200">
                <a:solidFill>
                  <a:srgbClr val="3333FF"/>
                </a:solidFill>
                <a:ea typeface="黑体" pitchFamily="49" charset="-122"/>
              </a:rPr>
              <a:t>：</a:t>
            </a:r>
            <a:r>
              <a:rPr lang="en-US" altLang="zh-CN" sz="2200">
                <a:solidFill>
                  <a:srgbClr val="3333FF"/>
                </a:solidFill>
                <a:ea typeface="黑体" pitchFamily="49" charset="-122"/>
              </a:rPr>
              <a:t>2</a:t>
            </a:r>
            <a:r>
              <a:rPr lang="zh-CN" altLang="en-US" sz="2200">
                <a:solidFill>
                  <a:srgbClr val="3333FF"/>
                </a:solidFill>
                <a:ea typeface="黑体" pitchFamily="49" charset="-122"/>
              </a:rPr>
              <a:t>个周期</a:t>
            </a:r>
          </a:p>
          <a:p>
            <a:pPr>
              <a:lnSpc>
                <a:spcPct val="100000"/>
              </a:lnSpc>
              <a:buFontTx/>
              <a:buNone/>
            </a:pPr>
            <a:r>
              <a:rPr lang="en-US" altLang="zh-CN" sz="2200">
                <a:solidFill>
                  <a:srgbClr val="3333FF"/>
                </a:solidFill>
                <a:ea typeface="黑体" pitchFamily="49" charset="-122"/>
              </a:rPr>
              <a:t>j</a:t>
            </a:r>
            <a:r>
              <a:rPr lang="zh-CN" altLang="en-US" sz="2200">
                <a:solidFill>
                  <a:srgbClr val="3333FF"/>
                </a:solidFill>
                <a:ea typeface="黑体" pitchFamily="49" charset="-122"/>
              </a:rPr>
              <a:t>：</a:t>
            </a:r>
            <a:r>
              <a:rPr lang="en-US" altLang="zh-CN" sz="2200">
                <a:solidFill>
                  <a:srgbClr val="3333FF"/>
                </a:solidFill>
                <a:ea typeface="黑体" pitchFamily="49" charset="-122"/>
              </a:rPr>
              <a:t>1</a:t>
            </a:r>
            <a:r>
              <a:rPr lang="zh-CN" altLang="en-US" sz="2200">
                <a:solidFill>
                  <a:srgbClr val="3333FF"/>
                </a:solidFill>
                <a:ea typeface="黑体" pitchFamily="49" charset="-122"/>
              </a:rPr>
              <a:t>个周期</a:t>
            </a:r>
          </a:p>
        </p:txBody>
      </p:sp>
      <p:sp>
        <p:nvSpPr>
          <p:cNvPr id="430145" name="Text Box 65"/>
          <p:cNvSpPr txBox="1">
            <a:spLocks noChangeArrowheads="1"/>
          </p:cNvSpPr>
          <p:nvPr/>
        </p:nvSpPr>
        <p:spPr bwMode="auto">
          <a:xfrm>
            <a:off x="203200" y="4421188"/>
            <a:ext cx="1943100"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zh-CN" altLang="en-US" sz="2000">
                <a:solidFill>
                  <a:srgbClr val="CC0000"/>
                </a:solidFill>
                <a:latin typeface="微软雅黑" pitchFamily="34" charset="-122"/>
                <a:ea typeface="微软雅黑" pitchFamily="34" charset="-122"/>
              </a:rPr>
              <a:t>虽节省了空间，但增加了访存次数！</a:t>
            </a:r>
          </a:p>
          <a:p>
            <a:pPr>
              <a:lnSpc>
                <a:spcPct val="100000"/>
              </a:lnSpc>
              <a:spcBef>
                <a:spcPct val="50000"/>
              </a:spcBef>
              <a:buFontTx/>
              <a:buNone/>
            </a:pPr>
            <a:r>
              <a:rPr lang="zh-CN" altLang="en-US" sz="2000">
                <a:solidFill>
                  <a:srgbClr val="CC0000"/>
                </a:solidFill>
                <a:latin typeface="微软雅黑" pitchFamily="34" charset="-122"/>
                <a:ea typeface="微软雅黑" pitchFamily="34" charset="-122"/>
              </a:rPr>
              <a:t>需要权衡，目前来看，浪费一点存储空间没有关系！ </a:t>
            </a:r>
            <a:endParaRPr lang="en-US" altLang="zh-CN" sz="2000">
              <a:solidFill>
                <a:srgbClr val="CC0000"/>
              </a:solidFill>
              <a:latin typeface="微软雅黑" pitchFamily="34" charset="-122"/>
              <a:ea typeface="微软雅黑" pitchFamily="34" charset="-122"/>
            </a:endParaRPr>
          </a:p>
        </p:txBody>
      </p:sp>
      <p:sp>
        <p:nvSpPr>
          <p:cNvPr id="524354" name="Text Box 66"/>
          <p:cNvSpPr txBox="1">
            <a:spLocks noChangeArrowheads="1"/>
          </p:cNvSpPr>
          <p:nvPr/>
        </p:nvSpPr>
        <p:spPr bwMode="auto">
          <a:xfrm>
            <a:off x="180975" y="1016000"/>
            <a:ext cx="1928813" cy="290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25000"/>
              </a:lnSpc>
              <a:spcBef>
                <a:spcPct val="50000"/>
              </a:spcBef>
              <a:buFontTx/>
              <a:buNone/>
            </a:pPr>
            <a:r>
              <a:rPr lang="zh-CN" altLang="en-US" sz="2000">
                <a:latin typeface="微软雅黑" pitchFamily="34" charset="-122"/>
                <a:ea typeface="微软雅黑" pitchFamily="34" charset="-122"/>
              </a:rPr>
              <a:t>按字节编址</a:t>
            </a:r>
          </a:p>
          <a:p>
            <a:pPr>
              <a:lnSpc>
                <a:spcPct val="125000"/>
              </a:lnSpc>
              <a:spcBef>
                <a:spcPct val="50000"/>
              </a:spcBef>
              <a:buFontTx/>
              <a:buNone/>
            </a:pPr>
            <a:r>
              <a:rPr lang="zh-CN" altLang="en-US" sz="2000">
                <a:latin typeface="微软雅黑" pitchFamily="34" charset="-122"/>
                <a:ea typeface="微软雅黑" pitchFamily="34" charset="-122"/>
              </a:rPr>
              <a:t>每次只能读写某个字地址开始的</a:t>
            </a:r>
            <a:r>
              <a:rPr lang="en-US" altLang="zh-CN" sz="2000">
                <a:latin typeface="微软雅黑" pitchFamily="34" charset="-122"/>
                <a:ea typeface="微软雅黑" pitchFamily="34" charset="-122"/>
              </a:rPr>
              <a:t>4</a:t>
            </a:r>
            <a:r>
              <a:rPr lang="zh-CN" altLang="en-US" sz="2000">
                <a:latin typeface="微软雅黑" pitchFamily="34" charset="-122"/>
                <a:ea typeface="微软雅黑" pitchFamily="34" charset="-122"/>
              </a:rPr>
              <a:t>个单元中连续的</a:t>
            </a:r>
            <a:r>
              <a:rPr lang="en-US" altLang="zh-CN" sz="2000">
                <a:latin typeface="微软雅黑" pitchFamily="34" charset="-122"/>
                <a:ea typeface="微软雅黑" pitchFamily="34" charset="-122"/>
              </a:rPr>
              <a:t>1</a:t>
            </a:r>
            <a:r>
              <a:rPr lang="zh-CN" altLang="en-US" sz="2000">
                <a:latin typeface="微软雅黑" pitchFamily="34" charset="-122"/>
                <a:ea typeface="微软雅黑" pitchFamily="34" charset="-122"/>
              </a:rPr>
              <a:t>个、</a:t>
            </a:r>
            <a:r>
              <a:rPr lang="en-US" altLang="zh-CN" sz="2000">
                <a:latin typeface="微软雅黑" pitchFamily="34" charset="-122"/>
                <a:ea typeface="微软雅黑" pitchFamily="34" charset="-122"/>
              </a:rPr>
              <a:t>2</a:t>
            </a:r>
            <a:r>
              <a:rPr lang="zh-CN" altLang="en-US" sz="2000">
                <a:latin typeface="微软雅黑" pitchFamily="34" charset="-122"/>
                <a:ea typeface="微软雅黑" pitchFamily="34" charset="-122"/>
              </a:rPr>
              <a:t>个、</a:t>
            </a:r>
            <a:r>
              <a:rPr lang="en-US" altLang="zh-CN" sz="2000">
                <a:latin typeface="微软雅黑" pitchFamily="34" charset="-122"/>
                <a:ea typeface="微软雅黑" pitchFamily="34" charset="-122"/>
              </a:rPr>
              <a:t>3</a:t>
            </a:r>
            <a:r>
              <a:rPr lang="zh-CN" altLang="en-US" sz="2000">
                <a:latin typeface="微软雅黑" pitchFamily="34" charset="-122"/>
                <a:ea typeface="微软雅黑" pitchFamily="34" charset="-122"/>
              </a:rPr>
              <a:t>个或</a:t>
            </a:r>
            <a:r>
              <a:rPr lang="en-US" altLang="zh-CN" sz="2000">
                <a:latin typeface="微软雅黑" pitchFamily="34" charset="-122"/>
                <a:ea typeface="微软雅黑" pitchFamily="34" charset="-122"/>
              </a:rPr>
              <a:t>4</a:t>
            </a:r>
            <a:r>
              <a:rPr lang="zh-CN" altLang="en-US" sz="2000">
                <a:latin typeface="微软雅黑" pitchFamily="34" charset="-122"/>
                <a:ea typeface="微软雅黑" pitchFamily="34" charset="-122"/>
              </a:rPr>
              <a:t>个字节</a:t>
            </a:r>
          </a:p>
        </p:txBody>
      </p:sp>
      <p:sp>
        <p:nvSpPr>
          <p:cNvPr id="67" name="Text Box 123"/>
          <p:cNvSpPr txBox="1">
            <a:spLocks noChangeArrowheads="1"/>
          </p:cNvSpPr>
          <p:nvPr/>
        </p:nvSpPr>
        <p:spPr bwMode="auto">
          <a:xfrm>
            <a:off x="7902575" y="204788"/>
            <a:ext cx="900113"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2000">
                <a:latin typeface="微软雅黑" pitchFamily="34" charset="-122"/>
                <a:ea typeface="微软雅黑" pitchFamily="34" charset="-122"/>
                <a:hlinkClick r:id="" action="ppaction://hlinkshowjump?jump=previousslide"/>
              </a:rPr>
              <a:t>BACK</a:t>
            </a:r>
            <a:endParaRPr lang="en-US" altLang="zh-CN" sz="2000">
              <a:latin typeface="微软雅黑" pitchFamily="34" charset="-122"/>
              <a:ea typeface="微软雅黑" pitchFamily="34" charset="-122"/>
            </a:endParaRPr>
          </a:p>
        </p:txBody>
      </p:sp>
    </p:spTree>
    <p:extLst>
      <p:ext uri="{BB962C8B-B14F-4D97-AF65-F5344CB8AC3E}">
        <p14:creationId xmlns:p14="http://schemas.microsoft.com/office/powerpoint/2010/main" val="17376830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41"/>
                                        </p:tgtEl>
                                        <p:attrNameLst>
                                          <p:attrName>style.visibility</p:attrName>
                                        </p:attrNameLst>
                                      </p:cBhvr>
                                      <p:to>
                                        <p:strVal val="visible"/>
                                      </p:to>
                                    </p:set>
                                    <p:animEffect transition="in" filter="blinds(horizontal)">
                                      <p:cBhvr>
                                        <p:cTn id="7" dur="500"/>
                                        <p:tgtEl>
                                          <p:spTgt spid="4301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0142"/>
                                        </p:tgtEl>
                                        <p:attrNameLst>
                                          <p:attrName>style.visibility</p:attrName>
                                        </p:attrNameLst>
                                      </p:cBhvr>
                                      <p:to>
                                        <p:strVal val="visible"/>
                                      </p:to>
                                    </p:set>
                                    <p:animEffect transition="in" filter="blinds(horizontal)">
                                      <p:cBhvr>
                                        <p:cTn id="12" dur="500"/>
                                        <p:tgtEl>
                                          <p:spTgt spid="4301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24354">
                                            <p:txEl>
                                              <p:pRg st="1" end="1"/>
                                            </p:txEl>
                                          </p:spTgt>
                                        </p:tgtEl>
                                        <p:attrNameLst>
                                          <p:attrName>style.visibility</p:attrName>
                                        </p:attrNameLst>
                                      </p:cBhvr>
                                      <p:to>
                                        <p:strVal val="visible"/>
                                      </p:to>
                                    </p:set>
                                    <p:animEffect transition="in" filter="blinds(horizontal)">
                                      <p:cBhvr>
                                        <p:cTn id="17" dur="500"/>
                                        <p:tgtEl>
                                          <p:spTgt spid="52435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30144">
                                            <p:txEl>
                                              <p:pRg st="0" end="0"/>
                                            </p:txEl>
                                          </p:spTgt>
                                        </p:tgtEl>
                                        <p:attrNameLst>
                                          <p:attrName>style.visibility</p:attrName>
                                        </p:attrNameLst>
                                      </p:cBhvr>
                                      <p:to>
                                        <p:strVal val="visible"/>
                                      </p:to>
                                    </p:set>
                                    <p:animEffect transition="in" filter="blinds(horizontal)">
                                      <p:cBhvr>
                                        <p:cTn id="22" dur="500"/>
                                        <p:tgtEl>
                                          <p:spTgt spid="430144">
                                            <p:txEl>
                                              <p:pRg st="0" end="0"/>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30144">
                                            <p:txEl>
                                              <p:pRg st="1" end="1"/>
                                            </p:txEl>
                                          </p:spTgt>
                                        </p:tgtEl>
                                        <p:attrNameLst>
                                          <p:attrName>style.visibility</p:attrName>
                                        </p:attrNameLst>
                                      </p:cBhvr>
                                      <p:to>
                                        <p:strVal val="visible"/>
                                      </p:to>
                                    </p:set>
                                    <p:animEffect transition="in" filter="blinds(horizontal)">
                                      <p:cBhvr>
                                        <p:cTn id="25" dur="500"/>
                                        <p:tgtEl>
                                          <p:spTgt spid="430144">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30143">
                                            <p:txEl>
                                              <p:pRg st="0" end="0"/>
                                            </p:txEl>
                                          </p:spTgt>
                                        </p:tgtEl>
                                        <p:attrNameLst>
                                          <p:attrName>style.visibility</p:attrName>
                                        </p:attrNameLst>
                                      </p:cBhvr>
                                      <p:to>
                                        <p:strVal val="visible"/>
                                      </p:to>
                                    </p:set>
                                    <p:animEffect transition="in" filter="blinds(horizontal)">
                                      <p:cBhvr>
                                        <p:cTn id="30" dur="500"/>
                                        <p:tgtEl>
                                          <p:spTgt spid="430143">
                                            <p:txEl>
                                              <p:pRg st="0" end="0"/>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430143">
                                            <p:txEl>
                                              <p:pRg st="1" end="1"/>
                                            </p:txEl>
                                          </p:spTgt>
                                        </p:tgtEl>
                                        <p:attrNameLst>
                                          <p:attrName>style.visibility</p:attrName>
                                        </p:attrNameLst>
                                      </p:cBhvr>
                                      <p:to>
                                        <p:strVal val="visible"/>
                                      </p:to>
                                    </p:set>
                                    <p:animEffect transition="in" filter="blinds(horizontal)">
                                      <p:cBhvr>
                                        <p:cTn id="33" dur="500"/>
                                        <p:tgtEl>
                                          <p:spTgt spid="430143">
                                            <p:txEl>
                                              <p:pRg st="1" end="1"/>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30145"/>
                                        </p:tgtEl>
                                        <p:attrNameLst>
                                          <p:attrName>style.visibility</p:attrName>
                                        </p:attrNameLst>
                                      </p:cBhvr>
                                      <p:to>
                                        <p:strVal val="visible"/>
                                      </p:to>
                                    </p:set>
                                    <p:animEffect transition="in" filter="blinds(horizontal)">
                                      <p:cBhvr>
                                        <p:cTn id="38" dur="500"/>
                                        <p:tgtEl>
                                          <p:spTgt spid="43014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67"/>
                                        </p:tgtEl>
                                        <p:attrNameLst>
                                          <p:attrName>style.visibility</p:attrName>
                                        </p:attrNameLst>
                                      </p:cBhvr>
                                      <p:to>
                                        <p:strVal val="visible"/>
                                      </p:to>
                                    </p:set>
                                    <p:animEffect transition="in" filter="blinds(horizontal)">
                                      <p:cBhvr>
                                        <p:cTn id="43"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41" grpId="0"/>
      <p:bldP spid="430142" grpId="0"/>
      <p:bldP spid="430143" grpId="0" build="allAtOnce"/>
      <p:bldP spid="430145" grpId="0"/>
      <p:bldP spid="6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457200" y="98425"/>
            <a:ext cx="8229600" cy="561975"/>
          </a:xfrm>
        </p:spPr>
        <p:txBody>
          <a:bodyPr/>
          <a:lstStyle/>
          <a:p>
            <a:r>
              <a:rPr lang="zh-CN" altLang="en-US" sz="3600" smtClean="0"/>
              <a:t>主存储器的结构</a:t>
            </a:r>
          </a:p>
        </p:txBody>
      </p:sp>
      <p:grpSp>
        <p:nvGrpSpPr>
          <p:cNvPr id="156675" name="Group 7"/>
          <p:cNvGrpSpPr>
            <a:grpSpLocks/>
          </p:cNvGrpSpPr>
          <p:nvPr/>
        </p:nvGrpSpPr>
        <p:grpSpPr bwMode="auto">
          <a:xfrm>
            <a:off x="985838" y="908050"/>
            <a:ext cx="8086725" cy="5656263"/>
            <a:chOff x="430" y="880"/>
            <a:chExt cx="4338" cy="3056"/>
          </a:xfrm>
        </p:grpSpPr>
        <p:sp>
          <p:nvSpPr>
            <p:cNvPr id="156679" name="Text Box 8"/>
            <p:cNvSpPr txBox="1">
              <a:spLocks noChangeAspect="1" noChangeArrowheads="1"/>
            </p:cNvSpPr>
            <p:nvPr/>
          </p:nvSpPr>
          <p:spPr bwMode="auto">
            <a:xfrm>
              <a:off x="4060" y="3109"/>
              <a:ext cx="70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zh-CN" altLang="en-US" sz="1800">
                  <a:latin typeface="Helvetica" pitchFamily="34" charset="0"/>
                  <a:ea typeface="微软雅黑" pitchFamily="34" charset="-122"/>
                </a:rPr>
                <a:t>存储控制器</a:t>
              </a:r>
            </a:p>
          </p:txBody>
        </p:sp>
        <p:sp>
          <p:nvSpPr>
            <p:cNvPr id="156680" name="Rectangle 9"/>
            <p:cNvSpPr>
              <a:spLocks noChangeAspect="1" noChangeArrowheads="1"/>
            </p:cNvSpPr>
            <p:nvPr/>
          </p:nvSpPr>
          <p:spPr bwMode="auto">
            <a:xfrm>
              <a:off x="1250" y="887"/>
              <a:ext cx="2832" cy="1506"/>
            </a:xfrm>
            <a:prstGeom prst="rect">
              <a:avLst/>
            </a:prstGeom>
            <a:solidFill>
              <a:schemeClr val="bg1"/>
            </a:solidFill>
            <a:ln w="12700">
              <a:solidFill>
                <a:schemeClr val="tx1"/>
              </a:solidFill>
              <a:miter lim="800000"/>
              <a:headEnd/>
              <a:tailEnd/>
            </a:ln>
            <a:effectLst>
              <a:outerShdw dist="107763" dir="2700000" algn="ctr" rotWithShape="0">
                <a:srgbClr val="000004"/>
              </a:outerShdw>
            </a:effec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endParaRPr kumimoji="1" lang="zh-CN" altLang="en-US" sz="1800" i="1">
                <a:solidFill>
                  <a:srgbClr val="666699"/>
                </a:solidFill>
                <a:ea typeface="华文新魏" pitchFamily="2" charset="-122"/>
              </a:endParaRPr>
            </a:p>
          </p:txBody>
        </p:sp>
        <p:sp>
          <p:nvSpPr>
            <p:cNvPr id="156681" name="Rectangle 10"/>
            <p:cNvSpPr>
              <a:spLocks noChangeAspect="1" noChangeArrowheads="1"/>
            </p:cNvSpPr>
            <p:nvPr/>
          </p:nvSpPr>
          <p:spPr bwMode="auto">
            <a:xfrm>
              <a:off x="1527" y="2779"/>
              <a:ext cx="2524" cy="710"/>
            </a:xfrm>
            <a:prstGeom prst="rect">
              <a:avLst/>
            </a:prstGeom>
            <a:solidFill>
              <a:srgbClr val="FFFFFF"/>
            </a:solidFill>
            <a:ln w="12700">
              <a:solidFill>
                <a:schemeClr val="tx1"/>
              </a:solidFill>
              <a:miter lim="800000"/>
              <a:headEnd/>
              <a:tailEnd/>
            </a:ln>
            <a:effectLst>
              <a:outerShdw dist="107763" dir="2700000" algn="ctr" rotWithShape="0">
                <a:srgbClr val="000004"/>
              </a:outerShdw>
            </a:effec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endParaRPr kumimoji="1" lang="zh-CN" altLang="en-US" sz="1800" i="1">
                <a:solidFill>
                  <a:srgbClr val="666699"/>
                </a:solidFill>
                <a:ea typeface="华文新魏" pitchFamily="2" charset="-122"/>
              </a:endParaRPr>
            </a:p>
          </p:txBody>
        </p:sp>
        <p:sp>
          <p:nvSpPr>
            <p:cNvPr id="156682" name="Rectangle 11"/>
            <p:cNvSpPr>
              <a:spLocks noChangeAspect="1" noChangeArrowheads="1"/>
            </p:cNvSpPr>
            <p:nvPr/>
          </p:nvSpPr>
          <p:spPr bwMode="auto">
            <a:xfrm>
              <a:off x="3236" y="1304"/>
              <a:ext cx="613" cy="545"/>
            </a:xfrm>
            <a:prstGeom prst="rect">
              <a:avLst/>
            </a:prstGeom>
            <a:solidFill>
              <a:srgbClr val="FFFFFF"/>
            </a:solidFill>
            <a:ln w="12700">
              <a:solidFill>
                <a:schemeClr val="tx1"/>
              </a:solidFill>
              <a:miter lim="800000"/>
              <a:headEnd/>
              <a:tailEnd/>
            </a:ln>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endParaRPr kumimoji="1" lang="zh-CN" altLang="en-US" sz="1800" i="1">
                <a:solidFill>
                  <a:srgbClr val="666699"/>
                </a:solidFill>
                <a:ea typeface="华文新魏" pitchFamily="2" charset="-122"/>
              </a:endParaRPr>
            </a:p>
          </p:txBody>
        </p:sp>
        <p:sp>
          <p:nvSpPr>
            <p:cNvPr id="156683" name="Rectangle 12"/>
            <p:cNvSpPr>
              <a:spLocks noChangeAspect="1" noChangeArrowheads="1"/>
            </p:cNvSpPr>
            <p:nvPr/>
          </p:nvSpPr>
          <p:spPr bwMode="auto">
            <a:xfrm>
              <a:off x="2963" y="1372"/>
              <a:ext cx="614" cy="546"/>
            </a:xfrm>
            <a:prstGeom prst="rect">
              <a:avLst/>
            </a:prstGeom>
            <a:solidFill>
              <a:srgbClr val="FFFFFF"/>
            </a:solidFill>
            <a:ln w="12700">
              <a:solidFill>
                <a:schemeClr val="tx1"/>
              </a:solidFill>
              <a:miter lim="800000"/>
              <a:headEnd/>
              <a:tailEnd/>
            </a:ln>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endParaRPr kumimoji="1" lang="zh-CN" altLang="en-US" sz="1800" i="1">
                <a:solidFill>
                  <a:srgbClr val="666699"/>
                </a:solidFill>
                <a:ea typeface="华文新魏" pitchFamily="2" charset="-122"/>
              </a:endParaRPr>
            </a:p>
          </p:txBody>
        </p:sp>
        <p:sp>
          <p:nvSpPr>
            <p:cNvPr id="156684" name="Rectangle 13"/>
            <p:cNvSpPr>
              <a:spLocks noChangeAspect="1" noChangeArrowheads="1"/>
            </p:cNvSpPr>
            <p:nvPr/>
          </p:nvSpPr>
          <p:spPr bwMode="auto">
            <a:xfrm>
              <a:off x="2690" y="1441"/>
              <a:ext cx="614" cy="545"/>
            </a:xfrm>
            <a:prstGeom prst="rect">
              <a:avLst/>
            </a:prstGeom>
            <a:solidFill>
              <a:srgbClr val="FFFFFF"/>
            </a:solidFill>
            <a:ln w="12700">
              <a:solidFill>
                <a:schemeClr val="tx1"/>
              </a:solidFill>
              <a:miter lim="800000"/>
              <a:headEnd/>
              <a:tailEnd/>
            </a:ln>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endParaRPr kumimoji="1" lang="zh-CN" altLang="en-US" sz="1800" i="1">
                <a:solidFill>
                  <a:srgbClr val="666699"/>
                </a:solidFill>
                <a:ea typeface="华文新魏" pitchFamily="2" charset="-122"/>
              </a:endParaRPr>
            </a:p>
          </p:txBody>
        </p:sp>
        <p:sp>
          <p:nvSpPr>
            <p:cNvPr id="156685" name="Rectangle 14"/>
            <p:cNvSpPr>
              <a:spLocks noChangeAspect="1" noChangeArrowheads="1"/>
            </p:cNvSpPr>
            <p:nvPr/>
          </p:nvSpPr>
          <p:spPr bwMode="auto">
            <a:xfrm>
              <a:off x="2418" y="1508"/>
              <a:ext cx="613" cy="546"/>
            </a:xfrm>
            <a:prstGeom prst="rect">
              <a:avLst/>
            </a:prstGeom>
            <a:solidFill>
              <a:srgbClr val="FFFFFF"/>
            </a:solidFill>
            <a:ln w="12700">
              <a:solidFill>
                <a:schemeClr val="tx1"/>
              </a:solidFill>
              <a:miter lim="800000"/>
              <a:headEnd/>
              <a:tailEnd/>
            </a:ln>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endParaRPr kumimoji="1" lang="zh-CN" altLang="en-US" sz="1800" i="1">
                <a:solidFill>
                  <a:srgbClr val="666699"/>
                </a:solidFill>
                <a:ea typeface="华文新魏" pitchFamily="2" charset="-122"/>
              </a:endParaRPr>
            </a:p>
          </p:txBody>
        </p:sp>
        <p:sp>
          <p:nvSpPr>
            <p:cNvPr id="156686" name="Rectangle 15"/>
            <p:cNvSpPr>
              <a:spLocks noChangeAspect="1" noChangeArrowheads="1"/>
            </p:cNvSpPr>
            <p:nvPr/>
          </p:nvSpPr>
          <p:spPr bwMode="auto">
            <a:xfrm>
              <a:off x="2145" y="1577"/>
              <a:ext cx="614" cy="546"/>
            </a:xfrm>
            <a:prstGeom prst="rect">
              <a:avLst/>
            </a:prstGeom>
            <a:solidFill>
              <a:srgbClr val="FFFFFF"/>
            </a:solidFill>
            <a:ln w="12700">
              <a:solidFill>
                <a:schemeClr val="tx1"/>
              </a:solidFill>
              <a:miter lim="800000"/>
              <a:headEnd/>
              <a:tailEnd/>
            </a:ln>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endParaRPr kumimoji="1" lang="zh-CN" altLang="en-US" sz="1800" i="1">
                <a:solidFill>
                  <a:srgbClr val="666699"/>
                </a:solidFill>
                <a:ea typeface="华文新魏" pitchFamily="2" charset="-122"/>
              </a:endParaRPr>
            </a:p>
          </p:txBody>
        </p:sp>
        <p:sp>
          <p:nvSpPr>
            <p:cNvPr id="156687" name="Rectangle 16"/>
            <p:cNvSpPr>
              <a:spLocks noChangeAspect="1" noChangeArrowheads="1"/>
            </p:cNvSpPr>
            <p:nvPr/>
          </p:nvSpPr>
          <p:spPr bwMode="auto">
            <a:xfrm>
              <a:off x="1872" y="1645"/>
              <a:ext cx="614" cy="545"/>
            </a:xfrm>
            <a:prstGeom prst="rect">
              <a:avLst/>
            </a:prstGeom>
            <a:solidFill>
              <a:srgbClr val="FFFFFF"/>
            </a:solidFill>
            <a:ln w="12700">
              <a:solidFill>
                <a:schemeClr val="tx1"/>
              </a:solidFill>
              <a:miter lim="800000"/>
              <a:headEnd/>
              <a:tailEnd/>
            </a:ln>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endParaRPr kumimoji="1" lang="zh-CN" altLang="en-US" sz="1800" i="1">
                <a:solidFill>
                  <a:srgbClr val="666699"/>
                </a:solidFill>
                <a:ea typeface="华文新魏" pitchFamily="2" charset="-122"/>
              </a:endParaRPr>
            </a:p>
          </p:txBody>
        </p:sp>
        <p:sp>
          <p:nvSpPr>
            <p:cNvPr id="156688" name="Rectangle 17"/>
            <p:cNvSpPr>
              <a:spLocks noChangeAspect="1" noChangeArrowheads="1"/>
            </p:cNvSpPr>
            <p:nvPr/>
          </p:nvSpPr>
          <p:spPr bwMode="auto">
            <a:xfrm>
              <a:off x="1599" y="1713"/>
              <a:ext cx="613" cy="546"/>
            </a:xfrm>
            <a:prstGeom prst="rect">
              <a:avLst/>
            </a:prstGeom>
            <a:solidFill>
              <a:srgbClr val="FFFFFF"/>
            </a:solidFill>
            <a:ln w="12700">
              <a:solidFill>
                <a:schemeClr val="tx1"/>
              </a:solidFill>
              <a:miter lim="800000"/>
              <a:headEnd/>
              <a:tailEnd/>
            </a:ln>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endParaRPr kumimoji="1" lang="zh-CN" altLang="en-US" sz="1800" i="1">
                <a:solidFill>
                  <a:srgbClr val="666699"/>
                </a:solidFill>
                <a:ea typeface="华文新魏" pitchFamily="2" charset="-122"/>
              </a:endParaRPr>
            </a:p>
          </p:txBody>
        </p:sp>
        <p:sp>
          <p:nvSpPr>
            <p:cNvPr id="156689" name="Rectangle 18"/>
            <p:cNvSpPr>
              <a:spLocks noChangeAspect="1" noChangeArrowheads="1"/>
            </p:cNvSpPr>
            <p:nvPr/>
          </p:nvSpPr>
          <p:spPr bwMode="auto">
            <a:xfrm>
              <a:off x="1326" y="1782"/>
              <a:ext cx="614" cy="545"/>
            </a:xfrm>
            <a:prstGeom prst="rect">
              <a:avLst/>
            </a:prstGeom>
            <a:solidFill>
              <a:srgbClr val="FFFFFF"/>
            </a:solidFill>
            <a:ln w="12700">
              <a:solidFill>
                <a:schemeClr val="tx1"/>
              </a:solidFill>
              <a:miter lim="800000"/>
              <a:headEnd/>
              <a:tailEnd/>
            </a:ln>
          </p:spPr>
          <p:txBody>
            <a:bodyPr wrap="none" lIns="88950" tIns="44480" rIns="88950" bIns="44480"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gn="ctr">
                <a:lnSpc>
                  <a:spcPct val="100000"/>
                </a:lnSpc>
                <a:spcBef>
                  <a:spcPct val="0"/>
                </a:spcBef>
                <a:buFontTx/>
                <a:buNone/>
              </a:pPr>
              <a:endParaRPr lang="zh-CN" altLang="en-US" sz="1400">
                <a:latin typeface="Helvetica" pitchFamily="34" charset="0"/>
              </a:endParaRPr>
            </a:p>
          </p:txBody>
        </p:sp>
        <p:grpSp>
          <p:nvGrpSpPr>
            <p:cNvPr id="156690" name="Group 19"/>
            <p:cNvGrpSpPr>
              <a:grpSpLocks/>
            </p:cNvGrpSpPr>
            <p:nvPr/>
          </p:nvGrpSpPr>
          <p:grpSpPr bwMode="auto">
            <a:xfrm>
              <a:off x="1065" y="880"/>
              <a:ext cx="2330" cy="2245"/>
              <a:chOff x="768" y="733"/>
              <a:chExt cx="2623" cy="2528"/>
            </a:xfrm>
          </p:grpSpPr>
          <p:sp>
            <p:nvSpPr>
              <p:cNvPr id="156782" name="Line 20"/>
              <p:cNvSpPr>
                <a:spLocks noChangeAspect="1" noChangeShapeType="1"/>
              </p:cNvSpPr>
              <p:nvPr/>
            </p:nvSpPr>
            <p:spPr bwMode="auto">
              <a:xfrm>
                <a:off x="768" y="913"/>
                <a:ext cx="2623" cy="0"/>
              </a:xfrm>
              <a:prstGeom prst="line">
                <a:avLst/>
              </a:prstGeom>
              <a:noFill/>
              <a:ln w="38100">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56783" name="Group 21"/>
              <p:cNvGrpSpPr>
                <a:grpSpLocks/>
              </p:cNvGrpSpPr>
              <p:nvPr/>
            </p:nvGrpSpPr>
            <p:grpSpPr bwMode="auto">
              <a:xfrm>
                <a:off x="768" y="733"/>
                <a:ext cx="2610" cy="2528"/>
                <a:chOff x="768" y="733"/>
                <a:chExt cx="2610" cy="2528"/>
              </a:xfrm>
            </p:grpSpPr>
            <p:sp>
              <p:nvSpPr>
                <p:cNvPr id="156784" name="Text Box 22"/>
                <p:cNvSpPr txBox="1">
                  <a:spLocks noChangeAspect="1" noChangeArrowheads="1"/>
                </p:cNvSpPr>
                <p:nvPr/>
              </p:nvSpPr>
              <p:spPr bwMode="auto">
                <a:xfrm>
                  <a:off x="1805" y="733"/>
                  <a:ext cx="1137"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gn="ctr">
                    <a:lnSpc>
                      <a:spcPct val="100000"/>
                    </a:lnSpc>
                    <a:spcBef>
                      <a:spcPct val="0"/>
                    </a:spcBef>
                    <a:buFontTx/>
                    <a:buNone/>
                  </a:pPr>
                  <a:r>
                    <a:rPr lang="en-US" altLang="zh-CN" sz="1400">
                      <a:latin typeface="Courier New" pitchFamily="49" charset="0"/>
                    </a:rPr>
                    <a:t>(</a:t>
                  </a:r>
                  <a:r>
                    <a:rPr lang="zh-CN" altLang="en-US" sz="1400">
                      <a:solidFill>
                        <a:srgbClr val="0099FF"/>
                      </a:solidFill>
                      <a:latin typeface="Courier New" pitchFamily="49" charset="0"/>
                    </a:rPr>
                    <a:t>行地址</a:t>
                  </a:r>
                  <a:r>
                    <a:rPr lang="en-US" altLang="zh-CN" sz="1400">
                      <a:solidFill>
                        <a:srgbClr val="0099FF"/>
                      </a:solidFill>
                      <a:latin typeface="Courier New" pitchFamily="49" charset="0"/>
                    </a:rPr>
                    <a:t>i, </a:t>
                  </a:r>
                  <a:r>
                    <a:rPr lang="zh-CN" altLang="en-US" sz="1400">
                      <a:solidFill>
                        <a:srgbClr val="0099FF"/>
                      </a:solidFill>
                      <a:latin typeface="Courier New" pitchFamily="49" charset="0"/>
                    </a:rPr>
                    <a:t>列地址</a:t>
                  </a:r>
                  <a:r>
                    <a:rPr lang="en-US" altLang="zh-CN" sz="1400">
                      <a:solidFill>
                        <a:srgbClr val="0099FF"/>
                      </a:solidFill>
                      <a:latin typeface="Courier New" pitchFamily="49" charset="0"/>
                    </a:rPr>
                    <a:t>j)</a:t>
                  </a:r>
                </a:p>
              </p:txBody>
            </p:sp>
            <p:sp>
              <p:nvSpPr>
                <p:cNvPr id="156785" name="Line 23"/>
                <p:cNvSpPr>
                  <a:spLocks noChangeAspect="1" noChangeShapeType="1"/>
                </p:cNvSpPr>
                <p:nvPr/>
              </p:nvSpPr>
              <p:spPr bwMode="auto">
                <a:xfrm>
                  <a:off x="3378" y="913"/>
                  <a:ext cx="0" cy="300"/>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6786" name="Line 24"/>
                <p:cNvSpPr>
                  <a:spLocks noChangeAspect="1" noChangeShapeType="1"/>
                </p:cNvSpPr>
                <p:nvPr/>
              </p:nvSpPr>
              <p:spPr bwMode="auto">
                <a:xfrm>
                  <a:off x="3033" y="913"/>
                  <a:ext cx="0" cy="377"/>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6787" name="Line 25"/>
                <p:cNvSpPr>
                  <a:spLocks noChangeAspect="1" noChangeShapeType="1"/>
                </p:cNvSpPr>
                <p:nvPr/>
              </p:nvSpPr>
              <p:spPr bwMode="auto">
                <a:xfrm>
                  <a:off x="2726" y="913"/>
                  <a:ext cx="0" cy="460"/>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6788" name="Line 26"/>
                <p:cNvSpPr>
                  <a:spLocks noChangeAspect="1" noChangeShapeType="1"/>
                </p:cNvSpPr>
                <p:nvPr/>
              </p:nvSpPr>
              <p:spPr bwMode="auto">
                <a:xfrm>
                  <a:off x="2419" y="913"/>
                  <a:ext cx="0" cy="537"/>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6789" name="Line 27"/>
                <p:cNvSpPr>
                  <a:spLocks noChangeAspect="1" noChangeShapeType="1"/>
                </p:cNvSpPr>
                <p:nvPr/>
              </p:nvSpPr>
              <p:spPr bwMode="auto">
                <a:xfrm>
                  <a:off x="2112" y="913"/>
                  <a:ext cx="0" cy="614"/>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6790" name="Line 28"/>
                <p:cNvSpPr>
                  <a:spLocks noChangeAspect="1" noChangeShapeType="1"/>
                </p:cNvSpPr>
                <p:nvPr/>
              </p:nvSpPr>
              <p:spPr bwMode="auto">
                <a:xfrm>
                  <a:off x="1766" y="913"/>
                  <a:ext cx="0" cy="691"/>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6791" name="Line 29"/>
                <p:cNvSpPr>
                  <a:spLocks noChangeAspect="1" noChangeShapeType="1"/>
                </p:cNvSpPr>
                <p:nvPr/>
              </p:nvSpPr>
              <p:spPr bwMode="auto">
                <a:xfrm>
                  <a:off x="1497" y="913"/>
                  <a:ext cx="0" cy="767"/>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6792" name="Line 30"/>
                <p:cNvSpPr>
                  <a:spLocks noChangeAspect="1" noChangeShapeType="1"/>
                </p:cNvSpPr>
                <p:nvPr/>
              </p:nvSpPr>
              <p:spPr bwMode="auto">
                <a:xfrm>
                  <a:off x="1190" y="913"/>
                  <a:ext cx="0" cy="844"/>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6793" name="Line 31"/>
                <p:cNvSpPr>
                  <a:spLocks noChangeAspect="1" noChangeShapeType="1"/>
                </p:cNvSpPr>
                <p:nvPr/>
              </p:nvSpPr>
              <p:spPr bwMode="auto">
                <a:xfrm flipH="1" flipV="1">
                  <a:off x="768" y="3255"/>
                  <a:ext cx="518" cy="6"/>
                </a:xfrm>
                <a:prstGeom prst="line">
                  <a:avLst/>
                </a:prstGeom>
                <a:noFill/>
                <a:ln w="38100">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6794" name="Line 32"/>
                <p:cNvSpPr>
                  <a:spLocks noChangeAspect="1" noChangeShapeType="1"/>
                </p:cNvSpPr>
                <p:nvPr/>
              </p:nvSpPr>
              <p:spPr bwMode="auto">
                <a:xfrm flipV="1">
                  <a:off x="768" y="913"/>
                  <a:ext cx="0" cy="2342"/>
                </a:xfrm>
                <a:prstGeom prst="line">
                  <a:avLst/>
                </a:prstGeom>
                <a:noFill/>
                <a:ln w="38100">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56691" name="Rectangle 33"/>
            <p:cNvSpPr>
              <a:spLocks noChangeAspect="1" noChangeArrowheads="1"/>
            </p:cNvSpPr>
            <p:nvPr/>
          </p:nvSpPr>
          <p:spPr bwMode="auto">
            <a:xfrm>
              <a:off x="2105" y="1946"/>
              <a:ext cx="57" cy="63"/>
            </a:xfrm>
            <a:prstGeom prst="rect">
              <a:avLst/>
            </a:prstGeom>
            <a:solidFill>
              <a:srgbClr val="FF99CC"/>
            </a:solidFill>
            <a:ln w="12700">
              <a:solidFill>
                <a:schemeClr val="tx1"/>
              </a:solidFill>
              <a:miter lim="800000"/>
              <a:headEnd/>
              <a:tailEnd/>
            </a:ln>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endParaRPr kumimoji="1" lang="zh-CN" altLang="en-US" sz="1800" i="1">
                <a:solidFill>
                  <a:srgbClr val="666699"/>
                </a:solidFill>
                <a:ea typeface="华文新魏" pitchFamily="2" charset="-122"/>
              </a:endParaRPr>
            </a:p>
          </p:txBody>
        </p:sp>
        <p:sp>
          <p:nvSpPr>
            <p:cNvPr id="156692" name="Rectangle 34"/>
            <p:cNvSpPr>
              <a:spLocks noChangeAspect="1" noChangeArrowheads="1"/>
            </p:cNvSpPr>
            <p:nvPr/>
          </p:nvSpPr>
          <p:spPr bwMode="auto">
            <a:xfrm>
              <a:off x="1844" y="2012"/>
              <a:ext cx="57" cy="62"/>
            </a:xfrm>
            <a:prstGeom prst="rect">
              <a:avLst/>
            </a:prstGeom>
            <a:solidFill>
              <a:srgbClr val="FF99CC"/>
            </a:solidFill>
            <a:ln w="12700">
              <a:solidFill>
                <a:schemeClr val="tx1"/>
              </a:solidFill>
              <a:miter lim="800000"/>
              <a:headEnd/>
              <a:tailEnd/>
            </a:ln>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endParaRPr kumimoji="1" lang="zh-CN" altLang="en-US" sz="1800" i="1">
                <a:solidFill>
                  <a:srgbClr val="666699"/>
                </a:solidFill>
                <a:ea typeface="华文新魏" pitchFamily="2" charset="-122"/>
              </a:endParaRPr>
            </a:p>
          </p:txBody>
        </p:sp>
        <p:sp>
          <p:nvSpPr>
            <p:cNvPr id="156693" name="Rectangle 35"/>
            <p:cNvSpPr>
              <a:spLocks noChangeAspect="1" noChangeArrowheads="1"/>
            </p:cNvSpPr>
            <p:nvPr/>
          </p:nvSpPr>
          <p:spPr bwMode="auto">
            <a:xfrm>
              <a:off x="2378" y="1875"/>
              <a:ext cx="56" cy="63"/>
            </a:xfrm>
            <a:prstGeom prst="rect">
              <a:avLst/>
            </a:prstGeom>
            <a:solidFill>
              <a:srgbClr val="FF99CC"/>
            </a:solidFill>
            <a:ln w="12700">
              <a:solidFill>
                <a:schemeClr val="tx1"/>
              </a:solidFill>
              <a:miter lim="800000"/>
              <a:headEnd/>
              <a:tailEnd/>
            </a:ln>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endParaRPr kumimoji="1" lang="zh-CN" altLang="en-US" sz="1800" i="1">
                <a:solidFill>
                  <a:srgbClr val="666699"/>
                </a:solidFill>
                <a:ea typeface="华文新魏" pitchFamily="2" charset="-122"/>
              </a:endParaRPr>
            </a:p>
          </p:txBody>
        </p:sp>
        <p:sp>
          <p:nvSpPr>
            <p:cNvPr id="156694" name="Rectangle 36"/>
            <p:cNvSpPr>
              <a:spLocks noChangeAspect="1" noChangeArrowheads="1"/>
            </p:cNvSpPr>
            <p:nvPr/>
          </p:nvSpPr>
          <p:spPr bwMode="auto">
            <a:xfrm>
              <a:off x="2653" y="1804"/>
              <a:ext cx="57" cy="63"/>
            </a:xfrm>
            <a:prstGeom prst="rect">
              <a:avLst/>
            </a:prstGeom>
            <a:solidFill>
              <a:srgbClr val="FF99CC"/>
            </a:solidFill>
            <a:ln w="12700">
              <a:solidFill>
                <a:schemeClr val="tx1"/>
              </a:solidFill>
              <a:miter lim="800000"/>
              <a:headEnd/>
              <a:tailEnd/>
            </a:ln>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endParaRPr kumimoji="1" lang="zh-CN" altLang="en-US" sz="1800" i="1">
                <a:solidFill>
                  <a:srgbClr val="666699"/>
                </a:solidFill>
                <a:ea typeface="华文新魏" pitchFamily="2" charset="-122"/>
              </a:endParaRPr>
            </a:p>
          </p:txBody>
        </p:sp>
        <p:sp>
          <p:nvSpPr>
            <p:cNvPr id="156695" name="Rectangle 37"/>
            <p:cNvSpPr>
              <a:spLocks noChangeAspect="1" noChangeArrowheads="1"/>
            </p:cNvSpPr>
            <p:nvPr/>
          </p:nvSpPr>
          <p:spPr bwMode="auto">
            <a:xfrm>
              <a:off x="2934" y="1730"/>
              <a:ext cx="57" cy="62"/>
            </a:xfrm>
            <a:prstGeom prst="rect">
              <a:avLst/>
            </a:prstGeom>
            <a:solidFill>
              <a:srgbClr val="FF99CC"/>
            </a:solidFill>
            <a:ln w="12700">
              <a:solidFill>
                <a:schemeClr val="tx1"/>
              </a:solidFill>
              <a:miter lim="800000"/>
              <a:headEnd/>
              <a:tailEnd/>
            </a:ln>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endParaRPr kumimoji="1" lang="zh-CN" altLang="en-US" sz="1800" i="1">
                <a:solidFill>
                  <a:srgbClr val="666699"/>
                </a:solidFill>
                <a:ea typeface="华文新魏" pitchFamily="2" charset="-122"/>
              </a:endParaRPr>
            </a:p>
          </p:txBody>
        </p:sp>
        <p:sp>
          <p:nvSpPr>
            <p:cNvPr id="156696" name="Rectangle 38"/>
            <p:cNvSpPr>
              <a:spLocks noChangeAspect="1" noChangeArrowheads="1"/>
            </p:cNvSpPr>
            <p:nvPr/>
          </p:nvSpPr>
          <p:spPr bwMode="auto">
            <a:xfrm>
              <a:off x="3202" y="1668"/>
              <a:ext cx="57" cy="62"/>
            </a:xfrm>
            <a:prstGeom prst="rect">
              <a:avLst/>
            </a:prstGeom>
            <a:solidFill>
              <a:srgbClr val="FF99CC"/>
            </a:solidFill>
            <a:ln w="12700">
              <a:solidFill>
                <a:schemeClr val="tx1"/>
              </a:solidFill>
              <a:miter lim="800000"/>
              <a:headEnd/>
              <a:tailEnd/>
            </a:ln>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endParaRPr kumimoji="1" lang="zh-CN" altLang="en-US" sz="1800" i="1">
                <a:solidFill>
                  <a:srgbClr val="666699"/>
                </a:solidFill>
                <a:ea typeface="华文新魏" pitchFamily="2" charset="-122"/>
              </a:endParaRPr>
            </a:p>
          </p:txBody>
        </p:sp>
        <p:sp>
          <p:nvSpPr>
            <p:cNvPr id="156697" name="Rectangle 39"/>
            <p:cNvSpPr>
              <a:spLocks noChangeAspect="1" noChangeArrowheads="1"/>
            </p:cNvSpPr>
            <p:nvPr/>
          </p:nvSpPr>
          <p:spPr bwMode="auto">
            <a:xfrm>
              <a:off x="3474" y="1593"/>
              <a:ext cx="57" cy="64"/>
            </a:xfrm>
            <a:prstGeom prst="rect">
              <a:avLst/>
            </a:prstGeom>
            <a:solidFill>
              <a:srgbClr val="FF99CC"/>
            </a:solidFill>
            <a:ln w="12700">
              <a:solidFill>
                <a:schemeClr val="tx1"/>
              </a:solidFill>
              <a:miter lim="800000"/>
              <a:headEnd/>
              <a:tailEnd/>
            </a:ln>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endParaRPr kumimoji="1" lang="zh-CN" altLang="en-US" sz="1800" i="1">
                <a:solidFill>
                  <a:srgbClr val="666699"/>
                </a:solidFill>
                <a:ea typeface="华文新魏" pitchFamily="2" charset="-122"/>
              </a:endParaRPr>
            </a:p>
          </p:txBody>
        </p:sp>
        <p:sp>
          <p:nvSpPr>
            <p:cNvPr id="156698" name="Rectangle 40"/>
            <p:cNvSpPr>
              <a:spLocks noChangeAspect="1" noChangeArrowheads="1"/>
            </p:cNvSpPr>
            <p:nvPr/>
          </p:nvSpPr>
          <p:spPr bwMode="auto">
            <a:xfrm>
              <a:off x="3742" y="1526"/>
              <a:ext cx="57" cy="62"/>
            </a:xfrm>
            <a:prstGeom prst="rect">
              <a:avLst/>
            </a:prstGeom>
            <a:solidFill>
              <a:srgbClr val="FF99CC"/>
            </a:solidFill>
            <a:ln w="12700">
              <a:solidFill>
                <a:schemeClr val="tx1"/>
              </a:solidFill>
              <a:miter lim="800000"/>
              <a:headEnd/>
              <a:tailEnd/>
            </a:ln>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endParaRPr kumimoji="1" lang="zh-CN" altLang="en-US" sz="1800" i="1">
                <a:solidFill>
                  <a:srgbClr val="666699"/>
                </a:solidFill>
                <a:ea typeface="华文新魏" pitchFamily="2" charset="-122"/>
              </a:endParaRPr>
            </a:p>
          </p:txBody>
        </p:sp>
        <p:sp>
          <p:nvSpPr>
            <p:cNvPr id="156699" name="Text Box 41"/>
            <p:cNvSpPr txBox="1">
              <a:spLocks noChangeAspect="1" noChangeArrowheads="1"/>
            </p:cNvSpPr>
            <p:nvPr/>
          </p:nvSpPr>
          <p:spPr bwMode="auto">
            <a:xfrm>
              <a:off x="1584" y="1763"/>
              <a:ext cx="354"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gn="ctr">
                <a:lnSpc>
                  <a:spcPct val="100000"/>
                </a:lnSpc>
                <a:spcBef>
                  <a:spcPct val="0"/>
                </a:spcBef>
                <a:buFontTx/>
                <a:buNone/>
              </a:pPr>
              <a:r>
                <a:rPr lang="en-US" altLang="zh-CN" sz="1000">
                  <a:solidFill>
                    <a:srgbClr val="0033CC"/>
                  </a:solidFill>
                  <a:latin typeface="Helvetica" pitchFamily="34" charset="0"/>
                </a:rPr>
                <a:t>DRAM 7</a:t>
              </a:r>
            </a:p>
          </p:txBody>
        </p:sp>
        <p:sp>
          <p:nvSpPr>
            <p:cNvPr id="156700" name="Text Box 42"/>
            <p:cNvSpPr txBox="1">
              <a:spLocks noChangeAspect="1" noChangeArrowheads="1"/>
            </p:cNvSpPr>
            <p:nvPr/>
          </p:nvSpPr>
          <p:spPr bwMode="auto">
            <a:xfrm>
              <a:off x="3515" y="1270"/>
              <a:ext cx="355"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gn="ctr">
                <a:lnSpc>
                  <a:spcPct val="100000"/>
                </a:lnSpc>
                <a:spcBef>
                  <a:spcPct val="0"/>
                </a:spcBef>
                <a:buFontTx/>
                <a:buNone/>
              </a:pPr>
              <a:r>
                <a:rPr lang="en-US" altLang="zh-CN" sz="1000">
                  <a:solidFill>
                    <a:srgbClr val="0033CC"/>
                  </a:solidFill>
                  <a:latin typeface="Helvetica" pitchFamily="34" charset="0"/>
                </a:rPr>
                <a:t>DRAM 0</a:t>
              </a:r>
            </a:p>
          </p:txBody>
        </p:sp>
        <p:grpSp>
          <p:nvGrpSpPr>
            <p:cNvPr id="156701" name="Group 43"/>
            <p:cNvGrpSpPr>
              <a:grpSpLocks/>
            </p:cNvGrpSpPr>
            <p:nvPr/>
          </p:nvGrpSpPr>
          <p:grpSpPr bwMode="auto">
            <a:xfrm>
              <a:off x="1694" y="2922"/>
              <a:ext cx="2277" cy="415"/>
              <a:chOff x="1477" y="3032"/>
              <a:chExt cx="2564" cy="467"/>
            </a:xfrm>
          </p:grpSpPr>
          <p:sp>
            <p:nvSpPr>
              <p:cNvPr id="156755" name="Text Box 44"/>
              <p:cNvSpPr txBox="1">
                <a:spLocks noChangeAspect="1" noChangeArrowheads="1"/>
              </p:cNvSpPr>
              <p:nvPr/>
            </p:nvSpPr>
            <p:spPr bwMode="auto">
              <a:xfrm>
                <a:off x="3895" y="3032"/>
                <a:ext cx="146"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gn="ctr">
                  <a:lnSpc>
                    <a:spcPct val="100000"/>
                  </a:lnSpc>
                  <a:spcBef>
                    <a:spcPct val="0"/>
                  </a:spcBef>
                  <a:buFontTx/>
                  <a:buNone/>
                </a:pPr>
                <a:r>
                  <a:rPr lang="zh-CN" altLang="en-US" sz="900">
                    <a:latin typeface="Helvetica" pitchFamily="34" charset="0"/>
                  </a:rPr>
                  <a:t>0</a:t>
                </a:r>
              </a:p>
            </p:txBody>
          </p:sp>
          <p:sp>
            <p:nvSpPr>
              <p:cNvPr id="156756" name="Text Box 45"/>
              <p:cNvSpPr txBox="1">
                <a:spLocks noChangeAspect="1" noChangeArrowheads="1"/>
              </p:cNvSpPr>
              <p:nvPr/>
            </p:nvSpPr>
            <p:spPr bwMode="auto">
              <a:xfrm>
                <a:off x="2703" y="3032"/>
                <a:ext cx="18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gn="ctr">
                  <a:lnSpc>
                    <a:spcPct val="100000"/>
                  </a:lnSpc>
                  <a:spcBef>
                    <a:spcPct val="0"/>
                  </a:spcBef>
                  <a:buFontTx/>
                  <a:buNone/>
                </a:pPr>
                <a:r>
                  <a:rPr lang="zh-CN" altLang="en-US" sz="900">
                    <a:latin typeface="Helvetica" pitchFamily="34" charset="0"/>
                  </a:rPr>
                  <a:t>31</a:t>
                </a:r>
              </a:p>
            </p:txBody>
          </p:sp>
          <p:sp>
            <p:nvSpPr>
              <p:cNvPr id="156757" name="Text Box 46"/>
              <p:cNvSpPr txBox="1">
                <a:spLocks noChangeAspect="1" noChangeArrowheads="1"/>
              </p:cNvSpPr>
              <p:nvPr/>
            </p:nvSpPr>
            <p:spPr bwMode="auto">
              <a:xfrm>
                <a:off x="3651" y="3032"/>
                <a:ext cx="14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gn="ctr">
                  <a:lnSpc>
                    <a:spcPct val="100000"/>
                  </a:lnSpc>
                  <a:spcBef>
                    <a:spcPct val="0"/>
                  </a:spcBef>
                  <a:buFontTx/>
                  <a:buNone/>
                </a:pPr>
                <a:r>
                  <a:rPr lang="zh-CN" altLang="en-US" sz="900">
                    <a:latin typeface="Helvetica" pitchFamily="34" charset="0"/>
                  </a:rPr>
                  <a:t>7</a:t>
                </a:r>
              </a:p>
            </p:txBody>
          </p:sp>
          <p:sp>
            <p:nvSpPr>
              <p:cNvPr id="156758" name="Text Box 47"/>
              <p:cNvSpPr txBox="1">
                <a:spLocks noChangeAspect="1" noChangeArrowheads="1"/>
              </p:cNvSpPr>
              <p:nvPr/>
            </p:nvSpPr>
            <p:spPr bwMode="auto">
              <a:xfrm>
                <a:off x="3563" y="3032"/>
                <a:ext cx="14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gn="ctr">
                  <a:lnSpc>
                    <a:spcPct val="100000"/>
                  </a:lnSpc>
                  <a:spcBef>
                    <a:spcPct val="0"/>
                  </a:spcBef>
                  <a:buFontTx/>
                  <a:buNone/>
                </a:pPr>
                <a:r>
                  <a:rPr lang="zh-CN" altLang="en-US" sz="900">
                    <a:latin typeface="Helvetica" pitchFamily="34" charset="0"/>
                  </a:rPr>
                  <a:t>8</a:t>
                </a:r>
              </a:p>
            </p:txBody>
          </p:sp>
          <p:sp>
            <p:nvSpPr>
              <p:cNvPr id="156759" name="Text Box 48"/>
              <p:cNvSpPr txBox="1">
                <a:spLocks noChangeAspect="1" noChangeArrowheads="1"/>
              </p:cNvSpPr>
              <p:nvPr/>
            </p:nvSpPr>
            <p:spPr bwMode="auto">
              <a:xfrm>
                <a:off x="3317" y="3032"/>
                <a:ext cx="18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gn="ctr">
                  <a:lnSpc>
                    <a:spcPct val="100000"/>
                  </a:lnSpc>
                  <a:spcBef>
                    <a:spcPct val="0"/>
                  </a:spcBef>
                  <a:buFontTx/>
                  <a:buNone/>
                </a:pPr>
                <a:r>
                  <a:rPr lang="zh-CN" altLang="en-US" sz="900">
                    <a:latin typeface="Helvetica" pitchFamily="34" charset="0"/>
                  </a:rPr>
                  <a:t>15</a:t>
                </a:r>
              </a:p>
            </p:txBody>
          </p:sp>
          <p:sp>
            <p:nvSpPr>
              <p:cNvPr id="156760" name="Text Box 49"/>
              <p:cNvSpPr txBox="1">
                <a:spLocks noChangeAspect="1" noChangeArrowheads="1"/>
              </p:cNvSpPr>
              <p:nvPr/>
            </p:nvSpPr>
            <p:spPr bwMode="auto">
              <a:xfrm>
                <a:off x="3203" y="3032"/>
                <a:ext cx="18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gn="ctr">
                  <a:lnSpc>
                    <a:spcPct val="100000"/>
                  </a:lnSpc>
                  <a:spcBef>
                    <a:spcPct val="0"/>
                  </a:spcBef>
                  <a:buFontTx/>
                  <a:buNone/>
                </a:pPr>
                <a:r>
                  <a:rPr lang="zh-CN" altLang="en-US" sz="900">
                    <a:latin typeface="Helvetica" pitchFamily="34" charset="0"/>
                  </a:rPr>
                  <a:t>16</a:t>
                </a:r>
              </a:p>
            </p:txBody>
          </p:sp>
          <p:sp>
            <p:nvSpPr>
              <p:cNvPr id="156761" name="Text Box 50"/>
              <p:cNvSpPr txBox="1">
                <a:spLocks noChangeAspect="1" noChangeArrowheads="1"/>
              </p:cNvSpPr>
              <p:nvPr/>
            </p:nvSpPr>
            <p:spPr bwMode="auto">
              <a:xfrm>
                <a:off x="3040" y="3032"/>
                <a:ext cx="18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gn="ctr">
                  <a:lnSpc>
                    <a:spcPct val="100000"/>
                  </a:lnSpc>
                  <a:spcBef>
                    <a:spcPct val="0"/>
                  </a:spcBef>
                  <a:buFontTx/>
                  <a:buNone/>
                </a:pPr>
                <a:r>
                  <a:rPr lang="zh-CN" altLang="en-US" sz="900">
                    <a:latin typeface="Helvetica" pitchFamily="34" charset="0"/>
                  </a:rPr>
                  <a:t>23</a:t>
                </a:r>
              </a:p>
            </p:txBody>
          </p:sp>
          <p:sp>
            <p:nvSpPr>
              <p:cNvPr id="156762" name="Text Box 51"/>
              <p:cNvSpPr txBox="1">
                <a:spLocks noChangeAspect="1" noChangeArrowheads="1"/>
              </p:cNvSpPr>
              <p:nvPr/>
            </p:nvSpPr>
            <p:spPr bwMode="auto">
              <a:xfrm>
                <a:off x="2934" y="3032"/>
                <a:ext cx="18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gn="ctr">
                  <a:lnSpc>
                    <a:spcPct val="100000"/>
                  </a:lnSpc>
                  <a:spcBef>
                    <a:spcPct val="0"/>
                  </a:spcBef>
                  <a:buFontTx/>
                  <a:buNone/>
                </a:pPr>
                <a:r>
                  <a:rPr lang="zh-CN" altLang="en-US" sz="900">
                    <a:latin typeface="Helvetica" pitchFamily="34" charset="0"/>
                  </a:rPr>
                  <a:t>24</a:t>
                </a:r>
              </a:p>
            </p:txBody>
          </p:sp>
          <p:sp>
            <p:nvSpPr>
              <p:cNvPr id="156763" name="Text Box 52"/>
              <p:cNvSpPr txBox="1">
                <a:spLocks noChangeAspect="1" noChangeArrowheads="1"/>
              </p:cNvSpPr>
              <p:nvPr/>
            </p:nvSpPr>
            <p:spPr bwMode="auto">
              <a:xfrm>
                <a:off x="2600" y="3032"/>
                <a:ext cx="18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gn="ctr">
                  <a:lnSpc>
                    <a:spcPct val="100000"/>
                  </a:lnSpc>
                  <a:spcBef>
                    <a:spcPct val="0"/>
                  </a:spcBef>
                  <a:buFontTx/>
                  <a:buNone/>
                </a:pPr>
                <a:r>
                  <a:rPr lang="zh-CN" altLang="en-US" sz="900">
                    <a:latin typeface="Helvetica" pitchFamily="34" charset="0"/>
                  </a:rPr>
                  <a:t>32</a:t>
                </a:r>
              </a:p>
            </p:txBody>
          </p:sp>
          <p:sp>
            <p:nvSpPr>
              <p:cNvPr id="156764" name="Text Box 53"/>
              <p:cNvSpPr txBox="1">
                <a:spLocks noChangeAspect="1" noChangeArrowheads="1"/>
              </p:cNvSpPr>
              <p:nvPr/>
            </p:nvSpPr>
            <p:spPr bwMode="auto">
              <a:xfrm>
                <a:off x="1477" y="3032"/>
                <a:ext cx="18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gn="ctr">
                  <a:lnSpc>
                    <a:spcPct val="100000"/>
                  </a:lnSpc>
                  <a:spcBef>
                    <a:spcPct val="0"/>
                  </a:spcBef>
                  <a:buFontTx/>
                  <a:buNone/>
                </a:pPr>
                <a:r>
                  <a:rPr lang="zh-CN" altLang="en-US" sz="900">
                    <a:latin typeface="Helvetica" pitchFamily="34" charset="0"/>
                  </a:rPr>
                  <a:t>63</a:t>
                </a:r>
              </a:p>
            </p:txBody>
          </p:sp>
          <p:sp>
            <p:nvSpPr>
              <p:cNvPr id="156765" name="Text Box 54"/>
              <p:cNvSpPr txBox="1">
                <a:spLocks noChangeAspect="1" noChangeArrowheads="1"/>
              </p:cNvSpPr>
              <p:nvPr/>
            </p:nvSpPr>
            <p:spPr bwMode="auto">
              <a:xfrm>
                <a:off x="2416" y="3032"/>
                <a:ext cx="18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gn="ctr">
                  <a:lnSpc>
                    <a:spcPct val="100000"/>
                  </a:lnSpc>
                  <a:spcBef>
                    <a:spcPct val="0"/>
                  </a:spcBef>
                  <a:buFontTx/>
                  <a:buNone/>
                </a:pPr>
                <a:r>
                  <a:rPr lang="zh-CN" altLang="en-US" sz="900">
                    <a:latin typeface="Helvetica" pitchFamily="34" charset="0"/>
                  </a:rPr>
                  <a:t>39</a:t>
                </a:r>
              </a:p>
            </p:txBody>
          </p:sp>
          <p:sp>
            <p:nvSpPr>
              <p:cNvPr id="156766" name="Text Box 55"/>
              <p:cNvSpPr txBox="1">
                <a:spLocks noChangeAspect="1" noChangeArrowheads="1"/>
              </p:cNvSpPr>
              <p:nvPr/>
            </p:nvSpPr>
            <p:spPr bwMode="auto">
              <a:xfrm>
                <a:off x="2292" y="3032"/>
                <a:ext cx="18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gn="ctr">
                  <a:lnSpc>
                    <a:spcPct val="100000"/>
                  </a:lnSpc>
                  <a:spcBef>
                    <a:spcPct val="0"/>
                  </a:spcBef>
                  <a:buFontTx/>
                  <a:buNone/>
                </a:pPr>
                <a:r>
                  <a:rPr lang="zh-CN" altLang="en-US" sz="900">
                    <a:latin typeface="Helvetica" pitchFamily="34" charset="0"/>
                  </a:rPr>
                  <a:t>40</a:t>
                </a:r>
              </a:p>
            </p:txBody>
          </p:sp>
          <p:sp>
            <p:nvSpPr>
              <p:cNvPr id="156767" name="Text Box 56"/>
              <p:cNvSpPr txBox="1">
                <a:spLocks noChangeAspect="1" noChangeArrowheads="1"/>
              </p:cNvSpPr>
              <p:nvPr/>
            </p:nvSpPr>
            <p:spPr bwMode="auto">
              <a:xfrm>
                <a:off x="2092" y="3032"/>
                <a:ext cx="18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gn="ctr">
                  <a:lnSpc>
                    <a:spcPct val="100000"/>
                  </a:lnSpc>
                  <a:spcBef>
                    <a:spcPct val="0"/>
                  </a:spcBef>
                  <a:buFontTx/>
                  <a:buNone/>
                </a:pPr>
                <a:r>
                  <a:rPr lang="zh-CN" altLang="en-US" sz="900">
                    <a:latin typeface="Helvetica" pitchFamily="34" charset="0"/>
                  </a:rPr>
                  <a:t>47</a:t>
                </a:r>
              </a:p>
            </p:txBody>
          </p:sp>
          <p:sp>
            <p:nvSpPr>
              <p:cNvPr id="156768" name="Text Box 57"/>
              <p:cNvSpPr txBox="1">
                <a:spLocks noChangeAspect="1" noChangeArrowheads="1"/>
              </p:cNvSpPr>
              <p:nvPr/>
            </p:nvSpPr>
            <p:spPr bwMode="auto">
              <a:xfrm>
                <a:off x="1985" y="3032"/>
                <a:ext cx="18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gn="ctr">
                  <a:lnSpc>
                    <a:spcPct val="100000"/>
                  </a:lnSpc>
                  <a:spcBef>
                    <a:spcPct val="0"/>
                  </a:spcBef>
                  <a:buFontTx/>
                  <a:buNone/>
                </a:pPr>
                <a:r>
                  <a:rPr lang="zh-CN" altLang="en-US" sz="900">
                    <a:latin typeface="Helvetica" pitchFamily="34" charset="0"/>
                  </a:rPr>
                  <a:t>48</a:t>
                </a:r>
              </a:p>
            </p:txBody>
          </p:sp>
          <p:sp>
            <p:nvSpPr>
              <p:cNvPr id="156769" name="Text Box 58"/>
              <p:cNvSpPr txBox="1">
                <a:spLocks noChangeAspect="1" noChangeArrowheads="1"/>
              </p:cNvSpPr>
              <p:nvPr/>
            </p:nvSpPr>
            <p:spPr bwMode="auto">
              <a:xfrm>
                <a:off x="1792" y="3032"/>
                <a:ext cx="18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gn="ctr">
                  <a:lnSpc>
                    <a:spcPct val="100000"/>
                  </a:lnSpc>
                  <a:spcBef>
                    <a:spcPct val="0"/>
                  </a:spcBef>
                  <a:buFontTx/>
                  <a:buNone/>
                </a:pPr>
                <a:r>
                  <a:rPr lang="zh-CN" altLang="en-US" sz="900">
                    <a:latin typeface="Helvetica" pitchFamily="34" charset="0"/>
                  </a:rPr>
                  <a:t>55</a:t>
                </a:r>
              </a:p>
            </p:txBody>
          </p:sp>
          <p:sp>
            <p:nvSpPr>
              <p:cNvPr id="156770" name="Text Box 59"/>
              <p:cNvSpPr txBox="1">
                <a:spLocks noChangeAspect="1" noChangeArrowheads="1"/>
              </p:cNvSpPr>
              <p:nvPr/>
            </p:nvSpPr>
            <p:spPr bwMode="auto">
              <a:xfrm>
                <a:off x="1667" y="3032"/>
                <a:ext cx="18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gn="ctr">
                  <a:lnSpc>
                    <a:spcPct val="100000"/>
                  </a:lnSpc>
                  <a:spcBef>
                    <a:spcPct val="0"/>
                  </a:spcBef>
                  <a:buFontTx/>
                  <a:buNone/>
                </a:pPr>
                <a:r>
                  <a:rPr lang="zh-CN" altLang="en-US" sz="900">
                    <a:latin typeface="Helvetica" pitchFamily="34" charset="0"/>
                  </a:rPr>
                  <a:t>56</a:t>
                </a:r>
              </a:p>
            </p:txBody>
          </p:sp>
          <p:grpSp>
            <p:nvGrpSpPr>
              <p:cNvPr id="156771" name="Group 60"/>
              <p:cNvGrpSpPr>
                <a:grpSpLocks/>
              </p:cNvGrpSpPr>
              <p:nvPr/>
            </p:nvGrpSpPr>
            <p:grpSpPr bwMode="auto">
              <a:xfrm>
                <a:off x="1536" y="3153"/>
                <a:ext cx="2446" cy="346"/>
                <a:chOff x="1536" y="3153"/>
                <a:chExt cx="2446" cy="346"/>
              </a:xfrm>
            </p:grpSpPr>
            <p:grpSp>
              <p:nvGrpSpPr>
                <p:cNvPr id="156772" name="Group 61"/>
                <p:cNvGrpSpPr>
                  <a:grpSpLocks/>
                </p:cNvGrpSpPr>
                <p:nvPr/>
              </p:nvGrpSpPr>
              <p:grpSpPr bwMode="auto">
                <a:xfrm>
                  <a:off x="1536" y="3153"/>
                  <a:ext cx="2446" cy="154"/>
                  <a:chOff x="1536" y="3153"/>
                  <a:chExt cx="2446" cy="154"/>
                </a:xfrm>
              </p:grpSpPr>
              <p:sp>
                <p:nvSpPr>
                  <p:cNvPr id="156774" name="Rectangle 62"/>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endParaRPr kumimoji="1" lang="zh-CN" altLang="en-US" sz="1800" i="1">
                      <a:solidFill>
                        <a:srgbClr val="666699"/>
                      </a:solidFill>
                      <a:ea typeface="华文新魏" pitchFamily="2" charset="-122"/>
                    </a:endParaRPr>
                  </a:p>
                </p:txBody>
              </p:sp>
              <p:sp>
                <p:nvSpPr>
                  <p:cNvPr id="156775" name="Rectangle 63"/>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endParaRPr kumimoji="1" lang="zh-CN" altLang="en-US" sz="1800" i="1">
                      <a:solidFill>
                        <a:srgbClr val="666699"/>
                      </a:solidFill>
                      <a:ea typeface="华文新魏" pitchFamily="2" charset="-122"/>
                    </a:endParaRPr>
                  </a:p>
                </p:txBody>
              </p:sp>
              <p:sp>
                <p:nvSpPr>
                  <p:cNvPr id="156776" name="Rectangle 64"/>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endParaRPr kumimoji="1" lang="zh-CN" altLang="en-US" sz="1800" i="1">
                      <a:solidFill>
                        <a:srgbClr val="666699"/>
                      </a:solidFill>
                      <a:ea typeface="华文新魏" pitchFamily="2" charset="-122"/>
                    </a:endParaRPr>
                  </a:p>
                </p:txBody>
              </p:sp>
              <p:sp>
                <p:nvSpPr>
                  <p:cNvPr id="156777" name="Rectangle 65"/>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endParaRPr kumimoji="1" lang="zh-CN" altLang="en-US" sz="1800" i="1">
                      <a:solidFill>
                        <a:srgbClr val="666699"/>
                      </a:solidFill>
                      <a:ea typeface="华文新魏" pitchFamily="2" charset="-122"/>
                    </a:endParaRPr>
                  </a:p>
                </p:txBody>
              </p:sp>
              <p:sp>
                <p:nvSpPr>
                  <p:cNvPr id="156778" name="Rectangle 66"/>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endParaRPr kumimoji="1" lang="zh-CN" altLang="en-US" sz="1800" i="1">
                      <a:solidFill>
                        <a:srgbClr val="666699"/>
                      </a:solidFill>
                      <a:ea typeface="华文新魏" pitchFamily="2" charset="-122"/>
                    </a:endParaRPr>
                  </a:p>
                </p:txBody>
              </p:sp>
              <p:sp>
                <p:nvSpPr>
                  <p:cNvPr id="156779" name="Rectangle 67"/>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endParaRPr kumimoji="1" lang="zh-CN" altLang="en-US" sz="1800" i="1">
                      <a:solidFill>
                        <a:srgbClr val="666699"/>
                      </a:solidFill>
                      <a:ea typeface="华文新魏" pitchFamily="2" charset="-122"/>
                    </a:endParaRPr>
                  </a:p>
                </p:txBody>
              </p:sp>
              <p:sp>
                <p:nvSpPr>
                  <p:cNvPr id="156780" name="Rectangle 68"/>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endParaRPr kumimoji="1" lang="zh-CN" altLang="en-US" sz="1800" i="1">
                      <a:solidFill>
                        <a:srgbClr val="666699"/>
                      </a:solidFill>
                      <a:ea typeface="华文新魏" pitchFamily="2" charset="-122"/>
                    </a:endParaRPr>
                  </a:p>
                </p:txBody>
              </p:sp>
              <p:sp>
                <p:nvSpPr>
                  <p:cNvPr id="156781" name="Rectangle 69"/>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endParaRPr kumimoji="1" lang="zh-CN" altLang="en-US" sz="1800" i="1">
                      <a:solidFill>
                        <a:srgbClr val="666699"/>
                      </a:solidFill>
                      <a:ea typeface="华文新魏" pitchFamily="2" charset="-122"/>
                    </a:endParaRPr>
                  </a:p>
                </p:txBody>
              </p:sp>
            </p:grpSp>
            <p:sp>
              <p:nvSpPr>
                <p:cNvPr id="156773" name="Text Box 70"/>
                <p:cNvSpPr txBox="1">
                  <a:spLocks noChangeAspect="1" noChangeArrowheads="1"/>
                </p:cNvSpPr>
                <p:nvPr/>
              </p:nvSpPr>
              <p:spPr bwMode="auto">
                <a:xfrm>
                  <a:off x="2656" y="3316"/>
                  <a:ext cx="108"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gn="ctr">
                    <a:lnSpc>
                      <a:spcPct val="100000"/>
                    </a:lnSpc>
                    <a:spcBef>
                      <a:spcPct val="0"/>
                    </a:spcBef>
                    <a:buFontTx/>
                    <a:buNone/>
                  </a:pPr>
                  <a:endParaRPr lang="zh-CN" altLang="en-US" sz="1400">
                    <a:latin typeface="Helvetica" pitchFamily="34" charset="0"/>
                  </a:endParaRPr>
                </a:p>
              </p:txBody>
            </p:sp>
          </p:grpSp>
        </p:grpSp>
        <p:grpSp>
          <p:nvGrpSpPr>
            <p:cNvPr id="156702" name="Group 71"/>
            <p:cNvGrpSpPr>
              <a:grpSpLocks/>
            </p:cNvGrpSpPr>
            <p:nvPr/>
          </p:nvGrpSpPr>
          <p:grpSpPr bwMode="auto">
            <a:xfrm>
              <a:off x="1850" y="1585"/>
              <a:ext cx="2117" cy="1330"/>
              <a:chOff x="1652" y="1527"/>
              <a:chExt cx="2383" cy="1497"/>
            </a:xfrm>
          </p:grpSpPr>
          <p:grpSp>
            <p:nvGrpSpPr>
              <p:cNvPr id="156738" name="Group 72"/>
              <p:cNvGrpSpPr>
                <a:grpSpLocks/>
              </p:cNvGrpSpPr>
              <p:nvPr/>
            </p:nvGrpSpPr>
            <p:grpSpPr bwMode="auto">
              <a:xfrm>
                <a:off x="1677" y="1527"/>
                <a:ext cx="2137" cy="1497"/>
                <a:chOff x="1677" y="1527"/>
                <a:chExt cx="2137" cy="1497"/>
              </a:xfrm>
            </p:grpSpPr>
            <p:sp>
              <p:nvSpPr>
                <p:cNvPr id="156747" name="Line 73"/>
                <p:cNvSpPr>
                  <a:spLocks noChangeAspect="1" noChangeShapeType="1"/>
                </p:cNvSpPr>
                <p:nvPr/>
              </p:nvSpPr>
              <p:spPr bwMode="auto">
                <a:xfrm>
                  <a:off x="3814" y="1527"/>
                  <a:ext cx="0" cy="1497"/>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6748" name="Line 74"/>
                <p:cNvSpPr>
                  <a:spLocks noChangeAspect="1" noChangeShapeType="1"/>
                </p:cNvSpPr>
                <p:nvPr/>
              </p:nvSpPr>
              <p:spPr bwMode="auto">
                <a:xfrm>
                  <a:off x="3513" y="1604"/>
                  <a:ext cx="0" cy="1414"/>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6749" name="Line 75"/>
                <p:cNvSpPr>
                  <a:spLocks noChangeAspect="1" noChangeShapeType="1"/>
                </p:cNvSpPr>
                <p:nvPr/>
              </p:nvSpPr>
              <p:spPr bwMode="auto">
                <a:xfrm flipH="1">
                  <a:off x="3206" y="1680"/>
                  <a:ext cx="0" cy="1344"/>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6750" name="Line 76"/>
                <p:cNvSpPr>
                  <a:spLocks noChangeAspect="1" noChangeShapeType="1"/>
                </p:cNvSpPr>
                <p:nvPr/>
              </p:nvSpPr>
              <p:spPr bwMode="auto">
                <a:xfrm>
                  <a:off x="2905" y="1757"/>
                  <a:ext cx="0" cy="1261"/>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6751" name="Line 77"/>
                <p:cNvSpPr>
                  <a:spLocks noChangeAspect="1" noChangeShapeType="1"/>
                </p:cNvSpPr>
                <p:nvPr/>
              </p:nvSpPr>
              <p:spPr bwMode="auto">
                <a:xfrm>
                  <a:off x="2592" y="1834"/>
                  <a:ext cx="0" cy="119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6752" name="Line 78"/>
                <p:cNvSpPr>
                  <a:spLocks noChangeAspect="1" noChangeShapeType="1"/>
                </p:cNvSpPr>
                <p:nvPr/>
              </p:nvSpPr>
              <p:spPr bwMode="auto">
                <a:xfrm>
                  <a:off x="2278" y="1911"/>
                  <a:ext cx="0" cy="1113"/>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6753" name="Line 79"/>
                <p:cNvSpPr>
                  <a:spLocks noChangeAspect="1" noChangeShapeType="1"/>
                </p:cNvSpPr>
                <p:nvPr/>
              </p:nvSpPr>
              <p:spPr bwMode="auto">
                <a:xfrm flipH="1">
                  <a:off x="1971" y="1988"/>
                  <a:ext cx="0" cy="1036"/>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6754" name="Line 80"/>
                <p:cNvSpPr>
                  <a:spLocks noChangeAspect="1" noChangeShapeType="1"/>
                </p:cNvSpPr>
                <p:nvPr/>
              </p:nvSpPr>
              <p:spPr bwMode="auto">
                <a:xfrm>
                  <a:off x="1677" y="2064"/>
                  <a:ext cx="0" cy="954"/>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56739" name="Text Box 81"/>
              <p:cNvSpPr txBox="1">
                <a:spLocks noChangeAspect="1" noChangeArrowheads="1"/>
              </p:cNvSpPr>
              <p:nvPr/>
            </p:nvSpPr>
            <p:spPr bwMode="auto">
              <a:xfrm>
                <a:off x="3792" y="2521"/>
                <a:ext cx="24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1000">
                    <a:latin typeface="Helvetica" pitchFamily="34" charset="0"/>
                  </a:rPr>
                  <a:t>bits</a:t>
                </a:r>
              </a:p>
              <a:p>
                <a:pPr>
                  <a:lnSpc>
                    <a:spcPct val="100000"/>
                  </a:lnSpc>
                  <a:spcBef>
                    <a:spcPct val="0"/>
                  </a:spcBef>
                  <a:buFontTx/>
                  <a:buNone/>
                </a:pPr>
                <a:r>
                  <a:rPr lang="en-US" altLang="zh-CN" sz="1000">
                    <a:latin typeface="Helvetica" pitchFamily="34" charset="0"/>
                  </a:rPr>
                  <a:t>0-7</a:t>
                </a:r>
              </a:p>
            </p:txBody>
          </p:sp>
          <p:sp>
            <p:nvSpPr>
              <p:cNvPr id="156740" name="Text Box 82"/>
              <p:cNvSpPr txBox="1">
                <a:spLocks noChangeAspect="1" noChangeArrowheads="1"/>
              </p:cNvSpPr>
              <p:nvPr/>
            </p:nvSpPr>
            <p:spPr bwMode="auto">
              <a:xfrm>
                <a:off x="3494" y="2521"/>
                <a:ext cx="26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1000">
                    <a:latin typeface="Helvetica" pitchFamily="34" charset="0"/>
                  </a:rPr>
                  <a:t>bits</a:t>
                </a:r>
              </a:p>
              <a:p>
                <a:pPr>
                  <a:lnSpc>
                    <a:spcPct val="100000"/>
                  </a:lnSpc>
                  <a:spcBef>
                    <a:spcPct val="0"/>
                  </a:spcBef>
                  <a:buFontTx/>
                  <a:buNone/>
                </a:pPr>
                <a:r>
                  <a:rPr lang="en-US" altLang="zh-CN" sz="1000">
                    <a:latin typeface="Helvetica" pitchFamily="34" charset="0"/>
                  </a:rPr>
                  <a:t>8-15</a:t>
                </a:r>
              </a:p>
            </p:txBody>
          </p:sp>
          <p:sp>
            <p:nvSpPr>
              <p:cNvPr id="156741" name="Text Box 83"/>
              <p:cNvSpPr txBox="1">
                <a:spLocks noChangeAspect="1" noChangeArrowheads="1"/>
              </p:cNvSpPr>
              <p:nvPr/>
            </p:nvSpPr>
            <p:spPr bwMode="auto">
              <a:xfrm>
                <a:off x="3186" y="2521"/>
                <a:ext cx="30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1000">
                    <a:latin typeface="Helvetica" pitchFamily="34" charset="0"/>
                  </a:rPr>
                  <a:t>bits</a:t>
                </a:r>
              </a:p>
              <a:p>
                <a:pPr>
                  <a:lnSpc>
                    <a:spcPct val="100000"/>
                  </a:lnSpc>
                  <a:spcBef>
                    <a:spcPct val="0"/>
                  </a:spcBef>
                  <a:buFontTx/>
                  <a:buNone/>
                </a:pPr>
                <a:r>
                  <a:rPr lang="en-US" altLang="zh-CN" sz="1000">
                    <a:latin typeface="Helvetica" pitchFamily="34" charset="0"/>
                  </a:rPr>
                  <a:t>16-23</a:t>
                </a:r>
              </a:p>
            </p:txBody>
          </p:sp>
          <p:sp>
            <p:nvSpPr>
              <p:cNvPr id="156742" name="Text Box 84"/>
              <p:cNvSpPr txBox="1">
                <a:spLocks noChangeAspect="1" noChangeArrowheads="1"/>
              </p:cNvSpPr>
              <p:nvPr/>
            </p:nvSpPr>
            <p:spPr bwMode="auto">
              <a:xfrm>
                <a:off x="2879" y="2521"/>
                <a:ext cx="30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1000">
                    <a:latin typeface="Helvetica" pitchFamily="34" charset="0"/>
                  </a:rPr>
                  <a:t>bits</a:t>
                </a:r>
              </a:p>
              <a:p>
                <a:pPr>
                  <a:lnSpc>
                    <a:spcPct val="100000"/>
                  </a:lnSpc>
                  <a:spcBef>
                    <a:spcPct val="0"/>
                  </a:spcBef>
                  <a:buFontTx/>
                  <a:buNone/>
                </a:pPr>
                <a:r>
                  <a:rPr lang="en-US" altLang="zh-CN" sz="1000">
                    <a:latin typeface="Helvetica" pitchFamily="34" charset="0"/>
                  </a:rPr>
                  <a:t>24-31</a:t>
                </a:r>
              </a:p>
            </p:txBody>
          </p:sp>
          <p:sp>
            <p:nvSpPr>
              <p:cNvPr id="156743" name="Text Box 85"/>
              <p:cNvSpPr txBox="1">
                <a:spLocks noChangeAspect="1" noChangeArrowheads="1"/>
              </p:cNvSpPr>
              <p:nvPr/>
            </p:nvSpPr>
            <p:spPr bwMode="auto">
              <a:xfrm>
                <a:off x="2572" y="2521"/>
                <a:ext cx="30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1000">
                    <a:latin typeface="Helvetica" pitchFamily="34" charset="0"/>
                  </a:rPr>
                  <a:t>bits</a:t>
                </a:r>
              </a:p>
              <a:p>
                <a:pPr>
                  <a:lnSpc>
                    <a:spcPct val="100000"/>
                  </a:lnSpc>
                  <a:spcBef>
                    <a:spcPct val="0"/>
                  </a:spcBef>
                  <a:buFontTx/>
                  <a:buNone/>
                </a:pPr>
                <a:r>
                  <a:rPr lang="en-US" altLang="zh-CN" sz="1000">
                    <a:latin typeface="Helvetica" pitchFamily="34" charset="0"/>
                  </a:rPr>
                  <a:t>32-39</a:t>
                </a:r>
              </a:p>
            </p:txBody>
          </p:sp>
          <p:sp>
            <p:nvSpPr>
              <p:cNvPr id="156744" name="Text Box 86"/>
              <p:cNvSpPr txBox="1">
                <a:spLocks noChangeAspect="1" noChangeArrowheads="1"/>
              </p:cNvSpPr>
              <p:nvPr/>
            </p:nvSpPr>
            <p:spPr bwMode="auto">
              <a:xfrm>
                <a:off x="2248" y="2521"/>
                <a:ext cx="30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1000">
                    <a:latin typeface="Helvetica" pitchFamily="34" charset="0"/>
                  </a:rPr>
                  <a:t>bits</a:t>
                </a:r>
              </a:p>
              <a:p>
                <a:pPr>
                  <a:lnSpc>
                    <a:spcPct val="100000"/>
                  </a:lnSpc>
                  <a:spcBef>
                    <a:spcPct val="0"/>
                  </a:spcBef>
                  <a:buFontTx/>
                  <a:buNone/>
                </a:pPr>
                <a:r>
                  <a:rPr lang="en-US" altLang="zh-CN" sz="1000">
                    <a:latin typeface="Helvetica" pitchFamily="34" charset="0"/>
                  </a:rPr>
                  <a:t>40-47</a:t>
                </a:r>
              </a:p>
            </p:txBody>
          </p:sp>
          <p:sp>
            <p:nvSpPr>
              <p:cNvPr id="156745" name="Text Box 87"/>
              <p:cNvSpPr txBox="1">
                <a:spLocks noChangeAspect="1" noChangeArrowheads="1"/>
              </p:cNvSpPr>
              <p:nvPr/>
            </p:nvSpPr>
            <p:spPr bwMode="auto">
              <a:xfrm>
                <a:off x="1939" y="2521"/>
                <a:ext cx="30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1000">
                    <a:latin typeface="Helvetica" pitchFamily="34" charset="0"/>
                  </a:rPr>
                  <a:t>bits</a:t>
                </a:r>
              </a:p>
              <a:p>
                <a:pPr>
                  <a:lnSpc>
                    <a:spcPct val="100000"/>
                  </a:lnSpc>
                  <a:spcBef>
                    <a:spcPct val="0"/>
                  </a:spcBef>
                  <a:buFontTx/>
                  <a:buNone/>
                </a:pPr>
                <a:r>
                  <a:rPr lang="en-US" altLang="zh-CN" sz="1000">
                    <a:latin typeface="Helvetica" pitchFamily="34" charset="0"/>
                  </a:rPr>
                  <a:t>48-55</a:t>
                </a:r>
              </a:p>
            </p:txBody>
          </p:sp>
          <p:sp>
            <p:nvSpPr>
              <p:cNvPr id="156746" name="Text Box 88"/>
              <p:cNvSpPr txBox="1">
                <a:spLocks noChangeAspect="1" noChangeArrowheads="1"/>
              </p:cNvSpPr>
              <p:nvPr/>
            </p:nvSpPr>
            <p:spPr bwMode="auto">
              <a:xfrm>
                <a:off x="1652" y="2521"/>
                <a:ext cx="30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1000">
                    <a:latin typeface="Helvetica" pitchFamily="34" charset="0"/>
                  </a:rPr>
                  <a:t>bits</a:t>
                </a:r>
              </a:p>
              <a:p>
                <a:pPr>
                  <a:lnSpc>
                    <a:spcPct val="100000"/>
                  </a:lnSpc>
                  <a:spcBef>
                    <a:spcPct val="0"/>
                  </a:spcBef>
                  <a:buFontTx/>
                  <a:buNone/>
                </a:pPr>
                <a:r>
                  <a:rPr lang="en-US" altLang="zh-CN" sz="1000">
                    <a:latin typeface="Helvetica" pitchFamily="34" charset="0"/>
                  </a:rPr>
                  <a:t>56-63</a:t>
                </a:r>
              </a:p>
            </p:txBody>
          </p:sp>
        </p:grpSp>
        <p:sp>
          <p:nvSpPr>
            <p:cNvPr id="156703" name="AutoShape 89"/>
            <p:cNvSpPr>
              <a:spLocks noChangeAspect="1" noChangeArrowheads="1"/>
            </p:cNvSpPr>
            <p:nvPr/>
          </p:nvSpPr>
          <p:spPr bwMode="auto">
            <a:xfrm>
              <a:off x="2582" y="3495"/>
              <a:ext cx="478" cy="441"/>
            </a:xfrm>
            <a:prstGeom prst="downArrow">
              <a:avLst>
                <a:gd name="adj1" fmla="val 50000"/>
                <a:gd name="adj2" fmla="val 25000"/>
              </a:avLst>
            </a:prstGeom>
            <a:solidFill>
              <a:srgbClr val="FF99CC"/>
            </a:solidFill>
            <a:ln w="12700">
              <a:solidFill>
                <a:srgbClr val="000004"/>
              </a:solidFill>
              <a:miter lim="800000"/>
              <a:headEnd/>
              <a:tailEnd/>
            </a:ln>
            <a:effectLst>
              <a:outerShdw dist="35921" dir="2700000" algn="ctr" rotWithShape="0">
                <a:srgbClr val="000004"/>
              </a:outerShdw>
            </a:effec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endParaRPr kumimoji="1" lang="zh-CN" altLang="en-US" sz="1800" i="1">
                <a:solidFill>
                  <a:srgbClr val="666699"/>
                </a:solidFill>
                <a:ea typeface="华文新魏" pitchFamily="2" charset="-122"/>
              </a:endParaRPr>
            </a:p>
          </p:txBody>
        </p:sp>
        <p:sp>
          <p:nvSpPr>
            <p:cNvPr id="156704" name="Text Box 90"/>
            <p:cNvSpPr txBox="1">
              <a:spLocks noChangeAspect="1" noChangeArrowheads="1"/>
            </p:cNvSpPr>
            <p:nvPr/>
          </p:nvSpPr>
          <p:spPr bwMode="auto">
            <a:xfrm>
              <a:off x="3100" y="3656"/>
              <a:ext cx="83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gn="ctr">
                <a:lnSpc>
                  <a:spcPct val="100000"/>
                </a:lnSpc>
                <a:spcBef>
                  <a:spcPct val="0"/>
                </a:spcBef>
                <a:buFontTx/>
                <a:buNone/>
              </a:pPr>
              <a:r>
                <a:rPr lang="zh-CN" altLang="en-US" sz="2000">
                  <a:ea typeface="黑体" pitchFamily="49" charset="-122"/>
                </a:rPr>
                <a:t> 最多读64位</a:t>
              </a:r>
            </a:p>
          </p:txBody>
        </p:sp>
        <p:grpSp>
          <p:nvGrpSpPr>
            <p:cNvPr id="156705" name="Group 91"/>
            <p:cNvGrpSpPr>
              <a:grpSpLocks/>
            </p:cNvGrpSpPr>
            <p:nvPr/>
          </p:nvGrpSpPr>
          <p:grpSpPr bwMode="auto">
            <a:xfrm>
              <a:off x="1695" y="2922"/>
              <a:ext cx="2277" cy="432"/>
              <a:chOff x="1478" y="3032"/>
              <a:chExt cx="2564" cy="487"/>
            </a:xfrm>
          </p:grpSpPr>
          <p:sp>
            <p:nvSpPr>
              <p:cNvPr id="156711" name="Text Box 92"/>
              <p:cNvSpPr txBox="1">
                <a:spLocks noChangeAspect="1" noChangeArrowheads="1"/>
              </p:cNvSpPr>
              <p:nvPr/>
            </p:nvSpPr>
            <p:spPr bwMode="auto">
              <a:xfrm>
                <a:off x="3896" y="3032"/>
                <a:ext cx="146"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gn="ctr">
                  <a:lnSpc>
                    <a:spcPct val="100000"/>
                  </a:lnSpc>
                  <a:spcBef>
                    <a:spcPct val="0"/>
                  </a:spcBef>
                  <a:buFontTx/>
                  <a:buNone/>
                </a:pPr>
                <a:r>
                  <a:rPr lang="zh-CN" altLang="en-US" sz="900">
                    <a:latin typeface="Helvetica" pitchFamily="34" charset="0"/>
                  </a:rPr>
                  <a:t>0</a:t>
                </a:r>
              </a:p>
            </p:txBody>
          </p:sp>
          <p:sp>
            <p:nvSpPr>
              <p:cNvPr id="156712" name="Text Box 93"/>
              <p:cNvSpPr txBox="1">
                <a:spLocks noChangeAspect="1" noChangeArrowheads="1"/>
              </p:cNvSpPr>
              <p:nvPr/>
            </p:nvSpPr>
            <p:spPr bwMode="auto">
              <a:xfrm>
                <a:off x="2705" y="3032"/>
                <a:ext cx="18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gn="ctr">
                  <a:lnSpc>
                    <a:spcPct val="100000"/>
                  </a:lnSpc>
                  <a:spcBef>
                    <a:spcPct val="0"/>
                  </a:spcBef>
                  <a:buFontTx/>
                  <a:buNone/>
                </a:pPr>
                <a:r>
                  <a:rPr lang="zh-CN" altLang="en-US" sz="900">
                    <a:latin typeface="Helvetica" pitchFamily="34" charset="0"/>
                  </a:rPr>
                  <a:t>31</a:t>
                </a:r>
              </a:p>
            </p:txBody>
          </p:sp>
          <p:sp>
            <p:nvSpPr>
              <p:cNvPr id="156713" name="Text Box 94"/>
              <p:cNvSpPr txBox="1">
                <a:spLocks noChangeAspect="1" noChangeArrowheads="1"/>
              </p:cNvSpPr>
              <p:nvPr/>
            </p:nvSpPr>
            <p:spPr bwMode="auto">
              <a:xfrm>
                <a:off x="3651" y="3032"/>
                <a:ext cx="146"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gn="ctr">
                  <a:lnSpc>
                    <a:spcPct val="100000"/>
                  </a:lnSpc>
                  <a:spcBef>
                    <a:spcPct val="0"/>
                  </a:spcBef>
                  <a:buFontTx/>
                  <a:buNone/>
                </a:pPr>
                <a:r>
                  <a:rPr lang="zh-CN" altLang="en-US" sz="900">
                    <a:latin typeface="Helvetica" pitchFamily="34" charset="0"/>
                  </a:rPr>
                  <a:t>7</a:t>
                </a:r>
              </a:p>
            </p:txBody>
          </p:sp>
          <p:sp>
            <p:nvSpPr>
              <p:cNvPr id="156714" name="Text Box 95"/>
              <p:cNvSpPr txBox="1">
                <a:spLocks noChangeAspect="1" noChangeArrowheads="1"/>
              </p:cNvSpPr>
              <p:nvPr/>
            </p:nvSpPr>
            <p:spPr bwMode="auto">
              <a:xfrm>
                <a:off x="3560" y="3032"/>
                <a:ext cx="14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gn="ctr">
                  <a:lnSpc>
                    <a:spcPct val="100000"/>
                  </a:lnSpc>
                  <a:spcBef>
                    <a:spcPct val="0"/>
                  </a:spcBef>
                  <a:buFontTx/>
                  <a:buNone/>
                </a:pPr>
                <a:r>
                  <a:rPr lang="zh-CN" altLang="en-US" sz="900">
                    <a:latin typeface="Helvetica" pitchFamily="34" charset="0"/>
                  </a:rPr>
                  <a:t>8</a:t>
                </a:r>
              </a:p>
            </p:txBody>
          </p:sp>
          <p:sp>
            <p:nvSpPr>
              <p:cNvPr id="156715" name="Text Box 96"/>
              <p:cNvSpPr txBox="1">
                <a:spLocks noChangeAspect="1" noChangeArrowheads="1"/>
              </p:cNvSpPr>
              <p:nvPr/>
            </p:nvSpPr>
            <p:spPr bwMode="auto">
              <a:xfrm>
                <a:off x="3318" y="3032"/>
                <a:ext cx="18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gn="ctr">
                  <a:lnSpc>
                    <a:spcPct val="100000"/>
                  </a:lnSpc>
                  <a:spcBef>
                    <a:spcPct val="0"/>
                  </a:spcBef>
                  <a:buFontTx/>
                  <a:buNone/>
                </a:pPr>
                <a:r>
                  <a:rPr lang="zh-CN" altLang="en-US" sz="900">
                    <a:latin typeface="Helvetica" pitchFamily="34" charset="0"/>
                  </a:rPr>
                  <a:t>15</a:t>
                </a:r>
              </a:p>
            </p:txBody>
          </p:sp>
          <p:sp>
            <p:nvSpPr>
              <p:cNvPr id="156716" name="Text Box 97"/>
              <p:cNvSpPr txBox="1">
                <a:spLocks noChangeAspect="1" noChangeArrowheads="1"/>
              </p:cNvSpPr>
              <p:nvPr/>
            </p:nvSpPr>
            <p:spPr bwMode="auto">
              <a:xfrm>
                <a:off x="3205" y="3032"/>
                <a:ext cx="18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gn="ctr">
                  <a:lnSpc>
                    <a:spcPct val="100000"/>
                  </a:lnSpc>
                  <a:spcBef>
                    <a:spcPct val="0"/>
                  </a:spcBef>
                  <a:buFontTx/>
                  <a:buNone/>
                </a:pPr>
                <a:r>
                  <a:rPr lang="zh-CN" altLang="en-US" sz="900">
                    <a:latin typeface="Helvetica" pitchFamily="34" charset="0"/>
                  </a:rPr>
                  <a:t>16</a:t>
                </a:r>
              </a:p>
            </p:txBody>
          </p:sp>
          <p:sp>
            <p:nvSpPr>
              <p:cNvPr id="156717" name="Text Box 98"/>
              <p:cNvSpPr txBox="1">
                <a:spLocks noChangeAspect="1" noChangeArrowheads="1"/>
              </p:cNvSpPr>
              <p:nvPr/>
            </p:nvSpPr>
            <p:spPr bwMode="auto">
              <a:xfrm>
                <a:off x="3041" y="3032"/>
                <a:ext cx="18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gn="ctr">
                  <a:lnSpc>
                    <a:spcPct val="100000"/>
                  </a:lnSpc>
                  <a:spcBef>
                    <a:spcPct val="0"/>
                  </a:spcBef>
                  <a:buFontTx/>
                  <a:buNone/>
                </a:pPr>
                <a:r>
                  <a:rPr lang="zh-CN" altLang="en-US" sz="900">
                    <a:latin typeface="Helvetica" pitchFamily="34" charset="0"/>
                  </a:rPr>
                  <a:t>23</a:t>
                </a:r>
              </a:p>
            </p:txBody>
          </p:sp>
          <p:sp>
            <p:nvSpPr>
              <p:cNvPr id="156718" name="Text Box 99"/>
              <p:cNvSpPr txBox="1">
                <a:spLocks noChangeAspect="1" noChangeArrowheads="1"/>
              </p:cNvSpPr>
              <p:nvPr/>
            </p:nvSpPr>
            <p:spPr bwMode="auto">
              <a:xfrm>
                <a:off x="2933" y="3032"/>
                <a:ext cx="18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gn="ctr">
                  <a:lnSpc>
                    <a:spcPct val="100000"/>
                  </a:lnSpc>
                  <a:spcBef>
                    <a:spcPct val="0"/>
                  </a:spcBef>
                  <a:buFontTx/>
                  <a:buNone/>
                </a:pPr>
                <a:r>
                  <a:rPr lang="zh-CN" altLang="en-US" sz="900">
                    <a:latin typeface="Helvetica" pitchFamily="34" charset="0"/>
                  </a:rPr>
                  <a:t>24</a:t>
                </a:r>
              </a:p>
            </p:txBody>
          </p:sp>
          <p:sp>
            <p:nvSpPr>
              <p:cNvPr id="156719" name="Text Box 100"/>
              <p:cNvSpPr txBox="1">
                <a:spLocks noChangeAspect="1" noChangeArrowheads="1"/>
              </p:cNvSpPr>
              <p:nvPr/>
            </p:nvSpPr>
            <p:spPr bwMode="auto">
              <a:xfrm>
                <a:off x="2601" y="3032"/>
                <a:ext cx="18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gn="ctr">
                  <a:lnSpc>
                    <a:spcPct val="100000"/>
                  </a:lnSpc>
                  <a:spcBef>
                    <a:spcPct val="0"/>
                  </a:spcBef>
                  <a:buFontTx/>
                  <a:buNone/>
                </a:pPr>
                <a:r>
                  <a:rPr lang="zh-CN" altLang="en-US" sz="900">
                    <a:latin typeface="Helvetica" pitchFamily="34" charset="0"/>
                  </a:rPr>
                  <a:t>32</a:t>
                </a:r>
              </a:p>
            </p:txBody>
          </p:sp>
          <p:sp>
            <p:nvSpPr>
              <p:cNvPr id="156720" name="Text Box 101"/>
              <p:cNvSpPr txBox="1">
                <a:spLocks noChangeAspect="1" noChangeArrowheads="1"/>
              </p:cNvSpPr>
              <p:nvPr/>
            </p:nvSpPr>
            <p:spPr bwMode="auto">
              <a:xfrm>
                <a:off x="1478" y="3032"/>
                <a:ext cx="18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gn="ctr">
                  <a:lnSpc>
                    <a:spcPct val="100000"/>
                  </a:lnSpc>
                  <a:spcBef>
                    <a:spcPct val="0"/>
                  </a:spcBef>
                  <a:buFontTx/>
                  <a:buNone/>
                </a:pPr>
                <a:r>
                  <a:rPr lang="zh-CN" altLang="en-US" sz="900">
                    <a:latin typeface="Helvetica" pitchFamily="34" charset="0"/>
                  </a:rPr>
                  <a:t>63</a:t>
                </a:r>
              </a:p>
            </p:txBody>
          </p:sp>
          <p:sp>
            <p:nvSpPr>
              <p:cNvPr id="156721" name="Text Box 102"/>
              <p:cNvSpPr txBox="1">
                <a:spLocks noChangeAspect="1" noChangeArrowheads="1"/>
              </p:cNvSpPr>
              <p:nvPr/>
            </p:nvSpPr>
            <p:spPr bwMode="auto">
              <a:xfrm>
                <a:off x="2417" y="3032"/>
                <a:ext cx="18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gn="ctr">
                  <a:lnSpc>
                    <a:spcPct val="100000"/>
                  </a:lnSpc>
                  <a:spcBef>
                    <a:spcPct val="0"/>
                  </a:spcBef>
                  <a:buFontTx/>
                  <a:buNone/>
                </a:pPr>
                <a:r>
                  <a:rPr lang="zh-CN" altLang="en-US" sz="900">
                    <a:latin typeface="Helvetica" pitchFamily="34" charset="0"/>
                  </a:rPr>
                  <a:t>39</a:t>
                </a:r>
              </a:p>
            </p:txBody>
          </p:sp>
          <p:sp>
            <p:nvSpPr>
              <p:cNvPr id="156722" name="Text Box 103"/>
              <p:cNvSpPr txBox="1">
                <a:spLocks noChangeAspect="1" noChangeArrowheads="1"/>
              </p:cNvSpPr>
              <p:nvPr/>
            </p:nvSpPr>
            <p:spPr bwMode="auto">
              <a:xfrm>
                <a:off x="2294" y="3032"/>
                <a:ext cx="18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gn="ctr">
                  <a:lnSpc>
                    <a:spcPct val="100000"/>
                  </a:lnSpc>
                  <a:spcBef>
                    <a:spcPct val="0"/>
                  </a:spcBef>
                  <a:buFontTx/>
                  <a:buNone/>
                </a:pPr>
                <a:r>
                  <a:rPr lang="zh-CN" altLang="en-US" sz="900">
                    <a:latin typeface="Helvetica" pitchFamily="34" charset="0"/>
                  </a:rPr>
                  <a:t>40</a:t>
                </a:r>
              </a:p>
            </p:txBody>
          </p:sp>
          <p:sp>
            <p:nvSpPr>
              <p:cNvPr id="156723" name="Text Box 104"/>
              <p:cNvSpPr txBox="1">
                <a:spLocks noChangeAspect="1" noChangeArrowheads="1"/>
              </p:cNvSpPr>
              <p:nvPr/>
            </p:nvSpPr>
            <p:spPr bwMode="auto">
              <a:xfrm>
                <a:off x="2094" y="3032"/>
                <a:ext cx="18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gn="ctr">
                  <a:lnSpc>
                    <a:spcPct val="100000"/>
                  </a:lnSpc>
                  <a:spcBef>
                    <a:spcPct val="0"/>
                  </a:spcBef>
                  <a:buFontTx/>
                  <a:buNone/>
                </a:pPr>
                <a:r>
                  <a:rPr lang="zh-CN" altLang="en-US" sz="900">
                    <a:latin typeface="Helvetica" pitchFamily="34" charset="0"/>
                  </a:rPr>
                  <a:t>47</a:t>
                </a:r>
              </a:p>
            </p:txBody>
          </p:sp>
          <p:sp>
            <p:nvSpPr>
              <p:cNvPr id="156724" name="Text Box 105"/>
              <p:cNvSpPr txBox="1">
                <a:spLocks noChangeAspect="1" noChangeArrowheads="1"/>
              </p:cNvSpPr>
              <p:nvPr/>
            </p:nvSpPr>
            <p:spPr bwMode="auto">
              <a:xfrm>
                <a:off x="1986" y="3032"/>
                <a:ext cx="18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gn="ctr">
                  <a:lnSpc>
                    <a:spcPct val="100000"/>
                  </a:lnSpc>
                  <a:spcBef>
                    <a:spcPct val="0"/>
                  </a:spcBef>
                  <a:buFontTx/>
                  <a:buNone/>
                </a:pPr>
                <a:r>
                  <a:rPr lang="zh-CN" altLang="en-US" sz="900">
                    <a:latin typeface="Helvetica" pitchFamily="34" charset="0"/>
                  </a:rPr>
                  <a:t>48</a:t>
                </a:r>
              </a:p>
            </p:txBody>
          </p:sp>
          <p:sp>
            <p:nvSpPr>
              <p:cNvPr id="156725" name="Text Box 106"/>
              <p:cNvSpPr txBox="1">
                <a:spLocks noChangeAspect="1" noChangeArrowheads="1"/>
              </p:cNvSpPr>
              <p:nvPr/>
            </p:nvSpPr>
            <p:spPr bwMode="auto">
              <a:xfrm>
                <a:off x="1793" y="3032"/>
                <a:ext cx="18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gn="ctr">
                  <a:lnSpc>
                    <a:spcPct val="100000"/>
                  </a:lnSpc>
                  <a:spcBef>
                    <a:spcPct val="0"/>
                  </a:spcBef>
                  <a:buFontTx/>
                  <a:buNone/>
                </a:pPr>
                <a:r>
                  <a:rPr lang="zh-CN" altLang="en-US" sz="900">
                    <a:latin typeface="Helvetica" pitchFamily="34" charset="0"/>
                  </a:rPr>
                  <a:t>55</a:t>
                </a:r>
              </a:p>
            </p:txBody>
          </p:sp>
          <p:sp>
            <p:nvSpPr>
              <p:cNvPr id="156726" name="Text Box 107"/>
              <p:cNvSpPr txBox="1">
                <a:spLocks noChangeAspect="1" noChangeArrowheads="1"/>
              </p:cNvSpPr>
              <p:nvPr/>
            </p:nvSpPr>
            <p:spPr bwMode="auto">
              <a:xfrm>
                <a:off x="1666" y="3032"/>
                <a:ext cx="18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gn="ctr">
                  <a:lnSpc>
                    <a:spcPct val="100000"/>
                  </a:lnSpc>
                  <a:spcBef>
                    <a:spcPct val="0"/>
                  </a:spcBef>
                  <a:buFontTx/>
                  <a:buNone/>
                </a:pPr>
                <a:r>
                  <a:rPr lang="zh-CN" altLang="en-US" sz="900">
                    <a:latin typeface="Helvetica" pitchFamily="34" charset="0"/>
                  </a:rPr>
                  <a:t>56</a:t>
                </a:r>
              </a:p>
            </p:txBody>
          </p:sp>
          <p:grpSp>
            <p:nvGrpSpPr>
              <p:cNvPr id="156727" name="Group 108"/>
              <p:cNvGrpSpPr>
                <a:grpSpLocks/>
              </p:cNvGrpSpPr>
              <p:nvPr/>
            </p:nvGrpSpPr>
            <p:grpSpPr bwMode="auto">
              <a:xfrm>
                <a:off x="1536" y="3153"/>
                <a:ext cx="2446" cy="366"/>
                <a:chOff x="1536" y="3153"/>
                <a:chExt cx="2446" cy="366"/>
              </a:xfrm>
            </p:grpSpPr>
            <p:grpSp>
              <p:nvGrpSpPr>
                <p:cNvPr id="156728" name="Group 109"/>
                <p:cNvGrpSpPr>
                  <a:grpSpLocks/>
                </p:cNvGrpSpPr>
                <p:nvPr/>
              </p:nvGrpSpPr>
              <p:grpSpPr bwMode="auto">
                <a:xfrm>
                  <a:off x="1536" y="3153"/>
                  <a:ext cx="2446" cy="154"/>
                  <a:chOff x="1536" y="3153"/>
                  <a:chExt cx="2446" cy="154"/>
                </a:xfrm>
              </p:grpSpPr>
              <p:sp>
                <p:nvSpPr>
                  <p:cNvPr id="156730" name="Rectangle 110"/>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endParaRPr kumimoji="1" lang="zh-CN" altLang="en-US" sz="1800" i="1">
                      <a:solidFill>
                        <a:srgbClr val="666699"/>
                      </a:solidFill>
                      <a:ea typeface="华文新魏" pitchFamily="2" charset="-122"/>
                    </a:endParaRPr>
                  </a:p>
                </p:txBody>
              </p:sp>
              <p:sp>
                <p:nvSpPr>
                  <p:cNvPr id="156731" name="Rectangle 111"/>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endParaRPr kumimoji="1" lang="zh-CN" altLang="en-US" sz="1800" i="1">
                      <a:solidFill>
                        <a:srgbClr val="666699"/>
                      </a:solidFill>
                      <a:ea typeface="华文新魏" pitchFamily="2" charset="-122"/>
                    </a:endParaRPr>
                  </a:p>
                </p:txBody>
              </p:sp>
              <p:sp>
                <p:nvSpPr>
                  <p:cNvPr id="156732" name="Rectangle 112"/>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endParaRPr kumimoji="1" lang="zh-CN" altLang="en-US" sz="1800" i="1">
                      <a:solidFill>
                        <a:srgbClr val="666699"/>
                      </a:solidFill>
                      <a:ea typeface="华文新魏" pitchFamily="2" charset="-122"/>
                    </a:endParaRPr>
                  </a:p>
                </p:txBody>
              </p:sp>
              <p:sp>
                <p:nvSpPr>
                  <p:cNvPr id="156733" name="Rectangle 113"/>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endParaRPr kumimoji="1" lang="zh-CN" altLang="en-US" sz="1800" i="1">
                      <a:solidFill>
                        <a:srgbClr val="666699"/>
                      </a:solidFill>
                      <a:ea typeface="华文新魏" pitchFamily="2" charset="-122"/>
                    </a:endParaRPr>
                  </a:p>
                </p:txBody>
              </p:sp>
              <p:sp>
                <p:nvSpPr>
                  <p:cNvPr id="156734" name="Rectangle 114"/>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endParaRPr kumimoji="1" lang="zh-CN" altLang="en-US" sz="1800" i="1">
                      <a:solidFill>
                        <a:srgbClr val="666699"/>
                      </a:solidFill>
                      <a:ea typeface="华文新魏" pitchFamily="2" charset="-122"/>
                    </a:endParaRPr>
                  </a:p>
                </p:txBody>
              </p:sp>
              <p:sp>
                <p:nvSpPr>
                  <p:cNvPr id="156735" name="Rectangle 115"/>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endParaRPr kumimoji="1" lang="zh-CN" altLang="en-US" sz="1800" i="1">
                      <a:solidFill>
                        <a:srgbClr val="666699"/>
                      </a:solidFill>
                      <a:ea typeface="华文新魏" pitchFamily="2" charset="-122"/>
                    </a:endParaRPr>
                  </a:p>
                </p:txBody>
              </p:sp>
              <p:sp>
                <p:nvSpPr>
                  <p:cNvPr id="156736" name="Rectangle 116"/>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endParaRPr kumimoji="1" lang="zh-CN" altLang="en-US" sz="1800" i="1">
                      <a:solidFill>
                        <a:srgbClr val="666699"/>
                      </a:solidFill>
                      <a:ea typeface="华文新魏" pitchFamily="2" charset="-122"/>
                    </a:endParaRPr>
                  </a:p>
                </p:txBody>
              </p:sp>
              <p:sp>
                <p:nvSpPr>
                  <p:cNvPr id="156737" name="Rectangle 117"/>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endParaRPr kumimoji="1" lang="zh-CN" altLang="en-US" sz="1800" i="1">
                      <a:solidFill>
                        <a:srgbClr val="666699"/>
                      </a:solidFill>
                      <a:ea typeface="华文新魏" pitchFamily="2" charset="-122"/>
                    </a:endParaRPr>
                  </a:p>
                </p:txBody>
              </p:sp>
            </p:grpSp>
            <p:sp>
              <p:nvSpPr>
                <p:cNvPr id="156729" name="Text Box 118"/>
                <p:cNvSpPr txBox="1">
                  <a:spLocks noChangeAspect="1" noChangeArrowheads="1"/>
                </p:cNvSpPr>
                <p:nvPr/>
              </p:nvSpPr>
              <p:spPr bwMode="auto">
                <a:xfrm>
                  <a:off x="1666" y="3298"/>
                  <a:ext cx="209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gn="ctr">
                    <a:lnSpc>
                      <a:spcPct val="100000"/>
                    </a:lnSpc>
                    <a:spcBef>
                      <a:spcPct val="0"/>
                    </a:spcBef>
                    <a:buFontTx/>
                    <a:buNone/>
                  </a:pPr>
                  <a:r>
                    <a:rPr lang="zh-CN" altLang="en-US" sz="1800">
                      <a:latin typeface="微软雅黑" pitchFamily="34" charset="-122"/>
                      <a:ea typeface="微软雅黑" pitchFamily="34" charset="-122"/>
                    </a:rPr>
                    <a:t>主存储器地址 </a:t>
                  </a:r>
                  <a:r>
                    <a:rPr lang="en-US" altLang="zh-CN" sz="1800">
                      <a:latin typeface="微软雅黑" pitchFamily="34" charset="-122"/>
                      <a:ea typeface="微软雅黑" pitchFamily="34" charset="-122"/>
                    </a:rPr>
                    <a:t>A </a:t>
                  </a:r>
                  <a:r>
                    <a:rPr lang="zh-CN" altLang="en-US" sz="1800">
                      <a:latin typeface="微软雅黑" pitchFamily="34" charset="-122"/>
                      <a:ea typeface="微软雅黑" pitchFamily="34" charset="-122"/>
                    </a:rPr>
                    <a:t>处的64-</a:t>
                  </a:r>
                  <a:r>
                    <a:rPr lang="en-US" altLang="zh-CN" sz="1800">
                      <a:latin typeface="微软雅黑" pitchFamily="34" charset="-122"/>
                      <a:ea typeface="微软雅黑" pitchFamily="34" charset="-122"/>
                    </a:rPr>
                    <a:t>bit</a:t>
                  </a:r>
                  <a:r>
                    <a:rPr lang="zh-CN" altLang="en-US" sz="1800">
                      <a:latin typeface="微软雅黑" pitchFamily="34" charset="-122"/>
                      <a:ea typeface="微软雅黑" pitchFamily="34" charset="-122"/>
                    </a:rPr>
                    <a:t>数据</a:t>
                  </a:r>
                  <a:endParaRPr lang="en-US" altLang="zh-CN" sz="1800">
                    <a:latin typeface="微软雅黑" pitchFamily="34" charset="-122"/>
                    <a:ea typeface="微软雅黑" pitchFamily="34" charset="-122"/>
                  </a:endParaRPr>
                </a:p>
              </p:txBody>
            </p:sp>
          </p:grpSp>
        </p:grpSp>
        <p:sp>
          <p:nvSpPr>
            <p:cNvPr id="156706" name="Text Box 119"/>
            <p:cNvSpPr txBox="1">
              <a:spLocks noChangeArrowheads="1"/>
            </p:cNvSpPr>
            <p:nvPr/>
          </p:nvSpPr>
          <p:spPr bwMode="auto">
            <a:xfrm>
              <a:off x="430" y="2047"/>
              <a:ext cx="591"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kumimoji="1" lang="zh-CN" altLang="en-US" sz="1800">
                  <a:solidFill>
                    <a:srgbClr val="3399FF"/>
                  </a:solidFill>
                </a:rPr>
                <a:t>地址</a:t>
              </a:r>
              <a:r>
                <a:rPr kumimoji="1" lang="en-US" altLang="zh-CN" sz="1800">
                  <a:solidFill>
                    <a:srgbClr val="3399FF"/>
                  </a:solidFill>
                </a:rPr>
                <a:t>A</a:t>
              </a:r>
            </a:p>
          </p:txBody>
        </p:sp>
        <p:sp>
          <p:nvSpPr>
            <p:cNvPr id="156707" name="AutoShape 120"/>
            <p:cNvSpPr>
              <a:spLocks noChangeArrowheads="1"/>
            </p:cNvSpPr>
            <p:nvPr/>
          </p:nvSpPr>
          <p:spPr bwMode="auto">
            <a:xfrm>
              <a:off x="929" y="2115"/>
              <a:ext cx="136" cy="68"/>
            </a:xfrm>
            <a:prstGeom prst="rightArrow">
              <a:avLst>
                <a:gd name="adj1" fmla="val 50000"/>
                <a:gd name="adj2" fmla="val 50000"/>
              </a:avLst>
            </a:prstGeom>
            <a:solidFill>
              <a:srgbClr val="3399FF"/>
            </a:solidFill>
            <a:ln w="9525">
              <a:solidFill>
                <a:srgbClr val="0099FF"/>
              </a:solidFill>
              <a:miter lim="800000"/>
              <a:headEnd/>
              <a:tailEnd/>
            </a:ln>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endParaRPr kumimoji="1" lang="zh-CN" altLang="en-US" sz="1800" i="1">
                <a:solidFill>
                  <a:srgbClr val="666699"/>
                </a:solidFill>
                <a:ea typeface="华文新魏" pitchFamily="2" charset="-122"/>
              </a:endParaRPr>
            </a:p>
          </p:txBody>
        </p:sp>
        <p:sp>
          <p:nvSpPr>
            <p:cNvPr id="156708" name="Line 121"/>
            <p:cNvSpPr>
              <a:spLocks noChangeShapeType="1"/>
            </p:cNvSpPr>
            <p:nvPr/>
          </p:nvSpPr>
          <p:spPr bwMode="auto">
            <a:xfrm>
              <a:off x="1337" y="1933"/>
              <a:ext cx="590" cy="0"/>
            </a:xfrm>
            <a:prstGeom prst="line">
              <a:avLst/>
            </a:prstGeom>
            <a:noFill/>
            <a:ln w="9525">
              <a:solidFill>
                <a:schemeClr val="tx1"/>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56709" name="Line 122"/>
            <p:cNvSpPr>
              <a:spLocks noChangeShapeType="1"/>
            </p:cNvSpPr>
            <p:nvPr/>
          </p:nvSpPr>
          <p:spPr bwMode="auto">
            <a:xfrm>
              <a:off x="1496" y="1774"/>
              <a:ext cx="0" cy="545"/>
            </a:xfrm>
            <a:prstGeom prst="line">
              <a:avLst/>
            </a:prstGeom>
            <a:noFill/>
            <a:ln w="9525">
              <a:solidFill>
                <a:schemeClr val="tx1"/>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56710" name="Text Box 123"/>
            <p:cNvSpPr txBox="1">
              <a:spLocks noChangeArrowheads="1"/>
            </p:cNvSpPr>
            <p:nvPr/>
          </p:nvSpPr>
          <p:spPr bwMode="auto">
            <a:xfrm>
              <a:off x="1450" y="2068"/>
              <a:ext cx="453"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kumimoji="1" lang="en-US" altLang="zh-CN" sz="1100"/>
                <a:t>4096</a:t>
              </a:r>
              <a:r>
                <a:rPr kumimoji="1" lang="zh-CN" altLang="en-US" sz="1100"/>
                <a:t>行</a:t>
              </a:r>
            </a:p>
          </p:txBody>
        </p:sp>
      </p:grpSp>
      <p:sp>
        <p:nvSpPr>
          <p:cNvPr id="430144" name="Text Box 64"/>
          <p:cNvSpPr txBox="1">
            <a:spLocks noChangeArrowheads="1"/>
          </p:cNvSpPr>
          <p:nvPr/>
        </p:nvSpPr>
        <p:spPr bwMode="auto">
          <a:xfrm>
            <a:off x="122238" y="3941763"/>
            <a:ext cx="2001837" cy="239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ts val="3100"/>
              </a:lnSpc>
              <a:spcBef>
                <a:spcPct val="5000"/>
              </a:spcBef>
              <a:buFontTx/>
              <a:buNone/>
            </a:pPr>
            <a:r>
              <a:rPr lang="zh-CN" altLang="en-US" sz="1900">
                <a:solidFill>
                  <a:srgbClr val="FF0000"/>
                </a:solidFill>
                <a:latin typeface="微软雅黑" pitchFamily="34" charset="-122"/>
                <a:ea typeface="微软雅黑" pitchFamily="34" charset="-122"/>
              </a:rPr>
              <a:t>存储宽度为</a:t>
            </a:r>
            <a:r>
              <a:rPr lang="en-US" altLang="zh-CN" sz="1900">
                <a:solidFill>
                  <a:srgbClr val="FF0000"/>
                </a:solidFill>
                <a:latin typeface="微软雅黑" pitchFamily="34" charset="-122"/>
                <a:ea typeface="微软雅黑" pitchFamily="34" charset="-122"/>
              </a:rPr>
              <a:t>64</a:t>
            </a:r>
            <a:r>
              <a:rPr lang="zh-CN" altLang="en-US" sz="1900">
                <a:solidFill>
                  <a:srgbClr val="FF0000"/>
                </a:solidFill>
                <a:latin typeface="微软雅黑" pitchFamily="34" charset="-122"/>
                <a:ea typeface="微软雅黑" pitchFamily="34" charset="-122"/>
              </a:rPr>
              <a:t>位</a:t>
            </a:r>
            <a:r>
              <a:rPr lang="en-US" altLang="zh-CN" sz="1900">
                <a:solidFill>
                  <a:srgbClr val="FF0000"/>
                </a:solidFill>
                <a:latin typeface="微软雅黑" pitchFamily="34" charset="-122"/>
                <a:ea typeface="微软雅黑" pitchFamily="34" charset="-122"/>
              </a:rPr>
              <a:t>=8B, </a:t>
            </a:r>
            <a:r>
              <a:rPr lang="zh-CN" altLang="en-US" sz="1900">
                <a:solidFill>
                  <a:srgbClr val="FF0000"/>
                </a:solidFill>
                <a:latin typeface="微软雅黑" pitchFamily="34" charset="-122"/>
                <a:ea typeface="微软雅黑" pitchFamily="34" charset="-122"/>
              </a:rPr>
              <a:t>交叉编址！第</a:t>
            </a:r>
            <a:r>
              <a:rPr lang="en-US" altLang="zh-CN" sz="1900">
                <a:solidFill>
                  <a:srgbClr val="FF0000"/>
                </a:solidFill>
                <a:latin typeface="微软雅黑" pitchFamily="34" charset="-122"/>
                <a:ea typeface="微软雅黑" pitchFamily="34" charset="-122"/>
              </a:rPr>
              <a:t>0-7</a:t>
            </a:r>
            <a:r>
              <a:rPr lang="zh-CN" altLang="en-US" sz="1900">
                <a:solidFill>
                  <a:srgbClr val="FF0000"/>
                </a:solidFill>
                <a:latin typeface="微软雅黑" pitchFamily="34" charset="-122"/>
                <a:ea typeface="微软雅黑" pitchFamily="34" charset="-122"/>
              </a:rPr>
              <a:t>字节可同时读写，第</a:t>
            </a:r>
            <a:r>
              <a:rPr lang="en-US" altLang="zh-CN" sz="1900">
                <a:solidFill>
                  <a:srgbClr val="FF0000"/>
                </a:solidFill>
                <a:latin typeface="微软雅黑" pitchFamily="34" charset="-122"/>
                <a:ea typeface="微软雅黑" pitchFamily="34" charset="-122"/>
              </a:rPr>
              <a:t>8-15</a:t>
            </a:r>
            <a:r>
              <a:rPr lang="zh-CN" altLang="en-US" sz="1900">
                <a:solidFill>
                  <a:srgbClr val="FF0000"/>
                </a:solidFill>
                <a:latin typeface="微软雅黑" pitchFamily="34" charset="-122"/>
                <a:ea typeface="微软雅黑" pitchFamily="34" charset="-122"/>
              </a:rPr>
              <a:t>字节可同时读写，</a:t>
            </a:r>
            <a:r>
              <a:rPr lang="en-US" altLang="zh-CN" sz="1900">
                <a:solidFill>
                  <a:srgbClr val="FF0000"/>
                </a:solidFill>
                <a:latin typeface="微软雅黑" pitchFamily="34" charset="-122"/>
                <a:ea typeface="微软雅黑" pitchFamily="34" charset="-122"/>
              </a:rPr>
              <a:t>……</a:t>
            </a:r>
            <a:r>
              <a:rPr lang="zh-CN" altLang="en-US" sz="1900">
                <a:solidFill>
                  <a:srgbClr val="FF0000"/>
                </a:solidFill>
                <a:latin typeface="微软雅黑" pitchFamily="34" charset="-122"/>
                <a:ea typeface="微软雅黑" pitchFamily="34" charset="-122"/>
              </a:rPr>
              <a:t>，以此类推</a:t>
            </a:r>
          </a:p>
        </p:txBody>
      </p:sp>
      <p:sp>
        <p:nvSpPr>
          <p:cNvPr id="796795" name="Text Box 123"/>
          <p:cNvSpPr txBox="1">
            <a:spLocks noChangeArrowheads="1"/>
          </p:cNvSpPr>
          <p:nvPr/>
        </p:nvSpPr>
        <p:spPr bwMode="auto">
          <a:xfrm>
            <a:off x="7902575" y="204788"/>
            <a:ext cx="900113"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2000">
                <a:latin typeface="微软雅黑" pitchFamily="34" charset="-122"/>
                <a:ea typeface="微软雅黑" pitchFamily="34" charset="-122"/>
                <a:hlinkClick r:id="" action="ppaction://hlinkshowjump?jump=previousslide"/>
              </a:rPr>
              <a:t>BACK</a:t>
            </a:r>
            <a:endParaRPr lang="en-US" altLang="zh-CN" sz="2000">
              <a:latin typeface="微软雅黑" pitchFamily="34" charset="-122"/>
              <a:ea typeface="微软雅黑" pitchFamily="34" charset="-122"/>
            </a:endParaRPr>
          </a:p>
        </p:txBody>
      </p:sp>
      <p:sp>
        <p:nvSpPr>
          <p:cNvPr id="156678" name="矩形 2"/>
          <p:cNvSpPr>
            <a:spLocks noChangeArrowheads="1"/>
          </p:cNvSpPr>
          <p:nvPr/>
        </p:nvSpPr>
        <p:spPr bwMode="auto">
          <a:xfrm>
            <a:off x="200025" y="831850"/>
            <a:ext cx="1697038"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ts val="3000"/>
              </a:lnSpc>
              <a:spcBef>
                <a:spcPts val="600"/>
              </a:spcBef>
              <a:buFontTx/>
              <a:buNone/>
            </a:pPr>
            <a:r>
              <a:rPr lang="zh-CN" altLang="en-US" sz="1800">
                <a:latin typeface="微软雅黑" pitchFamily="34" charset="-122"/>
                <a:ea typeface="微软雅黑" pitchFamily="34" charset="-122"/>
              </a:rPr>
              <a:t>按边界对齐，可使读写数据位于</a:t>
            </a:r>
            <a:r>
              <a:rPr lang="en-US" altLang="zh-CN" sz="1800">
                <a:latin typeface="微软雅黑" pitchFamily="34" charset="-122"/>
                <a:ea typeface="微软雅黑" pitchFamily="34" charset="-122"/>
              </a:rPr>
              <a:t>8i~8i+7 (i=0,1,2,…) </a:t>
            </a:r>
            <a:r>
              <a:rPr lang="zh-CN" altLang="en-US" sz="1800">
                <a:latin typeface="微软雅黑" pitchFamily="34" charset="-122"/>
                <a:ea typeface="微软雅黑" pitchFamily="34" charset="-122"/>
              </a:rPr>
              <a:t>单元内 </a:t>
            </a:r>
          </a:p>
        </p:txBody>
      </p:sp>
    </p:spTree>
    <p:extLst>
      <p:ext uri="{BB962C8B-B14F-4D97-AF65-F5344CB8AC3E}">
        <p14:creationId xmlns:p14="http://schemas.microsoft.com/office/powerpoint/2010/main" val="15710790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0144">
                                            <p:txEl>
                                              <p:pRg st="0" end="0"/>
                                            </p:txEl>
                                          </p:spTgt>
                                        </p:tgtEl>
                                        <p:attrNameLst>
                                          <p:attrName>style.visibility</p:attrName>
                                        </p:attrNameLst>
                                      </p:cBhvr>
                                      <p:to>
                                        <p:strVal val="visible"/>
                                      </p:to>
                                    </p:set>
                                    <p:animEffect transition="in" filter="blinds(horizontal)">
                                      <p:cBhvr>
                                        <p:cTn id="7" dur="500"/>
                                        <p:tgtEl>
                                          <p:spTgt spid="4301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96795"/>
                                        </p:tgtEl>
                                        <p:attrNameLst>
                                          <p:attrName>style.visibility</p:attrName>
                                        </p:attrNameLst>
                                      </p:cBhvr>
                                      <p:to>
                                        <p:strVal val="visible"/>
                                      </p:to>
                                    </p:set>
                                    <p:animEffect transition="in" filter="blinds(horizontal)">
                                      <p:cBhvr>
                                        <p:cTn id="12" dur="500"/>
                                        <p:tgtEl>
                                          <p:spTgt spid="796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79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457200" y="98425"/>
            <a:ext cx="8229600" cy="561975"/>
          </a:xfrm>
        </p:spPr>
        <p:txBody>
          <a:bodyPr/>
          <a:lstStyle/>
          <a:p>
            <a:r>
              <a:rPr lang="en-US" altLang="zh-CN" sz="3600" smtClean="0"/>
              <a:t>Windows</a:t>
            </a:r>
            <a:r>
              <a:rPr lang="zh-CN" altLang="en-US" sz="3600" smtClean="0"/>
              <a:t>中的对齐和分配顺序</a:t>
            </a:r>
          </a:p>
        </p:txBody>
      </p:sp>
      <p:sp>
        <p:nvSpPr>
          <p:cNvPr id="157699" name="Rectangle 3"/>
          <p:cNvSpPr>
            <a:spLocks noGrp="1" noChangeArrowheads="1"/>
          </p:cNvSpPr>
          <p:nvPr>
            <p:ph type="body" idx="1"/>
          </p:nvPr>
        </p:nvSpPr>
        <p:spPr>
          <a:xfrm>
            <a:off x="250825" y="954088"/>
            <a:ext cx="4059238" cy="5218112"/>
          </a:xfrm>
        </p:spPr>
        <p:txBody>
          <a:bodyPr/>
          <a:lstStyle/>
          <a:p>
            <a:pPr>
              <a:buFontTx/>
              <a:buNone/>
            </a:pPr>
            <a:r>
              <a:rPr lang="en-US" altLang="zh-CN" sz="2200" smtClean="0">
                <a:latin typeface="微软雅黑" pitchFamily="34" charset="-122"/>
                <a:ea typeface="微软雅黑" pitchFamily="34" charset="-122"/>
              </a:rPr>
              <a:t>#include  ……</a:t>
            </a:r>
          </a:p>
          <a:p>
            <a:pPr>
              <a:buFontTx/>
              <a:buNone/>
            </a:pPr>
            <a:r>
              <a:rPr lang="en-US" altLang="zh-CN" sz="2200" smtClean="0">
                <a:latin typeface="微软雅黑" pitchFamily="34" charset="-122"/>
                <a:ea typeface="微软雅黑" pitchFamily="34" charset="-122"/>
              </a:rPr>
              <a:t>int main() </a:t>
            </a:r>
          </a:p>
          <a:p>
            <a:pPr>
              <a:buFontTx/>
              <a:buNone/>
            </a:pPr>
            <a:r>
              <a:rPr lang="en-US" altLang="zh-CN" sz="2200" smtClean="0">
                <a:latin typeface="微软雅黑" pitchFamily="34" charset="-122"/>
                <a:ea typeface="微软雅黑" pitchFamily="34" charset="-122"/>
              </a:rPr>
              <a:t>{ </a:t>
            </a:r>
            <a:br>
              <a:rPr lang="en-US" altLang="zh-CN" sz="2200" smtClean="0">
                <a:latin typeface="微软雅黑" pitchFamily="34" charset="-122"/>
                <a:ea typeface="微软雅黑" pitchFamily="34" charset="-122"/>
              </a:rPr>
            </a:br>
            <a:r>
              <a:rPr lang="en-US" altLang="zh-CN" sz="2200" smtClean="0">
                <a:latin typeface="微软雅黑" pitchFamily="34" charset="-122"/>
                <a:ea typeface="微软雅黑" pitchFamily="34" charset="-122"/>
              </a:rPr>
              <a:t>int a; </a:t>
            </a:r>
            <a:br>
              <a:rPr lang="en-US" altLang="zh-CN" sz="2200" smtClean="0">
                <a:latin typeface="微软雅黑" pitchFamily="34" charset="-122"/>
                <a:ea typeface="微软雅黑" pitchFamily="34" charset="-122"/>
              </a:rPr>
            </a:br>
            <a:r>
              <a:rPr lang="en-US" altLang="zh-CN" sz="2200" smtClean="0">
                <a:latin typeface="微软雅黑" pitchFamily="34" charset="-122"/>
                <a:ea typeface="微软雅黑" pitchFamily="34" charset="-122"/>
              </a:rPr>
              <a:t>char b; </a:t>
            </a:r>
            <a:br>
              <a:rPr lang="en-US" altLang="zh-CN" sz="2200" smtClean="0">
                <a:latin typeface="微软雅黑" pitchFamily="34" charset="-122"/>
                <a:ea typeface="微软雅黑" pitchFamily="34" charset="-122"/>
              </a:rPr>
            </a:br>
            <a:r>
              <a:rPr lang="en-US" altLang="zh-CN" sz="2200" smtClean="0">
                <a:latin typeface="微软雅黑" pitchFamily="34" charset="-122"/>
                <a:ea typeface="微软雅黑" pitchFamily="34" charset="-122"/>
              </a:rPr>
              <a:t>int c; </a:t>
            </a:r>
            <a:br>
              <a:rPr lang="en-US" altLang="zh-CN" sz="2200" smtClean="0">
                <a:latin typeface="微软雅黑" pitchFamily="34" charset="-122"/>
                <a:ea typeface="微软雅黑" pitchFamily="34" charset="-122"/>
              </a:rPr>
            </a:br>
            <a:r>
              <a:rPr lang="en-US" altLang="zh-CN" sz="2200" smtClean="0">
                <a:latin typeface="微软雅黑" pitchFamily="34" charset="-122"/>
                <a:ea typeface="微软雅黑" pitchFamily="34" charset="-122"/>
              </a:rPr>
              <a:t>printf("0x%08x\n",&amp;a); </a:t>
            </a:r>
            <a:br>
              <a:rPr lang="en-US" altLang="zh-CN" sz="2200" smtClean="0">
                <a:latin typeface="微软雅黑" pitchFamily="34" charset="-122"/>
                <a:ea typeface="微软雅黑" pitchFamily="34" charset="-122"/>
              </a:rPr>
            </a:br>
            <a:r>
              <a:rPr lang="en-US" altLang="zh-CN" sz="2200" smtClean="0">
                <a:latin typeface="微软雅黑" pitchFamily="34" charset="-122"/>
                <a:ea typeface="微软雅黑" pitchFamily="34" charset="-122"/>
              </a:rPr>
              <a:t>printf("0x%08x\n",&amp;b); </a:t>
            </a:r>
            <a:br>
              <a:rPr lang="en-US" altLang="zh-CN" sz="2200" smtClean="0">
                <a:latin typeface="微软雅黑" pitchFamily="34" charset="-122"/>
                <a:ea typeface="微软雅黑" pitchFamily="34" charset="-122"/>
              </a:rPr>
            </a:br>
            <a:r>
              <a:rPr lang="en-US" altLang="zh-CN" sz="2200" smtClean="0">
                <a:latin typeface="微软雅黑" pitchFamily="34" charset="-122"/>
                <a:ea typeface="微软雅黑" pitchFamily="34" charset="-122"/>
              </a:rPr>
              <a:t>printf("0x%08x\n",&amp;c); </a:t>
            </a:r>
            <a:br>
              <a:rPr lang="en-US" altLang="zh-CN" sz="2200" smtClean="0">
                <a:latin typeface="微软雅黑" pitchFamily="34" charset="-122"/>
                <a:ea typeface="微软雅黑" pitchFamily="34" charset="-122"/>
              </a:rPr>
            </a:br>
            <a:r>
              <a:rPr lang="en-US" altLang="zh-CN" sz="2200" smtClean="0">
                <a:latin typeface="微软雅黑" pitchFamily="34" charset="-122"/>
                <a:ea typeface="微软雅黑" pitchFamily="34" charset="-122"/>
              </a:rPr>
              <a:t>return 0; </a:t>
            </a:r>
          </a:p>
          <a:p>
            <a:pPr>
              <a:buFontTx/>
              <a:buNone/>
            </a:pPr>
            <a:r>
              <a:rPr lang="en-US" altLang="zh-CN" sz="2200" smtClean="0">
                <a:latin typeface="微软雅黑" pitchFamily="34" charset="-122"/>
                <a:ea typeface="微软雅黑" pitchFamily="34" charset="-122"/>
              </a:rPr>
              <a:t>} </a:t>
            </a:r>
          </a:p>
        </p:txBody>
      </p:sp>
      <p:sp>
        <p:nvSpPr>
          <p:cNvPr id="157700" name="Rectangle 4"/>
          <p:cNvSpPr>
            <a:spLocks noChangeArrowheads="1"/>
          </p:cNvSpPr>
          <p:nvPr/>
        </p:nvSpPr>
        <p:spPr bwMode="auto">
          <a:xfrm>
            <a:off x="4346575" y="819150"/>
            <a:ext cx="4572000" cy="5807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25000"/>
              </a:lnSpc>
              <a:spcBef>
                <a:spcPct val="0"/>
              </a:spcBef>
              <a:buFontTx/>
              <a:buNone/>
            </a:pPr>
            <a:r>
              <a:rPr lang="zh-CN" altLang="en-US" sz="2000">
                <a:latin typeface="微软雅黑" pitchFamily="34" charset="-122"/>
                <a:ea typeface="微软雅黑" pitchFamily="34" charset="-122"/>
              </a:rPr>
              <a:t>用</a:t>
            </a:r>
            <a:r>
              <a:rPr lang="en-US" altLang="zh-CN" sz="2000">
                <a:latin typeface="微软雅黑" pitchFamily="34" charset="-122"/>
                <a:ea typeface="微软雅黑" pitchFamily="34" charset="-122"/>
              </a:rPr>
              <a:t>VC</a:t>
            </a:r>
            <a:r>
              <a:rPr lang="zh-CN" altLang="en-US" sz="2000">
                <a:latin typeface="微软雅黑" pitchFamily="34" charset="-122"/>
                <a:ea typeface="微软雅黑" pitchFamily="34" charset="-122"/>
              </a:rPr>
              <a:t>编译后的执行结果： </a:t>
            </a:r>
            <a:br>
              <a:rPr lang="zh-CN" altLang="en-US" sz="2000">
                <a:latin typeface="微软雅黑" pitchFamily="34" charset="-122"/>
                <a:ea typeface="微软雅黑" pitchFamily="34" charset="-122"/>
              </a:rPr>
            </a:br>
            <a:r>
              <a:rPr lang="en-US" altLang="zh-CN" sz="2000">
                <a:solidFill>
                  <a:srgbClr val="CC3300"/>
                </a:solidFill>
                <a:latin typeface="微软雅黑" pitchFamily="34" charset="-122"/>
                <a:ea typeface="微软雅黑" pitchFamily="34" charset="-122"/>
              </a:rPr>
              <a:t>0x0012ff7c </a:t>
            </a:r>
            <a:br>
              <a:rPr lang="en-US" altLang="zh-CN" sz="2000">
                <a:solidFill>
                  <a:srgbClr val="CC3300"/>
                </a:solidFill>
                <a:latin typeface="微软雅黑" pitchFamily="34" charset="-122"/>
                <a:ea typeface="微软雅黑" pitchFamily="34" charset="-122"/>
              </a:rPr>
            </a:br>
            <a:r>
              <a:rPr lang="en-US" altLang="zh-CN" sz="2000">
                <a:solidFill>
                  <a:srgbClr val="CC3300"/>
                </a:solidFill>
                <a:latin typeface="微软雅黑" pitchFamily="34" charset="-122"/>
                <a:ea typeface="微软雅黑" pitchFamily="34" charset="-122"/>
              </a:rPr>
              <a:t>0x0012ff7b </a:t>
            </a:r>
            <a:br>
              <a:rPr lang="en-US" altLang="zh-CN" sz="2000">
                <a:solidFill>
                  <a:srgbClr val="CC3300"/>
                </a:solidFill>
                <a:latin typeface="微软雅黑" pitchFamily="34" charset="-122"/>
                <a:ea typeface="微软雅黑" pitchFamily="34" charset="-122"/>
              </a:rPr>
            </a:br>
            <a:r>
              <a:rPr lang="en-US" altLang="zh-CN" sz="2000">
                <a:solidFill>
                  <a:srgbClr val="CC3300"/>
                </a:solidFill>
                <a:latin typeface="微软雅黑" pitchFamily="34" charset="-122"/>
                <a:ea typeface="微软雅黑" pitchFamily="34" charset="-122"/>
              </a:rPr>
              <a:t>0x0012ff80 </a:t>
            </a:r>
            <a:br>
              <a:rPr lang="en-US" altLang="zh-CN" sz="2000">
                <a:solidFill>
                  <a:srgbClr val="CC3300"/>
                </a:solidFill>
                <a:latin typeface="微软雅黑" pitchFamily="34" charset="-122"/>
                <a:ea typeface="微软雅黑" pitchFamily="34" charset="-122"/>
              </a:rPr>
            </a:br>
            <a:r>
              <a:rPr lang="zh-CN" altLang="en-US" sz="2000">
                <a:solidFill>
                  <a:srgbClr val="CC3300"/>
                </a:solidFill>
                <a:latin typeface="微软雅黑" pitchFamily="34" charset="-122"/>
                <a:ea typeface="微软雅黑" pitchFamily="34" charset="-122"/>
              </a:rPr>
              <a:t>顺序：</a:t>
            </a:r>
            <a:r>
              <a:rPr lang="en-US" altLang="zh-CN" sz="2000">
                <a:solidFill>
                  <a:srgbClr val="CC3300"/>
                </a:solidFill>
                <a:latin typeface="微软雅黑" pitchFamily="34" charset="-122"/>
                <a:ea typeface="微软雅黑" pitchFamily="34" charset="-122"/>
              </a:rPr>
              <a:t>b(1B)-a(4B)-c(4B)</a:t>
            </a:r>
            <a:r>
              <a:rPr lang="zh-CN" altLang="en-US" sz="2000">
                <a:solidFill>
                  <a:srgbClr val="CC3300"/>
                </a:solidFill>
                <a:latin typeface="微软雅黑" pitchFamily="34" charset="-122"/>
                <a:ea typeface="微软雅黑" pitchFamily="34" charset="-122"/>
              </a:rPr>
              <a:t> </a:t>
            </a:r>
          </a:p>
          <a:p>
            <a:pPr>
              <a:lnSpc>
                <a:spcPct val="125000"/>
              </a:lnSpc>
              <a:spcBef>
                <a:spcPct val="0"/>
              </a:spcBef>
              <a:buFontTx/>
              <a:buNone/>
            </a:pPr>
            <a:r>
              <a:rPr lang="zh-CN" altLang="en-US" sz="2000">
                <a:latin typeface="微软雅黑" pitchFamily="34" charset="-122"/>
                <a:ea typeface="微软雅黑" pitchFamily="34" charset="-122"/>
              </a:rPr>
              <a:t>用</a:t>
            </a:r>
            <a:r>
              <a:rPr lang="en-US" altLang="zh-CN" sz="2000">
                <a:latin typeface="微软雅黑" pitchFamily="34" charset="-122"/>
                <a:ea typeface="微软雅黑" pitchFamily="34" charset="-122"/>
              </a:rPr>
              <a:t>Dev-C++</a:t>
            </a:r>
            <a:r>
              <a:rPr lang="zh-CN" altLang="en-US" sz="2000">
                <a:latin typeface="微软雅黑" pitchFamily="34" charset="-122"/>
                <a:ea typeface="微软雅黑" pitchFamily="34" charset="-122"/>
              </a:rPr>
              <a:t>编译后的执行结果： </a:t>
            </a:r>
            <a:br>
              <a:rPr lang="zh-CN" altLang="en-US" sz="2000">
                <a:latin typeface="微软雅黑" pitchFamily="34" charset="-122"/>
                <a:ea typeface="微软雅黑" pitchFamily="34" charset="-122"/>
              </a:rPr>
            </a:br>
            <a:r>
              <a:rPr lang="en-US" altLang="zh-CN" sz="2000">
                <a:solidFill>
                  <a:srgbClr val="FF3300"/>
                </a:solidFill>
                <a:latin typeface="微软雅黑" pitchFamily="34" charset="-122"/>
                <a:ea typeface="微软雅黑" pitchFamily="34" charset="-122"/>
              </a:rPr>
              <a:t>0x0022ff7c </a:t>
            </a:r>
            <a:br>
              <a:rPr lang="en-US" altLang="zh-CN" sz="2000">
                <a:solidFill>
                  <a:srgbClr val="FF3300"/>
                </a:solidFill>
                <a:latin typeface="微软雅黑" pitchFamily="34" charset="-122"/>
                <a:ea typeface="微软雅黑" pitchFamily="34" charset="-122"/>
              </a:rPr>
            </a:br>
            <a:r>
              <a:rPr lang="en-US" altLang="zh-CN" sz="2000">
                <a:solidFill>
                  <a:srgbClr val="FF3300"/>
                </a:solidFill>
                <a:latin typeface="微软雅黑" pitchFamily="34" charset="-122"/>
                <a:ea typeface="微软雅黑" pitchFamily="34" charset="-122"/>
              </a:rPr>
              <a:t>0x0022ff7b </a:t>
            </a:r>
            <a:br>
              <a:rPr lang="en-US" altLang="zh-CN" sz="2000">
                <a:solidFill>
                  <a:srgbClr val="FF3300"/>
                </a:solidFill>
                <a:latin typeface="微软雅黑" pitchFamily="34" charset="-122"/>
                <a:ea typeface="微软雅黑" pitchFamily="34" charset="-122"/>
              </a:rPr>
            </a:br>
            <a:r>
              <a:rPr lang="en-US" altLang="zh-CN" sz="2000">
                <a:solidFill>
                  <a:srgbClr val="FF3300"/>
                </a:solidFill>
                <a:latin typeface="微软雅黑" pitchFamily="34" charset="-122"/>
                <a:ea typeface="微软雅黑" pitchFamily="34" charset="-122"/>
              </a:rPr>
              <a:t>0x0022ff74 </a:t>
            </a:r>
            <a:r>
              <a:rPr lang="en-US" altLang="zh-CN" sz="2000">
                <a:solidFill>
                  <a:srgbClr val="007635"/>
                </a:solidFill>
                <a:latin typeface="微软雅黑" pitchFamily="34" charset="-122"/>
                <a:ea typeface="微软雅黑" pitchFamily="34" charset="-122"/>
              </a:rPr>
              <a:t/>
            </a:r>
            <a:br>
              <a:rPr lang="en-US" altLang="zh-CN" sz="2000">
                <a:solidFill>
                  <a:srgbClr val="007635"/>
                </a:solidFill>
                <a:latin typeface="微软雅黑" pitchFamily="34" charset="-122"/>
                <a:ea typeface="微软雅黑" pitchFamily="34" charset="-122"/>
              </a:rPr>
            </a:br>
            <a:r>
              <a:rPr lang="zh-CN" altLang="en-US" sz="2000">
                <a:solidFill>
                  <a:srgbClr val="FF3300"/>
                </a:solidFill>
                <a:latin typeface="微软雅黑" pitchFamily="34" charset="-122"/>
                <a:ea typeface="微软雅黑" pitchFamily="34" charset="-122"/>
              </a:rPr>
              <a:t>顺序：</a:t>
            </a:r>
            <a:r>
              <a:rPr lang="en-US" altLang="zh-CN" sz="2000">
                <a:solidFill>
                  <a:srgbClr val="FF3300"/>
                </a:solidFill>
                <a:latin typeface="微软雅黑" pitchFamily="34" charset="-122"/>
                <a:ea typeface="微软雅黑" pitchFamily="34" charset="-122"/>
              </a:rPr>
              <a:t>c(4B)-</a:t>
            </a:r>
            <a:r>
              <a:rPr lang="zh-CN" altLang="en-US" sz="2000">
                <a:solidFill>
                  <a:srgbClr val="FF3300"/>
                </a:solidFill>
                <a:latin typeface="微软雅黑" pitchFamily="34" charset="-122"/>
                <a:ea typeface="微软雅黑" pitchFamily="34" charset="-122"/>
              </a:rPr>
              <a:t>隔</a:t>
            </a:r>
            <a:r>
              <a:rPr lang="en-US" altLang="zh-CN" sz="2000">
                <a:solidFill>
                  <a:srgbClr val="FF3300"/>
                </a:solidFill>
                <a:latin typeface="微软雅黑" pitchFamily="34" charset="-122"/>
                <a:ea typeface="微软雅黑" pitchFamily="34" charset="-122"/>
              </a:rPr>
              <a:t>3B-b(1B)-a(4B)</a:t>
            </a:r>
            <a:r>
              <a:rPr lang="zh-CN" altLang="en-US" sz="2000">
                <a:solidFill>
                  <a:srgbClr val="FF3300"/>
                </a:solidFill>
                <a:latin typeface="微软雅黑" pitchFamily="34" charset="-122"/>
                <a:ea typeface="微软雅黑" pitchFamily="34" charset="-122"/>
              </a:rPr>
              <a:t> </a:t>
            </a:r>
          </a:p>
          <a:p>
            <a:pPr>
              <a:lnSpc>
                <a:spcPct val="125000"/>
              </a:lnSpc>
              <a:spcBef>
                <a:spcPct val="0"/>
              </a:spcBef>
              <a:buFontTx/>
              <a:buNone/>
            </a:pPr>
            <a:r>
              <a:rPr lang="zh-CN" altLang="en-US" sz="2000">
                <a:latin typeface="微软雅黑" pitchFamily="34" charset="-122"/>
                <a:ea typeface="微软雅黑" pitchFamily="34" charset="-122"/>
              </a:rPr>
              <a:t>用</a:t>
            </a:r>
            <a:r>
              <a:rPr lang="en-US" altLang="zh-CN" sz="2000">
                <a:latin typeface="微软雅黑" pitchFamily="34" charset="-122"/>
                <a:ea typeface="微软雅黑" pitchFamily="34" charset="-122"/>
              </a:rPr>
              <a:t>lcc</a:t>
            </a:r>
            <a:r>
              <a:rPr lang="zh-CN" altLang="en-US" sz="2000">
                <a:latin typeface="微软雅黑" pitchFamily="34" charset="-122"/>
                <a:ea typeface="微软雅黑" pitchFamily="34" charset="-122"/>
              </a:rPr>
              <a:t>编译后的执行结果： </a:t>
            </a:r>
            <a:br>
              <a:rPr lang="zh-CN" altLang="en-US" sz="2000">
                <a:latin typeface="微软雅黑" pitchFamily="34" charset="-122"/>
                <a:ea typeface="微软雅黑" pitchFamily="34" charset="-122"/>
              </a:rPr>
            </a:br>
            <a:r>
              <a:rPr lang="en-US" altLang="zh-CN" sz="2000">
                <a:solidFill>
                  <a:srgbClr val="3333CC"/>
                </a:solidFill>
                <a:latin typeface="微软雅黑" pitchFamily="34" charset="-122"/>
                <a:ea typeface="微软雅黑" pitchFamily="34" charset="-122"/>
              </a:rPr>
              <a:t>0x0012ff6c </a:t>
            </a:r>
            <a:br>
              <a:rPr lang="en-US" altLang="zh-CN" sz="2000">
                <a:solidFill>
                  <a:srgbClr val="3333CC"/>
                </a:solidFill>
                <a:latin typeface="微软雅黑" pitchFamily="34" charset="-122"/>
                <a:ea typeface="微软雅黑" pitchFamily="34" charset="-122"/>
              </a:rPr>
            </a:br>
            <a:r>
              <a:rPr lang="en-US" altLang="zh-CN" sz="2000">
                <a:solidFill>
                  <a:srgbClr val="3333CC"/>
                </a:solidFill>
                <a:latin typeface="微软雅黑" pitchFamily="34" charset="-122"/>
                <a:ea typeface="微软雅黑" pitchFamily="34" charset="-122"/>
              </a:rPr>
              <a:t>0x0012ff6b </a:t>
            </a:r>
            <a:br>
              <a:rPr lang="en-US" altLang="zh-CN" sz="2000">
                <a:solidFill>
                  <a:srgbClr val="3333CC"/>
                </a:solidFill>
                <a:latin typeface="微软雅黑" pitchFamily="34" charset="-122"/>
                <a:ea typeface="微软雅黑" pitchFamily="34" charset="-122"/>
              </a:rPr>
            </a:br>
            <a:r>
              <a:rPr lang="en-US" altLang="zh-CN" sz="2000">
                <a:solidFill>
                  <a:srgbClr val="3333CC"/>
                </a:solidFill>
                <a:latin typeface="微软雅黑" pitchFamily="34" charset="-122"/>
                <a:ea typeface="微软雅黑" pitchFamily="34" charset="-122"/>
              </a:rPr>
              <a:t>0x0012ff64 </a:t>
            </a:r>
            <a:br>
              <a:rPr lang="en-US" altLang="zh-CN" sz="2000">
                <a:solidFill>
                  <a:srgbClr val="3333CC"/>
                </a:solidFill>
                <a:latin typeface="微软雅黑" pitchFamily="34" charset="-122"/>
                <a:ea typeface="微软雅黑" pitchFamily="34" charset="-122"/>
              </a:rPr>
            </a:br>
            <a:r>
              <a:rPr lang="zh-CN" altLang="en-US" sz="2000">
                <a:solidFill>
                  <a:srgbClr val="3333CC"/>
                </a:solidFill>
                <a:latin typeface="微软雅黑" pitchFamily="34" charset="-122"/>
                <a:ea typeface="微软雅黑" pitchFamily="34" charset="-122"/>
              </a:rPr>
              <a:t>顺序：同上</a:t>
            </a:r>
            <a:r>
              <a:rPr lang="zh-CN" altLang="en-US" sz="2000">
                <a:solidFill>
                  <a:srgbClr val="FF0000"/>
                </a:solidFill>
                <a:latin typeface="微软雅黑" pitchFamily="34" charset="-122"/>
                <a:ea typeface="微软雅黑" pitchFamily="34" charset="-122"/>
              </a:rPr>
              <a:t>（大地址</a:t>
            </a:r>
            <a:r>
              <a:rPr lang="en-US" altLang="zh-CN" sz="2000">
                <a:solidFill>
                  <a:srgbClr val="FF0000"/>
                </a:solidFill>
                <a:latin typeface="微软雅黑" pitchFamily="34" charset="-122"/>
                <a:ea typeface="微软雅黑" pitchFamily="34" charset="-122"/>
              </a:rPr>
              <a:t>-&gt;</a:t>
            </a:r>
            <a:r>
              <a:rPr lang="zh-CN" altLang="en-US" sz="2000">
                <a:solidFill>
                  <a:srgbClr val="FF0000"/>
                </a:solidFill>
                <a:latin typeface="微软雅黑" pitchFamily="34" charset="-122"/>
                <a:ea typeface="微软雅黑" pitchFamily="34" charset="-122"/>
              </a:rPr>
              <a:t>小地址）</a:t>
            </a:r>
          </a:p>
        </p:txBody>
      </p:sp>
      <p:sp>
        <p:nvSpPr>
          <p:cNvPr id="157701" name="Text Box 6"/>
          <p:cNvSpPr txBox="1">
            <a:spLocks noChangeArrowheads="1"/>
          </p:cNvSpPr>
          <p:nvPr/>
        </p:nvSpPr>
        <p:spPr bwMode="auto">
          <a:xfrm>
            <a:off x="161925" y="5449888"/>
            <a:ext cx="3851275" cy="1016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zh-CN" altLang="en-US" sz="2000">
                <a:solidFill>
                  <a:srgbClr val="FF3300"/>
                </a:solidFill>
                <a:latin typeface="微软雅黑" pitchFamily="34" charset="-122"/>
                <a:ea typeface="微软雅黑" pitchFamily="34" charset="-122"/>
              </a:rPr>
              <a:t>     </a:t>
            </a:r>
            <a:r>
              <a:rPr lang="en-US" altLang="zh-CN" sz="2000">
                <a:solidFill>
                  <a:srgbClr val="FF3300"/>
                </a:solidFill>
                <a:latin typeface="微软雅黑" pitchFamily="34" charset="-122"/>
                <a:ea typeface="微软雅黑" pitchFamily="34" charset="-122"/>
              </a:rPr>
              <a:t>a</a:t>
            </a:r>
            <a:r>
              <a:rPr lang="zh-CN" altLang="en-US" sz="2000">
                <a:solidFill>
                  <a:srgbClr val="FF3300"/>
                </a:solidFill>
                <a:latin typeface="微软雅黑" pitchFamily="34" charset="-122"/>
                <a:ea typeface="微软雅黑" pitchFamily="34" charset="-122"/>
              </a:rPr>
              <a:t>、</a:t>
            </a:r>
            <a:r>
              <a:rPr lang="en-US" altLang="zh-CN" sz="2000">
                <a:solidFill>
                  <a:srgbClr val="FF3300"/>
                </a:solidFill>
                <a:latin typeface="微软雅黑" pitchFamily="34" charset="-122"/>
                <a:ea typeface="微软雅黑" pitchFamily="34" charset="-122"/>
              </a:rPr>
              <a:t>b</a:t>
            </a:r>
            <a:r>
              <a:rPr lang="zh-CN" altLang="en-US" sz="2000">
                <a:solidFill>
                  <a:srgbClr val="FF3300"/>
                </a:solidFill>
                <a:latin typeface="微软雅黑" pitchFamily="34" charset="-122"/>
                <a:ea typeface="微软雅黑" pitchFamily="34" charset="-122"/>
              </a:rPr>
              <a:t>、</a:t>
            </a:r>
            <a:r>
              <a:rPr lang="en-US" altLang="zh-CN" sz="2000">
                <a:solidFill>
                  <a:srgbClr val="FF3300"/>
                </a:solidFill>
                <a:latin typeface="微软雅黑" pitchFamily="34" charset="-122"/>
                <a:ea typeface="微软雅黑" pitchFamily="34" charset="-122"/>
              </a:rPr>
              <a:t>c</a:t>
            </a:r>
            <a:r>
              <a:rPr lang="zh-CN" altLang="en-US" sz="2000">
                <a:solidFill>
                  <a:srgbClr val="FF3300"/>
                </a:solidFill>
                <a:latin typeface="微软雅黑" pitchFamily="34" charset="-122"/>
                <a:ea typeface="微软雅黑" pitchFamily="34" charset="-122"/>
              </a:rPr>
              <a:t>不一定按顺序分配，但</a:t>
            </a:r>
            <a:r>
              <a:rPr lang="en-US" altLang="zh-CN" sz="2000">
                <a:solidFill>
                  <a:srgbClr val="FF3300"/>
                </a:solidFill>
                <a:latin typeface="微软雅黑" pitchFamily="34" charset="-122"/>
                <a:ea typeface="微软雅黑" pitchFamily="34" charset="-122"/>
              </a:rPr>
              <a:t>a</a:t>
            </a:r>
            <a:r>
              <a:rPr lang="zh-CN" altLang="en-US" sz="2000">
                <a:solidFill>
                  <a:srgbClr val="FF3300"/>
                </a:solidFill>
                <a:latin typeface="微软雅黑" pitchFamily="34" charset="-122"/>
                <a:ea typeface="微软雅黑" pitchFamily="34" charset="-122"/>
              </a:rPr>
              <a:t>和</a:t>
            </a:r>
            <a:r>
              <a:rPr lang="en-US" altLang="zh-CN" sz="2000">
                <a:solidFill>
                  <a:srgbClr val="FF3300"/>
                </a:solidFill>
                <a:latin typeface="微软雅黑" pitchFamily="34" charset="-122"/>
                <a:ea typeface="微软雅黑" pitchFamily="34" charset="-122"/>
              </a:rPr>
              <a:t>c</a:t>
            </a:r>
            <a:r>
              <a:rPr lang="zh-CN" altLang="en-US" sz="2000">
                <a:solidFill>
                  <a:srgbClr val="FF3300"/>
                </a:solidFill>
                <a:latin typeface="微软雅黑" pitchFamily="34" charset="-122"/>
                <a:ea typeface="微软雅黑" pitchFamily="34" charset="-122"/>
              </a:rPr>
              <a:t>的地址总是</a:t>
            </a:r>
            <a:r>
              <a:rPr lang="en-US" altLang="zh-CN" sz="2000">
                <a:solidFill>
                  <a:srgbClr val="FF3300"/>
                </a:solidFill>
                <a:latin typeface="微软雅黑" pitchFamily="34" charset="-122"/>
                <a:ea typeface="微软雅黑" pitchFamily="34" charset="-122"/>
              </a:rPr>
              <a:t>4</a:t>
            </a:r>
            <a:r>
              <a:rPr lang="zh-CN" altLang="en-US" sz="2000">
                <a:solidFill>
                  <a:srgbClr val="FF3300"/>
                </a:solidFill>
                <a:latin typeface="微软雅黑" pitchFamily="34" charset="-122"/>
                <a:ea typeface="微软雅黑" pitchFamily="34" charset="-122"/>
              </a:rPr>
              <a:t>的倍数，</a:t>
            </a:r>
            <a:r>
              <a:rPr lang="en-US" altLang="zh-CN" sz="2000">
                <a:solidFill>
                  <a:srgbClr val="FF3300"/>
                </a:solidFill>
                <a:latin typeface="微软雅黑" pitchFamily="34" charset="-122"/>
                <a:ea typeface="微软雅黑" pitchFamily="34" charset="-122"/>
              </a:rPr>
              <a:t>b</a:t>
            </a:r>
            <a:r>
              <a:rPr lang="zh-CN" altLang="en-US" sz="2000">
                <a:solidFill>
                  <a:srgbClr val="FF3300"/>
                </a:solidFill>
                <a:latin typeface="微软雅黑" pitchFamily="34" charset="-122"/>
                <a:ea typeface="微软雅黑" pitchFamily="34" charset="-122"/>
              </a:rPr>
              <a:t>的地址则不是</a:t>
            </a:r>
            <a:r>
              <a:rPr lang="en-US" altLang="zh-CN" sz="2000">
                <a:solidFill>
                  <a:srgbClr val="FF3300"/>
                </a:solidFill>
                <a:latin typeface="微软雅黑" pitchFamily="34" charset="-122"/>
                <a:ea typeface="微软雅黑" pitchFamily="34" charset="-122"/>
              </a:rPr>
              <a:t>4</a:t>
            </a:r>
            <a:r>
              <a:rPr lang="zh-CN" altLang="en-US" sz="2000">
                <a:solidFill>
                  <a:srgbClr val="FF3300"/>
                </a:solidFill>
                <a:latin typeface="微软雅黑" pitchFamily="34" charset="-122"/>
                <a:ea typeface="微软雅黑" pitchFamily="34" charset="-122"/>
              </a:rPr>
              <a:t>的倍数。</a:t>
            </a:r>
          </a:p>
        </p:txBody>
      </p:sp>
    </p:spTree>
    <p:extLst>
      <p:ext uri="{BB962C8B-B14F-4D97-AF65-F5344CB8AC3E}">
        <p14:creationId xmlns:p14="http://schemas.microsoft.com/office/powerpoint/2010/main" val="41821619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457200" y="98425"/>
            <a:ext cx="8229600" cy="561975"/>
          </a:xfrm>
        </p:spPr>
        <p:txBody>
          <a:bodyPr/>
          <a:lstStyle/>
          <a:p>
            <a:r>
              <a:rPr lang="zh-CN" altLang="en-US" sz="3600" smtClean="0"/>
              <a:t>数据的对齐 </a:t>
            </a:r>
          </a:p>
        </p:txBody>
      </p:sp>
      <p:sp>
        <p:nvSpPr>
          <p:cNvPr id="588803" name="Rectangle 3"/>
          <p:cNvSpPr>
            <a:spLocks noGrp="1" noChangeArrowheads="1"/>
          </p:cNvSpPr>
          <p:nvPr>
            <p:ph type="body" idx="1"/>
          </p:nvPr>
        </p:nvSpPr>
        <p:spPr>
          <a:xfrm>
            <a:off x="296863" y="728663"/>
            <a:ext cx="8731250" cy="5218112"/>
          </a:xfrm>
        </p:spPr>
        <p:txBody>
          <a:bodyPr/>
          <a:lstStyle/>
          <a:p>
            <a:pPr marL="0" indent="0">
              <a:buFontTx/>
              <a:buNone/>
            </a:pPr>
            <a:r>
              <a:rPr lang="en-US" altLang="zh-CN" sz="2000" smtClean="0">
                <a:latin typeface="微软雅黑" pitchFamily="34" charset="-122"/>
                <a:ea typeface="微软雅黑" pitchFamily="34" charset="-122"/>
              </a:rPr>
              <a:t>i386 System V ABI</a:t>
            </a:r>
            <a:r>
              <a:rPr lang="zh-CN" altLang="en-US" sz="2000" smtClean="0">
                <a:latin typeface="微软雅黑" pitchFamily="34" charset="-122"/>
                <a:ea typeface="微软雅黑" pitchFamily="34" charset="-122"/>
              </a:rPr>
              <a:t>对</a:t>
            </a:r>
            <a:r>
              <a:rPr lang="en-US" altLang="zh-CN" sz="2000" smtClean="0">
                <a:latin typeface="微软雅黑" pitchFamily="34" charset="-122"/>
                <a:ea typeface="微软雅黑" pitchFamily="34" charset="-122"/>
              </a:rPr>
              <a:t>struct</a:t>
            </a:r>
            <a:r>
              <a:rPr lang="zh-CN" altLang="en-US" sz="2000" smtClean="0">
                <a:latin typeface="微软雅黑" pitchFamily="34" charset="-122"/>
                <a:ea typeface="微软雅黑" pitchFamily="34" charset="-122"/>
              </a:rPr>
              <a:t>结构体数据的对齐方式有如下几条规则：</a:t>
            </a:r>
            <a:endParaRPr lang="en-US" altLang="zh-CN" sz="2000" smtClean="0">
              <a:latin typeface="微软雅黑" pitchFamily="34" charset="-122"/>
              <a:ea typeface="微软雅黑" pitchFamily="34" charset="-122"/>
            </a:endParaRPr>
          </a:p>
          <a:p>
            <a:pPr marL="0" indent="0">
              <a:buFontTx/>
              <a:buNone/>
            </a:pPr>
            <a:r>
              <a:rPr lang="zh-CN" altLang="en-US" sz="2000" smtClean="0">
                <a:latin typeface="微软雅黑" pitchFamily="34" charset="-122"/>
                <a:ea typeface="微软雅黑" pitchFamily="34" charset="-122"/>
              </a:rPr>
              <a:t>① 整个结构体变量的对齐方式与其中对齐方式最严格的成员相同；</a:t>
            </a:r>
            <a:endParaRPr lang="en-US" altLang="zh-CN" sz="2000" smtClean="0">
              <a:latin typeface="微软雅黑" pitchFamily="34" charset="-122"/>
              <a:ea typeface="微软雅黑" pitchFamily="34" charset="-122"/>
            </a:endParaRPr>
          </a:p>
          <a:p>
            <a:pPr marL="0" indent="0">
              <a:buFontTx/>
              <a:buNone/>
            </a:pPr>
            <a:r>
              <a:rPr lang="zh-CN" altLang="en-US" sz="2000" smtClean="0">
                <a:latin typeface="微软雅黑" pitchFamily="34" charset="-122"/>
                <a:ea typeface="微软雅黑" pitchFamily="34" charset="-122"/>
              </a:rPr>
              <a:t>② 每个成员在满足其对齐方式的前提下</a:t>
            </a:r>
            <a:r>
              <a:rPr lang="en-US" altLang="zh-CN" sz="2000" smtClean="0">
                <a:latin typeface="微软雅黑" pitchFamily="34" charset="-122"/>
                <a:ea typeface="微软雅黑" pitchFamily="34" charset="-122"/>
              </a:rPr>
              <a:t>, </a:t>
            </a:r>
            <a:r>
              <a:rPr lang="zh-CN" altLang="en-US" sz="2000" smtClean="0">
                <a:latin typeface="微软雅黑" pitchFamily="34" charset="-122"/>
                <a:ea typeface="微软雅黑" pitchFamily="34" charset="-122"/>
              </a:rPr>
              <a:t>取最小的可用位置作为成员在结构体中的偏移量，这可能导致内部插空；</a:t>
            </a:r>
            <a:endParaRPr lang="en-US" altLang="zh-CN" sz="2000" smtClean="0">
              <a:latin typeface="微软雅黑" pitchFamily="34" charset="-122"/>
              <a:ea typeface="微软雅黑" pitchFamily="34" charset="-122"/>
            </a:endParaRPr>
          </a:p>
          <a:p>
            <a:pPr marL="0" indent="0">
              <a:buFontTx/>
              <a:buNone/>
            </a:pPr>
            <a:r>
              <a:rPr lang="zh-CN" altLang="en-US" sz="2000" smtClean="0">
                <a:latin typeface="微软雅黑" pitchFamily="34" charset="-122"/>
                <a:ea typeface="微软雅黑" pitchFamily="34" charset="-122"/>
              </a:rPr>
              <a:t>③ 结构体大小应为对齐边界长度的整数倍，这可能会导致尾部插空。</a:t>
            </a:r>
            <a:endParaRPr lang="en-US" altLang="zh-CN" sz="2000" smtClean="0">
              <a:latin typeface="微软雅黑" pitchFamily="34" charset="-122"/>
              <a:ea typeface="微软雅黑" pitchFamily="34" charset="-122"/>
            </a:endParaRPr>
          </a:p>
          <a:p>
            <a:pPr marL="0" indent="0">
              <a:buFontTx/>
              <a:buNone/>
            </a:pPr>
            <a:r>
              <a:rPr lang="zh-CN" altLang="en-US" sz="2000" smtClean="0">
                <a:latin typeface="微软雅黑" pitchFamily="34" charset="-122"/>
                <a:ea typeface="微软雅黑" pitchFamily="34" charset="-122"/>
              </a:rPr>
              <a:t>前两条规则是为了保证结构体中的任意成员都能以对齐的方式访问。</a:t>
            </a:r>
            <a:endParaRPr lang="en-US" altLang="zh-CN" sz="2000" smtClean="0">
              <a:latin typeface="微软雅黑" pitchFamily="34" charset="-122"/>
              <a:ea typeface="微软雅黑" pitchFamily="34" charset="-122"/>
            </a:endParaRPr>
          </a:p>
          <a:p>
            <a:pPr marL="0" indent="0">
              <a:buFontTx/>
              <a:buNone/>
            </a:pPr>
            <a:r>
              <a:rPr lang="zh-CN" altLang="en-US" sz="2000" smtClean="0">
                <a:latin typeface="微软雅黑" pitchFamily="34" charset="-122"/>
                <a:ea typeface="微软雅黑" pitchFamily="34" charset="-122"/>
              </a:rPr>
              <a:t>第③条规则是为了保证使结构体数组中的每个元素都能满足对齐要求</a:t>
            </a:r>
            <a:endParaRPr lang="zh-CN" altLang="en-US" sz="2000" smtClean="0"/>
          </a:p>
        </p:txBody>
      </p:sp>
      <p:pic>
        <p:nvPicPr>
          <p:cNvPr id="58880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1888" y="5138738"/>
            <a:ext cx="54721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8806" name="Rectangle 6"/>
          <p:cNvSpPr>
            <a:spLocks noChangeArrowheads="1"/>
          </p:cNvSpPr>
          <p:nvPr/>
        </p:nvSpPr>
        <p:spPr bwMode="auto">
          <a:xfrm>
            <a:off x="6281738" y="5851525"/>
            <a:ext cx="22510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zh-CN" altLang="en-US" sz="2000">
                <a:solidFill>
                  <a:srgbClr val="FF0000"/>
                </a:solidFill>
                <a:latin typeface="微软雅黑" pitchFamily="34" charset="-122"/>
                <a:ea typeface="微软雅黑" pitchFamily="34" charset="-122"/>
              </a:rPr>
              <a:t>只要</a:t>
            </a:r>
            <a:r>
              <a:rPr lang="en-US" altLang="zh-CN" sz="2000">
                <a:solidFill>
                  <a:srgbClr val="FF0000"/>
                </a:solidFill>
                <a:latin typeface="微软雅黑" pitchFamily="34" charset="-122"/>
                <a:ea typeface="微软雅黑" pitchFamily="34" charset="-122"/>
              </a:rPr>
              <a:t>SD</a:t>
            </a:r>
            <a:r>
              <a:rPr lang="zh-CN" altLang="en-US" sz="2000">
                <a:solidFill>
                  <a:srgbClr val="FF0000"/>
                </a:solidFill>
                <a:latin typeface="微软雅黑" pitchFamily="34" charset="-122"/>
                <a:ea typeface="微软雅黑" pitchFamily="34" charset="-122"/>
              </a:rPr>
              <a:t>首址按</a:t>
            </a:r>
            <a:r>
              <a:rPr lang="en-US" altLang="zh-CN" sz="2000">
                <a:solidFill>
                  <a:srgbClr val="FF0000"/>
                </a:solidFill>
                <a:latin typeface="微软雅黑" pitchFamily="34" charset="-122"/>
                <a:ea typeface="微软雅黑" pitchFamily="34" charset="-122"/>
              </a:rPr>
              <a:t>4B</a:t>
            </a:r>
            <a:r>
              <a:rPr lang="zh-CN" altLang="en-US" sz="2000">
                <a:solidFill>
                  <a:srgbClr val="FF0000"/>
                </a:solidFill>
                <a:latin typeface="微软雅黑" pitchFamily="34" charset="-122"/>
                <a:ea typeface="微软雅黑" pitchFamily="34" charset="-122"/>
              </a:rPr>
              <a:t>边界对齐，所有字段都能按要求对齐</a:t>
            </a:r>
            <a:r>
              <a:rPr lang="zh-CN" altLang="en-US" sz="2000" b="0">
                <a:latin typeface="微软雅黑" pitchFamily="34" charset="-122"/>
                <a:ea typeface="微软雅黑" pitchFamily="34" charset="-122"/>
              </a:rPr>
              <a:t> </a:t>
            </a:r>
          </a:p>
        </p:txBody>
      </p:sp>
      <p:sp>
        <p:nvSpPr>
          <p:cNvPr id="588807" name="Text Box 7"/>
          <p:cNvSpPr txBox="1">
            <a:spLocks noChangeArrowheads="1"/>
          </p:cNvSpPr>
          <p:nvPr/>
        </p:nvSpPr>
        <p:spPr bwMode="auto">
          <a:xfrm>
            <a:off x="6815138" y="3743325"/>
            <a:ext cx="157638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20000"/>
              </a:lnSpc>
              <a:spcBef>
                <a:spcPct val="50000"/>
              </a:spcBef>
              <a:buFontTx/>
              <a:buNone/>
            </a:pPr>
            <a:r>
              <a:rPr lang="zh-CN" altLang="en-US" sz="2000">
                <a:solidFill>
                  <a:srgbClr val="008000"/>
                </a:solidFill>
                <a:latin typeface="微软雅黑" pitchFamily="34" charset="-122"/>
                <a:ea typeface="微软雅黑" pitchFamily="34" charset="-122"/>
              </a:rPr>
              <a:t>结构变量首地址按</a:t>
            </a:r>
            <a:r>
              <a:rPr lang="en-US" altLang="zh-CN" sz="2000">
                <a:solidFill>
                  <a:srgbClr val="008000"/>
                </a:solidFill>
                <a:latin typeface="微软雅黑" pitchFamily="34" charset="-122"/>
                <a:ea typeface="微软雅黑" pitchFamily="34" charset="-122"/>
              </a:rPr>
              <a:t>4</a:t>
            </a:r>
            <a:r>
              <a:rPr lang="zh-CN" altLang="en-US" sz="2000">
                <a:solidFill>
                  <a:srgbClr val="008000"/>
                </a:solidFill>
                <a:latin typeface="微软雅黑" pitchFamily="34" charset="-122"/>
                <a:ea typeface="微软雅黑" pitchFamily="34" charset="-122"/>
              </a:rPr>
              <a:t>字节边界对齐</a:t>
            </a:r>
          </a:p>
        </p:txBody>
      </p:sp>
      <p:sp>
        <p:nvSpPr>
          <p:cNvPr id="588809" name="Text Box 9"/>
          <p:cNvSpPr txBox="1">
            <a:spLocks noChangeArrowheads="1"/>
          </p:cNvSpPr>
          <p:nvPr/>
        </p:nvSpPr>
        <p:spPr bwMode="auto">
          <a:xfrm>
            <a:off x="1782763" y="3789363"/>
            <a:ext cx="2519362"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20000"/>
              </a:lnSpc>
              <a:spcBef>
                <a:spcPct val="50000"/>
              </a:spcBef>
              <a:buFontTx/>
              <a:buNone/>
            </a:pPr>
            <a:r>
              <a:rPr lang="zh-CN" altLang="en-US" sz="2000">
                <a:solidFill>
                  <a:srgbClr val="009242"/>
                </a:solidFill>
                <a:latin typeface="微软雅黑" pitchFamily="34" charset="-122"/>
                <a:ea typeface="微软雅黑" pitchFamily="34" charset="-122"/>
              </a:rPr>
              <a:t>结构数组变量的最末可能需要插空，以使每个数组元素都按</a:t>
            </a:r>
            <a:r>
              <a:rPr lang="en-US" altLang="zh-CN" sz="2000">
                <a:solidFill>
                  <a:srgbClr val="009242"/>
                </a:solidFill>
                <a:latin typeface="微软雅黑" pitchFamily="34" charset="-122"/>
                <a:ea typeface="微软雅黑" pitchFamily="34" charset="-122"/>
              </a:rPr>
              <a:t>4</a:t>
            </a:r>
            <a:r>
              <a:rPr lang="zh-CN" altLang="en-US" sz="2000">
                <a:solidFill>
                  <a:srgbClr val="009242"/>
                </a:solidFill>
                <a:latin typeface="微软雅黑" pitchFamily="34" charset="-122"/>
                <a:ea typeface="微软雅黑" pitchFamily="34" charset="-122"/>
              </a:rPr>
              <a:t>字节边界对齐</a:t>
            </a:r>
          </a:p>
        </p:txBody>
      </p:sp>
      <p:pic>
        <p:nvPicPr>
          <p:cNvPr id="58881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949950"/>
            <a:ext cx="61214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8811" name="Rectangle 11"/>
          <p:cNvSpPr>
            <a:spLocks noChangeArrowheads="1"/>
          </p:cNvSpPr>
          <p:nvPr/>
        </p:nvSpPr>
        <p:spPr bwMode="auto">
          <a:xfrm>
            <a:off x="71438" y="3968750"/>
            <a:ext cx="1755775" cy="1739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1800">
                <a:solidFill>
                  <a:srgbClr val="0000FF"/>
                </a:solidFill>
                <a:latin typeface="微软雅黑" pitchFamily="34" charset="-122"/>
                <a:ea typeface="微软雅黑" pitchFamily="34" charset="-122"/>
              </a:rPr>
              <a:t>struct SDT {</a:t>
            </a:r>
          </a:p>
          <a:p>
            <a:pPr>
              <a:lnSpc>
                <a:spcPct val="100000"/>
              </a:lnSpc>
              <a:spcBef>
                <a:spcPct val="0"/>
              </a:spcBef>
              <a:buFontTx/>
              <a:buNone/>
            </a:pPr>
            <a:r>
              <a:rPr lang="en-US" altLang="zh-CN" sz="1800">
                <a:solidFill>
                  <a:srgbClr val="0000FF"/>
                </a:solidFill>
                <a:latin typeface="微软雅黑" pitchFamily="34" charset="-122"/>
                <a:ea typeface="微软雅黑" pitchFamily="34" charset="-122"/>
              </a:rPr>
              <a:t>    int         i;</a:t>
            </a:r>
          </a:p>
          <a:p>
            <a:pPr>
              <a:lnSpc>
                <a:spcPct val="100000"/>
              </a:lnSpc>
              <a:spcBef>
                <a:spcPct val="0"/>
              </a:spcBef>
              <a:buFontTx/>
              <a:buNone/>
            </a:pPr>
            <a:r>
              <a:rPr lang="en-US" altLang="zh-CN" sz="1800">
                <a:solidFill>
                  <a:srgbClr val="0000FF"/>
                </a:solidFill>
                <a:latin typeface="微软雅黑" pitchFamily="34" charset="-122"/>
                <a:ea typeface="微软雅黑" pitchFamily="34" charset="-122"/>
              </a:rPr>
              <a:t>    short    si;</a:t>
            </a:r>
          </a:p>
          <a:p>
            <a:pPr>
              <a:lnSpc>
                <a:spcPct val="100000"/>
              </a:lnSpc>
              <a:spcBef>
                <a:spcPct val="0"/>
              </a:spcBef>
              <a:buFontTx/>
              <a:buNone/>
            </a:pPr>
            <a:r>
              <a:rPr lang="en-US" altLang="zh-CN" sz="1800">
                <a:solidFill>
                  <a:srgbClr val="0000FF"/>
                </a:solidFill>
                <a:latin typeface="微软雅黑" pitchFamily="34" charset="-122"/>
                <a:ea typeface="微软雅黑" pitchFamily="34" charset="-122"/>
              </a:rPr>
              <a:t>    double d;</a:t>
            </a:r>
          </a:p>
          <a:p>
            <a:pPr>
              <a:lnSpc>
                <a:spcPct val="100000"/>
              </a:lnSpc>
              <a:spcBef>
                <a:spcPct val="0"/>
              </a:spcBef>
              <a:buFontTx/>
              <a:buNone/>
            </a:pPr>
            <a:r>
              <a:rPr lang="en-US" altLang="zh-CN" sz="1800">
                <a:solidFill>
                  <a:srgbClr val="0000FF"/>
                </a:solidFill>
                <a:latin typeface="微软雅黑" pitchFamily="34" charset="-122"/>
                <a:ea typeface="微软雅黑" pitchFamily="34" charset="-122"/>
              </a:rPr>
              <a:t>    char	   c;</a:t>
            </a:r>
          </a:p>
          <a:p>
            <a:pPr>
              <a:lnSpc>
                <a:spcPct val="100000"/>
              </a:lnSpc>
              <a:spcBef>
                <a:spcPct val="0"/>
              </a:spcBef>
              <a:buFontTx/>
              <a:buNone/>
            </a:pPr>
            <a:r>
              <a:rPr lang="en-US" altLang="zh-CN" sz="1800">
                <a:solidFill>
                  <a:srgbClr val="0000FF"/>
                </a:solidFill>
                <a:latin typeface="微软雅黑" pitchFamily="34" charset="-122"/>
                <a:ea typeface="微软雅黑" pitchFamily="34" charset="-122"/>
              </a:rPr>
              <a:t>} sa[10];</a:t>
            </a:r>
            <a:endParaRPr lang="zh-CN" altLang="en-US" sz="1800">
              <a:solidFill>
                <a:srgbClr val="0000FF"/>
              </a:solidFill>
              <a:latin typeface="微软雅黑" pitchFamily="34" charset="-122"/>
              <a:ea typeface="微软雅黑" pitchFamily="34" charset="-122"/>
            </a:endParaRPr>
          </a:p>
        </p:txBody>
      </p:sp>
      <p:sp>
        <p:nvSpPr>
          <p:cNvPr id="588812" name="Rectangle 12"/>
          <p:cNvSpPr>
            <a:spLocks noChangeArrowheads="1"/>
          </p:cNvSpPr>
          <p:nvPr/>
        </p:nvSpPr>
        <p:spPr bwMode="auto">
          <a:xfrm>
            <a:off x="4752975" y="3535363"/>
            <a:ext cx="1836738" cy="1739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1800">
                <a:solidFill>
                  <a:srgbClr val="0000FF"/>
                </a:solidFill>
                <a:latin typeface="微软雅黑" pitchFamily="34" charset="-122"/>
                <a:ea typeface="微软雅黑" pitchFamily="34" charset="-122"/>
              </a:rPr>
              <a:t>struct SD {</a:t>
            </a:r>
          </a:p>
          <a:p>
            <a:pPr>
              <a:lnSpc>
                <a:spcPct val="100000"/>
              </a:lnSpc>
              <a:spcBef>
                <a:spcPct val="0"/>
              </a:spcBef>
              <a:buFontTx/>
              <a:buNone/>
            </a:pPr>
            <a:r>
              <a:rPr lang="en-US" altLang="zh-CN" sz="1800">
                <a:solidFill>
                  <a:srgbClr val="0000FF"/>
                </a:solidFill>
                <a:latin typeface="微软雅黑" pitchFamily="34" charset="-122"/>
                <a:ea typeface="微软雅黑" pitchFamily="34" charset="-122"/>
              </a:rPr>
              <a:t>    int 	    i;</a:t>
            </a:r>
          </a:p>
          <a:p>
            <a:pPr>
              <a:lnSpc>
                <a:spcPct val="100000"/>
              </a:lnSpc>
              <a:spcBef>
                <a:spcPct val="0"/>
              </a:spcBef>
              <a:buFontTx/>
              <a:buNone/>
            </a:pPr>
            <a:r>
              <a:rPr lang="en-US" altLang="zh-CN" sz="1800">
                <a:solidFill>
                  <a:srgbClr val="0000FF"/>
                </a:solidFill>
                <a:latin typeface="微软雅黑" pitchFamily="34" charset="-122"/>
                <a:ea typeface="微软雅黑" pitchFamily="34" charset="-122"/>
              </a:rPr>
              <a:t>    short    si;</a:t>
            </a:r>
          </a:p>
          <a:p>
            <a:pPr>
              <a:lnSpc>
                <a:spcPct val="100000"/>
              </a:lnSpc>
              <a:spcBef>
                <a:spcPct val="0"/>
              </a:spcBef>
              <a:buFontTx/>
              <a:buNone/>
            </a:pPr>
            <a:r>
              <a:rPr lang="en-US" altLang="zh-CN" sz="1800">
                <a:solidFill>
                  <a:srgbClr val="0000FF"/>
                </a:solidFill>
                <a:latin typeface="微软雅黑" pitchFamily="34" charset="-122"/>
                <a:ea typeface="微软雅黑" pitchFamily="34" charset="-122"/>
              </a:rPr>
              <a:t>    char	   c;</a:t>
            </a:r>
          </a:p>
          <a:p>
            <a:pPr>
              <a:lnSpc>
                <a:spcPct val="100000"/>
              </a:lnSpc>
              <a:spcBef>
                <a:spcPct val="0"/>
              </a:spcBef>
              <a:buFontTx/>
              <a:buNone/>
            </a:pPr>
            <a:r>
              <a:rPr lang="en-US" altLang="zh-CN" sz="1800">
                <a:solidFill>
                  <a:srgbClr val="0000FF"/>
                </a:solidFill>
                <a:latin typeface="微软雅黑" pitchFamily="34" charset="-122"/>
                <a:ea typeface="微软雅黑" pitchFamily="34" charset="-122"/>
              </a:rPr>
              <a:t>    double  d;</a:t>
            </a:r>
          </a:p>
          <a:p>
            <a:pPr>
              <a:lnSpc>
                <a:spcPct val="100000"/>
              </a:lnSpc>
              <a:spcBef>
                <a:spcPct val="0"/>
              </a:spcBef>
              <a:buFontTx/>
              <a:buNone/>
            </a:pPr>
            <a:r>
              <a:rPr lang="en-US" altLang="zh-CN" sz="1800">
                <a:solidFill>
                  <a:srgbClr val="0000FF"/>
                </a:solidFill>
                <a:latin typeface="微软雅黑" pitchFamily="34" charset="-122"/>
                <a:ea typeface="微软雅黑" pitchFamily="34" charset="-122"/>
              </a:rPr>
              <a:t>};</a:t>
            </a:r>
          </a:p>
        </p:txBody>
      </p:sp>
    </p:spTree>
    <p:extLst>
      <p:ext uri="{BB962C8B-B14F-4D97-AF65-F5344CB8AC3E}">
        <p14:creationId xmlns:p14="http://schemas.microsoft.com/office/powerpoint/2010/main" val="6842956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8803">
                                            <p:txEl>
                                              <p:pRg st="0" end="0"/>
                                            </p:txEl>
                                          </p:spTgt>
                                        </p:tgtEl>
                                        <p:attrNameLst>
                                          <p:attrName>style.visibility</p:attrName>
                                        </p:attrNameLst>
                                      </p:cBhvr>
                                      <p:to>
                                        <p:strVal val="visible"/>
                                      </p:to>
                                    </p:set>
                                    <p:animEffect transition="in" filter="blinds(horizontal)">
                                      <p:cBhvr>
                                        <p:cTn id="7" dur="500"/>
                                        <p:tgtEl>
                                          <p:spTgt spid="5888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88803">
                                            <p:txEl>
                                              <p:pRg st="1" end="1"/>
                                            </p:txEl>
                                          </p:spTgt>
                                        </p:tgtEl>
                                        <p:attrNameLst>
                                          <p:attrName>style.visibility</p:attrName>
                                        </p:attrNameLst>
                                      </p:cBhvr>
                                      <p:to>
                                        <p:strVal val="visible"/>
                                      </p:to>
                                    </p:set>
                                    <p:animEffect transition="in" filter="blinds(horizontal)">
                                      <p:cBhvr>
                                        <p:cTn id="12" dur="500"/>
                                        <p:tgtEl>
                                          <p:spTgt spid="5888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88803">
                                            <p:txEl>
                                              <p:pRg st="2" end="2"/>
                                            </p:txEl>
                                          </p:spTgt>
                                        </p:tgtEl>
                                        <p:attrNameLst>
                                          <p:attrName>style.visibility</p:attrName>
                                        </p:attrNameLst>
                                      </p:cBhvr>
                                      <p:to>
                                        <p:strVal val="visible"/>
                                      </p:to>
                                    </p:set>
                                    <p:animEffect transition="in" filter="blinds(horizontal)">
                                      <p:cBhvr>
                                        <p:cTn id="17" dur="500"/>
                                        <p:tgtEl>
                                          <p:spTgt spid="5888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88803">
                                            <p:txEl>
                                              <p:pRg st="3" end="3"/>
                                            </p:txEl>
                                          </p:spTgt>
                                        </p:tgtEl>
                                        <p:attrNameLst>
                                          <p:attrName>style.visibility</p:attrName>
                                        </p:attrNameLst>
                                      </p:cBhvr>
                                      <p:to>
                                        <p:strVal val="visible"/>
                                      </p:to>
                                    </p:set>
                                    <p:animEffect transition="in" filter="blinds(horizontal)">
                                      <p:cBhvr>
                                        <p:cTn id="22" dur="500"/>
                                        <p:tgtEl>
                                          <p:spTgt spid="5888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88803">
                                            <p:txEl>
                                              <p:pRg st="4" end="4"/>
                                            </p:txEl>
                                          </p:spTgt>
                                        </p:tgtEl>
                                        <p:attrNameLst>
                                          <p:attrName>style.visibility</p:attrName>
                                        </p:attrNameLst>
                                      </p:cBhvr>
                                      <p:to>
                                        <p:strVal val="visible"/>
                                      </p:to>
                                    </p:set>
                                    <p:animEffect transition="in" filter="blinds(horizontal)">
                                      <p:cBhvr>
                                        <p:cTn id="27" dur="500"/>
                                        <p:tgtEl>
                                          <p:spTgt spid="58880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88803">
                                            <p:txEl>
                                              <p:pRg st="5" end="5"/>
                                            </p:txEl>
                                          </p:spTgt>
                                        </p:tgtEl>
                                        <p:attrNameLst>
                                          <p:attrName>style.visibility</p:attrName>
                                        </p:attrNameLst>
                                      </p:cBhvr>
                                      <p:to>
                                        <p:strVal val="visible"/>
                                      </p:to>
                                    </p:set>
                                    <p:animEffect transition="in" filter="blinds(horizontal)">
                                      <p:cBhvr>
                                        <p:cTn id="32" dur="500"/>
                                        <p:tgtEl>
                                          <p:spTgt spid="58880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88812"/>
                                        </p:tgtEl>
                                        <p:attrNameLst>
                                          <p:attrName>style.visibility</p:attrName>
                                        </p:attrNameLst>
                                      </p:cBhvr>
                                      <p:to>
                                        <p:strVal val="visible"/>
                                      </p:to>
                                    </p:set>
                                    <p:animEffect transition="in" filter="blinds(horizontal)">
                                      <p:cBhvr>
                                        <p:cTn id="37" dur="500"/>
                                        <p:tgtEl>
                                          <p:spTgt spid="58881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88807"/>
                                        </p:tgtEl>
                                        <p:attrNameLst>
                                          <p:attrName>style.visibility</p:attrName>
                                        </p:attrNameLst>
                                      </p:cBhvr>
                                      <p:to>
                                        <p:strVal val="visible"/>
                                      </p:to>
                                    </p:set>
                                    <p:animEffect transition="in" filter="blinds(horizontal)">
                                      <p:cBhvr>
                                        <p:cTn id="42" dur="500"/>
                                        <p:tgtEl>
                                          <p:spTgt spid="58880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88805"/>
                                        </p:tgtEl>
                                        <p:attrNameLst>
                                          <p:attrName>style.visibility</p:attrName>
                                        </p:attrNameLst>
                                      </p:cBhvr>
                                      <p:to>
                                        <p:strVal val="visible"/>
                                      </p:to>
                                    </p:set>
                                    <p:animEffect transition="in" filter="blinds(horizontal)">
                                      <p:cBhvr>
                                        <p:cTn id="47" dur="500"/>
                                        <p:tgtEl>
                                          <p:spTgt spid="58880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88806"/>
                                        </p:tgtEl>
                                        <p:attrNameLst>
                                          <p:attrName>style.visibility</p:attrName>
                                        </p:attrNameLst>
                                      </p:cBhvr>
                                      <p:to>
                                        <p:strVal val="visible"/>
                                      </p:to>
                                    </p:set>
                                    <p:animEffect transition="in" filter="blinds(horizontal)">
                                      <p:cBhvr>
                                        <p:cTn id="52" dur="500"/>
                                        <p:tgtEl>
                                          <p:spTgt spid="58880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88809"/>
                                        </p:tgtEl>
                                        <p:attrNameLst>
                                          <p:attrName>style.visibility</p:attrName>
                                        </p:attrNameLst>
                                      </p:cBhvr>
                                      <p:to>
                                        <p:strVal val="visible"/>
                                      </p:to>
                                    </p:set>
                                    <p:animEffect transition="in" filter="blinds(horizontal)">
                                      <p:cBhvr>
                                        <p:cTn id="57" dur="500"/>
                                        <p:tgtEl>
                                          <p:spTgt spid="58880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88811"/>
                                        </p:tgtEl>
                                        <p:attrNameLst>
                                          <p:attrName>style.visibility</p:attrName>
                                        </p:attrNameLst>
                                      </p:cBhvr>
                                      <p:to>
                                        <p:strVal val="visible"/>
                                      </p:to>
                                    </p:set>
                                    <p:animEffect transition="in" filter="blinds(horizontal)">
                                      <p:cBhvr>
                                        <p:cTn id="62" dur="500"/>
                                        <p:tgtEl>
                                          <p:spTgt spid="58881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588810"/>
                                        </p:tgtEl>
                                        <p:attrNameLst>
                                          <p:attrName>style.visibility</p:attrName>
                                        </p:attrNameLst>
                                      </p:cBhvr>
                                      <p:to>
                                        <p:strVal val="visible"/>
                                      </p:to>
                                    </p:set>
                                    <p:animEffect transition="in" filter="blinds(horizontal)">
                                      <p:cBhvr>
                                        <p:cTn id="67" dur="500"/>
                                        <p:tgtEl>
                                          <p:spTgt spid="588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6" grpId="0"/>
      <p:bldP spid="588807" grpId="0"/>
      <p:bldP spid="588809" grpId="0"/>
      <p:bldP spid="588811" grpId="0"/>
      <p:bldP spid="5888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457200" y="98425"/>
            <a:ext cx="8229600" cy="533400"/>
          </a:xfrm>
        </p:spPr>
        <p:txBody>
          <a:bodyPr/>
          <a:lstStyle/>
          <a:p>
            <a:r>
              <a:rPr lang="en-US" altLang="zh-CN" smtClean="0">
                <a:ea typeface="宋体" pitchFamily="2" charset="-122"/>
              </a:rPr>
              <a:t>Alignment(</a:t>
            </a:r>
            <a:r>
              <a:rPr lang="zh-CN" altLang="en-US" smtClean="0">
                <a:ea typeface="宋体" pitchFamily="2" charset="-122"/>
              </a:rPr>
              <a:t>对齐</a:t>
            </a:r>
            <a:r>
              <a:rPr lang="en-US" altLang="zh-CN" smtClean="0">
                <a:ea typeface="宋体" pitchFamily="2" charset="-122"/>
              </a:rPr>
              <a:t>) </a:t>
            </a:r>
            <a:r>
              <a:rPr lang="zh-CN" altLang="en-US" smtClean="0">
                <a:ea typeface="宋体" pitchFamily="2" charset="-122"/>
              </a:rPr>
              <a:t>举例</a:t>
            </a:r>
          </a:p>
        </p:txBody>
      </p:sp>
      <p:sp>
        <p:nvSpPr>
          <p:cNvPr id="160771" name="Rectangle 3"/>
          <p:cNvSpPr>
            <a:spLocks noGrp="1" noChangeArrowheads="1"/>
          </p:cNvSpPr>
          <p:nvPr>
            <p:ph type="body" idx="1"/>
          </p:nvPr>
        </p:nvSpPr>
        <p:spPr>
          <a:xfrm>
            <a:off x="431800" y="865188"/>
            <a:ext cx="4641850" cy="2293937"/>
          </a:xfrm>
        </p:spPr>
        <p:txBody>
          <a:bodyPr/>
          <a:lstStyle/>
          <a:p>
            <a:pPr>
              <a:spcBef>
                <a:spcPct val="0"/>
              </a:spcBef>
              <a:buFontTx/>
              <a:buNone/>
            </a:pPr>
            <a:r>
              <a:rPr lang="zh-CN" altLang="en-US" smtClean="0"/>
              <a:t>例如，考虑下列两个结构声明：</a:t>
            </a:r>
          </a:p>
          <a:p>
            <a:pPr>
              <a:spcBef>
                <a:spcPct val="0"/>
              </a:spcBef>
              <a:buFontTx/>
              <a:buNone/>
            </a:pPr>
            <a:r>
              <a:rPr lang="en-US" altLang="zh-CN" smtClean="0"/>
              <a:t>struct  S1 {</a:t>
            </a:r>
          </a:p>
          <a:p>
            <a:pPr>
              <a:spcBef>
                <a:spcPct val="0"/>
              </a:spcBef>
              <a:buFontTx/>
              <a:buNone/>
            </a:pPr>
            <a:r>
              <a:rPr lang="en-US" altLang="zh-CN" smtClean="0"/>
              <a:t>		int 	i</a:t>
            </a:r>
            <a:r>
              <a:rPr lang="zh-CN" altLang="en-US" smtClean="0"/>
              <a:t>；</a:t>
            </a:r>
          </a:p>
          <a:p>
            <a:pPr>
              <a:spcBef>
                <a:spcPct val="0"/>
              </a:spcBef>
              <a:buFontTx/>
              <a:buNone/>
            </a:pPr>
            <a:r>
              <a:rPr lang="zh-CN" altLang="en-US" smtClean="0"/>
              <a:t>		</a:t>
            </a:r>
            <a:r>
              <a:rPr lang="en-US" altLang="zh-CN" smtClean="0"/>
              <a:t>char	c</a:t>
            </a:r>
            <a:r>
              <a:rPr lang="zh-CN" altLang="en-US" smtClean="0"/>
              <a:t>；</a:t>
            </a:r>
          </a:p>
          <a:p>
            <a:pPr>
              <a:spcBef>
                <a:spcPct val="0"/>
              </a:spcBef>
              <a:buFontTx/>
              <a:buNone/>
            </a:pPr>
            <a:r>
              <a:rPr lang="zh-CN" altLang="en-US" smtClean="0"/>
              <a:t>		</a:t>
            </a:r>
            <a:r>
              <a:rPr lang="en-US" altLang="zh-CN" smtClean="0"/>
              <a:t>int	j</a:t>
            </a:r>
            <a:r>
              <a:rPr lang="zh-CN" altLang="en-US" smtClean="0"/>
              <a:t>；</a:t>
            </a:r>
          </a:p>
          <a:p>
            <a:pPr>
              <a:spcBef>
                <a:spcPct val="0"/>
              </a:spcBef>
              <a:buFontTx/>
              <a:buNone/>
            </a:pPr>
            <a:r>
              <a:rPr lang="en-US" altLang="zh-CN" smtClean="0"/>
              <a:t>}</a:t>
            </a:r>
            <a:r>
              <a:rPr lang="zh-CN" altLang="en-US" smtClean="0"/>
              <a:t>；</a:t>
            </a:r>
          </a:p>
        </p:txBody>
      </p:sp>
      <p:sp>
        <p:nvSpPr>
          <p:cNvPr id="160772" name="Rectangle 4"/>
          <p:cNvSpPr>
            <a:spLocks noChangeArrowheads="1"/>
          </p:cNvSpPr>
          <p:nvPr/>
        </p:nvSpPr>
        <p:spPr bwMode="auto">
          <a:xfrm>
            <a:off x="5202238" y="549275"/>
            <a:ext cx="2779712" cy="266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buFontTx/>
              <a:buNone/>
            </a:pPr>
            <a:endParaRPr lang="zh-CN" altLang="en-US"/>
          </a:p>
          <a:p>
            <a:pPr>
              <a:lnSpc>
                <a:spcPct val="100000"/>
              </a:lnSpc>
              <a:buFontTx/>
              <a:buNone/>
            </a:pPr>
            <a:r>
              <a:rPr lang="en-US" altLang="zh-CN"/>
              <a:t>struct  S2 {</a:t>
            </a:r>
          </a:p>
          <a:p>
            <a:pPr>
              <a:lnSpc>
                <a:spcPct val="100000"/>
              </a:lnSpc>
              <a:buFontTx/>
              <a:buNone/>
            </a:pPr>
            <a:r>
              <a:rPr lang="en-US" altLang="zh-CN"/>
              <a:t>		int 	i</a:t>
            </a:r>
            <a:r>
              <a:rPr lang="zh-CN" altLang="en-US"/>
              <a:t>；</a:t>
            </a:r>
          </a:p>
          <a:p>
            <a:pPr>
              <a:lnSpc>
                <a:spcPct val="100000"/>
              </a:lnSpc>
              <a:buFontTx/>
              <a:buNone/>
            </a:pPr>
            <a:r>
              <a:rPr lang="zh-CN" altLang="en-US"/>
              <a:t>		</a:t>
            </a:r>
            <a:r>
              <a:rPr lang="en-US" altLang="zh-CN"/>
              <a:t>int	j</a:t>
            </a:r>
            <a:r>
              <a:rPr lang="zh-CN" altLang="en-US"/>
              <a:t>；</a:t>
            </a:r>
          </a:p>
          <a:p>
            <a:pPr>
              <a:lnSpc>
                <a:spcPct val="100000"/>
              </a:lnSpc>
              <a:buFontTx/>
              <a:buNone/>
            </a:pPr>
            <a:r>
              <a:rPr lang="zh-CN" altLang="en-US"/>
              <a:t>		</a:t>
            </a:r>
            <a:r>
              <a:rPr lang="en-US" altLang="zh-CN"/>
              <a:t>char	c</a:t>
            </a:r>
            <a:r>
              <a:rPr lang="zh-CN" altLang="en-US"/>
              <a:t>；</a:t>
            </a:r>
          </a:p>
          <a:p>
            <a:pPr>
              <a:lnSpc>
                <a:spcPct val="100000"/>
              </a:lnSpc>
              <a:buFontTx/>
              <a:buNone/>
            </a:pPr>
            <a:r>
              <a:rPr lang="en-US" altLang="zh-CN"/>
              <a:t>}</a:t>
            </a:r>
            <a:r>
              <a:rPr lang="zh-CN" altLang="en-US"/>
              <a:t>；</a:t>
            </a:r>
          </a:p>
        </p:txBody>
      </p:sp>
      <p:sp>
        <p:nvSpPr>
          <p:cNvPr id="525317" name="Text Box 5"/>
          <p:cNvSpPr txBox="1">
            <a:spLocks noChangeArrowheads="1"/>
          </p:cNvSpPr>
          <p:nvPr/>
        </p:nvSpPr>
        <p:spPr bwMode="auto">
          <a:xfrm>
            <a:off x="274638" y="3362325"/>
            <a:ext cx="695325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zh-CN" altLang="en-US" sz="2200">
                <a:solidFill>
                  <a:schemeClr val="accent2"/>
                </a:solidFill>
                <a:ea typeface="黑体" pitchFamily="49" charset="-122"/>
              </a:rPr>
              <a:t>在要求对齐的情况下，哪种结构声明更好？</a:t>
            </a:r>
          </a:p>
        </p:txBody>
      </p:sp>
      <p:grpSp>
        <p:nvGrpSpPr>
          <p:cNvPr id="525318" name="Group 6"/>
          <p:cNvGrpSpPr>
            <a:grpSpLocks/>
          </p:cNvGrpSpPr>
          <p:nvPr/>
        </p:nvGrpSpPr>
        <p:grpSpPr bwMode="auto">
          <a:xfrm>
            <a:off x="217488" y="3725863"/>
            <a:ext cx="5691187" cy="852487"/>
            <a:chOff x="301" y="2411"/>
            <a:chExt cx="3585" cy="537"/>
          </a:xfrm>
        </p:grpSpPr>
        <p:sp>
          <p:nvSpPr>
            <p:cNvPr id="160804" name="Rectangle 7"/>
            <p:cNvSpPr>
              <a:spLocks noChangeArrowheads="1"/>
            </p:cNvSpPr>
            <p:nvPr/>
          </p:nvSpPr>
          <p:spPr bwMode="auto">
            <a:xfrm>
              <a:off x="796" y="2641"/>
              <a:ext cx="3090" cy="302"/>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800"/>
            </a:p>
          </p:txBody>
        </p:sp>
        <p:sp>
          <p:nvSpPr>
            <p:cNvPr id="160805" name="Text Box 8"/>
            <p:cNvSpPr txBox="1">
              <a:spLocks noChangeArrowheads="1"/>
            </p:cNvSpPr>
            <p:nvPr/>
          </p:nvSpPr>
          <p:spPr bwMode="auto">
            <a:xfrm>
              <a:off x="301" y="2624"/>
              <a:ext cx="6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a:t>S1</a:t>
              </a:r>
              <a:r>
                <a:rPr lang="zh-CN" altLang="en-US"/>
                <a:t>：</a:t>
              </a:r>
            </a:p>
          </p:txBody>
        </p:sp>
        <p:sp>
          <p:nvSpPr>
            <p:cNvPr id="160806" name="Line 9"/>
            <p:cNvSpPr>
              <a:spLocks noChangeShapeType="1"/>
            </p:cNvSpPr>
            <p:nvPr/>
          </p:nvSpPr>
          <p:spPr bwMode="auto">
            <a:xfrm>
              <a:off x="1854" y="2642"/>
              <a:ext cx="0" cy="30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0807" name="Line 10"/>
            <p:cNvSpPr>
              <a:spLocks noChangeShapeType="1"/>
            </p:cNvSpPr>
            <p:nvPr/>
          </p:nvSpPr>
          <p:spPr bwMode="auto">
            <a:xfrm>
              <a:off x="2192" y="2632"/>
              <a:ext cx="0" cy="30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0808" name="Text Box 11"/>
            <p:cNvSpPr txBox="1">
              <a:spLocks noChangeArrowheads="1"/>
            </p:cNvSpPr>
            <p:nvPr/>
          </p:nvSpPr>
          <p:spPr bwMode="auto">
            <a:xfrm>
              <a:off x="1258" y="2659"/>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a:t>i</a:t>
              </a:r>
            </a:p>
          </p:txBody>
        </p:sp>
        <p:sp>
          <p:nvSpPr>
            <p:cNvPr id="160809" name="Text Box 12"/>
            <p:cNvSpPr txBox="1">
              <a:spLocks noChangeArrowheads="1"/>
            </p:cNvSpPr>
            <p:nvPr/>
          </p:nvSpPr>
          <p:spPr bwMode="auto">
            <a:xfrm>
              <a:off x="1915" y="2641"/>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a:t>c</a:t>
              </a:r>
            </a:p>
          </p:txBody>
        </p:sp>
        <p:sp>
          <p:nvSpPr>
            <p:cNvPr id="160810" name="Line 13"/>
            <p:cNvSpPr>
              <a:spLocks noChangeShapeType="1"/>
            </p:cNvSpPr>
            <p:nvPr/>
          </p:nvSpPr>
          <p:spPr bwMode="auto">
            <a:xfrm>
              <a:off x="2881" y="2646"/>
              <a:ext cx="0" cy="30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0811" name="Text Box 14"/>
            <p:cNvSpPr txBox="1">
              <a:spLocks noChangeArrowheads="1"/>
            </p:cNvSpPr>
            <p:nvPr/>
          </p:nvSpPr>
          <p:spPr bwMode="auto">
            <a:xfrm>
              <a:off x="2249" y="2694"/>
              <a:ext cx="60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1800"/>
                <a:t>X  X  X</a:t>
              </a:r>
            </a:p>
          </p:txBody>
        </p:sp>
        <p:sp>
          <p:nvSpPr>
            <p:cNvPr id="160812" name="Text Box 15"/>
            <p:cNvSpPr txBox="1">
              <a:spLocks noChangeArrowheads="1"/>
            </p:cNvSpPr>
            <p:nvPr/>
          </p:nvSpPr>
          <p:spPr bwMode="auto">
            <a:xfrm>
              <a:off x="3339" y="2649"/>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a:t>j</a:t>
              </a:r>
            </a:p>
          </p:txBody>
        </p:sp>
        <p:sp>
          <p:nvSpPr>
            <p:cNvPr id="160813" name="Text Box 16"/>
            <p:cNvSpPr txBox="1">
              <a:spLocks noChangeArrowheads="1"/>
            </p:cNvSpPr>
            <p:nvPr/>
          </p:nvSpPr>
          <p:spPr bwMode="auto">
            <a:xfrm>
              <a:off x="826" y="2411"/>
              <a:ext cx="3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2000"/>
                <a:t>0</a:t>
              </a:r>
            </a:p>
          </p:txBody>
        </p:sp>
        <p:sp>
          <p:nvSpPr>
            <p:cNvPr id="160814" name="Text Box 17"/>
            <p:cNvSpPr txBox="1">
              <a:spLocks noChangeArrowheads="1"/>
            </p:cNvSpPr>
            <p:nvPr/>
          </p:nvSpPr>
          <p:spPr bwMode="auto">
            <a:xfrm>
              <a:off x="1900" y="2418"/>
              <a:ext cx="3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2000"/>
                <a:t>4</a:t>
              </a:r>
            </a:p>
          </p:txBody>
        </p:sp>
        <p:sp>
          <p:nvSpPr>
            <p:cNvPr id="160815" name="Text Box 18"/>
            <p:cNvSpPr txBox="1">
              <a:spLocks noChangeArrowheads="1"/>
            </p:cNvSpPr>
            <p:nvPr/>
          </p:nvSpPr>
          <p:spPr bwMode="auto">
            <a:xfrm>
              <a:off x="2959" y="2417"/>
              <a:ext cx="3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2000"/>
                <a:t>8</a:t>
              </a:r>
            </a:p>
          </p:txBody>
        </p:sp>
      </p:grpSp>
      <p:grpSp>
        <p:nvGrpSpPr>
          <p:cNvPr id="525331" name="Group 19"/>
          <p:cNvGrpSpPr>
            <a:grpSpLocks/>
          </p:cNvGrpSpPr>
          <p:nvPr/>
        </p:nvGrpSpPr>
        <p:grpSpPr bwMode="auto">
          <a:xfrm>
            <a:off x="225425" y="4643438"/>
            <a:ext cx="4827588" cy="852487"/>
            <a:chOff x="309" y="2977"/>
            <a:chExt cx="3041" cy="537"/>
          </a:xfrm>
        </p:grpSpPr>
        <p:sp>
          <p:nvSpPr>
            <p:cNvPr id="160794" name="Rectangle 20"/>
            <p:cNvSpPr>
              <a:spLocks noChangeArrowheads="1"/>
            </p:cNvSpPr>
            <p:nvPr/>
          </p:nvSpPr>
          <p:spPr bwMode="auto">
            <a:xfrm>
              <a:off x="804" y="3207"/>
              <a:ext cx="2468" cy="302"/>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800"/>
            </a:p>
          </p:txBody>
        </p:sp>
        <p:sp>
          <p:nvSpPr>
            <p:cNvPr id="160795" name="Text Box 21"/>
            <p:cNvSpPr txBox="1">
              <a:spLocks noChangeArrowheads="1"/>
            </p:cNvSpPr>
            <p:nvPr/>
          </p:nvSpPr>
          <p:spPr bwMode="auto">
            <a:xfrm>
              <a:off x="309" y="3190"/>
              <a:ext cx="6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a:t>S2</a:t>
              </a:r>
              <a:r>
                <a:rPr lang="zh-CN" altLang="en-US"/>
                <a:t>：</a:t>
              </a:r>
            </a:p>
          </p:txBody>
        </p:sp>
        <p:sp>
          <p:nvSpPr>
            <p:cNvPr id="160796" name="Line 22"/>
            <p:cNvSpPr>
              <a:spLocks noChangeShapeType="1"/>
            </p:cNvSpPr>
            <p:nvPr/>
          </p:nvSpPr>
          <p:spPr bwMode="auto">
            <a:xfrm>
              <a:off x="1862" y="3208"/>
              <a:ext cx="0" cy="30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0797" name="Text Box 23"/>
            <p:cNvSpPr txBox="1">
              <a:spLocks noChangeArrowheads="1"/>
            </p:cNvSpPr>
            <p:nvPr/>
          </p:nvSpPr>
          <p:spPr bwMode="auto">
            <a:xfrm>
              <a:off x="1266" y="3225"/>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a:t>i</a:t>
              </a:r>
            </a:p>
          </p:txBody>
        </p:sp>
        <p:sp>
          <p:nvSpPr>
            <p:cNvPr id="160798" name="Text Box 24"/>
            <p:cNvSpPr txBox="1">
              <a:spLocks noChangeArrowheads="1"/>
            </p:cNvSpPr>
            <p:nvPr/>
          </p:nvSpPr>
          <p:spPr bwMode="auto">
            <a:xfrm>
              <a:off x="2929" y="3217"/>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a:t>c</a:t>
              </a:r>
            </a:p>
          </p:txBody>
        </p:sp>
        <p:sp>
          <p:nvSpPr>
            <p:cNvPr id="160799" name="Line 25"/>
            <p:cNvSpPr>
              <a:spLocks noChangeShapeType="1"/>
            </p:cNvSpPr>
            <p:nvPr/>
          </p:nvSpPr>
          <p:spPr bwMode="auto">
            <a:xfrm>
              <a:off x="2889" y="3212"/>
              <a:ext cx="0" cy="30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0800" name="Text Box 26"/>
            <p:cNvSpPr txBox="1">
              <a:spLocks noChangeArrowheads="1"/>
            </p:cNvSpPr>
            <p:nvPr/>
          </p:nvSpPr>
          <p:spPr bwMode="auto">
            <a:xfrm>
              <a:off x="2341" y="3197"/>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a:t>j</a:t>
              </a:r>
            </a:p>
          </p:txBody>
        </p:sp>
        <p:sp>
          <p:nvSpPr>
            <p:cNvPr id="160801" name="Text Box 27"/>
            <p:cNvSpPr txBox="1">
              <a:spLocks noChangeArrowheads="1"/>
            </p:cNvSpPr>
            <p:nvPr/>
          </p:nvSpPr>
          <p:spPr bwMode="auto">
            <a:xfrm>
              <a:off x="834" y="2977"/>
              <a:ext cx="3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2000"/>
                <a:t>0</a:t>
              </a:r>
            </a:p>
          </p:txBody>
        </p:sp>
        <p:sp>
          <p:nvSpPr>
            <p:cNvPr id="160802" name="Text Box 28"/>
            <p:cNvSpPr txBox="1">
              <a:spLocks noChangeArrowheads="1"/>
            </p:cNvSpPr>
            <p:nvPr/>
          </p:nvSpPr>
          <p:spPr bwMode="auto">
            <a:xfrm>
              <a:off x="1908" y="2984"/>
              <a:ext cx="3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2000"/>
                <a:t>4</a:t>
              </a:r>
            </a:p>
          </p:txBody>
        </p:sp>
        <p:sp>
          <p:nvSpPr>
            <p:cNvPr id="160803" name="Text Box 29"/>
            <p:cNvSpPr txBox="1">
              <a:spLocks noChangeArrowheads="1"/>
            </p:cNvSpPr>
            <p:nvPr/>
          </p:nvSpPr>
          <p:spPr bwMode="auto">
            <a:xfrm>
              <a:off x="2967" y="2983"/>
              <a:ext cx="3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2000"/>
                <a:t>8</a:t>
              </a:r>
            </a:p>
          </p:txBody>
        </p:sp>
      </p:grpSp>
      <p:sp>
        <p:nvSpPr>
          <p:cNvPr id="525342" name="Text Box 30"/>
          <p:cNvSpPr txBox="1">
            <a:spLocks noChangeArrowheads="1"/>
          </p:cNvSpPr>
          <p:nvPr/>
        </p:nvSpPr>
        <p:spPr bwMode="auto">
          <a:xfrm>
            <a:off x="6097588" y="4006850"/>
            <a:ext cx="20177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zh-CN" altLang="en-US" sz="2000">
                <a:solidFill>
                  <a:srgbClr val="CC0000"/>
                </a:solidFill>
                <a:latin typeface="微软雅黑" pitchFamily="34" charset="-122"/>
                <a:ea typeface="微软雅黑" pitchFamily="34" charset="-122"/>
              </a:rPr>
              <a:t>需要</a:t>
            </a:r>
            <a:r>
              <a:rPr lang="en-US" altLang="zh-CN" sz="2000">
                <a:solidFill>
                  <a:srgbClr val="CC0000"/>
                </a:solidFill>
                <a:latin typeface="微软雅黑" pitchFamily="34" charset="-122"/>
                <a:ea typeface="微软雅黑" pitchFamily="34" charset="-122"/>
              </a:rPr>
              <a:t>12</a:t>
            </a:r>
            <a:r>
              <a:rPr lang="zh-CN" altLang="en-US" sz="2000">
                <a:solidFill>
                  <a:srgbClr val="CC0000"/>
                </a:solidFill>
                <a:latin typeface="微软雅黑" pitchFamily="34" charset="-122"/>
                <a:ea typeface="微软雅黑" pitchFamily="34" charset="-122"/>
              </a:rPr>
              <a:t>个字节</a:t>
            </a:r>
          </a:p>
        </p:txBody>
      </p:sp>
      <p:sp>
        <p:nvSpPr>
          <p:cNvPr id="525343" name="Text Box 31"/>
          <p:cNvSpPr txBox="1">
            <a:spLocks noChangeArrowheads="1"/>
          </p:cNvSpPr>
          <p:nvPr/>
        </p:nvSpPr>
        <p:spPr bwMode="auto">
          <a:xfrm>
            <a:off x="5086350" y="5049838"/>
            <a:ext cx="1751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zh-CN" altLang="en-US" sz="2000">
                <a:solidFill>
                  <a:srgbClr val="CC0000"/>
                </a:solidFill>
                <a:latin typeface="微软雅黑" pitchFamily="34" charset="-122"/>
                <a:ea typeface="微软雅黑" pitchFamily="34" charset="-122"/>
              </a:rPr>
              <a:t>需要</a:t>
            </a:r>
            <a:r>
              <a:rPr lang="en-US" altLang="zh-CN" sz="2000">
                <a:solidFill>
                  <a:srgbClr val="CC0000"/>
                </a:solidFill>
                <a:latin typeface="微软雅黑" pitchFamily="34" charset="-122"/>
                <a:ea typeface="微软雅黑" pitchFamily="34" charset="-122"/>
              </a:rPr>
              <a:t>9</a:t>
            </a:r>
            <a:r>
              <a:rPr lang="zh-CN" altLang="en-US" sz="2000">
                <a:solidFill>
                  <a:srgbClr val="CC0000"/>
                </a:solidFill>
                <a:latin typeface="微软雅黑" pitchFamily="34" charset="-122"/>
                <a:ea typeface="微软雅黑" pitchFamily="34" charset="-122"/>
              </a:rPr>
              <a:t>个字节</a:t>
            </a:r>
          </a:p>
        </p:txBody>
      </p:sp>
      <p:sp>
        <p:nvSpPr>
          <p:cNvPr id="525344" name="Text Box 32"/>
          <p:cNvSpPr txBox="1">
            <a:spLocks noChangeArrowheads="1"/>
          </p:cNvSpPr>
          <p:nvPr/>
        </p:nvSpPr>
        <p:spPr bwMode="auto">
          <a:xfrm>
            <a:off x="115888" y="5584825"/>
            <a:ext cx="7662862"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zh-CN" altLang="en-US" sz="2200">
                <a:solidFill>
                  <a:schemeClr val="accent2"/>
                </a:solidFill>
                <a:ea typeface="黑体" pitchFamily="49" charset="-122"/>
              </a:rPr>
              <a:t>对于“</a:t>
            </a:r>
            <a:r>
              <a:rPr lang="en-US" altLang="zh-CN" sz="2200">
                <a:solidFill>
                  <a:schemeClr val="accent2"/>
                </a:solidFill>
                <a:ea typeface="黑体" pitchFamily="49" charset="-122"/>
              </a:rPr>
              <a:t>struct S2 d[4]”</a:t>
            </a:r>
            <a:r>
              <a:rPr lang="zh-CN" altLang="en-US" sz="2200">
                <a:solidFill>
                  <a:schemeClr val="accent2"/>
                </a:solidFill>
                <a:ea typeface="黑体" pitchFamily="49" charset="-122"/>
              </a:rPr>
              <a:t>，只分配</a:t>
            </a:r>
            <a:r>
              <a:rPr lang="en-US" altLang="zh-CN" sz="2200">
                <a:solidFill>
                  <a:schemeClr val="accent2"/>
                </a:solidFill>
                <a:ea typeface="黑体" pitchFamily="49" charset="-122"/>
              </a:rPr>
              <a:t>9</a:t>
            </a:r>
            <a:r>
              <a:rPr lang="zh-CN" altLang="en-US" sz="2200">
                <a:solidFill>
                  <a:schemeClr val="accent2"/>
                </a:solidFill>
                <a:ea typeface="黑体" pitchFamily="49" charset="-122"/>
              </a:rPr>
              <a:t>个字节能否满足对齐要求？</a:t>
            </a:r>
          </a:p>
        </p:txBody>
      </p:sp>
      <p:grpSp>
        <p:nvGrpSpPr>
          <p:cNvPr id="525345" name="Group 33"/>
          <p:cNvGrpSpPr>
            <a:grpSpLocks/>
          </p:cNvGrpSpPr>
          <p:nvPr/>
        </p:nvGrpSpPr>
        <p:grpSpPr bwMode="auto">
          <a:xfrm>
            <a:off x="246063" y="5891213"/>
            <a:ext cx="5691187" cy="850900"/>
            <a:chOff x="256" y="3711"/>
            <a:chExt cx="3585" cy="536"/>
          </a:xfrm>
        </p:grpSpPr>
        <p:sp>
          <p:nvSpPr>
            <p:cNvPr id="160782" name="Rectangle 34"/>
            <p:cNvSpPr>
              <a:spLocks noChangeArrowheads="1"/>
            </p:cNvSpPr>
            <p:nvPr/>
          </p:nvSpPr>
          <p:spPr bwMode="auto">
            <a:xfrm>
              <a:off x="751" y="3941"/>
              <a:ext cx="3090" cy="302"/>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800"/>
            </a:p>
          </p:txBody>
        </p:sp>
        <p:sp>
          <p:nvSpPr>
            <p:cNvPr id="160783" name="Text Box 35"/>
            <p:cNvSpPr txBox="1">
              <a:spLocks noChangeArrowheads="1"/>
            </p:cNvSpPr>
            <p:nvPr/>
          </p:nvSpPr>
          <p:spPr bwMode="auto">
            <a:xfrm>
              <a:off x="256" y="3924"/>
              <a:ext cx="6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a:t>S2</a:t>
              </a:r>
              <a:r>
                <a:rPr lang="zh-CN" altLang="en-US"/>
                <a:t>：</a:t>
              </a:r>
            </a:p>
          </p:txBody>
        </p:sp>
        <p:sp>
          <p:nvSpPr>
            <p:cNvPr id="160784" name="Line 36"/>
            <p:cNvSpPr>
              <a:spLocks noChangeShapeType="1"/>
            </p:cNvSpPr>
            <p:nvPr/>
          </p:nvSpPr>
          <p:spPr bwMode="auto">
            <a:xfrm>
              <a:off x="2799" y="3933"/>
              <a:ext cx="0" cy="30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0785" name="Line 37"/>
            <p:cNvSpPr>
              <a:spLocks noChangeShapeType="1"/>
            </p:cNvSpPr>
            <p:nvPr/>
          </p:nvSpPr>
          <p:spPr bwMode="auto">
            <a:xfrm>
              <a:off x="3155" y="3941"/>
              <a:ext cx="0" cy="30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0786" name="Text Box 38"/>
            <p:cNvSpPr txBox="1">
              <a:spLocks noChangeArrowheads="1"/>
            </p:cNvSpPr>
            <p:nvPr/>
          </p:nvSpPr>
          <p:spPr bwMode="auto">
            <a:xfrm>
              <a:off x="1213" y="3959"/>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a:t>i</a:t>
              </a:r>
            </a:p>
          </p:txBody>
        </p:sp>
        <p:sp>
          <p:nvSpPr>
            <p:cNvPr id="160787" name="Text Box 39"/>
            <p:cNvSpPr txBox="1">
              <a:spLocks noChangeArrowheads="1"/>
            </p:cNvSpPr>
            <p:nvPr/>
          </p:nvSpPr>
          <p:spPr bwMode="auto">
            <a:xfrm>
              <a:off x="2860" y="3932"/>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a:t>c</a:t>
              </a:r>
            </a:p>
          </p:txBody>
        </p:sp>
        <p:sp>
          <p:nvSpPr>
            <p:cNvPr id="160788" name="Line 40"/>
            <p:cNvSpPr>
              <a:spLocks noChangeShapeType="1"/>
            </p:cNvSpPr>
            <p:nvPr/>
          </p:nvSpPr>
          <p:spPr bwMode="auto">
            <a:xfrm>
              <a:off x="1810" y="3937"/>
              <a:ext cx="0" cy="30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0789" name="Text Box 41"/>
            <p:cNvSpPr txBox="1">
              <a:spLocks noChangeArrowheads="1"/>
            </p:cNvSpPr>
            <p:nvPr/>
          </p:nvSpPr>
          <p:spPr bwMode="auto">
            <a:xfrm>
              <a:off x="3194" y="3985"/>
              <a:ext cx="60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1800"/>
                <a:t>X  X  X</a:t>
              </a:r>
            </a:p>
          </p:txBody>
        </p:sp>
        <p:sp>
          <p:nvSpPr>
            <p:cNvPr id="160790" name="Text Box 42"/>
            <p:cNvSpPr txBox="1">
              <a:spLocks noChangeArrowheads="1"/>
            </p:cNvSpPr>
            <p:nvPr/>
          </p:nvSpPr>
          <p:spPr bwMode="auto">
            <a:xfrm>
              <a:off x="2295" y="3936"/>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a:t>j</a:t>
              </a:r>
            </a:p>
          </p:txBody>
        </p:sp>
        <p:sp>
          <p:nvSpPr>
            <p:cNvPr id="160791" name="Text Box 43"/>
            <p:cNvSpPr txBox="1">
              <a:spLocks noChangeArrowheads="1"/>
            </p:cNvSpPr>
            <p:nvPr/>
          </p:nvSpPr>
          <p:spPr bwMode="auto">
            <a:xfrm>
              <a:off x="781" y="3711"/>
              <a:ext cx="3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2000"/>
                <a:t>0</a:t>
              </a:r>
            </a:p>
          </p:txBody>
        </p:sp>
        <p:sp>
          <p:nvSpPr>
            <p:cNvPr id="160792" name="Text Box 44"/>
            <p:cNvSpPr txBox="1">
              <a:spLocks noChangeArrowheads="1"/>
            </p:cNvSpPr>
            <p:nvPr/>
          </p:nvSpPr>
          <p:spPr bwMode="auto">
            <a:xfrm>
              <a:off x="1855" y="3718"/>
              <a:ext cx="3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2000"/>
                <a:t>4</a:t>
              </a:r>
            </a:p>
          </p:txBody>
        </p:sp>
        <p:sp>
          <p:nvSpPr>
            <p:cNvPr id="160793" name="Text Box 45"/>
            <p:cNvSpPr txBox="1">
              <a:spLocks noChangeArrowheads="1"/>
            </p:cNvSpPr>
            <p:nvPr/>
          </p:nvSpPr>
          <p:spPr bwMode="auto">
            <a:xfrm>
              <a:off x="2887" y="3717"/>
              <a:ext cx="3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2000"/>
                <a:t>8</a:t>
              </a:r>
            </a:p>
          </p:txBody>
        </p:sp>
      </p:grpSp>
      <p:sp>
        <p:nvSpPr>
          <p:cNvPr id="525358" name="Text Box 46"/>
          <p:cNvSpPr txBox="1">
            <a:spLocks noChangeArrowheads="1"/>
          </p:cNvSpPr>
          <p:nvPr/>
        </p:nvSpPr>
        <p:spPr bwMode="auto">
          <a:xfrm>
            <a:off x="7531100" y="5618163"/>
            <a:ext cx="1204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zh-CN" altLang="en-US" sz="2000">
                <a:solidFill>
                  <a:srgbClr val="CC0000"/>
                </a:solidFill>
                <a:latin typeface="Times New Roman" pitchFamily="18" charset="0"/>
                <a:ea typeface="微软雅黑" pitchFamily="34" charset="-122"/>
              </a:rPr>
              <a:t>不能！</a:t>
            </a:r>
          </a:p>
        </p:txBody>
      </p:sp>
      <p:sp>
        <p:nvSpPr>
          <p:cNvPr id="525359" name="Text Box 47"/>
          <p:cNvSpPr txBox="1">
            <a:spLocks noChangeArrowheads="1"/>
          </p:cNvSpPr>
          <p:nvPr/>
        </p:nvSpPr>
        <p:spPr bwMode="auto">
          <a:xfrm>
            <a:off x="6110288" y="6269038"/>
            <a:ext cx="22939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zh-CN" altLang="en-US" sz="2000">
                <a:solidFill>
                  <a:srgbClr val="CC0000"/>
                </a:solidFill>
                <a:latin typeface="微软雅黑" pitchFamily="34" charset="-122"/>
                <a:ea typeface="微软雅黑" pitchFamily="34" charset="-122"/>
              </a:rPr>
              <a:t>需要</a:t>
            </a:r>
            <a:r>
              <a:rPr lang="en-US" altLang="zh-CN" sz="2000">
                <a:solidFill>
                  <a:srgbClr val="CC0000"/>
                </a:solidFill>
                <a:latin typeface="微软雅黑" pitchFamily="34" charset="-122"/>
                <a:ea typeface="微软雅黑" pitchFamily="34" charset="-122"/>
              </a:rPr>
              <a:t>12</a:t>
            </a:r>
            <a:r>
              <a:rPr lang="zh-CN" altLang="en-US" sz="2000">
                <a:solidFill>
                  <a:srgbClr val="CC0000"/>
                </a:solidFill>
                <a:latin typeface="微软雅黑" pitchFamily="34" charset="-122"/>
                <a:ea typeface="微软雅黑" pitchFamily="34" charset="-122"/>
              </a:rPr>
              <a:t>个字节</a:t>
            </a:r>
          </a:p>
        </p:txBody>
      </p:sp>
    </p:spTree>
    <p:extLst>
      <p:ext uri="{BB962C8B-B14F-4D97-AF65-F5344CB8AC3E}">
        <p14:creationId xmlns:p14="http://schemas.microsoft.com/office/powerpoint/2010/main" val="42942847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5317"/>
                                        </p:tgtEl>
                                        <p:attrNameLst>
                                          <p:attrName>style.visibility</p:attrName>
                                        </p:attrNameLst>
                                      </p:cBhvr>
                                      <p:to>
                                        <p:strVal val="visible"/>
                                      </p:to>
                                    </p:set>
                                    <p:animEffect transition="in" filter="blinds(horizontal)">
                                      <p:cBhvr>
                                        <p:cTn id="7" dur="500"/>
                                        <p:tgtEl>
                                          <p:spTgt spid="5253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25318"/>
                                        </p:tgtEl>
                                        <p:attrNameLst>
                                          <p:attrName>style.visibility</p:attrName>
                                        </p:attrNameLst>
                                      </p:cBhvr>
                                      <p:to>
                                        <p:strVal val="visible"/>
                                      </p:to>
                                    </p:set>
                                    <p:animEffect transition="in" filter="blinds(horizontal)">
                                      <p:cBhvr>
                                        <p:cTn id="12" dur="500"/>
                                        <p:tgtEl>
                                          <p:spTgt spid="5253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25331"/>
                                        </p:tgtEl>
                                        <p:attrNameLst>
                                          <p:attrName>style.visibility</p:attrName>
                                        </p:attrNameLst>
                                      </p:cBhvr>
                                      <p:to>
                                        <p:strVal val="visible"/>
                                      </p:to>
                                    </p:set>
                                    <p:animEffect transition="in" filter="blinds(horizontal)">
                                      <p:cBhvr>
                                        <p:cTn id="17" dur="500"/>
                                        <p:tgtEl>
                                          <p:spTgt spid="5253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5342"/>
                                        </p:tgtEl>
                                        <p:attrNameLst>
                                          <p:attrName>style.visibility</p:attrName>
                                        </p:attrNameLst>
                                      </p:cBhvr>
                                      <p:to>
                                        <p:strVal val="visible"/>
                                      </p:to>
                                    </p:set>
                                    <p:animEffect transition="in" filter="blinds(horizontal)">
                                      <p:cBhvr>
                                        <p:cTn id="22" dur="500"/>
                                        <p:tgtEl>
                                          <p:spTgt spid="5253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25343"/>
                                        </p:tgtEl>
                                        <p:attrNameLst>
                                          <p:attrName>style.visibility</p:attrName>
                                        </p:attrNameLst>
                                      </p:cBhvr>
                                      <p:to>
                                        <p:strVal val="visible"/>
                                      </p:to>
                                    </p:set>
                                    <p:animEffect transition="in" filter="blinds(horizontal)">
                                      <p:cBhvr>
                                        <p:cTn id="27" dur="500"/>
                                        <p:tgtEl>
                                          <p:spTgt spid="5253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25344"/>
                                        </p:tgtEl>
                                        <p:attrNameLst>
                                          <p:attrName>style.visibility</p:attrName>
                                        </p:attrNameLst>
                                      </p:cBhvr>
                                      <p:to>
                                        <p:strVal val="visible"/>
                                      </p:to>
                                    </p:set>
                                    <p:animEffect transition="in" filter="blinds(horizontal)">
                                      <p:cBhvr>
                                        <p:cTn id="32" dur="500"/>
                                        <p:tgtEl>
                                          <p:spTgt spid="52534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25358"/>
                                        </p:tgtEl>
                                        <p:attrNameLst>
                                          <p:attrName>style.visibility</p:attrName>
                                        </p:attrNameLst>
                                      </p:cBhvr>
                                      <p:to>
                                        <p:strVal val="visible"/>
                                      </p:to>
                                    </p:set>
                                    <p:animEffect transition="in" filter="blinds(horizontal)">
                                      <p:cBhvr>
                                        <p:cTn id="37" dur="500"/>
                                        <p:tgtEl>
                                          <p:spTgt spid="52535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25345"/>
                                        </p:tgtEl>
                                        <p:attrNameLst>
                                          <p:attrName>style.visibility</p:attrName>
                                        </p:attrNameLst>
                                      </p:cBhvr>
                                      <p:to>
                                        <p:strVal val="visible"/>
                                      </p:to>
                                    </p:set>
                                    <p:animEffect transition="in" filter="blinds(horizontal)">
                                      <p:cBhvr>
                                        <p:cTn id="42" dur="500"/>
                                        <p:tgtEl>
                                          <p:spTgt spid="52534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25359"/>
                                        </p:tgtEl>
                                        <p:attrNameLst>
                                          <p:attrName>style.visibility</p:attrName>
                                        </p:attrNameLst>
                                      </p:cBhvr>
                                      <p:to>
                                        <p:strVal val="visible"/>
                                      </p:to>
                                    </p:set>
                                    <p:animEffect transition="in" filter="blinds(horizontal)">
                                      <p:cBhvr>
                                        <p:cTn id="47" dur="500"/>
                                        <p:tgtEl>
                                          <p:spTgt spid="525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7" grpId="0"/>
      <p:bldP spid="525342" grpId="0"/>
      <p:bldP spid="525343" grpId="0"/>
      <p:bldP spid="525344" grpId="0"/>
      <p:bldP spid="525358" grpId="0"/>
      <p:bldP spid="525359"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6250" y="204788"/>
            <a:ext cx="8145463" cy="5969000"/>
          </a:xfrm>
        </p:spPr>
        <p:txBody>
          <a:bodyPr/>
          <a:lstStyle/>
          <a:p>
            <a:pPr lvl="1" eaLnBrk="1" hangingPunct="1">
              <a:lnSpc>
                <a:spcPct val="135000"/>
              </a:lnSpc>
            </a:pPr>
            <a:r>
              <a:rPr lang="en-US" altLang="zh-CN" dirty="0"/>
              <a:t/>
            </a:r>
            <a:br>
              <a:rPr lang="en-US" altLang="zh-CN" dirty="0"/>
            </a:br>
            <a:r>
              <a:rPr lang="zh-CN" altLang="en-US" dirty="0" smtClean="0">
                <a:solidFill>
                  <a:srgbClr val="FF0000"/>
                </a:solidFill>
              </a:rPr>
              <a:t>数组的分配与访问</a:t>
            </a:r>
            <a:br>
              <a:rPr lang="zh-CN" altLang="en-US" dirty="0" smtClean="0">
                <a:solidFill>
                  <a:srgbClr val="FF0000"/>
                </a:solidFill>
              </a:rPr>
            </a:br>
            <a:endParaRPr lang="en-US" altLang="zh-CN" sz="2800" dirty="0" smtClean="0">
              <a:solidFill>
                <a:srgbClr val="3333CC"/>
              </a:solidFill>
            </a:endParaRPr>
          </a:p>
        </p:txBody>
      </p:sp>
    </p:spTree>
    <p:extLst>
      <p:ext uri="{BB962C8B-B14F-4D97-AF65-F5344CB8AC3E}">
        <p14:creationId xmlns:p14="http://schemas.microsoft.com/office/powerpoint/2010/main" val="1462062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4"/>
          <p:cNvSpPr>
            <a:spLocks noChangeArrowheads="1"/>
          </p:cNvSpPr>
          <p:nvPr/>
        </p:nvSpPr>
        <p:spPr bwMode="auto">
          <a:xfrm>
            <a:off x="434975" y="1973263"/>
            <a:ext cx="3651250"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15000"/>
              </a:lnSpc>
              <a:spcBef>
                <a:spcPct val="20000"/>
              </a:spcBef>
              <a:buChar char="•"/>
              <a:tabLst>
                <a:tab pos="571500" algn="l"/>
              </a:tabLst>
              <a:defRPr sz="2400" b="1">
                <a:solidFill>
                  <a:schemeClr val="tx1"/>
                </a:solidFill>
                <a:latin typeface="Arial" pitchFamily="34" charset="0"/>
                <a:ea typeface="宋体" pitchFamily="2" charset="-122"/>
              </a:defRPr>
            </a:lvl1pPr>
            <a:lvl2pPr marL="742950" indent="-285750">
              <a:lnSpc>
                <a:spcPct val="115000"/>
              </a:lnSpc>
              <a:spcBef>
                <a:spcPct val="20000"/>
              </a:spcBef>
              <a:buChar char="–"/>
              <a:tabLst>
                <a:tab pos="571500" algn="l"/>
              </a:tabLst>
              <a:defRPr sz="2000" b="1">
                <a:solidFill>
                  <a:srgbClr val="0000CC"/>
                </a:solidFill>
                <a:latin typeface="Arial" pitchFamily="34" charset="0"/>
                <a:ea typeface="宋体" pitchFamily="2" charset="-122"/>
              </a:defRPr>
            </a:lvl2pPr>
            <a:lvl3pPr marL="1143000" indent="-228600">
              <a:lnSpc>
                <a:spcPct val="115000"/>
              </a:lnSpc>
              <a:spcBef>
                <a:spcPct val="20000"/>
              </a:spcBef>
              <a:buChar char="•"/>
              <a:tabLst>
                <a:tab pos="571500" algn="l"/>
              </a:tabLst>
              <a:defRPr sz="2400" b="1">
                <a:solidFill>
                  <a:srgbClr val="006600"/>
                </a:solidFill>
                <a:latin typeface="Arial" pitchFamily="34" charset="0"/>
                <a:ea typeface="宋体" pitchFamily="2" charset="-122"/>
              </a:defRPr>
            </a:lvl3pPr>
            <a:lvl4pPr marL="1600200" indent="-228600">
              <a:lnSpc>
                <a:spcPct val="115000"/>
              </a:lnSpc>
              <a:spcBef>
                <a:spcPct val="20000"/>
              </a:spcBef>
              <a:buChar char="–"/>
              <a:tabLst>
                <a:tab pos="571500" algn="l"/>
              </a:tabLst>
              <a:defRPr sz="1600" b="1">
                <a:solidFill>
                  <a:srgbClr val="CC3300"/>
                </a:solidFill>
                <a:latin typeface="Arial" pitchFamily="34" charset="0"/>
                <a:ea typeface="宋体" pitchFamily="2" charset="-122"/>
              </a:defRPr>
            </a:lvl4pPr>
            <a:lvl5pPr marL="2057400" indent="-228600">
              <a:lnSpc>
                <a:spcPct val="115000"/>
              </a:lnSpc>
              <a:spcBef>
                <a:spcPct val="20000"/>
              </a:spcBef>
              <a:buChar char="»"/>
              <a:tabLst>
                <a:tab pos="571500" algn="l"/>
              </a:tabLst>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tabLst>
                <a:tab pos="571500" algn="l"/>
              </a:tabLst>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tabLst>
                <a:tab pos="571500" algn="l"/>
              </a:tabLst>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tabLst>
                <a:tab pos="571500" algn="l"/>
              </a:tabLst>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tabLst>
                <a:tab pos="571500" algn="l"/>
              </a:tabLst>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r>
              <a:rPr lang="zh-CN" altLang="en-US" sz="2800"/>
              <a:t>  </a:t>
            </a:r>
            <a:r>
              <a:rPr lang="en-US" altLang="zh-CN" sz="2600"/>
              <a:t>struct record {</a:t>
            </a:r>
          </a:p>
          <a:p>
            <a:pPr eaLnBrk="1" hangingPunct="1">
              <a:lnSpc>
                <a:spcPct val="100000"/>
              </a:lnSpc>
              <a:spcBef>
                <a:spcPct val="0"/>
              </a:spcBef>
              <a:buFontTx/>
              <a:buNone/>
            </a:pPr>
            <a:r>
              <a:rPr lang="en-US" altLang="zh-CN" sz="2600"/>
              <a:t>          char 	 a;</a:t>
            </a:r>
          </a:p>
          <a:p>
            <a:pPr eaLnBrk="1" hangingPunct="1">
              <a:lnSpc>
                <a:spcPct val="100000"/>
              </a:lnSpc>
              <a:spcBef>
                <a:spcPct val="0"/>
              </a:spcBef>
              <a:buFontTx/>
              <a:buNone/>
            </a:pPr>
            <a:r>
              <a:rPr lang="en-US" altLang="zh-CN" sz="2600"/>
              <a:t>          int 	 b; </a:t>
            </a:r>
          </a:p>
          <a:p>
            <a:pPr eaLnBrk="1" hangingPunct="1">
              <a:lnSpc>
                <a:spcPct val="100000"/>
              </a:lnSpc>
              <a:spcBef>
                <a:spcPct val="0"/>
              </a:spcBef>
              <a:buFontTx/>
              <a:buNone/>
            </a:pPr>
            <a:r>
              <a:rPr lang="en-US" altLang="zh-CN" sz="2600"/>
              <a:t>          char   c;</a:t>
            </a:r>
          </a:p>
          <a:p>
            <a:pPr eaLnBrk="1" hangingPunct="1">
              <a:lnSpc>
                <a:spcPct val="100000"/>
              </a:lnSpc>
              <a:spcBef>
                <a:spcPct val="0"/>
              </a:spcBef>
              <a:buFontTx/>
              <a:buNone/>
            </a:pPr>
            <a:r>
              <a:rPr lang="en-US" altLang="zh-CN" sz="2600"/>
              <a:t>          short  d;</a:t>
            </a:r>
          </a:p>
          <a:p>
            <a:pPr eaLnBrk="1" hangingPunct="1">
              <a:lnSpc>
                <a:spcPct val="100000"/>
              </a:lnSpc>
              <a:spcBef>
                <a:spcPct val="0"/>
              </a:spcBef>
              <a:buFontTx/>
              <a:buNone/>
            </a:pPr>
            <a:r>
              <a:rPr lang="en-US" altLang="zh-CN" sz="2600"/>
              <a:t>   } ;</a:t>
            </a:r>
          </a:p>
          <a:p>
            <a:pPr eaLnBrk="1" hangingPunct="1">
              <a:lnSpc>
                <a:spcPct val="100000"/>
              </a:lnSpc>
              <a:spcBef>
                <a:spcPct val="0"/>
              </a:spcBef>
              <a:buFontTx/>
              <a:buNone/>
            </a:pPr>
            <a:r>
              <a:rPr lang="en-US" altLang="zh-CN" sz="2600"/>
              <a:t>  struct  record R[64]; </a:t>
            </a:r>
          </a:p>
        </p:txBody>
      </p:sp>
      <p:sp>
        <p:nvSpPr>
          <p:cNvPr id="161795" name="Rectangle 5"/>
          <p:cNvSpPr>
            <a:spLocks noGrp="1" noChangeArrowheads="1"/>
          </p:cNvSpPr>
          <p:nvPr>
            <p:ph type="title"/>
          </p:nvPr>
        </p:nvSpPr>
        <p:spPr>
          <a:xfrm>
            <a:off x="369888" y="5270500"/>
            <a:ext cx="8229600" cy="387350"/>
          </a:xfrm>
        </p:spPr>
        <p:txBody>
          <a:bodyPr/>
          <a:lstStyle/>
          <a:p>
            <a:pPr eaLnBrk="1" hangingPunct="1"/>
            <a:r>
              <a:rPr lang="zh-CN" altLang="en-US" sz="2500" smtClean="0">
                <a:latin typeface="微软雅黑" pitchFamily="34" charset="-122"/>
                <a:ea typeface="微软雅黑" pitchFamily="34" charset="-122"/>
              </a:rPr>
              <a:t>在上述定义中，数组</a:t>
            </a:r>
            <a:r>
              <a:rPr lang="en-US" altLang="zh-CN" sz="2500" smtClean="0">
                <a:latin typeface="微软雅黑" pitchFamily="34" charset="-122"/>
                <a:ea typeface="微软雅黑" pitchFamily="34" charset="-122"/>
              </a:rPr>
              <a:t>R</a:t>
            </a:r>
            <a:r>
              <a:rPr lang="zh-CN" altLang="en-US" sz="2500" smtClean="0">
                <a:latin typeface="微软雅黑" pitchFamily="34" charset="-122"/>
                <a:ea typeface="微软雅黑" pitchFamily="34" charset="-122"/>
              </a:rPr>
              <a:t>占用多少字节？代码是否可以优化？</a:t>
            </a:r>
          </a:p>
        </p:txBody>
      </p:sp>
      <p:sp>
        <p:nvSpPr>
          <p:cNvPr id="5" name="Rectangle 59">
            <a:extLst>
              <a:ext uri="{FF2B5EF4-FFF2-40B4-BE49-F238E27FC236}">
                <a16:creationId xmlns="" xmlns:a16="http://schemas.microsoft.com/office/drawing/2014/main" id="{09AABC05-100E-4E5B-8C98-05892BFB37FD}"/>
              </a:ext>
            </a:extLst>
          </p:cNvPr>
          <p:cNvSpPr txBox="1">
            <a:spLocks noChangeArrowheads="1"/>
          </p:cNvSpPr>
          <p:nvPr/>
        </p:nvSpPr>
        <p:spPr bwMode="auto">
          <a:xfrm>
            <a:off x="171450" y="1225550"/>
            <a:ext cx="4113213"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spAutoFit/>
          </a:bodyPr>
          <a:lstStyle>
            <a:lvl1pPr algn="l" rtl="0" eaLnBrk="0" fontAlgn="base" hangingPunct="0">
              <a:lnSpc>
                <a:spcPct val="87000"/>
              </a:lnSpc>
              <a:spcBef>
                <a:spcPct val="0"/>
              </a:spcBef>
              <a:spcAft>
                <a:spcPct val="0"/>
              </a:spcAft>
              <a:defRPr sz="2400" b="1">
                <a:solidFill>
                  <a:schemeClr val="accent1"/>
                </a:solidFill>
                <a:latin typeface="+mj-lt"/>
                <a:ea typeface="+mj-ea"/>
                <a:cs typeface="+mj-cs"/>
              </a:defRPr>
            </a:lvl1pPr>
            <a:lvl2pPr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2pPr>
            <a:lvl3pPr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3pPr>
            <a:lvl4pPr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4pPr>
            <a:lvl5pPr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5pPr>
            <a:lvl6pPr marL="457200"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6pPr>
            <a:lvl7pPr marL="914400"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7pPr>
            <a:lvl8pPr marL="1371600"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8pPr>
            <a:lvl9pPr marL="1828800"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9pPr>
          </a:lstStyle>
          <a:p>
            <a:pPr eaLnBrk="1" hangingPunct="1">
              <a:defRPr/>
            </a:pPr>
            <a:r>
              <a:rPr lang="en-US" altLang="zh-CN" kern="0" dirty="0">
                <a:solidFill>
                  <a:schemeClr val="accent2"/>
                </a:solidFill>
              </a:rPr>
              <a:t>Alignment(</a:t>
            </a:r>
            <a:r>
              <a:rPr lang="zh-CN" altLang="en-US" kern="0" dirty="0">
                <a:solidFill>
                  <a:schemeClr val="accent2"/>
                </a:solidFill>
              </a:rPr>
              <a:t>对齐</a:t>
            </a:r>
            <a:r>
              <a:rPr lang="en-US" altLang="zh-CN" kern="0" dirty="0">
                <a:solidFill>
                  <a:schemeClr val="accent2"/>
                </a:solidFill>
              </a:rPr>
              <a:t>)</a:t>
            </a:r>
            <a:endParaRPr lang="zh-CN" altLang="en-US" kern="0" dirty="0">
              <a:solidFill>
                <a:schemeClr val="accent2"/>
              </a:solidFill>
            </a:endParaRPr>
          </a:p>
        </p:txBody>
      </p:sp>
      <p:sp>
        <p:nvSpPr>
          <p:cNvPr id="161797" name="Rectangle 2"/>
          <p:cNvSpPr txBox="1">
            <a:spLocks noChangeArrowheads="1"/>
          </p:cNvSpPr>
          <p:nvPr/>
        </p:nvSpPr>
        <p:spPr bwMode="auto">
          <a:xfrm>
            <a:off x="457200" y="98425"/>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685800" indent="-190500">
              <a:lnSpc>
                <a:spcPct val="115000"/>
              </a:lnSpc>
              <a:spcBef>
                <a:spcPct val="20000"/>
              </a:spcBef>
              <a:buChar char="–"/>
              <a:defRPr sz="2000" b="1">
                <a:solidFill>
                  <a:srgbClr val="0000CC"/>
                </a:solidFill>
                <a:latin typeface="Arial" pitchFamily="34" charset="0"/>
                <a:ea typeface="宋体" pitchFamily="2" charset="-122"/>
              </a:defRPr>
            </a:lvl2pPr>
            <a:lvl3pPr marL="1257300" indent="-342900">
              <a:lnSpc>
                <a:spcPct val="115000"/>
              </a:lnSpc>
              <a:spcBef>
                <a:spcPct val="20000"/>
              </a:spcBef>
              <a:buChar char="•"/>
              <a:defRPr sz="2400" b="1">
                <a:solidFill>
                  <a:srgbClr val="006600"/>
                </a:solidFill>
                <a:latin typeface="Arial" pitchFamily="34" charset="0"/>
                <a:ea typeface="宋体" pitchFamily="2" charset="-122"/>
              </a:defRPr>
            </a:lvl3pPr>
            <a:lvl4pPr marL="1714500" indent="-342900">
              <a:lnSpc>
                <a:spcPct val="115000"/>
              </a:lnSpc>
              <a:spcBef>
                <a:spcPct val="20000"/>
              </a:spcBef>
              <a:buChar char="–"/>
              <a:defRPr sz="1600" b="1">
                <a:solidFill>
                  <a:srgbClr val="CC3300"/>
                </a:solidFill>
                <a:latin typeface="Arial" pitchFamily="34" charset="0"/>
                <a:ea typeface="宋体" pitchFamily="2" charset="-122"/>
              </a:defRPr>
            </a:lvl4pPr>
            <a:lvl5pPr marL="2171700" indent="-342900">
              <a:lnSpc>
                <a:spcPct val="115000"/>
              </a:lnSpc>
              <a:spcBef>
                <a:spcPct val="20000"/>
              </a:spcBef>
              <a:buChar char="»"/>
              <a:defRPr sz="1500" b="1">
                <a:solidFill>
                  <a:srgbClr val="996600"/>
                </a:solidFill>
                <a:latin typeface="Arial" pitchFamily="34" charset="0"/>
                <a:ea typeface="宋体" pitchFamily="2" charset="-122"/>
              </a:defRPr>
            </a:lvl5pPr>
            <a:lvl6pPr marL="2628900" indent="-3429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3086100" indent="-3429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543300" indent="-3429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4000500" indent="-3429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gn="ctr">
              <a:lnSpc>
                <a:spcPct val="87000"/>
              </a:lnSpc>
              <a:spcBef>
                <a:spcPct val="0"/>
              </a:spcBef>
              <a:buFontTx/>
              <a:buNone/>
            </a:pPr>
            <a:r>
              <a:rPr lang="en-US" altLang="zh-CN" sz="3600">
                <a:solidFill>
                  <a:srgbClr val="CC3300"/>
                </a:solidFill>
              </a:rPr>
              <a:t>Alignment(</a:t>
            </a:r>
            <a:r>
              <a:rPr lang="zh-CN" altLang="en-US" sz="3600">
                <a:solidFill>
                  <a:srgbClr val="CC3300"/>
                </a:solidFill>
              </a:rPr>
              <a:t>对齐</a:t>
            </a:r>
            <a:r>
              <a:rPr lang="en-US" altLang="zh-CN" sz="3600">
                <a:solidFill>
                  <a:srgbClr val="CC3300"/>
                </a:solidFill>
              </a:rPr>
              <a:t>) </a:t>
            </a:r>
            <a:r>
              <a:rPr lang="zh-CN" altLang="en-US" sz="3600">
                <a:solidFill>
                  <a:srgbClr val="CC3300"/>
                </a:solidFill>
              </a:rPr>
              <a:t>举例</a:t>
            </a:r>
          </a:p>
        </p:txBody>
      </p:sp>
    </p:spTree>
    <p:extLst>
      <p:ext uri="{BB962C8B-B14F-4D97-AF65-F5344CB8AC3E}">
        <p14:creationId xmlns:p14="http://schemas.microsoft.com/office/powerpoint/2010/main" val="1170981645"/>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49"/>
          <p:cNvSpPr>
            <a:spLocks noChangeArrowheads="1"/>
          </p:cNvSpPr>
          <p:nvPr/>
        </p:nvSpPr>
        <p:spPr bwMode="auto">
          <a:xfrm>
            <a:off x="0" y="5994400"/>
            <a:ext cx="9144000" cy="8636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400"/>
          </a:p>
        </p:txBody>
      </p:sp>
      <p:sp>
        <p:nvSpPr>
          <p:cNvPr id="162819" name="Rectangle 4"/>
          <p:cNvSpPr>
            <a:spLocks noChangeArrowheads="1"/>
          </p:cNvSpPr>
          <p:nvPr/>
        </p:nvSpPr>
        <p:spPr bwMode="auto">
          <a:xfrm>
            <a:off x="395288" y="188913"/>
            <a:ext cx="8748712" cy="403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r>
              <a:rPr lang="en-US" altLang="zh-CN" sz="1600">
                <a:solidFill>
                  <a:srgbClr val="3333CC"/>
                </a:solidFill>
              </a:rPr>
              <a:t>11:      R[0].a=1;</a:t>
            </a:r>
          </a:p>
          <a:p>
            <a:pPr eaLnBrk="1" hangingPunct="1">
              <a:lnSpc>
                <a:spcPct val="100000"/>
              </a:lnSpc>
              <a:spcBef>
                <a:spcPct val="0"/>
              </a:spcBef>
              <a:buFontTx/>
              <a:buNone/>
            </a:pPr>
            <a:r>
              <a:rPr lang="en-US" altLang="zh-CN" sz="1600"/>
              <a:t>00401028 C6 45 E8 01                 mov         byte ptr [ebp-18h],1</a:t>
            </a:r>
          </a:p>
          <a:p>
            <a:pPr eaLnBrk="1" hangingPunct="1">
              <a:lnSpc>
                <a:spcPct val="100000"/>
              </a:lnSpc>
              <a:spcBef>
                <a:spcPct val="0"/>
              </a:spcBef>
              <a:buFontTx/>
              <a:buNone/>
            </a:pPr>
            <a:r>
              <a:rPr lang="en-US" altLang="zh-CN" sz="1600">
                <a:solidFill>
                  <a:srgbClr val="3333CC"/>
                </a:solidFill>
              </a:rPr>
              <a:t>12:      R[0].b=2;</a:t>
            </a:r>
          </a:p>
          <a:p>
            <a:pPr eaLnBrk="1" hangingPunct="1">
              <a:lnSpc>
                <a:spcPct val="100000"/>
              </a:lnSpc>
              <a:spcBef>
                <a:spcPct val="0"/>
              </a:spcBef>
              <a:buFontTx/>
              <a:buNone/>
            </a:pPr>
            <a:r>
              <a:rPr lang="en-US" altLang="zh-CN" sz="1600"/>
              <a:t>0040102C C7 45 EC 02 00 00 00 mov         dword ptr [ebp-14h],2</a:t>
            </a:r>
          </a:p>
          <a:p>
            <a:pPr eaLnBrk="1" hangingPunct="1">
              <a:lnSpc>
                <a:spcPct val="100000"/>
              </a:lnSpc>
              <a:spcBef>
                <a:spcPct val="0"/>
              </a:spcBef>
              <a:buFontTx/>
              <a:buNone/>
            </a:pPr>
            <a:r>
              <a:rPr lang="en-US" altLang="zh-CN" sz="1600">
                <a:solidFill>
                  <a:srgbClr val="3333CC"/>
                </a:solidFill>
              </a:rPr>
              <a:t>13:      R[0].c=3;</a:t>
            </a:r>
          </a:p>
          <a:p>
            <a:pPr eaLnBrk="1" hangingPunct="1">
              <a:lnSpc>
                <a:spcPct val="100000"/>
              </a:lnSpc>
              <a:spcBef>
                <a:spcPct val="0"/>
              </a:spcBef>
              <a:buFontTx/>
              <a:buNone/>
            </a:pPr>
            <a:r>
              <a:rPr lang="en-US" altLang="zh-CN" sz="1600"/>
              <a:t>00401033 C6 45 F0 03                 mov         byte ptr [ebp-10h],3</a:t>
            </a:r>
          </a:p>
          <a:p>
            <a:pPr eaLnBrk="1" hangingPunct="1">
              <a:lnSpc>
                <a:spcPct val="100000"/>
              </a:lnSpc>
              <a:spcBef>
                <a:spcPct val="0"/>
              </a:spcBef>
              <a:buFontTx/>
              <a:buNone/>
            </a:pPr>
            <a:r>
              <a:rPr lang="en-US" altLang="zh-CN" sz="1600">
                <a:solidFill>
                  <a:srgbClr val="3333CC"/>
                </a:solidFill>
              </a:rPr>
              <a:t>14:      R[0].d=4;</a:t>
            </a:r>
          </a:p>
          <a:p>
            <a:pPr eaLnBrk="1" hangingPunct="1">
              <a:lnSpc>
                <a:spcPct val="100000"/>
              </a:lnSpc>
              <a:spcBef>
                <a:spcPct val="0"/>
              </a:spcBef>
              <a:buFontTx/>
              <a:buNone/>
            </a:pPr>
            <a:r>
              <a:rPr lang="en-US" altLang="zh-CN" sz="1600"/>
              <a:t>00401037 66 C7 45 F2 04 00    mov         word ptr [ebp-0Eh],offset main+2Bh (0040103b)</a:t>
            </a:r>
          </a:p>
          <a:p>
            <a:pPr eaLnBrk="1" hangingPunct="1">
              <a:lnSpc>
                <a:spcPct val="100000"/>
              </a:lnSpc>
              <a:spcBef>
                <a:spcPct val="0"/>
              </a:spcBef>
              <a:buFontTx/>
              <a:buNone/>
            </a:pPr>
            <a:r>
              <a:rPr lang="en-US" altLang="zh-CN" sz="1600">
                <a:solidFill>
                  <a:srgbClr val="3333CC"/>
                </a:solidFill>
              </a:rPr>
              <a:t>15:      R[1].a=5;</a:t>
            </a:r>
          </a:p>
          <a:p>
            <a:pPr eaLnBrk="1" hangingPunct="1">
              <a:lnSpc>
                <a:spcPct val="100000"/>
              </a:lnSpc>
              <a:spcBef>
                <a:spcPct val="0"/>
              </a:spcBef>
              <a:buFontTx/>
              <a:buNone/>
            </a:pPr>
            <a:r>
              <a:rPr lang="en-US" altLang="zh-CN" sz="1600"/>
              <a:t>0040103D C6 45 F4 05                mov         byte ptr [ebp-0Ch],5</a:t>
            </a:r>
          </a:p>
          <a:p>
            <a:pPr eaLnBrk="1" hangingPunct="1">
              <a:lnSpc>
                <a:spcPct val="100000"/>
              </a:lnSpc>
              <a:spcBef>
                <a:spcPct val="0"/>
              </a:spcBef>
              <a:buFontTx/>
              <a:buNone/>
            </a:pPr>
            <a:r>
              <a:rPr lang="en-US" altLang="zh-CN" sz="1600">
                <a:solidFill>
                  <a:srgbClr val="3333CC"/>
                </a:solidFill>
              </a:rPr>
              <a:t>16:      R[1].b=6;</a:t>
            </a:r>
          </a:p>
          <a:p>
            <a:pPr eaLnBrk="1" hangingPunct="1">
              <a:lnSpc>
                <a:spcPct val="100000"/>
              </a:lnSpc>
              <a:spcBef>
                <a:spcPct val="0"/>
              </a:spcBef>
              <a:buFontTx/>
              <a:buNone/>
            </a:pPr>
            <a:r>
              <a:rPr lang="en-US" altLang="zh-CN" sz="1600"/>
              <a:t>00401041 C7 45 F8 06 00 00 00 mov         dword ptr [ebp-8],6</a:t>
            </a:r>
          </a:p>
          <a:p>
            <a:pPr eaLnBrk="1" hangingPunct="1">
              <a:lnSpc>
                <a:spcPct val="100000"/>
              </a:lnSpc>
              <a:spcBef>
                <a:spcPct val="0"/>
              </a:spcBef>
              <a:buFontTx/>
              <a:buNone/>
            </a:pPr>
            <a:r>
              <a:rPr lang="en-US" altLang="zh-CN" sz="1600">
                <a:solidFill>
                  <a:srgbClr val="3333CC"/>
                </a:solidFill>
              </a:rPr>
              <a:t>17:      R[1].c=7;</a:t>
            </a:r>
          </a:p>
          <a:p>
            <a:pPr eaLnBrk="1" hangingPunct="1">
              <a:lnSpc>
                <a:spcPct val="100000"/>
              </a:lnSpc>
              <a:spcBef>
                <a:spcPct val="0"/>
              </a:spcBef>
              <a:buFontTx/>
              <a:buNone/>
            </a:pPr>
            <a:r>
              <a:rPr lang="en-US" altLang="zh-CN" sz="1600"/>
              <a:t>00401048 C6 45 FC 07               mov         byte ptr [ebp-4],7</a:t>
            </a:r>
          </a:p>
          <a:p>
            <a:pPr eaLnBrk="1" hangingPunct="1">
              <a:lnSpc>
                <a:spcPct val="100000"/>
              </a:lnSpc>
              <a:spcBef>
                <a:spcPct val="0"/>
              </a:spcBef>
              <a:buFontTx/>
              <a:buNone/>
            </a:pPr>
            <a:r>
              <a:rPr lang="en-US" altLang="zh-CN" sz="1600">
                <a:solidFill>
                  <a:srgbClr val="3333CC"/>
                </a:solidFill>
              </a:rPr>
              <a:t>18:      R[1].d=8;</a:t>
            </a:r>
          </a:p>
          <a:p>
            <a:pPr eaLnBrk="1" hangingPunct="1">
              <a:lnSpc>
                <a:spcPct val="100000"/>
              </a:lnSpc>
              <a:spcBef>
                <a:spcPct val="0"/>
              </a:spcBef>
              <a:buFontTx/>
              <a:buNone/>
            </a:pPr>
            <a:r>
              <a:rPr lang="en-US" altLang="zh-CN" sz="1600"/>
              <a:t>0040104C 66 C7 45 FE 08 00    mov         word ptr [ebp-2],offset main+40h (00401050)</a:t>
            </a:r>
            <a:endParaRPr lang="zh-CN" altLang="en-US" sz="1600"/>
          </a:p>
        </p:txBody>
      </p:sp>
      <p:pic>
        <p:nvPicPr>
          <p:cNvPr id="162820" name="Picture 5" descr="7`OKHT4I66_]`ISWW)%B(P4"/>
          <p:cNvPicPr>
            <a:picLocks noChangeAspect="1" noChangeArrowheads="1"/>
          </p:cNvPicPr>
          <p:nvPr/>
        </p:nvPicPr>
        <p:blipFill>
          <a:blip r:embed="rId2">
            <a:extLst>
              <a:ext uri="{28A0092B-C50C-407E-A947-70E740481C1C}">
                <a14:useLocalDpi xmlns:a14="http://schemas.microsoft.com/office/drawing/2010/main" val="0"/>
              </a:ext>
            </a:extLst>
          </a:blip>
          <a:srcRect l="1691" t="16194"/>
          <a:stretch>
            <a:fillRect/>
          </a:stretch>
        </p:blipFill>
        <p:spPr bwMode="auto">
          <a:xfrm>
            <a:off x="323850" y="4221163"/>
            <a:ext cx="4246563" cy="23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2821" name="Rectangle 6"/>
          <p:cNvSpPr>
            <a:spLocks noChangeArrowheads="1"/>
          </p:cNvSpPr>
          <p:nvPr/>
        </p:nvSpPr>
        <p:spPr bwMode="auto">
          <a:xfrm>
            <a:off x="1546225" y="5113338"/>
            <a:ext cx="360363" cy="215900"/>
          </a:xfrm>
          <a:prstGeom prst="rect">
            <a:avLst/>
          </a:prstGeom>
          <a:solidFill>
            <a:schemeClr val="accent1">
              <a:alpha val="0"/>
            </a:scheme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400"/>
          </a:p>
        </p:txBody>
      </p:sp>
      <p:sp>
        <p:nvSpPr>
          <p:cNvPr id="162822" name="Rectangle 7"/>
          <p:cNvSpPr>
            <a:spLocks noChangeArrowheads="1"/>
          </p:cNvSpPr>
          <p:nvPr/>
        </p:nvSpPr>
        <p:spPr bwMode="auto">
          <a:xfrm>
            <a:off x="3030538" y="5099050"/>
            <a:ext cx="1366837" cy="215900"/>
          </a:xfrm>
          <a:prstGeom prst="rect">
            <a:avLst/>
          </a:prstGeom>
          <a:solidFill>
            <a:schemeClr val="accent1">
              <a:alpha val="0"/>
            </a:schemeClr>
          </a:solidFill>
          <a:ln w="2857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400"/>
          </a:p>
        </p:txBody>
      </p:sp>
      <p:sp>
        <p:nvSpPr>
          <p:cNvPr id="162823" name="Rectangle 8"/>
          <p:cNvSpPr>
            <a:spLocks noChangeArrowheads="1"/>
          </p:cNvSpPr>
          <p:nvPr/>
        </p:nvSpPr>
        <p:spPr bwMode="auto">
          <a:xfrm>
            <a:off x="1546225" y="5373688"/>
            <a:ext cx="360363" cy="215900"/>
          </a:xfrm>
          <a:prstGeom prst="rect">
            <a:avLst/>
          </a:prstGeom>
          <a:solidFill>
            <a:schemeClr val="accent1">
              <a:alpha val="0"/>
            </a:schemeClr>
          </a:solidFill>
          <a:ln w="28575" algn="ctr">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400"/>
          </a:p>
        </p:txBody>
      </p:sp>
      <p:sp>
        <p:nvSpPr>
          <p:cNvPr id="162824" name="Rectangle 9"/>
          <p:cNvSpPr>
            <a:spLocks noChangeArrowheads="1"/>
          </p:cNvSpPr>
          <p:nvPr/>
        </p:nvSpPr>
        <p:spPr bwMode="auto">
          <a:xfrm>
            <a:off x="2252663" y="5343525"/>
            <a:ext cx="735012" cy="246063"/>
          </a:xfrm>
          <a:prstGeom prst="rect">
            <a:avLst/>
          </a:prstGeom>
          <a:solidFill>
            <a:schemeClr val="accent1">
              <a:alpha val="0"/>
            </a:schemeClr>
          </a:solidFill>
          <a:ln w="28575" algn="ctr">
            <a:solidFill>
              <a:srgbClr val="99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400"/>
          </a:p>
        </p:txBody>
      </p:sp>
      <p:sp>
        <p:nvSpPr>
          <p:cNvPr id="162825" name="Rectangle 10"/>
          <p:cNvSpPr>
            <a:spLocks noChangeArrowheads="1"/>
          </p:cNvSpPr>
          <p:nvPr/>
        </p:nvSpPr>
        <p:spPr bwMode="auto">
          <a:xfrm>
            <a:off x="3749675" y="5573713"/>
            <a:ext cx="735013" cy="246062"/>
          </a:xfrm>
          <a:prstGeom prst="rect">
            <a:avLst/>
          </a:prstGeom>
          <a:solidFill>
            <a:schemeClr val="accent1">
              <a:alpha val="0"/>
            </a:schemeClr>
          </a:solidFill>
          <a:ln w="28575" algn="ctr">
            <a:solidFill>
              <a:srgbClr val="99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400"/>
          </a:p>
        </p:txBody>
      </p:sp>
      <p:sp>
        <p:nvSpPr>
          <p:cNvPr id="162826" name="Rectangle 11"/>
          <p:cNvSpPr>
            <a:spLocks noChangeArrowheads="1"/>
          </p:cNvSpPr>
          <p:nvPr/>
        </p:nvSpPr>
        <p:spPr bwMode="auto">
          <a:xfrm>
            <a:off x="3057525" y="5343525"/>
            <a:ext cx="360363" cy="215900"/>
          </a:xfrm>
          <a:prstGeom prst="rect">
            <a:avLst/>
          </a:prstGeom>
          <a:solidFill>
            <a:schemeClr val="accent1">
              <a:alpha val="0"/>
            </a:scheme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400"/>
          </a:p>
        </p:txBody>
      </p:sp>
      <p:sp>
        <p:nvSpPr>
          <p:cNvPr id="162827" name="Rectangle 12"/>
          <p:cNvSpPr>
            <a:spLocks noChangeArrowheads="1"/>
          </p:cNvSpPr>
          <p:nvPr/>
        </p:nvSpPr>
        <p:spPr bwMode="auto">
          <a:xfrm>
            <a:off x="1546225" y="5616575"/>
            <a:ext cx="1439863" cy="188913"/>
          </a:xfrm>
          <a:prstGeom prst="rect">
            <a:avLst/>
          </a:prstGeom>
          <a:solidFill>
            <a:schemeClr val="accent1">
              <a:alpha val="0"/>
            </a:schemeClr>
          </a:solidFill>
          <a:ln w="2857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400"/>
          </a:p>
        </p:txBody>
      </p:sp>
      <p:sp>
        <p:nvSpPr>
          <p:cNvPr id="162828" name="Rectangle 13"/>
          <p:cNvSpPr>
            <a:spLocks noChangeArrowheads="1"/>
          </p:cNvSpPr>
          <p:nvPr/>
        </p:nvSpPr>
        <p:spPr bwMode="auto">
          <a:xfrm>
            <a:off x="3059113" y="5602288"/>
            <a:ext cx="360362" cy="215900"/>
          </a:xfrm>
          <a:prstGeom prst="rect">
            <a:avLst/>
          </a:prstGeom>
          <a:solidFill>
            <a:schemeClr val="accent1">
              <a:alpha val="0"/>
            </a:schemeClr>
          </a:solidFill>
          <a:ln w="28575" algn="ctr">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400"/>
          </a:p>
        </p:txBody>
      </p:sp>
      <p:graphicFrame>
        <p:nvGraphicFramePr>
          <p:cNvPr id="75834" name="Group 58">
            <a:extLst>
              <a:ext uri="{FF2B5EF4-FFF2-40B4-BE49-F238E27FC236}">
                <a16:creationId xmlns="" xmlns:a16="http://schemas.microsoft.com/office/drawing/2014/main" id="{9AA63C0D-52C9-4D67-A8EB-3D64DC885C99}"/>
              </a:ext>
            </a:extLst>
          </p:cNvPr>
          <p:cNvGraphicFramePr>
            <a:graphicFrameLocks noGrp="1"/>
          </p:cNvGraphicFramePr>
          <p:nvPr>
            <p:ph/>
          </p:nvPr>
        </p:nvGraphicFramePr>
        <p:xfrm>
          <a:off x="4932363" y="4270375"/>
          <a:ext cx="3035300" cy="2590800"/>
        </p:xfrm>
        <a:graphic>
          <a:graphicData uri="http://schemas.openxmlformats.org/drawingml/2006/table">
            <a:tbl>
              <a:tblPr/>
              <a:tblGrid>
                <a:gridCol w="758825">
                  <a:extLst>
                    <a:ext uri="{9D8B030D-6E8A-4147-A177-3AD203B41FA5}">
                      <a16:colId xmlns="" xmlns:a16="http://schemas.microsoft.com/office/drawing/2014/main" val="2151272385"/>
                    </a:ext>
                  </a:extLst>
                </a:gridCol>
                <a:gridCol w="758825">
                  <a:extLst>
                    <a:ext uri="{9D8B030D-6E8A-4147-A177-3AD203B41FA5}">
                      <a16:colId xmlns="" xmlns:a16="http://schemas.microsoft.com/office/drawing/2014/main" val="2050192219"/>
                    </a:ext>
                  </a:extLst>
                </a:gridCol>
                <a:gridCol w="760412">
                  <a:extLst>
                    <a:ext uri="{9D8B030D-6E8A-4147-A177-3AD203B41FA5}">
                      <a16:colId xmlns="" xmlns:a16="http://schemas.microsoft.com/office/drawing/2014/main" val="1835614628"/>
                    </a:ext>
                  </a:extLst>
                </a:gridCol>
                <a:gridCol w="757238">
                  <a:extLst>
                    <a:ext uri="{9D8B030D-6E8A-4147-A177-3AD203B41FA5}">
                      <a16:colId xmlns="" xmlns:a16="http://schemas.microsoft.com/office/drawing/2014/main" val="2353730840"/>
                    </a:ext>
                  </a:extLst>
                </a:gridCol>
              </a:tblGrid>
              <a:tr h="236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39710502"/>
                  </a:ext>
                </a:extLst>
              </a:tr>
              <a:tr h="236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80255729"/>
                  </a:ext>
                </a:extLst>
              </a:tr>
              <a:tr h="2381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extLst>
                  <a:ext uri="{0D108BD9-81ED-4DB2-BD59-A6C34878D82A}">
                    <a16:rowId xmlns="" xmlns:a16="http://schemas.microsoft.com/office/drawing/2014/main" val="3180027325"/>
                  </a:ext>
                </a:extLst>
              </a:tr>
              <a:tr h="236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00"/>
                    </a:solidFill>
                  </a:tcPr>
                </a:tc>
                <a:extLst>
                  <a:ext uri="{0D108BD9-81ED-4DB2-BD59-A6C34878D82A}">
                    <a16:rowId xmlns="" xmlns:a16="http://schemas.microsoft.com/office/drawing/2014/main" val="2543494060"/>
                  </a:ext>
                </a:extLst>
              </a:tr>
              <a:tr h="236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591206192"/>
                  </a:ext>
                </a:extLst>
              </a:tr>
            </a:tbl>
          </a:graphicData>
        </a:graphic>
      </p:graphicFrame>
      <p:sp>
        <p:nvSpPr>
          <p:cNvPr id="162861" name="Rectangle 50"/>
          <p:cNvSpPr>
            <a:spLocks noChangeArrowheads="1"/>
          </p:cNvSpPr>
          <p:nvPr/>
        </p:nvSpPr>
        <p:spPr bwMode="auto">
          <a:xfrm>
            <a:off x="2297113" y="404813"/>
            <a:ext cx="360362" cy="360362"/>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400"/>
          </a:p>
        </p:txBody>
      </p:sp>
      <p:sp>
        <p:nvSpPr>
          <p:cNvPr id="162862" name="Rectangle 51"/>
          <p:cNvSpPr>
            <a:spLocks noChangeArrowheads="1"/>
          </p:cNvSpPr>
          <p:nvPr/>
        </p:nvSpPr>
        <p:spPr bwMode="auto">
          <a:xfrm>
            <a:off x="2268538" y="1368425"/>
            <a:ext cx="360362" cy="360363"/>
          </a:xfrm>
          <a:prstGeom prst="rect">
            <a:avLst/>
          </a:prstGeom>
          <a:noFill/>
          <a:ln w="28575" algn="ctr">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400"/>
          </a:p>
        </p:txBody>
      </p:sp>
      <p:sp>
        <p:nvSpPr>
          <p:cNvPr id="162863" name="Rectangle 52"/>
          <p:cNvSpPr>
            <a:spLocks noChangeArrowheads="1"/>
          </p:cNvSpPr>
          <p:nvPr/>
        </p:nvSpPr>
        <p:spPr bwMode="auto">
          <a:xfrm>
            <a:off x="2339975" y="2349500"/>
            <a:ext cx="360363" cy="360363"/>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400"/>
          </a:p>
        </p:txBody>
      </p:sp>
      <p:sp>
        <p:nvSpPr>
          <p:cNvPr id="162864" name="Rectangle 53"/>
          <p:cNvSpPr>
            <a:spLocks noChangeArrowheads="1"/>
          </p:cNvSpPr>
          <p:nvPr/>
        </p:nvSpPr>
        <p:spPr bwMode="auto">
          <a:xfrm>
            <a:off x="2339975" y="3357563"/>
            <a:ext cx="360363" cy="360362"/>
          </a:xfrm>
          <a:prstGeom prst="rect">
            <a:avLst/>
          </a:prstGeom>
          <a:noFill/>
          <a:ln w="28575" algn="ctr">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400"/>
          </a:p>
        </p:txBody>
      </p:sp>
      <p:sp>
        <p:nvSpPr>
          <p:cNvPr id="162865" name="Rectangle 54"/>
          <p:cNvSpPr>
            <a:spLocks noChangeArrowheads="1"/>
          </p:cNvSpPr>
          <p:nvPr/>
        </p:nvSpPr>
        <p:spPr bwMode="auto">
          <a:xfrm>
            <a:off x="2411413" y="908050"/>
            <a:ext cx="1103312" cy="360363"/>
          </a:xfrm>
          <a:prstGeom prst="rect">
            <a:avLst/>
          </a:prstGeom>
          <a:noFill/>
          <a:ln w="28575" algn="ctr">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400"/>
          </a:p>
        </p:txBody>
      </p:sp>
      <p:sp>
        <p:nvSpPr>
          <p:cNvPr id="162866" name="Rectangle 55"/>
          <p:cNvSpPr>
            <a:spLocks noChangeArrowheads="1"/>
          </p:cNvSpPr>
          <p:nvPr/>
        </p:nvSpPr>
        <p:spPr bwMode="auto">
          <a:xfrm>
            <a:off x="2570163" y="1887538"/>
            <a:ext cx="647700" cy="360362"/>
          </a:xfrm>
          <a:prstGeom prst="rect">
            <a:avLst/>
          </a:prstGeom>
          <a:noFill/>
          <a:ln w="28575" algn="ctr">
            <a:solidFill>
              <a:srgbClr val="99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400"/>
          </a:p>
        </p:txBody>
      </p:sp>
      <p:sp>
        <p:nvSpPr>
          <p:cNvPr id="162867" name="Rectangle 56"/>
          <p:cNvSpPr>
            <a:spLocks noChangeArrowheads="1"/>
          </p:cNvSpPr>
          <p:nvPr/>
        </p:nvSpPr>
        <p:spPr bwMode="auto">
          <a:xfrm>
            <a:off x="2268538" y="2852738"/>
            <a:ext cx="1150937" cy="360362"/>
          </a:xfrm>
          <a:prstGeom prst="rect">
            <a:avLst/>
          </a:prstGeom>
          <a:noFill/>
          <a:ln w="28575" algn="ctr">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400"/>
          </a:p>
        </p:txBody>
      </p:sp>
      <p:sp>
        <p:nvSpPr>
          <p:cNvPr id="162868" name="Rectangle 57"/>
          <p:cNvSpPr>
            <a:spLocks noChangeArrowheads="1"/>
          </p:cNvSpPr>
          <p:nvPr/>
        </p:nvSpPr>
        <p:spPr bwMode="auto">
          <a:xfrm>
            <a:off x="2641600" y="3832225"/>
            <a:ext cx="576263" cy="360363"/>
          </a:xfrm>
          <a:prstGeom prst="rect">
            <a:avLst/>
          </a:prstGeom>
          <a:noFill/>
          <a:ln w="28575" algn="ctr">
            <a:solidFill>
              <a:srgbClr val="99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400"/>
          </a:p>
        </p:txBody>
      </p:sp>
    </p:spTree>
    <p:extLst>
      <p:ext uri="{BB962C8B-B14F-4D97-AF65-F5344CB8AC3E}">
        <p14:creationId xmlns:p14="http://schemas.microsoft.com/office/powerpoint/2010/main" val="4030836520"/>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ChangeArrowheads="1"/>
          </p:cNvSpPr>
          <p:nvPr/>
        </p:nvSpPr>
        <p:spPr bwMode="auto">
          <a:xfrm>
            <a:off x="239713" y="1966913"/>
            <a:ext cx="3849687" cy="308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15000"/>
              </a:lnSpc>
              <a:spcBef>
                <a:spcPct val="20000"/>
              </a:spcBef>
              <a:buChar char="•"/>
              <a:tabLst>
                <a:tab pos="571500" algn="l"/>
              </a:tabLst>
              <a:defRPr sz="2400" b="1">
                <a:solidFill>
                  <a:schemeClr val="tx1"/>
                </a:solidFill>
                <a:latin typeface="Arial" pitchFamily="34" charset="0"/>
                <a:ea typeface="宋体" pitchFamily="2" charset="-122"/>
              </a:defRPr>
            </a:lvl1pPr>
            <a:lvl2pPr marL="742950" indent="-285750">
              <a:lnSpc>
                <a:spcPct val="115000"/>
              </a:lnSpc>
              <a:spcBef>
                <a:spcPct val="20000"/>
              </a:spcBef>
              <a:buChar char="–"/>
              <a:tabLst>
                <a:tab pos="571500" algn="l"/>
              </a:tabLst>
              <a:defRPr sz="2000" b="1">
                <a:solidFill>
                  <a:srgbClr val="0000CC"/>
                </a:solidFill>
                <a:latin typeface="Arial" pitchFamily="34" charset="0"/>
                <a:ea typeface="宋体" pitchFamily="2" charset="-122"/>
              </a:defRPr>
            </a:lvl2pPr>
            <a:lvl3pPr marL="1143000" indent="-228600">
              <a:lnSpc>
                <a:spcPct val="115000"/>
              </a:lnSpc>
              <a:spcBef>
                <a:spcPct val="20000"/>
              </a:spcBef>
              <a:buChar char="•"/>
              <a:tabLst>
                <a:tab pos="571500" algn="l"/>
              </a:tabLst>
              <a:defRPr sz="2400" b="1">
                <a:solidFill>
                  <a:srgbClr val="006600"/>
                </a:solidFill>
                <a:latin typeface="Arial" pitchFamily="34" charset="0"/>
                <a:ea typeface="宋体" pitchFamily="2" charset="-122"/>
              </a:defRPr>
            </a:lvl3pPr>
            <a:lvl4pPr marL="1600200" indent="-228600">
              <a:lnSpc>
                <a:spcPct val="115000"/>
              </a:lnSpc>
              <a:spcBef>
                <a:spcPct val="20000"/>
              </a:spcBef>
              <a:buChar char="–"/>
              <a:tabLst>
                <a:tab pos="571500" algn="l"/>
              </a:tabLst>
              <a:defRPr sz="1600" b="1">
                <a:solidFill>
                  <a:srgbClr val="CC3300"/>
                </a:solidFill>
                <a:latin typeface="Arial" pitchFamily="34" charset="0"/>
                <a:ea typeface="宋体" pitchFamily="2" charset="-122"/>
              </a:defRPr>
            </a:lvl4pPr>
            <a:lvl5pPr marL="2057400" indent="-228600">
              <a:lnSpc>
                <a:spcPct val="115000"/>
              </a:lnSpc>
              <a:spcBef>
                <a:spcPct val="20000"/>
              </a:spcBef>
              <a:buChar char="»"/>
              <a:tabLst>
                <a:tab pos="571500" algn="l"/>
              </a:tabLst>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tabLst>
                <a:tab pos="571500" algn="l"/>
              </a:tabLst>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tabLst>
                <a:tab pos="571500" algn="l"/>
              </a:tabLst>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tabLst>
                <a:tab pos="571500" algn="l"/>
              </a:tabLst>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tabLst>
                <a:tab pos="571500" algn="l"/>
              </a:tabLst>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r>
              <a:rPr lang="zh-CN" altLang="en-US" sz="2800"/>
              <a:t>  </a:t>
            </a:r>
            <a:r>
              <a:rPr lang="en-US" altLang="zh-CN" sz="2800"/>
              <a:t>struct record  {</a:t>
            </a:r>
          </a:p>
          <a:p>
            <a:pPr eaLnBrk="1" hangingPunct="1">
              <a:lnSpc>
                <a:spcPct val="100000"/>
              </a:lnSpc>
              <a:spcBef>
                <a:spcPct val="0"/>
              </a:spcBef>
              <a:buFontTx/>
              <a:buNone/>
            </a:pPr>
            <a:r>
              <a:rPr lang="en-US" altLang="zh-CN" sz="2800"/>
              <a:t>    char 	 a;</a:t>
            </a:r>
          </a:p>
          <a:p>
            <a:pPr eaLnBrk="1" hangingPunct="1">
              <a:lnSpc>
                <a:spcPct val="100000"/>
              </a:lnSpc>
              <a:spcBef>
                <a:spcPct val="0"/>
              </a:spcBef>
              <a:buFontTx/>
              <a:buNone/>
            </a:pPr>
            <a:r>
              <a:rPr lang="en-US" altLang="zh-CN" sz="2800"/>
              <a:t>    int 	 b; </a:t>
            </a:r>
          </a:p>
          <a:p>
            <a:pPr eaLnBrk="1" hangingPunct="1">
              <a:lnSpc>
                <a:spcPct val="100000"/>
              </a:lnSpc>
              <a:spcBef>
                <a:spcPct val="0"/>
              </a:spcBef>
              <a:buFontTx/>
              <a:buNone/>
            </a:pPr>
            <a:r>
              <a:rPr lang="en-US" altLang="zh-CN" sz="2800"/>
              <a:t>    char        c;</a:t>
            </a:r>
          </a:p>
          <a:p>
            <a:pPr eaLnBrk="1" hangingPunct="1">
              <a:lnSpc>
                <a:spcPct val="100000"/>
              </a:lnSpc>
              <a:spcBef>
                <a:spcPct val="0"/>
              </a:spcBef>
              <a:buFontTx/>
              <a:buNone/>
            </a:pPr>
            <a:r>
              <a:rPr lang="en-US" altLang="zh-CN" sz="2800"/>
              <a:t>    short 	 d;</a:t>
            </a:r>
          </a:p>
          <a:p>
            <a:pPr eaLnBrk="1" hangingPunct="1">
              <a:lnSpc>
                <a:spcPct val="100000"/>
              </a:lnSpc>
              <a:spcBef>
                <a:spcPct val="0"/>
              </a:spcBef>
              <a:buFontTx/>
              <a:buNone/>
            </a:pPr>
            <a:r>
              <a:rPr lang="en-US" altLang="zh-CN" sz="2800"/>
              <a:t>   } ;</a:t>
            </a:r>
          </a:p>
          <a:p>
            <a:pPr eaLnBrk="1" hangingPunct="1">
              <a:lnSpc>
                <a:spcPct val="100000"/>
              </a:lnSpc>
              <a:spcBef>
                <a:spcPct val="0"/>
              </a:spcBef>
              <a:buFontTx/>
              <a:buNone/>
            </a:pPr>
            <a:r>
              <a:rPr lang="en-US" altLang="zh-CN" sz="2800"/>
              <a:t>  struct  record R[64];</a:t>
            </a:r>
            <a:r>
              <a:rPr lang="en-US" altLang="zh-CN" sz="1400"/>
              <a:t> </a:t>
            </a:r>
          </a:p>
        </p:txBody>
      </p:sp>
      <p:sp>
        <p:nvSpPr>
          <p:cNvPr id="163843" name="Rectangle 3"/>
          <p:cNvSpPr>
            <a:spLocks noGrp="1" noChangeArrowheads="1"/>
          </p:cNvSpPr>
          <p:nvPr>
            <p:ph type="title"/>
          </p:nvPr>
        </p:nvSpPr>
        <p:spPr>
          <a:xfrm>
            <a:off x="434975" y="5362575"/>
            <a:ext cx="8229600" cy="801688"/>
          </a:xfrm>
        </p:spPr>
        <p:txBody>
          <a:bodyPr/>
          <a:lstStyle/>
          <a:p>
            <a:pPr algn="l" eaLnBrk="1" hangingPunct="1"/>
            <a:r>
              <a:rPr lang="zh-CN" altLang="en-US" sz="2800" smtClean="0"/>
              <a:t>上述定义中，数组</a:t>
            </a:r>
            <a:r>
              <a:rPr lang="en-US" altLang="zh-CN" sz="2800" smtClean="0"/>
              <a:t>R</a:t>
            </a:r>
            <a:r>
              <a:rPr lang="zh-CN" altLang="en-US" sz="2800" smtClean="0"/>
              <a:t>占用多少字节？代码是否可以优化？</a:t>
            </a:r>
          </a:p>
        </p:txBody>
      </p:sp>
      <p:sp>
        <p:nvSpPr>
          <p:cNvPr id="77829" name="Rectangle 5"/>
          <p:cNvSpPr>
            <a:spLocks noChangeArrowheads="1"/>
          </p:cNvSpPr>
          <p:nvPr/>
        </p:nvSpPr>
        <p:spPr bwMode="auto">
          <a:xfrm>
            <a:off x="4814888" y="2001838"/>
            <a:ext cx="3849687" cy="308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15000"/>
              </a:lnSpc>
              <a:spcBef>
                <a:spcPct val="20000"/>
              </a:spcBef>
              <a:buChar char="•"/>
              <a:tabLst>
                <a:tab pos="571500" algn="l"/>
              </a:tabLst>
              <a:defRPr sz="2400" b="1">
                <a:solidFill>
                  <a:schemeClr val="tx1"/>
                </a:solidFill>
                <a:latin typeface="Arial" pitchFamily="34" charset="0"/>
                <a:ea typeface="宋体" pitchFamily="2" charset="-122"/>
              </a:defRPr>
            </a:lvl1pPr>
            <a:lvl2pPr marL="742950" indent="-285750">
              <a:lnSpc>
                <a:spcPct val="115000"/>
              </a:lnSpc>
              <a:spcBef>
                <a:spcPct val="20000"/>
              </a:spcBef>
              <a:buChar char="–"/>
              <a:tabLst>
                <a:tab pos="571500" algn="l"/>
              </a:tabLst>
              <a:defRPr sz="2000" b="1">
                <a:solidFill>
                  <a:srgbClr val="0000CC"/>
                </a:solidFill>
                <a:latin typeface="Arial" pitchFamily="34" charset="0"/>
                <a:ea typeface="宋体" pitchFamily="2" charset="-122"/>
              </a:defRPr>
            </a:lvl2pPr>
            <a:lvl3pPr marL="1143000" indent="-228600">
              <a:lnSpc>
                <a:spcPct val="115000"/>
              </a:lnSpc>
              <a:spcBef>
                <a:spcPct val="20000"/>
              </a:spcBef>
              <a:buChar char="•"/>
              <a:tabLst>
                <a:tab pos="571500" algn="l"/>
              </a:tabLst>
              <a:defRPr sz="2400" b="1">
                <a:solidFill>
                  <a:srgbClr val="006600"/>
                </a:solidFill>
                <a:latin typeface="Arial" pitchFamily="34" charset="0"/>
                <a:ea typeface="宋体" pitchFamily="2" charset="-122"/>
              </a:defRPr>
            </a:lvl3pPr>
            <a:lvl4pPr marL="1600200" indent="-228600">
              <a:lnSpc>
                <a:spcPct val="115000"/>
              </a:lnSpc>
              <a:spcBef>
                <a:spcPct val="20000"/>
              </a:spcBef>
              <a:buChar char="–"/>
              <a:tabLst>
                <a:tab pos="571500" algn="l"/>
              </a:tabLst>
              <a:defRPr sz="1600" b="1">
                <a:solidFill>
                  <a:srgbClr val="CC3300"/>
                </a:solidFill>
                <a:latin typeface="Arial" pitchFamily="34" charset="0"/>
                <a:ea typeface="宋体" pitchFamily="2" charset="-122"/>
              </a:defRPr>
            </a:lvl4pPr>
            <a:lvl5pPr marL="2057400" indent="-228600">
              <a:lnSpc>
                <a:spcPct val="115000"/>
              </a:lnSpc>
              <a:spcBef>
                <a:spcPct val="20000"/>
              </a:spcBef>
              <a:buChar char="»"/>
              <a:tabLst>
                <a:tab pos="571500" algn="l"/>
              </a:tabLst>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tabLst>
                <a:tab pos="571500" algn="l"/>
              </a:tabLst>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tabLst>
                <a:tab pos="571500" algn="l"/>
              </a:tabLst>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tabLst>
                <a:tab pos="571500" algn="l"/>
              </a:tabLst>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tabLst>
                <a:tab pos="571500" algn="l"/>
              </a:tabLst>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r>
              <a:rPr lang="zh-CN" altLang="en-US" sz="2800"/>
              <a:t>  </a:t>
            </a:r>
            <a:r>
              <a:rPr lang="en-US" altLang="zh-CN" sz="2800"/>
              <a:t>struct record  {</a:t>
            </a:r>
          </a:p>
          <a:p>
            <a:pPr eaLnBrk="1" hangingPunct="1">
              <a:lnSpc>
                <a:spcPct val="100000"/>
              </a:lnSpc>
              <a:spcBef>
                <a:spcPct val="0"/>
              </a:spcBef>
              <a:buFontTx/>
              <a:buNone/>
            </a:pPr>
            <a:r>
              <a:rPr lang="en-US" altLang="zh-CN" sz="2800"/>
              <a:t>    char 	 a;</a:t>
            </a:r>
          </a:p>
          <a:p>
            <a:pPr eaLnBrk="1" hangingPunct="1">
              <a:lnSpc>
                <a:spcPct val="100000"/>
              </a:lnSpc>
              <a:spcBef>
                <a:spcPct val="0"/>
              </a:spcBef>
              <a:buFontTx/>
              <a:buNone/>
            </a:pPr>
            <a:r>
              <a:rPr lang="en-US" altLang="zh-CN" sz="2800"/>
              <a:t>    char 	 c; </a:t>
            </a:r>
          </a:p>
          <a:p>
            <a:pPr eaLnBrk="1" hangingPunct="1">
              <a:lnSpc>
                <a:spcPct val="100000"/>
              </a:lnSpc>
              <a:spcBef>
                <a:spcPct val="0"/>
              </a:spcBef>
              <a:buFontTx/>
              <a:buNone/>
            </a:pPr>
            <a:r>
              <a:rPr lang="en-US" altLang="zh-CN" sz="2800"/>
              <a:t>    short       d;</a:t>
            </a:r>
          </a:p>
          <a:p>
            <a:pPr eaLnBrk="1" hangingPunct="1">
              <a:lnSpc>
                <a:spcPct val="100000"/>
              </a:lnSpc>
              <a:spcBef>
                <a:spcPct val="0"/>
              </a:spcBef>
              <a:buFontTx/>
              <a:buNone/>
            </a:pPr>
            <a:r>
              <a:rPr lang="en-US" altLang="zh-CN" sz="2800"/>
              <a:t>    int	           b;</a:t>
            </a:r>
          </a:p>
          <a:p>
            <a:pPr eaLnBrk="1" hangingPunct="1">
              <a:lnSpc>
                <a:spcPct val="100000"/>
              </a:lnSpc>
              <a:spcBef>
                <a:spcPct val="0"/>
              </a:spcBef>
              <a:buFontTx/>
              <a:buNone/>
            </a:pPr>
            <a:r>
              <a:rPr lang="en-US" altLang="zh-CN" sz="2800"/>
              <a:t>   } ;</a:t>
            </a:r>
          </a:p>
          <a:p>
            <a:pPr eaLnBrk="1" hangingPunct="1">
              <a:lnSpc>
                <a:spcPct val="100000"/>
              </a:lnSpc>
              <a:spcBef>
                <a:spcPct val="0"/>
              </a:spcBef>
              <a:buFontTx/>
              <a:buNone/>
            </a:pPr>
            <a:r>
              <a:rPr lang="en-US" altLang="zh-CN" sz="2800"/>
              <a:t>  struct  record R[64];</a:t>
            </a:r>
            <a:r>
              <a:rPr lang="en-US" altLang="zh-CN" sz="1400"/>
              <a:t> </a:t>
            </a:r>
          </a:p>
        </p:txBody>
      </p:sp>
      <p:sp>
        <p:nvSpPr>
          <p:cNvPr id="7" name="Rectangle 59">
            <a:extLst>
              <a:ext uri="{FF2B5EF4-FFF2-40B4-BE49-F238E27FC236}">
                <a16:creationId xmlns="" xmlns:a16="http://schemas.microsoft.com/office/drawing/2014/main" id="{15E08F6B-484A-420B-A55B-C62315896FA7}"/>
              </a:ext>
            </a:extLst>
          </p:cNvPr>
          <p:cNvSpPr txBox="1">
            <a:spLocks noChangeArrowheads="1"/>
          </p:cNvSpPr>
          <p:nvPr/>
        </p:nvSpPr>
        <p:spPr bwMode="auto">
          <a:xfrm>
            <a:off x="171450" y="1227138"/>
            <a:ext cx="411321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spAutoFit/>
          </a:bodyPr>
          <a:lstStyle>
            <a:lvl1pPr algn="l" rtl="0" eaLnBrk="0" fontAlgn="base" hangingPunct="0">
              <a:lnSpc>
                <a:spcPct val="87000"/>
              </a:lnSpc>
              <a:spcBef>
                <a:spcPct val="0"/>
              </a:spcBef>
              <a:spcAft>
                <a:spcPct val="0"/>
              </a:spcAft>
              <a:defRPr sz="2400" b="1">
                <a:solidFill>
                  <a:schemeClr val="accent1"/>
                </a:solidFill>
                <a:latin typeface="+mj-lt"/>
                <a:ea typeface="+mj-ea"/>
                <a:cs typeface="+mj-cs"/>
              </a:defRPr>
            </a:lvl1pPr>
            <a:lvl2pPr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2pPr>
            <a:lvl3pPr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3pPr>
            <a:lvl4pPr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4pPr>
            <a:lvl5pPr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5pPr>
            <a:lvl6pPr marL="457200"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6pPr>
            <a:lvl7pPr marL="914400"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7pPr>
            <a:lvl8pPr marL="1371600"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8pPr>
            <a:lvl9pPr marL="1828800"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9pPr>
          </a:lstStyle>
          <a:p>
            <a:pPr eaLnBrk="1" hangingPunct="1">
              <a:defRPr/>
            </a:pPr>
            <a:r>
              <a:rPr lang="en-US" altLang="zh-CN" kern="0" dirty="0">
                <a:solidFill>
                  <a:schemeClr val="accent2"/>
                </a:solidFill>
              </a:rPr>
              <a:t>Alignment(</a:t>
            </a:r>
            <a:r>
              <a:rPr lang="zh-CN" altLang="en-US" kern="0" dirty="0">
                <a:solidFill>
                  <a:schemeClr val="accent2"/>
                </a:solidFill>
              </a:rPr>
              <a:t>对齐</a:t>
            </a:r>
            <a:r>
              <a:rPr lang="en-US" altLang="zh-CN" kern="0" dirty="0">
                <a:solidFill>
                  <a:schemeClr val="accent2"/>
                </a:solidFill>
              </a:rPr>
              <a:t>)</a:t>
            </a:r>
            <a:endParaRPr lang="zh-CN" altLang="en-US" kern="0" dirty="0">
              <a:solidFill>
                <a:schemeClr val="accent2"/>
              </a:solidFill>
            </a:endParaRPr>
          </a:p>
        </p:txBody>
      </p:sp>
      <p:sp>
        <p:nvSpPr>
          <p:cNvPr id="163846" name="Rectangle 2"/>
          <p:cNvSpPr txBox="1">
            <a:spLocks noChangeArrowheads="1"/>
          </p:cNvSpPr>
          <p:nvPr/>
        </p:nvSpPr>
        <p:spPr bwMode="auto">
          <a:xfrm>
            <a:off x="457200" y="160338"/>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685800" indent="-190500">
              <a:lnSpc>
                <a:spcPct val="115000"/>
              </a:lnSpc>
              <a:spcBef>
                <a:spcPct val="20000"/>
              </a:spcBef>
              <a:buChar char="–"/>
              <a:defRPr sz="2000" b="1">
                <a:solidFill>
                  <a:srgbClr val="0000CC"/>
                </a:solidFill>
                <a:latin typeface="Arial" pitchFamily="34" charset="0"/>
                <a:ea typeface="宋体" pitchFamily="2" charset="-122"/>
              </a:defRPr>
            </a:lvl2pPr>
            <a:lvl3pPr marL="1257300" indent="-342900">
              <a:lnSpc>
                <a:spcPct val="115000"/>
              </a:lnSpc>
              <a:spcBef>
                <a:spcPct val="20000"/>
              </a:spcBef>
              <a:buChar char="•"/>
              <a:defRPr sz="2400" b="1">
                <a:solidFill>
                  <a:srgbClr val="006600"/>
                </a:solidFill>
                <a:latin typeface="Arial" pitchFamily="34" charset="0"/>
                <a:ea typeface="宋体" pitchFamily="2" charset="-122"/>
              </a:defRPr>
            </a:lvl3pPr>
            <a:lvl4pPr marL="1714500" indent="-342900">
              <a:lnSpc>
                <a:spcPct val="115000"/>
              </a:lnSpc>
              <a:spcBef>
                <a:spcPct val="20000"/>
              </a:spcBef>
              <a:buChar char="–"/>
              <a:defRPr sz="1600" b="1">
                <a:solidFill>
                  <a:srgbClr val="CC3300"/>
                </a:solidFill>
                <a:latin typeface="Arial" pitchFamily="34" charset="0"/>
                <a:ea typeface="宋体" pitchFamily="2" charset="-122"/>
              </a:defRPr>
            </a:lvl4pPr>
            <a:lvl5pPr marL="2171700" indent="-342900">
              <a:lnSpc>
                <a:spcPct val="115000"/>
              </a:lnSpc>
              <a:spcBef>
                <a:spcPct val="20000"/>
              </a:spcBef>
              <a:buChar char="»"/>
              <a:defRPr sz="1500" b="1">
                <a:solidFill>
                  <a:srgbClr val="996600"/>
                </a:solidFill>
                <a:latin typeface="Arial" pitchFamily="34" charset="0"/>
                <a:ea typeface="宋体" pitchFamily="2" charset="-122"/>
              </a:defRPr>
            </a:lvl5pPr>
            <a:lvl6pPr marL="2628900" indent="-3429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3086100" indent="-3429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543300" indent="-3429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4000500" indent="-3429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gn="ctr">
              <a:lnSpc>
                <a:spcPct val="87000"/>
              </a:lnSpc>
              <a:spcBef>
                <a:spcPct val="0"/>
              </a:spcBef>
              <a:buFontTx/>
              <a:buNone/>
            </a:pPr>
            <a:r>
              <a:rPr lang="en-US" altLang="zh-CN" sz="3600">
                <a:solidFill>
                  <a:srgbClr val="CC3300"/>
                </a:solidFill>
              </a:rPr>
              <a:t>Alignment(</a:t>
            </a:r>
            <a:r>
              <a:rPr lang="zh-CN" altLang="en-US" sz="3600">
                <a:solidFill>
                  <a:srgbClr val="CC3300"/>
                </a:solidFill>
              </a:rPr>
              <a:t>对齐</a:t>
            </a:r>
            <a:r>
              <a:rPr lang="en-US" altLang="zh-CN" sz="3600">
                <a:solidFill>
                  <a:srgbClr val="CC3300"/>
                </a:solidFill>
              </a:rPr>
              <a:t>) </a:t>
            </a:r>
            <a:r>
              <a:rPr lang="zh-CN" altLang="en-US" sz="3600">
                <a:solidFill>
                  <a:srgbClr val="CC3300"/>
                </a:solidFill>
              </a:rPr>
              <a:t>举例</a:t>
            </a:r>
          </a:p>
        </p:txBody>
      </p:sp>
    </p:spTree>
    <p:extLst>
      <p:ext uri="{BB962C8B-B14F-4D97-AF65-F5344CB8AC3E}">
        <p14:creationId xmlns:p14="http://schemas.microsoft.com/office/powerpoint/2010/main" val="93496844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7829"/>
                                        </p:tgtEl>
                                        <p:attrNameLst>
                                          <p:attrName>style.visibility</p:attrName>
                                        </p:attrNameLst>
                                      </p:cBhvr>
                                      <p:to>
                                        <p:strVal val="visible"/>
                                      </p:to>
                                    </p:set>
                                    <p:animEffect transition="in" filter="diamond(in)">
                                      <p:cBhvr>
                                        <p:cTn id="7" dur="2000"/>
                                        <p:tgtEl>
                                          <p:spTgt spid="778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ChangeArrowheads="1"/>
          </p:cNvSpPr>
          <p:nvPr/>
        </p:nvSpPr>
        <p:spPr bwMode="auto">
          <a:xfrm>
            <a:off x="0" y="5994400"/>
            <a:ext cx="9144000" cy="8636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400"/>
          </a:p>
        </p:txBody>
      </p:sp>
      <p:sp>
        <p:nvSpPr>
          <p:cNvPr id="164867" name="Rectangle 53"/>
          <p:cNvSpPr>
            <a:spLocks noChangeArrowheads="1"/>
          </p:cNvSpPr>
          <p:nvPr/>
        </p:nvSpPr>
        <p:spPr bwMode="auto">
          <a:xfrm>
            <a:off x="395288" y="146050"/>
            <a:ext cx="8748712" cy="400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r>
              <a:rPr lang="en-US" altLang="zh-CN" sz="1600"/>
              <a:t>11:      R[0].a=1;</a:t>
            </a:r>
          </a:p>
          <a:p>
            <a:pPr eaLnBrk="1" hangingPunct="1">
              <a:lnSpc>
                <a:spcPct val="100000"/>
              </a:lnSpc>
              <a:spcBef>
                <a:spcPct val="0"/>
              </a:spcBef>
              <a:buFontTx/>
              <a:buNone/>
            </a:pPr>
            <a:r>
              <a:rPr lang="en-US" altLang="zh-CN" sz="1600"/>
              <a:t>00401028 C6 45 F0 01                 mov         byte ptr [ebp-10h],1</a:t>
            </a:r>
          </a:p>
          <a:p>
            <a:pPr eaLnBrk="1" hangingPunct="1">
              <a:lnSpc>
                <a:spcPct val="100000"/>
              </a:lnSpc>
              <a:spcBef>
                <a:spcPct val="0"/>
              </a:spcBef>
              <a:buFontTx/>
              <a:buNone/>
            </a:pPr>
            <a:r>
              <a:rPr lang="en-US" altLang="zh-CN" sz="1600"/>
              <a:t>12:      R[0].b=2;</a:t>
            </a:r>
          </a:p>
          <a:p>
            <a:pPr eaLnBrk="1" hangingPunct="1">
              <a:lnSpc>
                <a:spcPct val="100000"/>
              </a:lnSpc>
              <a:spcBef>
                <a:spcPct val="0"/>
              </a:spcBef>
              <a:buFontTx/>
              <a:buNone/>
            </a:pPr>
            <a:r>
              <a:rPr lang="en-US" altLang="zh-CN" sz="1600"/>
              <a:t>0040102C C7 45 F4 02 00 00 00 mov         dword ptr [ebp-0Ch],2</a:t>
            </a:r>
          </a:p>
          <a:p>
            <a:pPr eaLnBrk="1" hangingPunct="1">
              <a:lnSpc>
                <a:spcPct val="100000"/>
              </a:lnSpc>
              <a:spcBef>
                <a:spcPct val="0"/>
              </a:spcBef>
              <a:buFontTx/>
              <a:buNone/>
            </a:pPr>
            <a:r>
              <a:rPr lang="en-US" altLang="zh-CN" sz="1600"/>
              <a:t>13:      R[0].c=3;</a:t>
            </a:r>
          </a:p>
          <a:p>
            <a:pPr eaLnBrk="1" hangingPunct="1">
              <a:lnSpc>
                <a:spcPct val="100000"/>
              </a:lnSpc>
              <a:spcBef>
                <a:spcPct val="0"/>
              </a:spcBef>
              <a:buFontTx/>
              <a:buNone/>
            </a:pPr>
            <a:r>
              <a:rPr lang="en-US" altLang="zh-CN" sz="1600"/>
              <a:t>00401033 C6 45 F1 03                  mov         byte ptr [ebp-0Fh],3</a:t>
            </a:r>
          </a:p>
          <a:p>
            <a:pPr eaLnBrk="1" hangingPunct="1">
              <a:lnSpc>
                <a:spcPct val="100000"/>
              </a:lnSpc>
              <a:spcBef>
                <a:spcPct val="0"/>
              </a:spcBef>
              <a:buFontTx/>
              <a:buNone/>
            </a:pPr>
            <a:r>
              <a:rPr lang="en-US" altLang="zh-CN" sz="1600"/>
              <a:t>14:      R[0].d=4;</a:t>
            </a:r>
          </a:p>
          <a:p>
            <a:pPr eaLnBrk="1" hangingPunct="1">
              <a:lnSpc>
                <a:spcPct val="100000"/>
              </a:lnSpc>
              <a:spcBef>
                <a:spcPct val="0"/>
              </a:spcBef>
              <a:buFontTx/>
              <a:buNone/>
            </a:pPr>
            <a:r>
              <a:rPr lang="en-US" altLang="zh-CN" sz="1600"/>
              <a:t>00401037 66 C7 45 F2 04 00        mov         word ptr [ebp-0Eh],offset main+2Bh (0040103b)</a:t>
            </a:r>
          </a:p>
          <a:p>
            <a:pPr eaLnBrk="1" hangingPunct="1">
              <a:lnSpc>
                <a:spcPct val="100000"/>
              </a:lnSpc>
              <a:spcBef>
                <a:spcPct val="0"/>
              </a:spcBef>
              <a:buFontTx/>
              <a:buNone/>
            </a:pPr>
            <a:r>
              <a:rPr lang="en-US" altLang="zh-CN" sz="1600"/>
              <a:t>15:      R[1].a=5;</a:t>
            </a:r>
          </a:p>
          <a:p>
            <a:pPr eaLnBrk="1" hangingPunct="1">
              <a:lnSpc>
                <a:spcPct val="100000"/>
              </a:lnSpc>
              <a:spcBef>
                <a:spcPct val="0"/>
              </a:spcBef>
              <a:buFontTx/>
              <a:buNone/>
            </a:pPr>
            <a:r>
              <a:rPr lang="en-US" altLang="zh-CN" sz="1600"/>
              <a:t>0040103D C6 45 F8 05                  mov         byte ptr [ebp-8],5</a:t>
            </a:r>
          </a:p>
          <a:p>
            <a:pPr eaLnBrk="1" hangingPunct="1">
              <a:lnSpc>
                <a:spcPct val="100000"/>
              </a:lnSpc>
              <a:spcBef>
                <a:spcPct val="0"/>
              </a:spcBef>
              <a:buFontTx/>
              <a:buNone/>
            </a:pPr>
            <a:r>
              <a:rPr lang="en-US" altLang="zh-CN" sz="1600"/>
              <a:t>16:      R[1].b=6;</a:t>
            </a:r>
          </a:p>
          <a:p>
            <a:pPr eaLnBrk="1" hangingPunct="1">
              <a:lnSpc>
                <a:spcPct val="100000"/>
              </a:lnSpc>
              <a:spcBef>
                <a:spcPct val="0"/>
              </a:spcBef>
              <a:buFontTx/>
              <a:buNone/>
            </a:pPr>
            <a:r>
              <a:rPr lang="en-US" altLang="zh-CN" sz="1600"/>
              <a:t>00401041 C7 45 FC 06 00 00 00   mov         dword ptr [ebp-4],6</a:t>
            </a:r>
          </a:p>
          <a:p>
            <a:pPr eaLnBrk="1" hangingPunct="1">
              <a:lnSpc>
                <a:spcPct val="100000"/>
              </a:lnSpc>
              <a:spcBef>
                <a:spcPct val="0"/>
              </a:spcBef>
              <a:buFontTx/>
              <a:buNone/>
            </a:pPr>
            <a:r>
              <a:rPr lang="en-US" altLang="zh-CN" sz="1600"/>
              <a:t>17:      R[1].c=7;</a:t>
            </a:r>
          </a:p>
          <a:p>
            <a:pPr eaLnBrk="1" hangingPunct="1">
              <a:lnSpc>
                <a:spcPct val="100000"/>
              </a:lnSpc>
              <a:spcBef>
                <a:spcPct val="0"/>
              </a:spcBef>
              <a:buFontTx/>
              <a:buNone/>
            </a:pPr>
            <a:r>
              <a:rPr lang="en-US" altLang="zh-CN" sz="1600"/>
              <a:t>00401048 C6 45 F9 07                   mov         byte ptr [ebp-7],7</a:t>
            </a:r>
          </a:p>
          <a:p>
            <a:pPr eaLnBrk="1" hangingPunct="1">
              <a:lnSpc>
                <a:spcPct val="100000"/>
              </a:lnSpc>
              <a:spcBef>
                <a:spcPct val="0"/>
              </a:spcBef>
              <a:buFontTx/>
              <a:buNone/>
            </a:pPr>
            <a:r>
              <a:rPr lang="en-US" altLang="zh-CN" sz="1600"/>
              <a:t>18:      R[1].d=8;</a:t>
            </a:r>
          </a:p>
          <a:p>
            <a:pPr eaLnBrk="1" hangingPunct="1">
              <a:lnSpc>
                <a:spcPct val="100000"/>
              </a:lnSpc>
              <a:spcBef>
                <a:spcPct val="0"/>
              </a:spcBef>
              <a:buFontTx/>
              <a:buNone/>
            </a:pPr>
            <a:r>
              <a:rPr lang="en-US" altLang="zh-CN" sz="1600"/>
              <a:t>0040104C 66 C7 45 FA 08 00        mov         word ptr [ebp-6],offset main+40h (00401050)</a:t>
            </a:r>
            <a:endParaRPr lang="zh-CN" altLang="en-US" sz="1600"/>
          </a:p>
        </p:txBody>
      </p:sp>
      <p:grpSp>
        <p:nvGrpSpPr>
          <p:cNvPr id="164868" name="Group 57"/>
          <p:cNvGrpSpPr>
            <a:grpSpLocks/>
          </p:cNvGrpSpPr>
          <p:nvPr/>
        </p:nvGrpSpPr>
        <p:grpSpPr bwMode="auto">
          <a:xfrm>
            <a:off x="395288" y="4365625"/>
            <a:ext cx="4681537" cy="2036763"/>
            <a:chOff x="521" y="2750"/>
            <a:chExt cx="2949" cy="1283"/>
          </a:xfrm>
        </p:grpSpPr>
        <p:pic>
          <p:nvPicPr>
            <p:cNvPr id="164909" name="Picture 55" descr="C]M%MZU1T~(E[I(M]Z_47C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 y="2750"/>
              <a:ext cx="2949" cy="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910" name="Rectangle 5"/>
            <p:cNvSpPr>
              <a:spLocks noChangeArrowheads="1"/>
            </p:cNvSpPr>
            <p:nvPr/>
          </p:nvSpPr>
          <p:spPr bwMode="auto">
            <a:xfrm>
              <a:off x="1383" y="3566"/>
              <a:ext cx="227" cy="136"/>
            </a:xfrm>
            <a:prstGeom prst="rect">
              <a:avLst/>
            </a:prstGeom>
            <a:solidFill>
              <a:schemeClr val="accent1">
                <a:alpha val="0"/>
              </a:scheme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400"/>
            </a:p>
          </p:txBody>
        </p:sp>
        <p:sp>
          <p:nvSpPr>
            <p:cNvPr id="164911" name="Rectangle 6"/>
            <p:cNvSpPr>
              <a:spLocks noChangeArrowheads="1"/>
            </p:cNvSpPr>
            <p:nvPr/>
          </p:nvSpPr>
          <p:spPr bwMode="auto">
            <a:xfrm>
              <a:off x="2418" y="3394"/>
              <a:ext cx="952" cy="136"/>
            </a:xfrm>
            <a:prstGeom prst="rect">
              <a:avLst/>
            </a:prstGeom>
            <a:solidFill>
              <a:schemeClr val="accent1">
                <a:alpha val="0"/>
              </a:schemeClr>
            </a:solidFill>
            <a:ln w="2857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400"/>
            </a:p>
          </p:txBody>
        </p:sp>
        <p:sp>
          <p:nvSpPr>
            <p:cNvPr id="164912" name="Rectangle 7"/>
            <p:cNvSpPr>
              <a:spLocks noChangeArrowheads="1"/>
            </p:cNvSpPr>
            <p:nvPr/>
          </p:nvSpPr>
          <p:spPr bwMode="auto">
            <a:xfrm>
              <a:off x="1637" y="3566"/>
              <a:ext cx="227" cy="136"/>
            </a:xfrm>
            <a:prstGeom prst="rect">
              <a:avLst/>
            </a:prstGeom>
            <a:solidFill>
              <a:schemeClr val="accent1">
                <a:alpha val="0"/>
              </a:schemeClr>
            </a:solidFill>
            <a:ln w="28575" algn="ctr">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400"/>
            </a:p>
          </p:txBody>
        </p:sp>
        <p:sp>
          <p:nvSpPr>
            <p:cNvPr id="164913" name="Rectangle 8"/>
            <p:cNvSpPr>
              <a:spLocks noChangeArrowheads="1"/>
            </p:cNvSpPr>
            <p:nvPr/>
          </p:nvSpPr>
          <p:spPr bwMode="auto">
            <a:xfrm>
              <a:off x="1918" y="3566"/>
              <a:ext cx="463" cy="155"/>
            </a:xfrm>
            <a:prstGeom prst="rect">
              <a:avLst/>
            </a:prstGeom>
            <a:solidFill>
              <a:schemeClr val="accent1">
                <a:alpha val="0"/>
              </a:schemeClr>
            </a:solidFill>
            <a:ln w="28575" algn="ctr">
              <a:solidFill>
                <a:srgbClr val="99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400"/>
            </a:p>
          </p:txBody>
        </p:sp>
        <p:sp>
          <p:nvSpPr>
            <p:cNvPr id="164914" name="Rectangle 9"/>
            <p:cNvSpPr>
              <a:spLocks noChangeArrowheads="1"/>
            </p:cNvSpPr>
            <p:nvPr/>
          </p:nvSpPr>
          <p:spPr bwMode="auto">
            <a:xfrm>
              <a:off x="1918" y="3384"/>
              <a:ext cx="463" cy="155"/>
            </a:xfrm>
            <a:prstGeom prst="rect">
              <a:avLst/>
            </a:prstGeom>
            <a:solidFill>
              <a:schemeClr val="accent1">
                <a:alpha val="0"/>
              </a:schemeClr>
            </a:solidFill>
            <a:ln w="28575" algn="ctr">
              <a:solidFill>
                <a:srgbClr val="99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400"/>
            </a:p>
          </p:txBody>
        </p:sp>
        <p:sp>
          <p:nvSpPr>
            <p:cNvPr id="164915" name="Rectangle 10"/>
            <p:cNvSpPr>
              <a:spLocks noChangeArrowheads="1"/>
            </p:cNvSpPr>
            <p:nvPr/>
          </p:nvSpPr>
          <p:spPr bwMode="auto">
            <a:xfrm>
              <a:off x="1383" y="3394"/>
              <a:ext cx="227" cy="136"/>
            </a:xfrm>
            <a:prstGeom prst="rect">
              <a:avLst/>
            </a:prstGeom>
            <a:solidFill>
              <a:schemeClr val="accent1">
                <a:alpha val="0"/>
              </a:scheme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400"/>
            </a:p>
          </p:txBody>
        </p:sp>
        <p:sp>
          <p:nvSpPr>
            <p:cNvPr id="164916" name="Rectangle 11"/>
            <p:cNvSpPr>
              <a:spLocks noChangeArrowheads="1"/>
            </p:cNvSpPr>
            <p:nvPr/>
          </p:nvSpPr>
          <p:spPr bwMode="auto">
            <a:xfrm>
              <a:off x="2426" y="3566"/>
              <a:ext cx="953" cy="136"/>
            </a:xfrm>
            <a:prstGeom prst="rect">
              <a:avLst/>
            </a:prstGeom>
            <a:solidFill>
              <a:schemeClr val="accent1">
                <a:alpha val="0"/>
              </a:schemeClr>
            </a:solidFill>
            <a:ln w="2857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400"/>
            </a:p>
          </p:txBody>
        </p:sp>
        <p:sp>
          <p:nvSpPr>
            <p:cNvPr id="164917" name="Rectangle 12"/>
            <p:cNvSpPr>
              <a:spLocks noChangeArrowheads="1"/>
            </p:cNvSpPr>
            <p:nvPr/>
          </p:nvSpPr>
          <p:spPr bwMode="auto">
            <a:xfrm>
              <a:off x="1637" y="3394"/>
              <a:ext cx="227" cy="136"/>
            </a:xfrm>
            <a:prstGeom prst="rect">
              <a:avLst/>
            </a:prstGeom>
            <a:solidFill>
              <a:schemeClr val="accent1">
                <a:alpha val="0"/>
              </a:schemeClr>
            </a:solidFill>
            <a:ln w="28575" algn="ctr">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400"/>
            </a:p>
          </p:txBody>
        </p:sp>
      </p:grpSp>
      <p:sp>
        <p:nvSpPr>
          <p:cNvPr id="164869" name="Rectangle 45"/>
          <p:cNvSpPr>
            <a:spLocks noChangeArrowheads="1"/>
          </p:cNvSpPr>
          <p:nvPr/>
        </p:nvSpPr>
        <p:spPr bwMode="auto">
          <a:xfrm>
            <a:off x="2297113" y="404813"/>
            <a:ext cx="360362" cy="360362"/>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400"/>
          </a:p>
        </p:txBody>
      </p:sp>
      <p:sp>
        <p:nvSpPr>
          <p:cNvPr id="164870" name="Rectangle 46"/>
          <p:cNvSpPr>
            <a:spLocks noChangeArrowheads="1"/>
          </p:cNvSpPr>
          <p:nvPr/>
        </p:nvSpPr>
        <p:spPr bwMode="auto">
          <a:xfrm>
            <a:off x="2268538" y="1368425"/>
            <a:ext cx="360362" cy="360363"/>
          </a:xfrm>
          <a:prstGeom prst="rect">
            <a:avLst/>
          </a:prstGeom>
          <a:noFill/>
          <a:ln w="28575" algn="ctr">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400"/>
          </a:p>
        </p:txBody>
      </p:sp>
      <p:sp>
        <p:nvSpPr>
          <p:cNvPr id="164871" name="Rectangle 47"/>
          <p:cNvSpPr>
            <a:spLocks noChangeArrowheads="1"/>
          </p:cNvSpPr>
          <p:nvPr/>
        </p:nvSpPr>
        <p:spPr bwMode="auto">
          <a:xfrm>
            <a:off x="2339975" y="2349500"/>
            <a:ext cx="360363" cy="360363"/>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400"/>
          </a:p>
        </p:txBody>
      </p:sp>
      <p:sp>
        <p:nvSpPr>
          <p:cNvPr id="164872" name="Rectangle 48"/>
          <p:cNvSpPr>
            <a:spLocks noChangeArrowheads="1"/>
          </p:cNvSpPr>
          <p:nvPr/>
        </p:nvSpPr>
        <p:spPr bwMode="auto">
          <a:xfrm>
            <a:off x="2282825" y="3343275"/>
            <a:ext cx="360363" cy="360363"/>
          </a:xfrm>
          <a:prstGeom prst="rect">
            <a:avLst/>
          </a:prstGeom>
          <a:noFill/>
          <a:ln w="28575" algn="ctr">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400"/>
          </a:p>
        </p:txBody>
      </p:sp>
      <p:sp>
        <p:nvSpPr>
          <p:cNvPr id="164873" name="Rectangle 49"/>
          <p:cNvSpPr>
            <a:spLocks noChangeArrowheads="1"/>
          </p:cNvSpPr>
          <p:nvPr/>
        </p:nvSpPr>
        <p:spPr bwMode="auto">
          <a:xfrm>
            <a:off x="2339975" y="879475"/>
            <a:ext cx="1152525" cy="360363"/>
          </a:xfrm>
          <a:prstGeom prst="rect">
            <a:avLst/>
          </a:prstGeom>
          <a:noFill/>
          <a:ln w="28575" algn="ctr">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400"/>
          </a:p>
        </p:txBody>
      </p:sp>
      <p:sp>
        <p:nvSpPr>
          <p:cNvPr id="164874" name="Rectangle 50"/>
          <p:cNvSpPr>
            <a:spLocks noChangeArrowheads="1"/>
          </p:cNvSpPr>
          <p:nvPr/>
        </p:nvSpPr>
        <p:spPr bwMode="auto">
          <a:xfrm>
            <a:off x="2570163" y="1887538"/>
            <a:ext cx="647700" cy="360362"/>
          </a:xfrm>
          <a:prstGeom prst="rect">
            <a:avLst/>
          </a:prstGeom>
          <a:noFill/>
          <a:ln w="28575" algn="ctr">
            <a:solidFill>
              <a:srgbClr val="99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400"/>
          </a:p>
        </p:txBody>
      </p:sp>
      <p:sp>
        <p:nvSpPr>
          <p:cNvPr id="164875" name="Rectangle 51"/>
          <p:cNvSpPr>
            <a:spLocks noChangeArrowheads="1"/>
          </p:cNvSpPr>
          <p:nvPr/>
        </p:nvSpPr>
        <p:spPr bwMode="auto">
          <a:xfrm>
            <a:off x="2311400" y="2852738"/>
            <a:ext cx="1150938" cy="360362"/>
          </a:xfrm>
          <a:prstGeom prst="rect">
            <a:avLst/>
          </a:prstGeom>
          <a:noFill/>
          <a:ln w="28575" algn="ctr">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400"/>
          </a:p>
        </p:txBody>
      </p:sp>
      <p:sp>
        <p:nvSpPr>
          <p:cNvPr id="164876" name="Rectangle 52"/>
          <p:cNvSpPr>
            <a:spLocks noChangeArrowheads="1"/>
          </p:cNvSpPr>
          <p:nvPr/>
        </p:nvSpPr>
        <p:spPr bwMode="auto">
          <a:xfrm>
            <a:off x="2641600" y="3832225"/>
            <a:ext cx="576263" cy="360363"/>
          </a:xfrm>
          <a:prstGeom prst="rect">
            <a:avLst/>
          </a:prstGeom>
          <a:noFill/>
          <a:ln w="28575" algn="ctr">
            <a:solidFill>
              <a:srgbClr val="99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400"/>
          </a:p>
        </p:txBody>
      </p:sp>
      <p:graphicFrame>
        <p:nvGraphicFramePr>
          <p:cNvPr id="78942" name="Group 94">
            <a:extLst>
              <a:ext uri="{FF2B5EF4-FFF2-40B4-BE49-F238E27FC236}">
                <a16:creationId xmlns="" xmlns:a16="http://schemas.microsoft.com/office/drawing/2014/main" id="{167AE0D5-E769-42C2-8F6B-FE68AEB10802}"/>
              </a:ext>
            </a:extLst>
          </p:cNvPr>
          <p:cNvGraphicFramePr>
            <a:graphicFrameLocks noGrp="1"/>
          </p:cNvGraphicFramePr>
          <p:nvPr>
            <p:ph/>
          </p:nvPr>
        </p:nvGraphicFramePr>
        <p:xfrm>
          <a:off x="5340350" y="4222750"/>
          <a:ext cx="3538537" cy="2590800"/>
        </p:xfrm>
        <a:graphic>
          <a:graphicData uri="http://schemas.openxmlformats.org/drawingml/2006/table">
            <a:tbl>
              <a:tblPr/>
              <a:tblGrid>
                <a:gridCol w="884237">
                  <a:extLst>
                    <a:ext uri="{9D8B030D-6E8A-4147-A177-3AD203B41FA5}">
                      <a16:colId xmlns="" xmlns:a16="http://schemas.microsoft.com/office/drawing/2014/main" val="3778313547"/>
                    </a:ext>
                  </a:extLst>
                </a:gridCol>
                <a:gridCol w="885825">
                  <a:extLst>
                    <a:ext uri="{9D8B030D-6E8A-4147-A177-3AD203B41FA5}">
                      <a16:colId xmlns="" xmlns:a16="http://schemas.microsoft.com/office/drawing/2014/main" val="2674525553"/>
                    </a:ext>
                  </a:extLst>
                </a:gridCol>
                <a:gridCol w="884238">
                  <a:extLst>
                    <a:ext uri="{9D8B030D-6E8A-4147-A177-3AD203B41FA5}">
                      <a16:colId xmlns="" xmlns:a16="http://schemas.microsoft.com/office/drawing/2014/main" val="4061748472"/>
                    </a:ext>
                  </a:extLst>
                </a:gridCol>
                <a:gridCol w="884237">
                  <a:extLst>
                    <a:ext uri="{9D8B030D-6E8A-4147-A177-3AD203B41FA5}">
                      <a16:colId xmlns="" xmlns:a16="http://schemas.microsoft.com/office/drawing/2014/main" val="4138039427"/>
                    </a:ext>
                  </a:extLst>
                </a:gridCol>
              </a:tblGrid>
              <a:tr h="47818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742953722"/>
                  </a:ext>
                </a:extLst>
              </a:tr>
              <a:tr h="47818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00"/>
                    </a:solidFill>
                  </a:tcPr>
                </a:tc>
                <a:extLst>
                  <a:ext uri="{0D108BD9-81ED-4DB2-BD59-A6C34878D82A}">
                    <a16:rowId xmlns="" xmlns:a16="http://schemas.microsoft.com/office/drawing/2014/main" val="167463160"/>
                  </a:ext>
                </a:extLst>
              </a:tr>
              <a:tr h="47818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extLst>
                  <a:ext uri="{0D108BD9-81ED-4DB2-BD59-A6C34878D82A}">
                    <a16:rowId xmlns="" xmlns:a16="http://schemas.microsoft.com/office/drawing/2014/main" val="1662205627"/>
                  </a:ext>
                </a:extLst>
              </a:tr>
              <a:tr h="47818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584709394"/>
                  </a:ext>
                </a:extLst>
              </a:tr>
              <a:tr h="47818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4113806807"/>
                  </a:ext>
                </a:extLst>
              </a:tr>
            </a:tbl>
          </a:graphicData>
        </a:graphic>
      </p:graphicFrame>
    </p:spTree>
    <p:extLst>
      <p:ext uri="{BB962C8B-B14F-4D97-AF65-F5344CB8AC3E}">
        <p14:creationId xmlns:p14="http://schemas.microsoft.com/office/powerpoint/2010/main" val="2673505378"/>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457200" y="98425"/>
            <a:ext cx="8229600" cy="561975"/>
          </a:xfrm>
        </p:spPr>
        <p:txBody>
          <a:bodyPr/>
          <a:lstStyle/>
          <a:p>
            <a:r>
              <a:rPr lang="zh-CN" altLang="en-US" sz="3600" smtClean="0"/>
              <a:t>对齐方式的设定</a:t>
            </a:r>
          </a:p>
        </p:txBody>
      </p:sp>
      <p:sp>
        <p:nvSpPr>
          <p:cNvPr id="728067" name="Rectangle 3"/>
          <p:cNvSpPr>
            <a:spLocks noGrp="1" noChangeArrowheads="1"/>
          </p:cNvSpPr>
          <p:nvPr>
            <p:ph type="body" idx="1"/>
          </p:nvPr>
        </p:nvSpPr>
        <p:spPr>
          <a:xfrm>
            <a:off x="296863" y="773113"/>
            <a:ext cx="8775700" cy="5581650"/>
          </a:xfrm>
        </p:spPr>
        <p:txBody>
          <a:bodyPr/>
          <a:lstStyle/>
          <a:p>
            <a:pPr>
              <a:spcBef>
                <a:spcPct val="35000"/>
              </a:spcBef>
              <a:buFontTx/>
              <a:buNone/>
            </a:pPr>
            <a:r>
              <a:rPr lang="en-US" altLang="zh-CN" sz="2200" smtClean="0">
                <a:latin typeface="微软雅黑" pitchFamily="34" charset="-122"/>
                <a:ea typeface="微软雅黑" pitchFamily="34" charset="-122"/>
              </a:rPr>
              <a:t>#pragma pack(n) </a:t>
            </a:r>
            <a:r>
              <a:rPr lang="zh-CN" altLang="en-US" sz="2200" b="0" smtClean="0">
                <a:latin typeface="微软雅黑" pitchFamily="34" charset="-122"/>
                <a:ea typeface="微软雅黑" pitchFamily="34" charset="-122"/>
              </a:rPr>
              <a:t>  </a:t>
            </a:r>
          </a:p>
          <a:p>
            <a:pPr>
              <a:spcBef>
                <a:spcPct val="35000"/>
              </a:spcBef>
            </a:pPr>
            <a:r>
              <a:rPr lang="zh-CN" altLang="en-US" sz="2200" smtClean="0">
                <a:solidFill>
                  <a:srgbClr val="3333CC"/>
                </a:solidFill>
                <a:latin typeface="微软雅黑" pitchFamily="34" charset="-122"/>
                <a:ea typeface="微软雅黑" pitchFamily="34" charset="-122"/>
              </a:rPr>
              <a:t>为编译器指定</a:t>
            </a:r>
            <a:r>
              <a:rPr lang="zh-CN" altLang="en-US" sz="2200" smtClean="0">
                <a:solidFill>
                  <a:srgbClr val="FF3300"/>
                </a:solidFill>
                <a:latin typeface="微软雅黑" pitchFamily="34" charset="-122"/>
                <a:ea typeface="微软雅黑" pitchFamily="34" charset="-122"/>
              </a:rPr>
              <a:t>结构体</a:t>
            </a:r>
            <a:r>
              <a:rPr lang="zh-CN" altLang="en-US" sz="2200" smtClean="0">
                <a:solidFill>
                  <a:srgbClr val="3333CC"/>
                </a:solidFill>
                <a:latin typeface="微软雅黑" pitchFamily="34" charset="-122"/>
                <a:ea typeface="微软雅黑" pitchFamily="34" charset="-122"/>
              </a:rPr>
              <a:t>或</a:t>
            </a:r>
            <a:r>
              <a:rPr lang="zh-CN" altLang="en-US" sz="2200" smtClean="0">
                <a:solidFill>
                  <a:srgbClr val="FF3300"/>
                </a:solidFill>
                <a:latin typeface="微软雅黑" pitchFamily="34" charset="-122"/>
                <a:ea typeface="微软雅黑" pitchFamily="34" charset="-122"/>
              </a:rPr>
              <a:t>类</a:t>
            </a:r>
            <a:r>
              <a:rPr lang="zh-CN" altLang="en-US" sz="2200" smtClean="0">
                <a:solidFill>
                  <a:srgbClr val="3333CC"/>
                </a:solidFill>
                <a:latin typeface="微软雅黑" pitchFamily="34" charset="-122"/>
                <a:ea typeface="微软雅黑" pitchFamily="34" charset="-122"/>
              </a:rPr>
              <a:t>内部的</a:t>
            </a:r>
            <a:r>
              <a:rPr lang="zh-CN" altLang="en-US" sz="2200" smtClean="0">
                <a:solidFill>
                  <a:srgbClr val="FF3300"/>
                </a:solidFill>
                <a:latin typeface="微软雅黑" pitchFamily="34" charset="-122"/>
                <a:ea typeface="微软雅黑" pitchFamily="34" charset="-122"/>
              </a:rPr>
              <a:t>成员变量</a:t>
            </a:r>
            <a:r>
              <a:rPr lang="zh-CN" altLang="en-US" sz="2200" smtClean="0">
                <a:solidFill>
                  <a:srgbClr val="3333CC"/>
                </a:solidFill>
                <a:latin typeface="微软雅黑" pitchFamily="34" charset="-122"/>
                <a:ea typeface="微软雅黑" pitchFamily="34" charset="-122"/>
              </a:rPr>
              <a:t>的对齐方式。</a:t>
            </a:r>
          </a:p>
          <a:p>
            <a:pPr>
              <a:spcBef>
                <a:spcPct val="35000"/>
              </a:spcBef>
            </a:pPr>
            <a:r>
              <a:rPr lang="zh-CN" altLang="en-US" sz="2200" smtClean="0">
                <a:solidFill>
                  <a:srgbClr val="3333CC"/>
                </a:solidFill>
                <a:latin typeface="微软雅黑" pitchFamily="34" charset="-122"/>
                <a:ea typeface="微软雅黑" pitchFamily="34" charset="-122"/>
              </a:rPr>
              <a:t>当自然边界（如</a:t>
            </a:r>
            <a:r>
              <a:rPr lang="en-US" altLang="zh-CN" sz="2200" smtClean="0">
                <a:solidFill>
                  <a:srgbClr val="3333CC"/>
                </a:solidFill>
                <a:latin typeface="微软雅黑" pitchFamily="34" charset="-122"/>
                <a:ea typeface="微软雅黑" pitchFamily="34" charset="-122"/>
              </a:rPr>
              <a:t>int</a:t>
            </a:r>
            <a:r>
              <a:rPr lang="zh-CN" altLang="en-US" sz="2200" smtClean="0">
                <a:solidFill>
                  <a:srgbClr val="3333CC"/>
                </a:solidFill>
                <a:latin typeface="微软雅黑" pitchFamily="34" charset="-122"/>
                <a:ea typeface="微软雅黑" pitchFamily="34" charset="-122"/>
              </a:rPr>
              <a:t>型按</a:t>
            </a:r>
            <a:r>
              <a:rPr lang="en-US" altLang="zh-CN" sz="2200" smtClean="0">
                <a:solidFill>
                  <a:srgbClr val="3333CC"/>
                </a:solidFill>
                <a:latin typeface="微软雅黑" pitchFamily="34" charset="-122"/>
                <a:ea typeface="微软雅黑" pitchFamily="34" charset="-122"/>
              </a:rPr>
              <a:t>4</a:t>
            </a:r>
            <a:r>
              <a:rPr lang="zh-CN" altLang="en-US" sz="2200" smtClean="0">
                <a:solidFill>
                  <a:srgbClr val="3333CC"/>
                </a:solidFill>
                <a:latin typeface="微软雅黑" pitchFamily="34" charset="-122"/>
                <a:ea typeface="微软雅黑" pitchFamily="34" charset="-122"/>
              </a:rPr>
              <a:t>字节、</a:t>
            </a:r>
            <a:r>
              <a:rPr lang="en-US" altLang="zh-CN" sz="2200" smtClean="0">
                <a:solidFill>
                  <a:srgbClr val="3333CC"/>
                </a:solidFill>
                <a:latin typeface="微软雅黑" pitchFamily="34" charset="-122"/>
                <a:ea typeface="微软雅黑" pitchFamily="34" charset="-122"/>
              </a:rPr>
              <a:t>short</a:t>
            </a:r>
            <a:r>
              <a:rPr lang="zh-CN" altLang="en-US" sz="2200" smtClean="0">
                <a:solidFill>
                  <a:srgbClr val="3333CC"/>
                </a:solidFill>
                <a:latin typeface="微软雅黑" pitchFamily="34" charset="-122"/>
                <a:ea typeface="微软雅黑" pitchFamily="34" charset="-122"/>
              </a:rPr>
              <a:t>型按</a:t>
            </a:r>
            <a:r>
              <a:rPr lang="en-US" altLang="zh-CN" sz="2200" smtClean="0">
                <a:solidFill>
                  <a:srgbClr val="3333CC"/>
                </a:solidFill>
                <a:latin typeface="微软雅黑" pitchFamily="34" charset="-122"/>
                <a:ea typeface="微软雅黑" pitchFamily="34" charset="-122"/>
              </a:rPr>
              <a:t>2</a:t>
            </a:r>
            <a:r>
              <a:rPr lang="zh-CN" altLang="en-US" sz="2200" smtClean="0">
                <a:solidFill>
                  <a:srgbClr val="3333CC"/>
                </a:solidFill>
                <a:latin typeface="微软雅黑" pitchFamily="34" charset="-122"/>
                <a:ea typeface="微软雅黑" pitchFamily="34" charset="-122"/>
              </a:rPr>
              <a:t>字节、</a:t>
            </a:r>
            <a:r>
              <a:rPr lang="en-US" altLang="zh-CN" sz="2200" smtClean="0">
                <a:solidFill>
                  <a:srgbClr val="3333CC"/>
                </a:solidFill>
                <a:latin typeface="微软雅黑" pitchFamily="34" charset="-122"/>
                <a:ea typeface="微软雅黑" pitchFamily="34" charset="-122"/>
              </a:rPr>
              <a:t>float</a:t>
            </a:r>
            <a:r>
              <a:rPr lang="zh-CN" altLang="en-US" sz="2200" smtClean="0">
                <a:solidFill>
                  <a:srgbClr val="3333CC"/>
                </a:solidFill>
                <a:latin typeface="微软雅黑" pitchFamily="34" charset="-122"/>
                <a:ea typeface="微软雅黑" pitchFamily="34" charset="-122"/>
              </a:rPr>
              <a:t>按</a:t>
            </a:r>
            <a:r>
              <a:rPr lang="en-US" altLang="zh-CN" sz="2200" smtClean="0">
                <a:solidFill>
                  <a:srgbClr val="3333CC"/>
                </a:solidFill>
                <a:latin typeface="微软雅黑" pitchFamily="34" charset="-122"/>
                <a:ea typeface="微软雅黑" pitchFamily="34" charset="-122"/>
              </a:rPr>
              <a:t>4</a:t>
            </a:r>
            <a:r>
              <a:rPr lang="zh-CN" altLang="en-US" sz="2200" smtClean="0">
                <a:solidFill>
                  <a:srgbClr val="3333CC"/>
                </a:solidFill>
                <a:latin typeface="微软雅黑" pitchFamily="34" charset="-122"/>
                <a:ea typeface="微软雅黑" pitchFamily="34" charset="-122"/>
              </a:rPr>
              <a:t>字节）比</a:t>
            </a:r>
            <a:r>
              <a:rPr lang="en-US" altLang="zh-CN" sz="2200" smtClean="0">
                <a:solidFill>
                  <a:srgbClr val="3333CC"/>
                </a:solidFill>
                <a:latin typeface="微软雅黑" pitchFamily="34" charset="-122"/>
                <a:ea typeface="微软雅黑" pitchFamily="34" charset="-122"/>
              </a:rPr>
              <a:t>n</a:t>
            </a:r>
            <a:r>
              <a:rPr lang="zh-CN" altLang="en-US" sz="2200" smtClean="0">
                <a:solidFill>
                  <a:srgbClr val="3333CC"/>
                </a:solidFill>
                <a:latin typeface="微软雅黑" pitchFamily="34" charset="-122"/>
                <a:ea typeface="微软雅黑" pitchFamily="34" charset="-122"/>
              </a:rPr>
              <a:t>大时，按</a:t>
            </a:r>
            <a:r>
              <a:rPr lang="en-US" altLang="zh-CN" sz="2200" smtClean="0">
                <a:solidFill>
                  <a:srgbClr val="3333CC"/>
                </a:solidFill>
                <a:latin typeface="微软雅黑" pitchFamily="34" charset="-122"/>
                <a:ea typeface="微软雅黑" pitchFamily="34" charset="-122"/>
              </a:rPr>
              <a:t>n</a:t>
            </a:r>
            <a:r>
              <a:rPr lang="zh-CN" altLang="en-US" sz="2200" smtClean="0">
                <a:solidFill>
                  <a:srgbClr val="3333CC"/>
                </a:solidFill>
                <a:latin typeface="微软雅黑" pitchFamily="34" charset="-122"/>
                <a:ea typeface="微软雅黑" pitchFamily="34" charset="-122"/>
              </a:rPr>
              <a:t>字节对齐。</a:t>
            </a:r>
          </a:p>
          <a:p>
            <a:pPr>
              <a:spcBef>
                <a:spcPct val="35000"/>
              </a:spcBef>
            </a:pPr>
            <a:r>
              <a:rPr lang="zh-CN" altLang="en-US" sz="2200" smtClean="0">
                <a:solidFill>
                  <a:srgbClr val="008000"/>
                </a:solidFill>
                <a:latin typeface="微软雅黑" pitchFamily="34" charset="-122"/>
                <a:ea typeface="微软雅黑" pitchFamily="34" charset="-122"/>
              </a:rPr>
              <a:t>缺省或</a:t>
            </a:r>
            <a:r>
              <a:rPr lang="en-US" altLang="zh-CN" sz="2200" smtClean="0">
                <a:solidFill>
                  <a:srgbClr val="008000"/>
                </a:solidFill>
                <a:latin typeface="微软雅黑" pitchFamily="34" charset="-122"/>
                <a:ea typeface="微软雅黑" pitchFamily="34" charset="-122"/>
              </a:rPr>
              <a:t>#pragma pack()</a:t>
            </a:r>
            <a:r>
              <a:rPr lang="en-US" altLang="zh-CN" sz="2200" smtClean="0">
                <a:latin typeface="微软雅黑" pitchFamily="34" charset="-122"/>
                <a:ea typeface="微软雅黑" pitchFamily="34" charset="-122"/>
              </a:rPr>
              <a:t> </a:t>
            </a:r>
            <a:r>
              <a:rPr lang="zh-CN" altLang="en-US" sz="2200" smtClean="0">
                <a:solidFill>
                  <a:srgbClr val="3333CC"/>
                </a:solidFill>
                <a:latin typeface="微软雅黑" pitchFamily="34" charset="-122"/>
                <a:ea typeface="微软雅黑" pitchFamily="34" charset="-122"/>
              </a:rPr>
              <a:t>，按自然边界对齐。</a:t>
            </a:r>
          </a:p>
          <a:p>
            <a:pPr>
              <a:spcBef>
                <a:spcPct val="35000"/>
              </a:spcBef>
              <a:buFontTx/>
              <a:buNone/>
            </a:pPr>
            <a:r>
              <a:rPr lang="en-US" altLang="zh-CN" sz="2200" smtClean="0">
                <a:latin typeface="微软雅黑" pitchFamily="34" charset="-122"/>
                <a:ea typeface="微软雅黑" pitchFamily="34" charset="-122"/>
              </a:rPr>
              <a:t>__attribute__((aligned(m)))</a:t>
            </a:r>
            <a:endParaRPr lang="zh-CN" altLang="en-US" sz="2200" smtClean="0">
              <a:solidFill>
                <a:schemeClr val="accent2"/>
              </a:solidFill>
              <a:latin typeface="微软雅黑" pitchFamily="34" charset="-122"/>
              <a:ea typeface="微软雅黑" pitchFamily="34" charset="-122"/>
            </a:endParaRPr>
          </a:p>
          <a:p>
            <a:pPr>
              <a:spcBef>
                <a:spcPct val="35000"/>
              </a:spcBef>
            </a:pPr>
            <a:r>
              <a:rPr lang="zh-CN" altLang="en-US" sz="2200" smtClean="0">
                <a:solidFill>
                  <a:srgbClr val="3333CC"/>
                </a:solidFill>
                <a:latin typeface="微软雅黑" pitchFamily="34" charset="-122"/>
                <a:ea typeface="微软雅黑" pitchFamily="34" charset="-122"/>
              </a:rPr>
              <a:t>为编译器指定一个</a:t>
            </a:r>
            <a:r>
              <a:rPr lang="zh-CN" altLang="en-US" sz="2200" smtClean="0">
                <a:solidFill>
                  <a:srgbClr val="FF3300"/>
                </a:solidFill>
                <a:latin typeface="微软雅黑" pitchFamily="34" charset="-122"/>
                <a:ea typeface="微软雅黑" pitchFamily="34" charset="-122"/>
              </a:rPr>
              <a:t>结构体</a:t>
            </a:r>
            <a:r>
              <a:rPr lang="zh-CN" altLang="en-US" sz="2200" smtClean="0">
                <a:solidFill>
                  <a:srgbClr val="3333CC"/>
                </a:solidFill>
                <a:latin typeface="微软雅黑" pitchFamily="34" charset="-122"/>
                <a:ea typeface="微软雅黑" pitchFamily="34" charset="-122"/>
              </a:rPr>
              <a:t>或</a:t>
            </a:r>
            <a:r>
              <a:rPr lang="zh-CN" altLang="en-US" sz="2200" smtClean="0">
                <a:solidFill>
                  <a:srgbClr val="FF3300"/>
                </a:solidFill>
                <a:latin typeface="微软雅黑" pitchFamily="34" charset="-122"/>
                <a:ea typeface="微软雅黑" pitchFamily="34" charset="-122"/>
              </a:rPr>
              <a:t>类</a:t>
            </a:r>
            <a:r>
              <a:rPr lang="zh-CN" altLang="en-US" sz="2200" smtClean="0">
                <a:solidFill>
                  <a:srgbClr val="3333CC"/>
                </a:solidFill>
                <a:latin typeface="微软雅黑" pitchFamily="34" charset="-122"/>
                <a:ea typeface="微软雅黑" pitchFamily="34" charset="-122"/>
              </a:rPr>
              <a:t>或</a:t>
            </a:r>
            <a:r>
              <a:rPr lang="zh-CN" altLang="en-US" sz="2200" smtClean="0">
                <a:solidFill>
                  <a:srgbClr val="FF3300"/>
                </a:solidFill>
                <a:latin typeface="微软雅黑" pitchFamily="34" charset="-122"/>
                <a:ea typeface="微软雅黑" pitchFamily="34" charset="-122"/>
              </a:rPr>
              <a:t>联合体</a:t>
            </a:r>
            <a:r>
              <a:rPr lang="zh-CN" altLang="en-US" sz="2200" smtClean="0">
                <a:solidFill>
                  <a:srgbClr val="3333CC"/>
                </a:solidFill>
                <a:latin typeface="微软雅黑" pitchFamily="34" charset="-122"/>
                <a:ea typeface="微软雅黑" pitchFamily="34" charset="-122"/>
              </a:rPr>
              <a:t>或一个</a:t>
            </a:r>
            <a:r>
              <a:rPr lang="zh-CN" altLang="en-US" sz="2200" smtClean="0">
                <a:solidFill>
                  <a:srgbClr val="FF3300"/>
                </a:solidFill>
                <a:latin typeface="微软雅黑" pitchFamily="34" charset="-122"/>
                <a:ea typeface="微软雅黑" pitchFamily="34" charset="-122"/>
              </a:rPr>
              <a:t>单独的变量</a:t>
            </a:r>
            <a:r>
              <a:rPr lang="en-US" altLang="zh-CN" sz="2200" smtClean="0">
                <a:solidFill>
                  <a:srgbClr val="3333CC"/>
                </a:solidFill>
                <a:latin typeface="微软雅黑" pitchFamily="34" charset="-122"/>
                <a:ea typeface="微软雅黑" pitchFamily="34" charset="-122"/>
              </a:rPr>
              <a:t>(</a:t>
            </a:r>
            <a:r>
              <a:rPr lang="zh-CN" altLang="en-US" sz="2200" smtClean="0">
                <a:solidFill>
                  <a:srgbClr val="3333CC"/>
                </a:solidFill>
                <a:latin typeface="微软雅黑" pitchFamily="34" charset="-122"/>
                <a:ea typeface="微软雅黑" pitchFamily="34" charset="-122"/>
              </a:rPr>
              <a:t>对象</a:t>
            </a:r>
            <a:r>
              <a:rPr lang="en-US" altLang="zh-CN" sz="2200" smtClean="0">
                <a:solidFill>
                  <a:srgbClr val="3333CC"/>
                </a:solidFill>
                <a:latin typeface="微软雅黑" pitchFamily="34" charset="-122"/>
                <a:ea typeface="微软雅黑" pitchFamily="34" charset="-122"/>
              </a:rPr>
              <a:t>)</a:t>
            </a:r>
            <a:r>
              <a:rPr lang="zh-CN" altLang="en-US" sz="2200" smtClean="0">
                <a:solidFill>
                  <a:srgbClr val="3333CC"/>
                </a:solidFill>
                <a:latin typeface="微软雅黑" pitchFamily="34" charset="-122"/>
                <a:ea typeface="微软雅黑" pitchFamily="34" charset="-122"/>
              </a:rPr>
              <a:t>的对齐方式。</a:t>
            </a:r>
          </a:p>
          <a:p>
            <a:pPr>
              <a:spcBef>
                <a:spcPct val="35000"/>
              </a:spcBef>
            </a:pPr>
            <a:r>
              <a:rPr lang="zh-CN" altLang="en-US" sz="2200" smtClean="0">
                <a:solidFill>
                  <a:srgbClr val="3333CC"/>
                </a:solidFill>
                <a:latin typeface="微软雅黑" pitchFamily="34" charset="-122"/>
                <a:ea typeface="微软雅黑" pitchFamily="34" charset="-122"/>
              </a:rPr>
              <a:t>按</a:t>
            </a:r>
            <a:r>
              <a:rPr lang="en-US" altLang="zh-CN" sz="2200" smtClean="0">
                <a:solidFill>
                  <a:srgbClr val="3333CC"/>
                </a:solidFill>
                <a:latin typeface="微软雅黑" pitchFamily="34" charset="-122"/>
                <a:ea typeface="微软雅黑" pitchFamily="34" charset="-122"/>
              </a:rPr>
              <a:t>m</a:t>
            </a:r>
            <a:r>
              <a:rPr lang="zh-CN" altLang="en-US" sz="2200" smtClean="0">
                <a:solidFill>
                  <a:srgbClr val="3333CC"/>
                </a:solidFill>
                <a:latin typeface="微软雅黑" pitchFamily="34" charset="-122"/>
                <a:ea typeface="微软雅黑" pitchFamily="34" charset="-122"/>
              </a:rPr>
              <a:t>字节对齐</a:t>
            </a:r>
            <a:r>
              <a:rPr lang="en-US" altLang="zh-CN" sz="2200" smtClean="0">
                <a:solidFill>
                  <a:srgbClr val="3333CC"/>
                </a:solidFill>
                <a:latin typeface="微软雅黑" pitchFamily="34" charset="-122"/>
                <a:ea typeface="微软雅黑" pitchFamily="34" charset="-122"/>
              </a:rPr>
              <a:t>(m</a:t>
            </a:r>
            <a:r>
              <a:rPr lang="zh-CN" altLang="en-US" sz="2200" smtClean="0">
                <a:solidFill>
                  <a:srgbClr val="3333CC"/>
                </a:solidFill>
                <a:latin typeface="微软雅黑" pitchFamily="34" charset="-122"/>
                <a:ea typeface="微软雅黑" pitchFamily="34" charset="-122"/>
              </a:rPr>
              <a:t>必须是</a:t>
            </a:r>
            <a:r>
              <a:rPr lang="en-US" altLang="zh-CN" sz="2200" smtClean="0">
                <a:solidFill>
                  <a:srgbClr val="3333CC"/>
                </a:solidFill>
                <a:latin typeface="微软雅黑" pitchFamily="34" charset="-122"/>
                <a:ea typeface="微软雅黑" pitchFamily="34" charset="-122"/>
              </a:rPr>
              <a:t>2</a:t>
            </a:r>
            <a:r>
              <a:rPr lang="zh-CN" altLang="en-US" sz="2200" smtClean="0">
                <a:solidFill>
                  <a:srgbClr val="3333CC"/>
                </a:solidFill>
                <a:latin typeface="微软雅黑" pitchFamily="34" charset="-122"/>
                <a:ea typeface="微软雅黑" pitchFamily="34" charset="-122"/>
              </a:rPr>
              <a:t>的幂次方</a:t>
            </a:r>
            <a:r>
              <a:rPr lang="en-US" altLang="zh-CN" sz="2200" smtClean="0">
                <a:solidFill>
                  <a:srgbClr val="3333CC"/>
                </a:solidFill>
                <a:latin typeface="微软雅黑" pitchFamily="34" charset="-122"/>
                <a:ea typeface="微软雅黑" pitchFamily="34" charset="-122"/>
              </a:rPr>
              <a:t>)</a:t>
            </a:r>
            <a:r>
              <a:rPr lang="zh-CN" altLang="en-US" sz="2200" smtClean="0">
                <a:solidFill>
                  <a:srgbClr val="3333CC"/>
                </a:solidFill>
                <a:latin typeface="微软雅黑" pitchFamily="34" charset="-122"/>
                <a:ea typeface="微软雅黑" pitchFamily="34" charset="-122"/>
              </a:rPr>
              <a:t>，且其占用空间大小也是</a:t>
            </a:r>
            <a:r>
              <a:rPr lang="en-US" altLang="zh-CN" sz="2200" smtClean="0">
                <a:solidFill>
                  <a:srgbClr val="3333CC"/>
                </a:solidFill>
                <a:latin typeface="微软雅黑" pitchFamily="34" charset="-122"/>
                <a:ea typeface="微软雅黑" pitchFamily="34" charset="-122"/>
              </a:rPr>
              <a:t>m</a:t>
            </a:r>
            <a:r>
              <a:rPr lang="zh-CN" altLang="en-US" sz="2200" smtClean="0">
                <a:solidFill>
                  <a:srgbClr val="3333CC"/>
                </a:solidFill>
                <a:latin typeface="微软雅黑" pitchFamily="34" charset="-122"/>
                <a:ea typeface="微软雅黑" pitchFamily="34" charset="-122"/>
              </a:rPr>
              <a:t>的整数倍，以保证在申请连续存储空间时各元素也按</a:t>
            </a:r>
            <a:r>
              <a:rPr lang="en-US" altLang="zh-CN" sz="2200" smtClean="0">
                <a:solidFill>
                  <a:srgbClr val="3333CC"/>
                </a:solidFill>
                <a:latin typeface="微软雅黑" pitchFamily="34" charset="-122"/>
                <a:ea typeface="微软雅黑" pitchFamily="34" charset="-122"/>
              </a:rPr>
              <a:t>m</a:t>
            </a:r>
            <a:r>
              <a:rPr lang="zh-CN" altLang="en-US" sz="2200" smtClean="0">
                <a:solidFill>
                  <a:srgbClr val="3333CC"/>
                </a:solidFill>
                <a:latin typeface="微软雅黑" pitchFamily="34" charset="-122"/>
                <a:ea typeface="微软雅黑" pitchFamily="34" charset="-122"/>
              </a:rPr>
              <a:t>字节对齐。</a:t>
            </a:r>
          </a:p>
          <a:p>
            <a:pPr>
              <a:spcBef>
                <a:spcPct val="35000"/>
              </a:spcBef>
              <a:buFontTx/>
              <a:buNone/>
            </a:pPr>
            <a:r>
              <a:rPr lang="en-US" altLang="zh-CN" sz="2200" smtClean="0">
                <a:latin typeface="微软雅黑" pitchFamily="34" charset="-122"/>
                <a:ea typeface="微软雅黑" pitchFamily="34" charset="-122"/>
              </a:rPr>
              <a:t>__attribute__((packed))</a:t>
            </a:r>
          </a:p>
          <a:p>
            <a:pPr>
              <a:spcBef>
                <a:spcPct val="35000"/>
              </a:spcBef>
              <a:buSzPct val="50000"/>
              <a:buFont typeface="Wingdings" pitchFamily="2" charset="2"/>
              <a:buChar char="l"/>
            </a:pPr>
            <a:r>
              <a:rPr lang="zh-CN" altLang="en-US" sz="2200" smtClean="0">
                <a:solidFill>
                  <a:srgbClr val="3333CC"/>
                </a:solidFill>
                <a:latin typeface="微软雅黑" pitchFamily="34" charset="-122"/>
                <a:ea typeface="微软雅黑" pitchFamily="34" charset="-122"/>
              </a:rPr>
              <a:t>不按边界对齐，称为紧凑方式。</a:t>
            </a:r>
          </a:p>
        </p:txBody>
      </p:sp>
    </p:spTree>
    <p:extLst>
      <p:ext uri="{BB962C8B-B14F-4D97-AF65-F5344CB8AC3E}">
        <p14:creationId xmlns:p14="http://schemas.microsoft.com/office/powerpoint/2010/main" val="25924839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28067">
                                            <p:txEl>
                                              <p:pRg st="1" end="1"/>
                                            </p:txEl>
                                          </p:spTgt>
                                        </p:tgtEl>
                                        <p:attrNameLst>
                                          <p:attrName>style.visibility</p:attrName>
                                        </p:attrNameLst>
                                      </p:cBhvr>
                                      <p:to>
                                        <p:strVal val="visible"/>
                                      </p:to>
                                    </p:set>
                                    <p:animEffect transition="in" filter="blinds(horizontal)">
                                      <p:cBhvr>
                                        <p:cTn id="7" dur="500"/>
                                        <p:tgtEl>
                                          <p:spTgt spid="7280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28067">
                                            <p:txEl>
                                              <p:pRg st="2" end="2"/>
                                            </p:txEl>
                                          </p:spTgt>
                                        </p:tgtEl>
                                        <p:attrNameLst>
                                          <p:attrName>style.visibility</p:attrName>
                                        </p:attrNameLst>
                                      </p:cBhvr>
                                      <p:to>
                                        <p:strVal val="visible"/>
                                      </p:to>
                                    </p:set>
                                    <p:animEffect transition="in" filter="blinds(horizontal)">
                                      <p:cBhvr>
                                        <p:cTn id="12" dur="500"/>
                                        <p:tgtEl>
                                          <p:spTgt spid="72806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28067">
                                            <p:txEl>
                                              <p:pRg st="3" end="3"/>
                                            </p:txEl>
                                          </p:spTgt>
                                        </p:tgtEl>
                                        <p:attrNameLst>
                                          <p:attrName>style.visibility</p:attrName>
                                        </p:attrNameLst>
                                      </p:cBhvr>
                                      <p:to>
                                        <p:strVal val="visible"/>
                                      </p:to>
                                    </p:set>
                                    <p:animEffect transition="in" filter="blinds(horizontal)">
                                      <p:cBhvr>
                                        <p:cTn id="17" dur="500"/>
                                        <p:tgtEl>
                                          <p:spTgt spid="72806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28067">
                                            <p:txEl>
                                              <p:pRg st="5" end="5"/>
                                            </p:txEl>
                                          </p:spTgt>
                                        </p:tgtEl>
                                        <p:attrNameLst>
                                          <p:attrName>style.visibility</p:attrName>
                                        </p:attrNameLst>
                                      </p:cBhvr>
                                      <p:to>
                                        <p:strVal val="visible"/>
                                      </p:to>
                                    </p:set>
                                    <p:animEffect transition="in" filter="blinds(horizontal)">
                                      <p:cBhvr>
                                        <p:cTn id="22" dur="500"/>
                                        <p:tgtEl>
                                          <p:spTgt spid="728067">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28067">
                                            <p:txEl>
                                              <p:pRg st="6" end="6"/>
                                            </p:txEl>
                                          </p:spTgt>
                                        </p:tgtEl>
                                        <p:attrNameLst>
                                          <p:attrName>style.visibility</p:attrName>
                                        </p:attrNameLst>
                                      </p:cBhvr>
                                      <p:to>
                                        <p:strVal val="visible"/>
                                      </p:to>
                                    </p:set>
                                    <p:animEffect transition="in" filter="blinds(horizontal)">
                                      <p:cBhvr>
                                        <p:cTn id="27" dur="500"/>
                                        <p:tgtEl>
                                          <p:spTgt spid="728067">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28067">
                                            <p:txEl>
                                              <p:pRg st="8" end="8"/>
                                            </p:txEl>
                                          </p:spTgt>
                                        </p:tgtEl>
                                        <p:attrNameLst>
                                          <p:attrName>style.visibility</p:attrName>
                                        </p:attrNameLst>
                                      </p:cBhvr>
                                      <p:to>
                                        <p:strVal val="visible"/>
                                      </p:to>
                                    </p:set>
                                    <p:animEffect transition="in" filter="blinds(horizontal)">
                                      <p:cBhvr>
                                        <p:cTn id="32" dur="500"/>
                                        <p:tgtEl>
                                          <p:spTgt spid="7280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457200" y="98425"/>
            <a:ext cx="8229600" cy="561975"/>
          </a:xfrm>
        </p:spPr>
        <p:txBody>
          <a:bodyPr/>
          <a:lstStyle/>
          <a:p>
            <a:r>
              <a:rPr lang="zh-CN" altLang="en-US" sz="3600" smtClean="0"/>
              <a:t>对齐方式的设定</a:t>
            </a:r>
          </a:p>
        </p:txBody>
      </p:sp>
      <p:sp>
        <p:nvSpPr>
          <p:cNvPr id="166915" name="Rectangle 3"/>
          <p:cNvSpPr>
            <a:spLocks noGrp="1" noChangeArrowheads="1"/>
          </p:cNvSpPr>
          <p:nvPr>
            <p:ph type="body" idx="1"/>
          </p:nvPr>
        </p:nvSpPr>
        <p:spPr>
          <a:xfrm>
            <a:off x="341313" y="684213"/>
            <a:ext cx="8712200" cy="6129337"/>
          </a:xfrm>
        </p:spPr>
        <p:txBody>
          <a:bodyPr/>
          <a:lstStyle/>
          <a:p>
            <a:pPr>
              <a:lnSpc>
                <a:spcPct val="95000"/>
              </a:lnSpc>
              <a:buFontTx/>
              <a:buNone/>
            </a:pPr>
            <a:r>
              <a:rPr lang="en-US" altLang="zh-CN" sz="1800" smtClean="0"/>
              <a:t>#include&lt;stdio.h&gt;</a:t>
            </a:r>
          </a:p>
          <a:p>
            <a:pPr>
              <a:lnSpc>
                <a:spcPct val="95000"/>
              </a:lnSpc>
              <a:buFontTx/>
              <a:buNone/>
            </a:pPr>
            <a:r>
              <a:rPr lang="en-US" altLang="zh-CN" sz="1800" smtClean="0">
                <a:solidFill>
                  <a:srgbClr val="3333CC"/>
                </a:solidFill>
              </a:rPr>
              <a:t>#pragma pack(4)</a:t>
            </a:r>
          </a:p>
          <a:p>
            <a:pPr>
              <a:lnSpc>
                <a:spcPct val="95000"/>
              </a:lnSpc>
              <a:buFontTx/>
              <a:buNone/>
            </a:pPr>
            <a:r>
              <a:rPr lang="en-US" altLang="zh-CN" sz="1800" smtClean="0"/>
              <a:t>typedef struct {</a:t>
            </a:r>
          </a:p>
          <a:p>
            <a:pPr>
              <a:lnSpc>
                <a:spcPct val="95000"/>
              </a:lnSpc>
              <a:buFontTx/>
              <a:buNone/>
            </a:pPr>
            <a:r>
              <a:rPr lang="en-US" altLang="zh-CN" sz="1800" smtClean="0"/>
              <a:t>    uint32_t    f1;</a:t>
            </a:r>
          </a:p>
          <a:p>
            <a:pPr>
              <a:lnSpc>
                <a:spcPct val="95000"/>
              </a:lnSpc>
              <a:buFontTx/>
              <a:buNone/>
            </a:pPr>
            <a:r>
              <a:rPr lang="en-US" altLang="zh-CN" sz="1800" smtClean="0"/>
              <a:t>    uint8_t      f2;</a:t>
            </a:r>
          </a:p>
          <a:p>
            <a:pPr>
              <a:lnSpc>
                <a:spcPct val="95000"/>
              </a:lnSpc>
              <a:buFontTx/>
              <a:buNone/>
            </a:pPr>
            <a:r>
              <a:rPr lang="en-US" altLang="zh-CN" sz="1800" smtClean="0"/>
              <a:t>    uint8_t      f3;</a:t>
            </a:r>
          </a:p>
          <a:p>
            <a:pPr>
              <a:lnSpc>
                <a:spcPct val="95000"/>
              </a:lnSpc>
              <a:buFontTx/>
              <a:buNone/>
            </a:pPr>
            <a:r>
              <a:rPr lang="en-US" altLang="zh-CN" sz="1800" smtClean="0"/>
              <a:t>    uint32_t    f4;</a:t>
            </a:r>
          </a:p>
          <a:p>
            <a:pPr>
              <a:lnSpc>
                <a:spcPct val="95000"/>
              </a:lnSpc>
              <a:buFontTx/>
              <a:buNone/>
            </a:pPr>
            <a:r>
              <a:rPr lang="en-US" altLang="zh-CN" sz="1800" smtClean="0"/>
              <a:t>    uint64_t    f5;</a:t>
            </a:r>
          </a:p>
          <a:p>
            <a:pPr>
              <a:lnSpc>
                <a:spcPct val="95000"/>
              </a:lnSpc>
              <a:buFontTx/>
              <a:buNone/>
            </a:pPr>
            <a:r>
              <a:rPr lang="en-US" altLang="zh-CN" sz="1800" smtClean="0">
                <a:solidFill>
                  <a:srgbClr val="3333CC"/>
                </a:solidFill>
              </a:rPr>
              <a:t>}__attribute__((aligned(1024)))</a:t>
            </a:r>
            <a:r>
              <a:rPr lang="en-US" altLang="zh-CN" sz="1800" smtClean="0"/>
              <a:t> ts;</a:t>
            </a:r>
          </a:p>
          <a:p>
            <a:pPr>
              <a:lnSpc>
                <a:spcPct val="95000"/>
              </a:lnSpc>
              <a:buFontTx/>
              <a:buNone/>
            </a:pPr>
            <a:r>
              <a:rPr lang="en-US" altLang="zh-CN" sz="1800" smtClean="0"/>
              <a:t>int main()</a:t>
            </a:r>
          </a:p>
          <a:p>
            <a:pPr>
              <a:lnSpc>
                <a:spcPct val="95000"/>
              </a:lnSpc>
              <a:buFontTx/>
              <a:buNone/>
            </a:pPr>
            <a:r>
              <a:rPr lang="en-US" altLang="zh-CN" sz="1800" smtClean="0"/>
              <a:t>{</a:t>
            </a:r>
          </a:p>
          <a:p>
            <a:pPr>
              <a:lnSpc>
                <a:spcPct val="95000"/>
              </a:lnSpc>
              <a:buFontTx/>
              <a:buNone/>
            </a:pPr>
            <a:r>
              <a:rPr lang="en-US" altLang="zh-CN" sz="1800" smtClean="0"/>
              <a:t>    printf("Struct size is: %d, aligned on 1024\n",sizeof(ts));</a:t>
            </a:r>
          </a:p>
          <a:p>
            <a:pPr>
              <a:lnSpc>
                <a:spcPct val="95000"/>
              </a:lnSpc>
              <a:buFontTx/>
              <a:buNone/>
            </a:pPr>
            <a:r>
              <a:rPr lang="en-US" altLang="zh-CN" sz="1800" smtClean="0"/>
              <a:t>    printf("Allocate f1 on address: 0x%x\n",&amp;(((ts*)0)-&gt;f1));</a:t>
            </a:r>
          </a:p>
          <a:p>
            <a:pPr>
              <a:lnSpc>
                <a:spcPct val="95000"/>
              </a:lnSpc>
              <a:buFontTx/>
              <a:buNone/>
            </a:pPr>
            <a:r>
              <a:rPr lang="en-US" altLang="zh-CN" sz="1800" smtClean="0"/>
              <a:t>    printf("Allocate f2 on address: 0x%x\n",&amp;(((ts*)0)-&gt;f2));</a:t>
            </a:r>
          </a:p>
          <a:p>
            <a:pPr>
              <a:lnSpc>
                <a:spcPct val="95000"/>
              </a:lnSpc>
              <a:buFontTx/>
              <a:buNone/>
            </a:pPr>
            <a:r>
              <a:rPr lang="en-US" altLang="zh-CN" sz="1800" smtClean="0"/>
              <a:t>    printf("Allocate f3 on address: 0x%x\n",&amp;(((ts*)0)-&gt;f3));</a:t>
            </a:r>
          </a:p>
          <a:p>
            <a:pPr>
              <a:lnSpc>
                <a:spcPct val="95000"/>
              </a:lnSpc>
              <a:buFontTx/>
              <a:buNone/>
            </a:pPr>
            <a:r>
              <a:rPr lang="en-US" altLang="zh-CN" sz="1800" smtClean="0"/>
              <a:t>    printf("Allocate f4 on address: 0x%x\n",&amp;(((ts*)0)-&gt;f4));</a:t>
            </a:r>
          </a:p>
          <a:p>
            <a:pPr>
              <a:lnSpc>
                <a:spcPct val="95000"/>
              </a:lnSpc>
              <a:buFontTx/>
              <a:buNone/>
            </a:pPr>
            <a:r>
              <a:rPr lang="en-US" altLang="zh-CN" sz="1800" smtClean="0"/>
              <a:t>    printf("Allocate f5 on address: 0x%x\n",&amp;(((ts*)0)-&gt;f5));</a:t>
            </a:r>
          </a:p>
          <a:p>
            <a:pPr>
              <a:lnSpc>
                <a:spcPct val="95000"/>
              </a:lnSpc>
              <a:buFontTx/>
              <a:buNone/>
            </a:pPr>
            <a:r>
              <a:rPr lang="en-US" altLang="zh-CN" sz="1800" smtClean="0"/>
              <a:t>    return 0; </a:t>
            </a:r>
          </a:p>
          <a:p>
            <a:pPr>
              <a:lnSpc>
                <a:spcPct val="95000"/>
              </a:lnSpc>
              <a:buFontTx/>
              <a:buNone/>
            </a:pPr>
            <a:r>
              <a:rPr lang="en-US" altLang="zh-CN" sz="1800" smtClean="0"/>
              <a:t>}</a:t>
            </a:r>
          </a:p>
        </p:txBody>
      </p:sp>
      <p:sp>
        <p:nvSpPr>
          <p:cNvPr id="166916" name="Rectangle 4"/>
          <p:cNvSpPr>
            <a:spLocks noChangeArrowheads="1"/>
          </p:cNvSpPr>
          <p:nvPr/>
        </p:nvSpPr>
        <p:spPr bwMode="auto">
          <a:xfrm>
            <a:off x="4076700" y="863600"/>
            <a:ext cx="4816475" cy="2014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zh-CN" altLang="en-US" sz="1800">
                <a:solidFill>
                  <a:srgbClr val="FF3300"/>
                </a:solidFill>
                <a:latin typeface="微软雅黑" pitchFamily="34" charset="-122"/>
                <a:ea typeface="微软雅黑" pitchFamily="34" charset="-122"/>
              </a:rPr>
              <a:t>输出：</a:t>
            </a:r>
          </a:p>
          <a:p>
            <a:pPr>
              <a:lnSpc>
                <a:spcPct val="100000"/>
              </a:lnSpc>
              <a:spcBef>
                <a:spcPct val="0"/>
              </a:spcBef>
              <a:buFontTx/>
              <a:buNone/>
            </a:pPr>
            <a:r>
              <a:rPr lang="en-US" altLang="zh-CN" sz="1800">
                <a:solidFill>
                  <a:srgbClr val="FF3300"/>
                </a:solidFill>
                <a:latin typeface="微软雅黑" pitchFamily="34" charset="-122"/>
                <a:ea typeface="微软雅黑" pitchFamily="34" charset="-122"/>
              </a:rPr>
              <a:t>Struct size is: 1024, aligned on 1024</a:t>
            </a:r>
          </a:p>
          <a:p>
            <a:pPr>
              <a:lnSpc>
                <a:spcPct val="100000"/>
              </a:lnSpc>
              <a:spcBef>
                <a:spcPct val="0"/>
              </a:spcBef>
              <a:buFontTx/>
              <a:buNone/>
            </a:pPr>
            <a:r>
              <a:rPr lang="en-US" altLang="zh-CN" sz="1800">
                <a:solidFill>
                  <a:srgbClr val="FF3300"/>
                </a:solidFill>
                <a:latin typeface="微软雅黑" pitchFamily="34" charset="-122"/>
                <a:ea typeface="微软雅黑" pitchFamily="34" charset="-122"/>
              </a:rPr>
              <a:t>Allocate f1 on address: 0x0</a:t>
            </a:r>
          </a:p>
          <a:p>
            <a:pPr>
              <a:lnSpc>
                <a:spcPct val="100000"/>
              </a:lnSpc>
              <a:spcBef>
                <a:spcPct val="0"/>
              </a:spcBef>
              <a:buFontTx/>
              <a:buNone/>
            </a:pPr>
            <a:r>
              <a:rPr lang="en-US" altLang="zh-CN" sz="1800">
                <a:solidFill>
                  <a:srgbClr val="FF3300"/>
                </a:solidFill>
                <a:latin typeface="微软雅黑" pitchFamily="34" charset="-122"/>
                <a:ea typeface="微软雅黑" pitchFamily="34" charset="-122"/>
              </a:rPr>
              <a:t>Allocate f2 on address: 0x4</a:t>
            </a:r>
          </a:p>
          <a:p>
            <a:pPr>
              <a:lnSpc>
                <a:spcPct val="100000"/>
              </a:lnSpc>
              <a:spcBef>
                <a:spcPct val="0"/>
              </a:spcBef>
              <a:buFontTx/>
              <a:buNone/>
            </a:pPr>
            <a:r>
              <a:rPr lang="en-US" altLang="zh-CN" sz="1800">
                <a:solidFill>
                  <a:srgbClr val="FF3300"/>
                </a:solidFill>
                <a:latin typeface="微软雅黑" pitchFamily="34" charset="-122"/>
                <a:ea typeface="微软雅黑" pitchFamily="34" charset="-122"/>
              </a:rPr>
              <a:t>Allocate f3 on address: 0x5</a:t>
            </a:r>
          </a:p>
          <a:p>
            <a:pPr>
              <a:lnSpc>
                <a:spcPct val="100000"/>
              </a:lnSpc>
              <a:spcBef>
                <a:spcPct val="0"/>
              </a:spcBef>
              <a:buFontTx/>
              <a:buNone/>
            </a:pPr>
            <a:r>
              <a:rPr lang="en-US" altLang="zh-CN" sz="1800">
                <a:solidFill>
                  <a:srgbClr val="FF3300"/>
                </a:solidFill>
                <a:latin typeface="微软雅黑" pitchFamily="34" charset="-122"/>
                <a:ea typeface="微软雅黑" pitchFamily="34" charset="-122"/>
              </a:rPr>
              <a:t>Allocate f4 on address: 0x8</a:t>
            </a:r>
          </a:p>
          <a:p>
            <a:pPr>
              <a:lnSpc>
                <a:spcPct val="100000"/>
              </a:lnSpc>
              <a:spcBef>
                <a:spcPct val="0"/>
              </a:spcBef>
              <a:buFontTx/>
              <a:buNone/>
            </a:pPr>
            <a:r>
              <a:rPr lang="en-US" altLang="zh-CN" sz="1800">
                <a:solidFill>
                  <a:srgbClr val="FF3300"/>
                </a:solidFill>
                <a:latin typeface="微软雅黑" pitchFamily="34" charset="-122"/>
                <a:ea typeface="微软雅黑" pitchFamily="34" charset="-122"/>
              </a:rPr>
              <a:t>Allocate f5 on address: 0xc</a:t>
            </a:r>
            <a:endParaRPr lang="zh-CN" altLang="en-US" sz="900">
              <a:solidFill>
                <a:srgbClr val="FF3300"/>
              </a:solidFill>
            </a:endParaRPr>
          </a:p>
        </p:txBody>
      </p:sp>
    </p:spTree>
    <p:extLst>
      <p:ext uri="{BB962C8B-B14F-4D97-AF65-F5344CB8AC3E}">
        <p14:creationId xmlns:p14="http://schemas.microsoft.com/office/powerpoint/2010/main" val="33573845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93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 y="127000"/>
            <a:ext cx="8505825" cy="663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01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2350" y="3924300"/>
            <a:ext cx="1890713"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0117" name="文本占位符 2"/>
          <p:cNvSpPr>
            <a:spLocks noGrp="1" noChangeArrowheads="1"/>
          </p:cNvSpPr>
          <p:nvPr>
            <p:ph type="body" idx="4294967295"/>
          </p:nvPr>
        </p:nvSpPr>
        <p:spPr>
          <a:xfrm>
            <a:off x="4346575" y="2663825"/>
            <a:ext cx="4500563" cy="539750"/>
          </a:xfrm>
        </p:spPr>
        <p:txBody>
          <a:bodyPr anchor="b"/>
          <a:lstStyle/>
          <a:p>
            <a:pPr marL="0" indent="0">
              <a:buFontTx/>
              <a:buNone/>
            </a:pPr>
            <a:r>
              <a:rPr lang="zh-CN" altLang="en-US" smtClean="0">
                <a:solidFill>
                  <a:srgbClr val="FF3300"/>
                </a:solidFill>
                <a:latin typeface="微软雅黑" pitchFamily="34" charset="-122"/>
                <a:ea typeface="微软雅黑" pitchFamily="34" charset="-122"/>
              </a:rPr>
              <a:t>输出结果是什么？</a:t>
            </a:r>
            <a:endParaRPr lang="en-US" altLang="zh-CN" smtClean="0">
              <a:solidFill>
                <a:srgbClr val="FF3300"/>
              </a:solidFill>
              <a:latin typeface="微软雅黑" pitchFamily="34" charset="-122"/>
              <a:ea typeface="微软雅黑" pitchFamily="34" charset="-122"/>
            </a:endParaRPr>
          </a:p>
        </p:txBody>
      </p:sp>
    </p:spTree>
    <p:extLst>
      <p:ext uri="{BB962C8B-B14F-4D97-AF65-F5344CB8AC3E}">
        <p14:creationId xmlns:p14="http://schemas.microsoft.com/office/powerpoint/2010/main" val="21019201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0117">
                                            <p:txEl>
                                              <p:pRg st="0" end="0"/>
                                            </p:txEl>
                                          </p:spTgt>
                                        </p:tgtEl>
                                        <p:attrNameLst>
                                          <p:attrName>style.visibility</p:attrName>
                                        </p:attrNameLst>
                                      </p:cBhvr>
                                      <p:to>
                                        <p:strVal val="visible"/>
                                      </p:to>
                                    </p:set>
                                    <p:animEffect transition="in" filter="blinds(horizontal)">
                                      <p:cBhvr>
                                        <p:cTn id="7" dur="500"/>
                                        <p:tgtEl>
                                          <p:spTgt spid="73011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30116"/>
                                        </p:tgtEl>
                                        <p:attrNameLst>
                                          <p:attrName>style.visibility</p:attrName>
                                        </p:attrNameLst>
                                      </p:cBhvr>
                                      <p:to>
                                        <p:strVal val="visible"/>
                                      </p:to>
                                    </p:set>
                                    <p:animEffect transition="in" filter="blinds(horizontal)">
                                      <p:cBhvr>
                                        <p:cTn id="12" dur="500"/>
                                        <p:tgtEl>
                                          <p:spTgt spid="730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1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13" y="233363"/>
            <a:ext cx="8191500" cy="639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114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7288" y="3968750"/>
            <a:ext cx="2159000"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1144" name="文本占位符 2"/>
          <p:cNvSpPr>
            <a:spLocks/>
          </p:cNvSpPr>
          <p:nvPr/>
        </p:nvSpPr>
        <p:spPr bwMode="auto">
          <a:xfrm>
            <a:off x="4481513" y="2349500"/>
            <a:ext cx="4500562"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buFontTx/>
              <a:buNone/>
            </a:pPr>
            <a:r>
              <a:rPr lang="zh-CN" altLang="en-US">
                <a:solidFill>
                  <a:srgbClr val="FF3300"/>
                </a:solidFill>
                <a:latin typeface="微软雅黑" pitchFamily="34" charset="-122"/>
                <a:ea typeface="微软雅黑" pitchFamily="34" charset="-122"/>
              </a:rPr>
              <a:t>如果设置了</a:t>
            </a:r>
            <a:r>
              <a:rPr lang="en-US" altLang="zh-CN">
                <a:solidFill>
                  <a:srgbClr val="FF3300"/>
                </a:solidFill>
                <a:latin typeface="微软雅黑" pitchFamily="34" charset="-122"/>
                <a:ea typeface="微软雅黑" pitchFamily="34" charset="-122"/>
              </a:rPr>
              <a:t>pragma pack(1)</a:t>
            </a:r>
            <a:r>
              <a:rPr lang="zh-CN" altLang="en-US">
                <a:solidFill>
                  <a:srgbClr val="FF3300"/>
                </a:solidFill>
                <a:latin typeface="微软雅黑" pitchFamily="34" charset="-122"/>
                <a:ea typeface="微软雅黑" pitchFamily="34" charset="-122"/>
              </a:rPr>
              <a:t>，结果又是什么？</a:t>
            </a:r>
            <a:endParaRPr lang="en-US" altLang="zh-CN">
              <a:solidFill>
                <a:srgbClr val="FF3300"/>
              </a:solidFill>
              <a:latin typeface="微软雅黑" pitchFamily="34" charset="-122"/>
              <a:ea typeface="微软雅黑" pitchFamily="34" charset="-122"/>
            </a:endParaRPr>
          </a:p>
        </p:txBody>
      </p:sp>
    </p:spTree>
    <p:extLst>
      <p:ext uri="{BB962C8B-B14F-4D97-AF65-F5344CB8AC3E}">
        <p14:creationId xmlns:p14="http://schemas.microsoft.com/office/powerpoint/2010/main" val="15234999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1144">
                                            <p:txEl>
                                              <p:pRg st="0" end="0"/>
                                            </p:txEl>
                                          </p:spTgt>
                                        </p:tgtEl>
                                        <p:attrNameLst>
                                          <p:attrName>style.visibility</p:attrName>
                                        </p:attrNameLst>
                                      </p:cBhvr>
                                      <p:to>
                                        <p:strVal val="visible"/>
                                      </p:to>
                                    </p:set>
                                    <p:animEffect transition="in" filter="blinds(horizontal)">
                                      <p:cBhvr>
                                        <p:cTn id="7" dur="500"/>
                                        <p:tgtEl>
                                          <p:spTgt spid="7311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31143"/>
                                        </p:tgtEl>
                                        <p:attrNameLst>
                                          <p:attrName>style.visibility</p:attrName>
                                        </p:attrNameLst>
                                      </p:cBhvr>
                                      <p:to>
                                        <p:strVal val="visible"/>
                                      </p:to>
                                    </p:set>
                                    <p:animEffect transition="in" filter="blinds(horizontal)">
                                      <p:cBhvr>
                                        <p:cTn id="12" dur="500"/>
                                        <p:tgtEl>
                                          <p:spTgt spid="731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1144"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98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13" y="233363"/>
            <a:ext cx="8416925" cy="638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2168" name="文本占位符 2"/>
          <p:cNvSpPr>
            <a:spLocks/>
          </p:cNvSpPr>
          <p:nvPr/>
        </p:nvSpPr>
        <p:spPr bwMode="auto">
          <a:xfrm>
            <a:off x="4302125" y="2393950"/>
            <a:ext cx="4500563"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buFontTx/>
              <a:buNone/>
            </a:pPr>
            <a:r>
              <a:rPr lang="zh-CN" altLang="en-US">
                <a:solidFill>
                  <a:srgbClr val="FF3300"/>
                </a:solidFill>
                <a:latin typeface="微软雅黑" pitchFamily="34" charset="-122"/>
                <a:ea typeface="微软雅黑" pitchFamily="34" charset="-122"/>
              </a:rPr>
              <a:t>如果设置了</a:t>
            </a:r>
            <a:r>
              <a:rPr lang="en-US" altLang="zh-CN">
                <a:solidFill>
                  <a:srgbClr val="FF3300"/>
                </a:solidFill>
                <a:latin typeface="微软雅黑" pitchFamily="34" charset="-122"/>
                <a:ea typeface="微软雅黑" pitchFamily="34" charset="-122"/>
              </a:rPr>
              <a:t>pragma pack(2)</a:t>
            </a:r>
            <a:r>
              <a:rPr lang="zh-CN" altLang="en-US">
                <a:solidFill>
                  <a:srgbClr val="FF3300"/>
                </a:solidFill>
                <a:latin typeface="微软雅黑" pitchFamily="34" charset="-122"/>
                <a:ea typeface="微软雅黑" pitchFamily="34" charset="-122"/>
              </a:rPr>
              <a:t>，结果又是什么？</a:t>
            </a:r>
            <a:endParaRPr lang="en-US" altLang="zh-CN">
              <a:solidFill>
                <a:srgbClr val="FF3300"/>
              </a:solidFill>
              <a:latin typeface="微软雅黑" pitchFamily="34" charset="-122"/>
              <a:ea typeface="微软雅黑" pitchFamily="34" charset="-122"/>
            </a:endParaRPr>
          </a:p>
        </p:txBody>
      </p:sp>
      <p:pic>
        <p:nvPicPr>
          <p:cNvPr id="73216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1738" y="4149725"/>
            <a:ext cx="20256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01056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2168">
                                            <p:txEl>
                                              <p:pRg st="0" end="0"/>
                                            </p:txEl>
                                          </p:spTgt>
                                        </p:tgtEl>
                                        <p:attrNameLst>
                                          <p:attrName>style.visibility</p:attrName>
                                        </p:attrNameLst>
                                      </p:cBhvr>
                                      <p:to>
                                        <p:strVal val="visible"/>
                                      </p:to>
                                    </p:set>
                                    <p:animEffect transition="in" filter="blinds(horizontal)">
                                      <p:cBhvr>
                                        <p:cTn id="7" dur="500"/>
                                        <p:tgtEl>
                                          <p:spTgt spid="73216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32169"/>
                                        </p:tgtEl>
                                        <p:attrNameLst>
                                          <p:attrName>style.visibility</p:attrName>
                                        </p:attrNameLst>
                                      </p:cBhvr>
                                      <p:to>
                                        <p:strVal val="visible"/>
                                      </p:to>
                                    </p:set>
                                    <p:animEffect transition="in" filter="blinds(horizontal)">
                                      <p:cBhvr>
                                        <p:cTn id="12" dur="500"/>
                                        <p:tgtEl>
                                          <p:spTgt spid="732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168"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a:xfrm>
            <a:off x="457200" y="98425"/>
            <a:ext cx="8229600" cy="561975"/>
          </a:xfrm>
        </p:spPr>
        <p:txBody>
          <a:bodyPr/>
          <a:lstStyle/>
          <a:p>
            <a:r>
              <a:rPr lang="zh-CN" altLang="en-US" sz="3200" smtClean="0"/>
              <a:t>程序的机器级表示</a:t>
            </a:r>
          </a:p>
        </p:txBody>
      </p:sp>
      <p:sp>
        <p:nvSpPr>
          <p:cNvPr id="733187" name="Rectangle 3"/>
          <p:cNvSpPr>
            <a:spLocks noGrp="1" noChangeArrowheads="1"/>
          </p:cNvSpPr>
          <p:nvPr>
            <p:ph type="body" idx="1"/>
          </p:nvPr>
        </p:nvSpPr>
        <p:spPr>
          <a:xfrm>
            <a:off x="476250" y="728663"/>
            <a:ext cx="8229600" cy="5940425"/>
          </a:xfrm>
        </p:spPr>
        <p:txBody>
          <a:bodyPr/>
          <a:lstStyle/>
          <a:p>
            <a:pPr>
              <a:lnSpc>
                <a:spcPct val="100000"/>
              </a:lnSpc>
            </a:pPr>
            <a:r>
              <a:rPr lang="zh-CN" altLang="en-US" sz="2000" dirty="0" smtClean="0">
                <a:latin typeface="微软雅黑" pitchFamily="34" charset="-122"/>
                <a:ea typeface="微软雅黑" pitchFamily="34" charset="-122"/>
              </a:rPr>
              <a:t>分以下五个部分介绍</a:t>
            </a:r>
          </a:p>
          <a:p>
            <a:pPr lvl="1">
              <a:lnSpc>
                <a:spcPct val="100000"/>
              </a:lnSpc>
            </a:pPr>
            <a:r>
              <a:rPr lang="zh-CN" altLang="en-US" dirty="0" smtClean="0">
                <a:solidFill>
                  <a:srgbClr val="3333CC"/>
                </a:solidFill>
                <a:latin typeface="微软雅黑" pitchFamily="34" charset="-122"/>
                <a:ea typeface="微软雅黑" pitchFamily="34" charset="-122"/>
              </a:rPr>
              <a:t>第一讲：程序转换概述</a:t>
            </a:r>
          </a:p>
          <a:p>
            <a:pPr lvl="2">
              <a:lnSpc>
                <a:spcPct val="100000"/>
              </a:lnSpc>
            </a:pPr>
            <a:r>
              <a:rPr lang="zh-CN" altLang="en-US" sz="2000" dirty="0" smtClean="0">
                <a:latin typeface="微软雅黑" pitchFamily="34" charset="-122"/>
                <a:ea typeface="微软雅黑" pitchFamily="34" charset="-122"/>
              </a:rPr>
              <a:t>机器指令和汇编指令</a:t>
            </a:r>
          </a:p>
          <a:p>
            <a:pPr lvl="2">
              <a:lnSpc>
                <a:spcPct val="100000"/>
              </a:lnSpc>
            </a:pPr>
            <a:r>
              <a:rPr lang="zh-CN" altLang="en-US" sz="2000" dirty="0" smtClean="0">
                <a:latin typeface="微软雅黑" pitchFamily="34" charset="-122"/>
                <a:ea typeface="微软雅黑" pitchFamily="34" charset="-122"/>
              </a:rPr>
              <a:t>机器级程序员感觉到的属性和功能特性</a:t>
            </a:r>
          </a:p>
          <a:p>
            <a:pPr lvl="2">
              <a:lnSpc>
                <a:spcPct val="100000"/>
              </a:lnSpc>
            </a:pPr>
            <a:r>
              <a:rPr lang="zh-CN" altLang="en-US" sz="2000" dirty="0" smtClean="0">
                <a:latin typeface="微软雅黑" pitchFamily="34" charset="-122"/>
                <a:ea typeface="微软雅黑" pitchFamily="34" charset="-122"/>
              </a:rPr>
              <a:t>高级语言程序转换为机器代码的过程</a:t>
            </a:r>
          </a:p>
          <a:p>
            <a:pPr lvl="1">
              <a:lnSpc>
                <a:spcPct val="100000"/>
              </a:lnSpc>
            </a:pPr>
            <a:r>
              <a:rPr lang="zh-CN" altLang="en-US" dirty="0" smtClean="0">
                <a:latin typeface="微软雅黑" pitchFamily="34" charset="-122"/>
                <a:ea typeface="微软雅黑" pitchFamily="34" charset="-122"/>
              </a:rPr>
              <a:t>第二讲：</a:t>
            </a:r>
            <a:r>
              <a:rPr lang="en-US" altLang="zh-CN" dirty="0" smtClean="0">
                <a:latin typeface="微软雅黑" pitchFamily="34" charset="-122"/>
                <a:ea typeface="微软雅黑" pitchFamily="34" charset="-122"/>
              </a:rPr>
              <a:t>IA-32 /x86-64</a:t>
            </a:r>
            <a:r>
              <a:rPr lang="zh-CN" altLang="en-US" dirty="0" smtClean="0">
                <a:latin typeface="微软雅黑" pitchFamily="34" charset="-122"/>
                <a:ea typeface="微软雅黑" pitchFamily="34" charset="-122"/>
              </a:rPr>
              <a:t>指令系统</a:t>
            </a:r>
            <a:endParaRPr lang="en-US" altLang="zh-CN" dirty="0" smtClean="0">
              <a:latin typeface="微软雅黑" pitchFamily="34" charset="-122"/>
              <a:ea typeface="微软雅黑" pitchFamily="34" charset="-122"/>
            </a:endParaRPr>
          </a:p>
          <a:p>
            <a:pPr lvl="1">
              <a:lnSpc>
                <a:spcPct val="100000"/>
              </a:lnSpc>
            </a:pPr>
            <a:r>
              <a:rPr lang="zh-CN" altLang="en-US" dirty="0" smtClean="0">
                <a:solidFill>
                  <a:srgbClr val="3333CC"/>
                </a:solidFill>
                <a:latin typeface="微软雅黑" pitchFamily="34" charset="-122"/>
                <a:ea typeface="微软雅黑" pitchFamily="34" charset="-122"/>
              </a:rPr>
              <a:t>第三讲：</a:t>
            </a:r>
            <a:r>
              <a:rPr lang="en-US" altLang="zh-CN" dirty="0" smtClean="0">
                <a:solidFill>
                  <a:srgbClr val="3333CC"/>
                </a:solidFill>
                <a:latin typeface="微软雅黑" pitchFamily="34" charset="-122"/>
                <a:ea typeface="微软雅黑" pitchFamily="34" charset="-122"/>
              </a:rPr>
              <a:t> C</a:t>
            </a:r>
            <a:r>
              <a:rPr lang="zh-CN" altLang="en-US" dirty="0" smtClean="0">
                <a:solidFill>
                  <a:srgbClr val="3333CC"/>
                </a:solidFill>
                <a:latin typeface="微软雅黑" pitchFamily="34" charset="-122"/>
                <a:ea typeface="微软雅黑" pitchFamily="34" charset="-122"/>
              </a:rPr>
              <a:t>语言程序的机器级表示</a:t>
            </a:r>
            <a:r>
              <a:rPr lang="zh-CN" altLang="en-US" dirty="0" smtClean="0">
                <a:latin typeface="微软雅黑" pitchFamily="34" charset="-122"/>
                <a:ea typeface="微软雅黑" pitchFamily="34" charset="-122"/>
              </a:rPr>
              <a:t>  </a:t>
            </a:r>
          </a:p>
          <a:p>
            <a:pPr lvl="2">
              <a:lnSpc>
                <a:spcPct val="100000"/>
              </a:lnSpc>
            </a:pPr>
            <a:r>
              <a:rPr lang="zh-CN" altLang="en-US" sz="2000" dirty="0" smtClean="0">
                <a:latin typeface="微软雅黑" pitchFamily="34" charset="-122"/>
                <a:ea typeface="微软雅黑" pitchFamily="34" charset="-122"/>
              </a:rPr>
              <a:t>过程调用的机器级表示</a:t>
            </a:r>
          </a:p>
          <a:p>
            <a:pPr lvl="2">
              <a:lnSpc>
                <a:spcPct val="100000"/>
              </a:lnSpc>
            </a:pPr>
            <a:r>
              <a:rPr lang="zh-CN" altLang="en-US" sz="2000" dirty="0" smtClean="0">
                <a:latin typeface="微软雅黑" pitchFamily="34" charset="-122"/>
                <a:ea typeface="微软雅黑" pitchFamily="34" charset="-122"/>
              </a:rPr>
              <a:t>选择语句的机器级表示</a:t>
            </a:r>
          </a:p>
          <a:p>
            <a:pPr lvl="2">
              <a:lnSpc>
                <a:spcPct val="100000"/>
              </a:lnSpc>
            </a:pPr>
            <a:r>
              <a:rPr lang="zh-CN" altLang="en-US" sz="2000" dirty="0" smtClean="0">
                <a:latin typeface="微软雅黑" pitchFamily="34" charset="-122"/>
                <a:ea typeface="微软雅黑" pitchFamily="34" charset="-122"/>
              </a:rPr>
              <a:t>循环结构的机器级表示 </a:t>
            </a:r>
          </a:p>
          <a:p>
            <a:pPr lvl="1">
              <a:lnSpc>
                <a:spcPct val="100000"/>
              </a:lnSpc>
            </a:pPr>
            <a:r>
              <a:rPr lang="zh-CN" altLang="en-US" dirty="0">
                <a:solidFill>
                  <a:srgbClr val="3333CC"/>
                </a:solidFill>
                <a:latin typeface="微软雅黑" pitchFamily="34" charset="-122"/>
                <a:ea typeface="微软雅黑" pitchFamily="34" charset="-122"/>
              </a:rPr>
              <a:t>第四讲：复杂数据类型的分配和访问 </a:t>
            </a:r>
          </a:p>
          <a:p>
            <a:pPr lvl="2">
              <a:lnSpc>
                <a:spcPct val="100000"/>
              </a:lnSpc>
            </a:pPr>
            <a:r>
              <a:rPr lang="zh-CN" altLang="en-US" sz="2000" dirty="0" smtClean="0">
                <a:latin typeface="微软雅黑" pitchFamily="34" charset="-122"/>
                <a:ea typeface="微软雅黑" pitchFamily="34" charset="-122"/>
              </a:rPr>
              <a:t>数组的分配和访问 </a:t>
            </a:r>
          </a:p>
          <a:p>
            <a:pPr lvl="2">
              <a:lnSpc>
                <a:spcPct val="100000"/>
              </a:lnSpc>
            </a:pPr>
            <a:r>
              <a:rPr lang="zh-CN" altLang="en-US" sz="2000" dirty="0" smtClean="0">
                <a:latin typeface="微软雅黑" pitchFamily="34" charset="-122"/>
                <a:ea typeface="微软雅黑" pitchFamily="34" charset="-122"/>
              </a:rPr>
              <a:t>结构体数据的分配和访问 </a:t>
            </a:r>
          </a:p>
          <a:p>
            <a:pPr lvl="2">
              <a:lnSpc>
                <a:spcPct val="100000"/>
              </a:lnSpc>
            </a:pPr>
            <a:r>
              <a:rPr lang="zh-CN" altLang="en-US" sz="2000" dirty="0" smtClean="0">
                <a:latin typeface="微软雅黑" pitchFamily="34" charset="-122"/>
                <a:ea typeface="微软雅黑" pitchFamily="34" charset="-122"/>
              </a:rPr>
              <a:t>联合体数据的分配和访问 </a:t>
            </a:r>
          </a:p>
          <a:p>
            <a:pPr lvl="2">
              <a:lnSpc>
                <a:spcPct val="100000"/>
              </a:lnSpc>
            </a:pPr>
            <a:r>
              <a:rPr lang="zh-CN" altLang="en-US" sz="2000" dirty="0" smtClean="0">
                <a:latin typeface="微软雅黑" pitchFamily="34" charset="-122"/>
                <a:ea typeface="微软雅黑" pitchFamily="34" charset="-122"/>
              </a:rPr>
              <a:t>数据的对齐 </a:t>
            </a:r>
          </a:p>
          <a:p>
            <a:pPr lvl="1">
              <a:lnSpc>
                <a:spcPct val="100000"/>
              </a:lnSpc>
            </a:pPr>
            <a:r>
              <a:rPr lang="zh-CN" altLang="en-US" dirty="0" smtClean="0">
                <a:solidFill>
                  <a:srgbClr val="FF0000"/>
                </a:solidFill>
                <a:latin typeface="微软雅黑" pitchFamily="34" charset="-122"/>
                <a:ea typeface="微软雅黑" pitchFamily="34" charset="-122"/>
              </a:rPr>
              <a:t>第五讲：越界访问和缓冲区溢出 </a:t>
            </a:r>
          </a:p>
        </p:txBody>
      </p:sp>
    </p:spTree>
    <p:extLst>
      <p:ext uri="{BB962C8B-B14F-4D97-AF65-F5344CB8AC3E}">
        <p14:creationId xmlns:p14="http://schemas.microsoft.com/office/powerpoint/2010/main" val="17948712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a:xfrm>
            <a:off x="457200" y="98425"/>
            <a:ext cx="8229600" cy="561975"/>
          </a:xfrm>
        </p:spPr>
        <p:txBody>
          <a:bodyPr/>
          <a:lstStyle/>
          <a:p>
            <a:r>
              <a:rPr lang="zh-CN" altLang="en-US" sz="3600" smtClean="0"/>
              <a:t>数组的分配和访问</a:t>
            </a:r>
          </a:p>
        </p:txBody>
      </p:sp>
      <p:sp>
        <p:nvSpPr>
          <p:cNvPr id="575491" name="Rectangle 3"/>
          <p:cNvSpPr>
            <a:spLocks noGrp="1" noChangeArrowheads="1"/>
          </p:cNvSpPr>
          <p:nvPr>
            <p:ph type="body" idx="1"/>
          </p:nvPr>
        </p:nvSpPr>
        <p:spPr>
          <a:xfrm>
            <a:off x="468313" y="773113"/>
            <a:ext cx="8229600" cy="5281612"/>
          </a:xfrm>
        </p:spPr>
        <p:txBody>
          <a:bodyPr/>
          <a:lstStyle/>
          <a:p>
            <a:r>
              <a:rPr lang="zh-CN" altLang="en-US" sz="2000" smtClean="0">
                <a:latin typeface="微软雅黑" pitchFamily="34" charset="-122"/>
                <a:ea typeface="微软雅黑" pitchFamily="34" charset="-122"/>
              </a:rPr>
              <a:t>数组元素在内存的存放和访问 </a:t>
            </a:r>
          </a:p>
          <a:p>
            <a:pPr lvl="1"/>
            <a:r>
              <a:rPr lang="zh-CN" altLang="en-US" smtClean="0">
                <a:latin typeface="微软雅黑" pitchFamily="34" charset="-122"/>
                <a:ea typeface="微软雅黑" pitchFamily="34" charset="-122"/>
              </a:rPr>
              <a:t>例如，定义一个具有</a:t>
            </a:r>
            <a:r>
              <a:rPr lang="en-US" altLang="zh-CN" smtClean="0">
                <a:latin typeface="微软雅黑" pitchFamily="34" charset="-122"/>
                <a:ea typeface="微软雅黑" pitchFamily="34" charset="-122"/>
              </a:rPr>
              <a:t>4</a:t>
            </a:r>
            <a:r>
              <a:rPr lang="zh-CN" altLang="en-US" smtClean="0">
                <a:latin typeface="微软雅黑" pitchFamily="34" charset="-122"/>
                <a:ea typeface="微软雅黑" pitchFamily="34" charset="-122"/>
              </a:rPr>
              <a:t>个元素的静态存储型 </a:t>
            </a:r>
            <a:r>
              <a:rPr lang="en-US" altLang="zh-CN" smtClean="0">
                <a:latin typeface="微软雅黑" pitchFamily="34" charset="-122"/>
                <a:ea typeface="微软雅黑" pitchFamily="34" charset="-122"/>
              </a:rPr>
              <a:t>short </a:t>
            </a:r>
            <a:r>
              <a:rPr lang="zh-CN" altLang="en-US" smtClean="0">
                <a:latin typeface="微软雅黑" pitchFamily="34" charset="-122"/>
                <a:ea typeface="微软雅黑" pitchFamily="34" charset="-122"/>
              </a:rPr>
              <a:t>数据类型数组</a:t>
            </a:r>
            <a:r>
              <a:rPr lang="en-US" altLang="zh-CN" smtClean="0">
                <a:latin typeface="微软雅黑" pitchFamily="34" charset="-122"/>
                <a:ea typeface="微软雅黑" pitchFamily="34" charset="-122"/>
              </a:rPr>
              <a:t>A</a:t>
            </a:r>
            <a:r>
              <a:rPr lang="zh-CN" altLang="en-US" smtClean="0">
                <a:latin typeface="微软雅黑" pitchFamily="34" charset="-122"/>
                <a:ea typeface="微软雅黑" pitchFamily="34" charset="-122"/>
              </a:rPr>
              <a:t>，可以写成“</a:t>
            </a:r>
            <a:r>
              <a:rPr lang="en-US" altLang="zh-CN" smtClean="0">
                <a:latin typeface="微软雅黑" pitchFamily="34" charset="-122"/>
                <a:ea typeface="微软雅黑" pitchFamily="34" charset="-122"/>
              </a:rPr>
              <a:t>static short A[4];” </a:t>
            </a:r>
          </a:p>
          <a:p>
            <a:pPr lvl="1"/>
            <a:r>
              <a:rPr lang="zh-CN" altLang="en-US" smtClean="0">
                <a:latin typeface="微软雅黑" pitchFamily="34" charset="-122"/>
                <a:ea typeface="微软雅黑" pitchFamily="34" charset="-122"/>
              </a:rPr>
              <a:t>第 </a:t>
            </a:r>
            <a:r>
              <a:rPr lang="en-US" altLang="zh-CN" smtClean="0">
                <a:latin typeface="微软雅黑" pitchFamily="34" charset="-122"/>
                <a:ea typeface="微软雅黑" pitchFamily="34" charset="-122"/>
              </a:rPr>
              <a:t>i</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0≤i≤3</a:t>
            </a:r>
            <a:r>
              <a:rPr lang="zh-CN" altLang="en-US" smtClean="0">
                <a:latin typeface="微软雅黑" pitchFamily="34" charset="-122"/>
                <a:ea typeface="微软雅黑" pitchFamily="34" charset="-122"/>
              </a:rPr>
              <a:t>）个元素的地址计算公式为</a:t>
            </a:r>
            <a:r>
              <a:rPr lang="en-US" altLang="zh-CN" smtClean="0">
                <a:solidFill>
                  <a:srgbClr val="FF3300"/>
                </a:solidFill>
                <a:latin typeface="微软雅黑" pitchFamily="34" charset="-122"/>
                <a:ea typeface="微软雅黑" pitchFamily="34" charset="-122"/>
              </a:rPr>
              <a:t>&amp;A[0]+2*i</a:t>
            </a:r>
            <a:r>
              <a:rPr lang="zh-CN" altLang="en-US" smtClean="0">
                <a:latin typeface="微软雅黑" pitchFamily="34" charset="-122"/>
                <a:ea typeface="微软雅黑" pitchFamily="34" charset="-122"/>
              </a:rPr>
              <a:t>。</a:t>
            </a:r>
          </a:p>
          <a:p>
            <a:pPr lvl="1"/>
            <a:r>
              <a:rPr lang="zh-CN" altLang="en-US" smtClean="0">
                <a:latin typeface="微软雅黑" pitchFamily="34" charset="-122"/>
                <a:ea typeface="微软雅黑" pitchFamily="34" charset="-122"/>
              </a:rPr>
              <a:t>假定数组</a:t>
            </a:r>
            <a:r>
              <a:rPr lang="en-US" altLang="zh-CN" smtClean="0">
                <a:latin typeface="微软雅黑" pitchFamily="34" charset="-122"/>
                <a:ea typeface="微软雅黑" pitchFamily="34" charset="-122"/>
              </a:rPr>
              <a:t>A</a:t>
            </a:r>
            <a:r>
              <a:rPr lang="zh-CN" altLang="en-US" smtClean="0">
                <a:latin typeface="微软雅黑" pitchFamily="34" charset="-122"/>
                <a:ea typeface="微软雅黑" pitchFamily="34" charset="-122"/>
              </a:rPr>
              <a:t>的首地址存放在</a:t>
            </a:r>
            <a:r>
              <a:rPr lang="en-US" altLang="zh-CN" smtClean="0">
                <a:latin typeface="微软雅黑" pitchFamily="34" charset="-122"/>
                <a:ea typeface="微软雅黑" pitchFamily="34" charset="-122"/>
              </a:rPr>
              <a:t>EDX</a:t>
            </a:r>
            <a:r>
              <a:rPr lang="zh-CN" altLang="en-US" smtClean="0">
                <a:latin typeface="微软雅黑" pitchFamily="34" charset="-122"/>
                <a:ea typeface="微软雅黑" pitchFamily="34" charset="-122"/>
              </a:rPr>
              <a:t>中，</a:t>
            </a:r>
            <a:r>
              <a:rPr lang="en-US" altLang="zh-CN" smtClean="0">
                <a:latin typeface="微软雅黑" pitchFamily="34" charset="-122"/>
                <a:ea typeface="微软雅黑" pitchFamily="34" charset="-122"/>
              </a:rPr>
              <a:t>i </a:t>
            </a:r>
            <a:r>
              <a:rPr lang="zh-CN" altLang="en-US" smtClean="0">
                <a:latin typeface="微软雅黑" pitchFamily="34" charset="-122"/>
                <a:ea typeface="微软雅黑" pitchFamily="34" charset="-122"/>
              </a:rPr>
              <a:t>存放在</a:t>
            </a:r>
            <a:r>
              <a:rPr lang="en-US" altLang="zh-CN" smtClean="0">
                <a:latin typeface="微软雅黑" pitchFamily="34" charset="-122"/>
                <a:ea typeface="微软雅黑" pitchFamily="34" charset="-122"/>
              </a:rPr>
              <a:t>ECX</a:t>
            </a:r>
            <a:r>
              <a:rPr lang="zh-CN" altLang="en-US" smtClean="0">
                <a:latin typeface="微软雅黑" pitchFamily="34" charset="-122"/>
                <a:ea typeface="微软雅黑" pitchFamily="34" charset="-122"/>
              </a:rPr>
              <a:t>中，现要将</a:t>
            </a:r>
            <a:r>
              <a:rPr lang="en-US" altLang="zh-CN" smtClean="0">
                <a:latin typeface="微软雅黑" pitchFamily="34" charset="-122"/>
                <a:ea typeface="微软雅黑" pitchFamily="34" charset="-122"/>
              </a:rPr>
              <a:t>A[i]</a:t>
            </a:r>
            <a:r>
              <a:rPr lang="zh-CN" altLang="en-US" smtClean="0">
                <a:latin typeface="微软雅黑" pitchFamily="34" charset="-122"/>
                <a:ea typeface="微软雅黑" pitchFamily="34" charset="-122"/>
              </a:rPr>
              <a:t>取到</a:t>
            </a:r>
            <a:r>
              <a:rPr lang="en-US" altLang="zh-CN" smtClean="0">
                <a:latin typeface="微软雅黑" pitchFamily="34" charset="-122"/>
                <a:ea typeface="微软雅黑" pitchFamily="34" charset="-122"/>
              </a:rPr>
              <a:t>AX</a:t>
            </a:r>
            <a:r>
              <a:rPr lang="zh-CN" altLang="en-US" smtClean="0">
                <a:latin typeface="微软雅黑" pitchFamily="34" charset="-122"/>
                <a:ea typeface="微软雅黑" pitchFamily="34" charset="-122"/>
              </a:rPr>
              <a:t>中，则所用的汇编指令是什么？</a:t>
            </a:r>
          </a:p>
          <a:p>
            <a:pPr lvl="1">
              <a:buFontTx/>
              <a:buNone/>
            </a:pPr>
            <a:r>
              <a:rPr lang="en-US" altLang="zh-CN" smtClean="0">
                <a:latin typeface="微软雅黑" pitchFamily="34" charset="-122"/>
                <a:ea typeface="微软雅黑" pitchFamily="34" charset="-122"/>
              </a:rPr>
              <a:t>         movw  (%edx, %ecx, </a:t>
            </a:r>
            <a:r>
              <a:rPr lang="en-US" altLang="zh-CN" smtClean="0">
                <a:solidFill>
                  <a:srgbClr val="FF0000"/>
                </a:solidFill>
                <a:latin typeface="微软雅黑" pitchFamily="34" charset="-122"/>
                <a:ea typeface="微软雅黑" pitchFamily="34" charset="-122"/>
              </a:rPr>
              <a:t>2</a:t>
            </a:r>
            <a:r>
              <a:rPr lang="en-US" altLang="zh-CN" smtClean="0">
                <a:latin typeface="微软雅黑" pitchFamily="34" charset="-122"/>
                <a:ea typeface="微软雅黑" pitchFamily="34" charset="-122"/>
              </a:rPr>
              <a:t>), %ax </a:t>
            </a:r>
          </a:p>
          <a:p>
            <a:pPr lvl="1">
              <a:buFontTx/>
              <a:buNone/>
            </a:pPr>
            <a:r>
              <a:rPr lang="zh-CN" altLang="en-US" smtClean="0">
                <a:latin typeface="微软雅黑" pitchFamily="34" charset="-122"/>
                <a:ea typeface="微软雅黑" pitchFamily="34" charset="-122"/>
              </a:rPr>
              <a:t>其中，</a:t>
            </a:r>
            <a:r>
              <a:rPr lang="en-US" altLang="zh-CN" smtClean="0">
                <a:latin typeface="微软雅黑" pitchFamily="34" charset="-122"/>
                <a:ea typeface="微软雅黑" pitchFamily="34" charset="-122"/>
              </a:rPr>
              <a:t>ECX</a:t>
            </a:r>
            <a:r>
              <a:rPr lang="zh-CN" altLang="en-US" smtClean="0">
                <a:latin typeface="微软雅黑" pitchFamily="34" charset="-122"/>
                <a:ea typeface="微软雅黑" pitchFamily="34" charset="-122"/>
              </a:rPr>
              <a:t>为</a:t>
            </a:r>
            <a:r>
              <a:rPr lang="zh-CN" altLang="en-US" smtClean="0">
                <a:solidFill>
                  <a:srgbClr val="FF3300"/>
                </a:solidFill>
                <a:latin typeface="微软雅黑" pitchFamily="34" charset="-122"/>
                <a:ea typeface="微软雅黑" pitchFamily="34" charset="-122"/>
              </a:rPr>
              <a:t>变址（索引）寄存器</a:t>
            </a:r>
            <a:r>
              <a:rPr lang="zh-CN" altLang="en-US" smtClean="0">
                <a:latin typeface="微软雅黑" pitchFamily="34" charset="-122"/>
                <a:ea typeface="微软雅黑" pitchFamily="34" charset="-122"/>
              </a:rPr>
              <a:t>，在循环体中增量</a:t>
            </a:r>
          </a:p>
        </p:txBody>
      </p:sp>
      <p:sp>
        <p:nvSpPr>
          <p:cNvPr id="575492" name="Text Box 4"/>
          <p:cNvSpPr txBox="1">
            <a:spLocks noChangeArrowheads="1"/>
          </p:cNvSpPr>
          <p:nvPr/>
        </p:nvSpPr>
        <p:spPr bwMode="auto">
          <a:xfrm>
            <a:off x="5607050" y="3068638"/>
            <a:ext cx="1935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000"/>
              <a:t>比例因子是</a:t>
            </a:r>
            <a:r>
              <a:rPr lang="en-US" altLang="zh-CN" sz="2000"/>
              <a:t>2</a:t>
            </a:r>
            <a:r>
              <a:rPr lang="zh-CN" altLang="en-US" sz="2000"/>
              <a:t>！</a:t>
            </a:r>
          </a:p>
        </p:txBody>
      </p:sp>
      <p:pic>
        <p:nvPicPr>
          <p:cNvPr id="57549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968750"/>
            <a:ext cx="9144000" cy="2700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6262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5491">
                                            <p:txEl>
                                              <p:pRg st="1" end="1"/>
                                            </p:txEl>
                                          </p:spTgt>
                                        </p:tgtEl>
                                        <p:attrNameLst>
                                          <p:attrName>style.visibility</p:attrName>
                                        </p:attrNameLst>
                                      </p:cBhvr>
                                      <p:to>
                                        <p:strVal val="visible"/>
                                      </p:to>
                                    </p:set>
                                    <p:animEffect transition="in" filter="blinds(horizontal)">
                                      <p:cBhvr>
                                        <p:cTn id="7" dur="500"/>
                                        <p:tgtEl>
                                          <p:spTgt spid="5754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5491">
                                            <p:txEl>
                                              <p:pRg st="2" end="2"/>
                                            </p:txEl>
                                          </p:spTgt>
                                        </p:tgtEl>
                                        <p:attrNameLst>
                                          <p:attrName>style.visibility</p:attrName>
                                        </p:attrNameLst>
                                      </p:cBhvr>
                                      <p:to>
                                        <p:strVal val="visible"/>
                                      </p:to>
                                    </p:set>
                                    <p:animEffect transition="in" filter="blinds(horizontal)">
                                      <p:cBhvr>
                                        <p:cTn id="12" dur="500"/>
                                        <p:tgtEl>
                                          <p:spTgt spid="5754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75491">
                                            <p:txEl>
                                              <p:pRg st="3" end="3"/>
                                            </p:txEl>
                                          </p:spTgt>
                                        </p:tgtEl>
                                        <p:attrNameLst>
                                          <p:attrName>style.visibility</p:attrName>
                                        </p:attrNameLst>
                                      </p:cBhvr>
                                      <p:to>
                                        <p:strVal val="visible"/>
                                      </p:to>
                                    </p:set>
                                    <p:animEffect transition="in" filter="blinds(horizontal)">
                                      <p:cBhvr>
                                        <p:cTn id="17" dur="500"/>
                                        <p:tgtEl>
                                          <p:spTgt spid="57549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75491">
                                            <p:txEl>
                                              <p:pRg st="4" end="4"/>
                                            </p:txEl>
                                          </p:spTgt>
                                        </p:tgtEl>
                                        <p:attrNameLst>
                                          <p:attrName>style.visibility</p:attrName>
                                        </p:attrNameLst>
                                      </p:cBhvr>
                                      <p:to>
                                        <p:strVal val="visible"/>
                                      </p:to>
                                    </p:set>
                                    <p:animEffect transition="in" filter="blinds(horizontal)">
                                      <p:cBhvr>
                                        <p:cTn id="22" dur="500"/>
                                        <p:tgtEl>
                                          <p:spTgt spid="57549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75492"/>
                                        </p:tgtEl>
                                        <p:attrNameLst>
                                          <p:attrName>style.visibility</p:attrName>
                                        </p:attrNameLst>
                                      </p:cBhvr>
                                      <p:to>
                                        <p:strVal val="visible"/>
                                      </p:to>
                                    </p:set>
                                    <p:animEffect transition="in" filter="blinds(horizontal)">
                                      <p:cBhvr>
                                        <p:cTn id="27" dur="500"/>
                                        <p:tgtEl>
                                          <p:spTgt spid="57549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75491">
                                            <p:txEl>
                                              <p:pRg st="5" end="5"/>
                                            </p:txEl>
                                          </p:spTgt>
                                        </p:tgtEl>
                                        <p:attrNameLst>
                                          <p:attrName>style.visibility</p:attrName>
                                        </p:attrNameLst>
                                      </p:cBhvr>
                                      <p:to>
                                        <p:strVal val="visible"/>
                                      </p:to>
                                    </p:set>
                                    <p:animEffect transition="in" filter="blinds(horizontal)">
                                      <p:cBhvr>
                                        <p:cTn id="32" dur="500"/>
                                        <p:tgtEl>
                                          <p:spTgt spid="57549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75494"/>
                                        </p:tgtEl>
                                        <p:attrNameLst>
                                          <p:attrName>style.visibility</p:attrName>
                                        </p:attrNameLst>
                                      </p:cBhvr>
                                      <p:to>
                                        <p:strVal val="visible"/>
                                      </p:to>
                                    </p:set>
                                    <p:animEffect transition="in" filter="blinds(horizontal)">
                                      <p:cBhvr>
                                        <p:cTn id="37" dur="500"/>
                                        <p:tgtEl>
                                          <p:spTgt spid="575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Grp="1" noChangeArrowheads="1"/>
          </p:cNvSpPr>
          <p:nvPr>
            <p:ph type="title"/>
          </p:nvPr>
        </p:nvSpPr>
        <p:spPr>
          <a:xfrm>
            <a:off x="457200" y="98425"/>
            <a:ext cx="8229600" cy="561975"/>
          </a:xfrm>
        </p:spPr>
        <p:txBody>
          <a:bodyPr/>
          <a:lstStyle/>
          <a:p>
            <a:r>
              <a:rPr lang="zh-CN" altLang="en-US" sz="3600" smtClean="0"/>
              <a:t>越界访问和缓冲区溢出</a:t>
            </a:r>
          </a:p>
        </p:txBody>
      </p:sp>
      <p:sp>
        <p:nvSpPr>
          <p:cNvPr id="749572" name="Rectangle 4"/>
          <p:cNvSpPr>
            <a:spLocks/>
          </p:cNvSpPr>
          <p:nvPr/>
        </p:nvSpPr>
        <p:spPr bwMode="auto">
          <a:xfrm>
            <a:off x="431800" y="1584325"/>
            <a:ext cx="7650163" cy="2114550"/>
          </a:xfrm>
          <a:prstGeom prst="rect">
            <a:avLst/>
          </a:prstGeom>
          <a:solidFill>
            <a:srgbClr val="F8F6D9"/>
          </a:solidFill>
          <a:ln w="6350">
            <a:solidFill>
              <a:schemeClr val="tx1"/>
            </a:solidFill>
            <a:miter lim="800000"/>
            <a:headEnd/>
            <a:tailEnd/>
          </a:ln>
        </p:spPr>
        <p:txBody>
          <a:bodyPr lIns="63500" tIns="63500" rIns="63500" bIns="63500"/>
          <a:lstStyle/>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double fun(int i)</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  volatile double d[1] = {3.14};</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  volatile long int a[2];</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  a[i] = 1073741824; /* Possibly out of bounds */</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  return d[0];</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a:t>
            </a:r>
          </a:p>
        </p:txBody>
      </p:sp>
      <p:sp>
        <p:nvSpPr>
          <p:cNvPr id="18437" name="Rectangle 5"/>
          <p:cNvSpPr>
            <a:spLocks/>
          </p:cNvSpPr>
          <p:nvPr/>
        </p:nvSpPr>
        <p:spPr bwMode="auto">
          <a:xfrm>
            <a:off x="341313" y="4014788"/>
            <a:ext cx="7327900" cy="1371600"/>
          </a:xfrm>
          <a:prstGeom prst="rect">
            <a:avLst/>
          </a:prstGeom>
          <a:solidFill>
            <a:srgbClr val="FFFFFF"/>
          </a:solidFill>
          <a:ln w="12700">
            <a:noFill/>
            <a:miter lim="800000"/>
            <a:headEnd/>
            <a:tailEnd/>
          </a:ln>
        </p:spPr>
        <p:txBody>
          <a:bodyPr lIns="38100" tIns="38100" rIns="38100" bIns="38100"/>
          <a:lstStyle/>
          <a:p>
            <a:pPr eaLnBrk="1" hangingPunct="1"/>
            <a:r>
              <a:rPr lang="en-US" altLang="zh-CN" sz="2000">
                <a:latin typeface="Courier New" pitchFamily="49" charset="0"/>
                <a:ea typeface="Zapf Dingbats"/>
                <a:cs typeface="Zapf Dingbats"/>
                <a:sym typeface="Courier New" pitchFamily="49" charset="0"/>
              </a:rPr>
              <a:t>fun(0)  </a:t>
            </a:r>
            <a:r>
              <a:rPr lang="en-US" altLang="zh-CN" sz="2000">
                <a:latin typeface="Courier New" pitchFamily="49" charset="0"/>
                <a:ea typeface="Zapf Dingbats"/>
                <a:cs typeface="Zapf Dingbats"/>
                <a:sym typeface="Wingdings" pitchFamily="2" charset="2"/>
              </a:rPr>
              <a:t></a:t>
            </a:r>
            <a:r>
              <a:rPr lang="en-US" altLang="zh-CN" sz="2000">
                <a:latin typeface="Courier New" pitchFamily="49" charset="0"/>
                <a:ea typeface="Zapf Dingbats"/>
                <a:cs typeface="Zapf Dingbats"/>
                <a:sym typeface="Courier New" pitchFamily="49" charset="0"/>
              </a:rPr>
              <a:t>	3.14</a:t>
            </a:r>
            <a:endParaRPr lang="en-US" altLang="zh-CN" sz="2000">
              <a:latin typeface="Arial Narrow" pitchFamily="34" charset="0"/>
              <a:ea typeface="Lucida Grande"/>
              <a:cs typeface="Lucida Grande"/>
              <a:sym typeface="Arial Narrow" pitchFamily="34" charset="0"/>
            </a:endParaRPr>
          </a:p>
          <a:p>
            <a:pPr eaLnBrk="1" hangingPunct="1"/>
            <a:r>
              <a:rPr lang="en-US" altLang="zh-CN" sz="2000">
                <a:latin typeface="Courier New" pitchFamily="49" charset="0"/>
                <a:ea typeface="ヒラギノ角ゴ ProN W3"/>
                <a:cs typeface="Courier New" pitchFamily="49" charset="0"/>
                <a:sym typeface="Courier New" pitchFamily="49" charset="0"/>
              </a:rPr>
              <a:t>fun(1)  </a:t>
            </a:r>
            <a:r>
              <a:rPr lang="en-US" altLang="zh-CN" sz="2000">
                <a:latin typeface="Courier New" pitchFamily="49" charset="0"/>
                <a:ea typeface="ヒラギノ角ゴ ProN W3"/>
                <a:cs typeface="Courier New" pitchFamily="49" charset="0"/>
                <a:sym typeface="Wingdings" pitchFamily="2" charset="2"/>
              </a:rPr>
              <a:t></a:t>
            </a:r>
            <a:r>
              <a:rPr lang="en-US" altLang="zh-CN" sz="2000">
                <a:latin typeface="Courier New" pitchFamily="49" charset="0"/>
                <a:ea typeface="Monaco"/>
                <a:cs typeface="Monaco"/>
                <a:sym typeface="Courier New" pitchFamily="49" charset="0"/>
              </a:rPr>
              <a:t>	3.14</a:t>
            </a:r>
            <a:endParaRPr lang="en-US" altLang="zh-CN" sz="2000">
              <a:latin typeface="Arial Narrow" pitchFamily="34" charset="0"/>
              <a:ea typeface="Lucida Grande"/>
              <a:cs typeface="Lucida Grande"/>
              <a:sym typeface="Arial Narrow" pitchFamily="34" charset="0"/>
            </a:endParaRPr>
          </a:p>
          <a:p>
            <a:pPr eaLnBrk="1" hangingPunct="1"/>
            <a:r>
              <a:rPr lang="en-US" altLang="zh-CN" sz="2000">
                <a:latin typeface="Courier New" pitchFamily="49" charset="0"/>
                <a:ea typeface="ヒラギノ角ゴ ProN W3"/>
                <a:cs typeface="ヒラギノ角ゴ ProN W3"/>
                <a:sym typeface="Courier New" pitchFamily="49" charset="0"/>
              </a:rPr>
              <a:t>fun(2)  </a:t>
            </a:r>
            <a:r>
              <a:rPr lang="en-US" altLang="zh-CN" sz="2000">
                <a:latin typeface="Courier New" pitchFamily="49" charset="0"/>
                <a:ea typeface="ヒラギノ角ゴ ProN W3"/>
                <a:cs typeface="ヒラギノ角ゴ ProN W3"/>
                <a:sym typeface="Wingdings" pitchFamily="2" charset="2"/>
              </a:rPr>
              <a:t></a:t>
            </a:r>
            <a:r>
              <a:rPr lang="en-US" altLang="zh-CN" sz="2000">
                <a:latin typeface="Courier New" pitchFamily="49" charset="0"/>
                <a:ea typeface="Monaco"/>
                <a:cs typeface="Monaco"/>
                <a:sym typeface="Courier New" pitchFamily="49" charset="0"/>
              </a:rPr>
              <a:t>	3.1399998664856</a:t>
            </a:r>
            <a:endParaRPr lang="en-US" altLang="zh-CN" sz="2000">
              <a:latin typeface="Arial Narrow" pitchFamily="34" charset="0"/>
              <a:ea typeface="Lucida Grande"/>
              <a:cs typeface="Lucida Grande"/>
              <a:sym typeface="Arial Narrow" pitchFamily="34" charset="0"/>
            </a:endParaRPr>
          </a:p>
          <a:p>
            <a:pPr eaLnBrk="1" hangingPunct="1"/>
            <a:r>
              <a:rPr lang="en-US" altLang="zh-CN" sz="2000">
                <a:latin typeface="Courier New" pitchFamily="49" charset="0"/>
                <a:ea typeface="ヒラギノ角ゴ ProN W3"/>
                <a:cs typeface="ヒラギノ角ゴ ProN W3"/>
                <a:sym typeface="Courier New" pitchFamily="49" charset="0"/>
              </a:rPr>
              <a:t>fun(3)  </a:t>
            </a:r>
            <a:r>
              <a:rPr lang="en-US" altLang="zh-CN" sz="2000">
                <a:latin typeface="Courier New" pitchFamily="49" charset="0"/>
                <a:ea typeface="ヒラギノ角ゴ ProN W3"/>
                <a:cs typeface="ヒラギノ角ゴ ProN W3"/>
                <a:sym typeface="Wingdings" pitchFamily="2" charset="2"/>
              </a:rPr>
              <a:t></a:t>
            </a:r>
            <a:r>
              <a:rPr lang="en-US" altLang="zh-CN" sz="2000">
                <a:latin typeface="Courier New" pitchFamily="49" charset="0"/>
                <a:ea typeface="Monaco"/>
                <a:cs typeface="Monaco"/>
                <a:sym typeface="Courier New" pitchFamily="49" charset="0"/>
              </a:rPr>
              <a:t>	2.00000061035156</a:t>
            </a:r>
            <a:endParaRPr lang="en-US" altLang="zh-CN" sz="2000">
              <a:latin typeface="Arial Narrow" pitchFamily="34" charset="0"/>
              <a:ea typeface="Lucida Grande"/>
              <a:cs typeface="Lucida Grande"/>
              <a:sym typeface="Arial Narrow" pitchFamily="34" charset="0"/>
            </a:endParaRPr>
          </a:p>
          <a:p>
            <a:pPr eaLnBrk="1" hangingPunct="1"/>
            <a:r>
              <a:rPr lang="en-US" altLang="zh-CN" sz="2000">
                <a:latin typeface="Courier New" pitchFamily="49" charset="0"/>
                <a:ea typeface="ヒラギノ角ゴ ProN W3"/>
                <a:cs typeface="ヒラギノ角ゴ ProN W3"/>
                <a:sym typeface="Courier New" pitchFamily="49" charset="0"/>
              </a:rPr>
              <a:t>fun(4)  </a:t>
            </a:r>
            <a:r>
              <a:rPr lang="en-US" altLang="zh-CN" sz="2000">
                <a:latin typeface="Courier New" pitchFamily="49" charset="0"/>
                <a:ea typeface="ヒラギノ角ゴ ProN W3"/>
                <a:cs typeface="ヒラギノ角ゴ ProN W3"/>
                <a:sym typeface="Wingdings" pitchFamily="2" charset="2"/>
              </a:rPr>
              <a:t></a:t>
            </a:r>
            <a:r>
              <a:rPr lang="en-US" altLang="zh-CN" sz="2000">
                <a:latin typeface="Courier New" pitchFamily="49" charset="0"/>
                <a:ea typeface="Monaco"/>
                <a:cs typeface="Monaco"/>
                <a:sym typeface="Courier New" pitchFamily="49" charset="0"/>
              </a:rPr>
              <a:t>	3.14, </a:t>
            </a:r>
            <a:r>
              <a:rPr lang="zh-CN" altLang="en-US" sz="2000">
                <a:latin typeface="Courier New" pitchFamily="49" charset="0"/>
                <a:ea typeface="Monaco"/>
                <a:cs typeface="Monaco"/>
                <a:sym typeface="Courier New" pitchFamily="49" charset="0"/>
              </a:rPr>
              <a:t>然后存储保护错</a:t>
            </a:r>
          </a:p>
        </p:txBody>
      </p:sp>
      <p:sp>
        <p:nvSpPr>
          <p:cNvPr id="749574" name="Rectangle 6"/>
          <p:cNvSpPr>
            <a:spLocks noChangeArrowheads="1"/>
          </p:cNvSpPr>
          <p:nvPr/>
        </p:nvSpPr>
        <p:spPr bwMode="auto">
          <a:xfrm>
            <a:off x="296863" y="908050"/>
            <a:ext cx="4905375" cy="500063"/>
          </a:xfrm>
          <a:prstGeom prst="rect">
            <a:avLst/>
          </a:prstGeom>
          <a:noFill/>
          <a:ln w="9525">
            <a:noFill/>
            <a:miter lim="800000"/>
            <a:headEnd/>
            <a:tailEnd/>
          </a:ln>
        </p:spPr>
        <p:txBody>
          <a:bodyPr lIns="38100" tIns="38100" rIns="38100" bIns="38100"/>
          <a:lstStyle/>
          <a:p>
            <a:pPr marL="165100" indent="-165100" eaLnBrk="1" hangingPunct="1">
              <a:lnSpc>
                <a:spcPct val="115000"/>
              </a:lnSpc>
              <a:spcBef>
                <a:spcPct val="20000"/>
              </a:spcBef>
            </a:pPr>
            <a:r>
              <a:rPr lang="en-US" altLang="zh-CN" sz="2400">
                <a:solidFill>
                  <a:srgbClr val="3333CC"/>
                </a:solidFill>
                <a:latin typeface="Arial" pitchFamily="34" charset="0"/>
                <a:ea typeface="宋体" pitchFamily="2" charset="-122"/>
              </a:rPr>
              <a:t>  </a:t>
            </a:r>
            <a:r>
              <a:rPr lang="zh-CN" altLang="en-US" sz="2200">
                <a:solidFill>
                  <a:srgbClr val="3333CC"/>
                </a:solidFill>
                <a:latin typeface="Arial" pitchFamily="34" charset="0"/>
              </a:rPr>
              <a:t>大家还记得以下的例子吗？</a:t>
            </a:r>
          </a:p>
        </p:txBody>
      </p:sp>
      <p:pic>
        <p:nvPicPr>
          <p:cNvPr id="749576" name="Picture 8"/>
          <p:cNvPicPr>
            <a:picLocks noChangeAspect="1" noChangeArrowheads="1"/>
          </p:cNvPicPr>
          <p:nvPr/>
        </p:nvPicPr>
        <p:blipFill>
          <a:blip r:embed="rId2"/>
          <a:srcRect/>
          <a:stretch>
            <a:fillRect/>
          </a:stretch>
        </p:blipFill>
        <p:spPr bwMode="auto">
          <a:xfrm>
            <a:off x="5607050" y="4149725"/>
            <a:ext cx="3105150" cy="2206625"/>
          </a:xfrm>
          <a:prstGeom prst="rect">
            <a:avLst/>
          </a:prstGeom>
          <a:noFill/>
        </p:spPr>
      </p:pic>
      <p:sp>
        <p:nvSpPr>
          <p:cNvPr id="749578" name="Text Box 10"/>
          <p:cNvSpPr txBox="1">
            <a:spLocks noChangeArrowheads="1"/>
          </p:cNvSpPr>
          <p:nvPr/>
        </p:nvSpPr>
        <p:spPr bwMode="auto">
          <a:xfrm>
            <a:off x="341313" y="5768975"/>
            <a:ext cx="4095750" cy="9302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200">
                <a:solidFill>
                  <a:srgbClr val="008000"/>
                </a:solidFill>
              </a:rPr>
              <a:t>为什么当 </a:t>
            </a:r>
            <a:r>
              <a:rPr lang="en-US" altLang="zh-CN" sz="2200">
                <a:solidFill>
                  <a:srgbClr val="008000"/>
                </a:solidFill>
              </a:rPr>
              <a:t>i&gt;1 </a:t>
            </a:r>
            <a:r>
              <a:rPr lang="zh-CN" altLang="en-US" sz="2200">
                <a:solidFill>
                  <a:srgbClr val="008000"/>
                </a:solidFill>
              </a:rPr>
              <a:t>就有问题？</a:t>
            </a:r>
          </a:p>
          <a:p>
            <a:pPr marL="342900" indent="-342900">
              <a:spcBef>
                <a:spcPct val="50000"/>
              </a:spcBef>
            </a:pPr>
            <a:r>
              <a:rPr lang="zh-CN" altLang="en-US" sz="2200">
                <a:solidFill>
                  <a:srgbClr val="FF3300"/>
                </a:solidFill>
              </a:rPr>
              <a:t>因为数组访问越界！</a:t>
            </a:r>
          </a:p>
        </p:txBody>
      </p:sp>
    </p:spTree>
    <p:extLst>
      <p:ext uri="{BB962C8B-B14F-4D97-AF65-F5344CB8AC3E}">
        <p14:creationId xmlns:p14="http://schemas.microsoft.com/office/powerpoint/2010/main" val="3105635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9576"/>
                                        </p:tgtEl>
                                        <p:attrNameLst>
                                          <p:attrName>style.visibility</p:attrName>
                                        </p:attrNameLst>
                                      </p:cBhvr>
                                      <p:to>
                                        <p:strVal val="visible"/>
                                      </p:to>
                                    </p:set>
                                    <p:animEffect transition="in" filter="blinds(horizontal)">
                                      <p:cBhvr>
                                        <p:cTn id="7" dur="500"/>
                                        <p:tgtEl>
                                          <p:spTgt spid="7495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9572"/>
                                        </p:tgtEl>
                                        <p:attrNameLst>
                                          <p:attrName>style.visibility</p:attrName>
                                        </p:attrNameLst>
                                      </p:cBhvr>
                                      <p:to>
                                        <p:strVal val="visible"/>
                                      </p:to>
                                    </p:set>
                                    <p:animEffect transition="in" filter="blinds(horizontal)">
                                      <p:cBhvr>
                                        <p:cTn id="12" dur="500"/>
                                        <p:tgtEl>
                                          <p:spTgt spid="74957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437"/>
                                        </p:tgtEl>
                                        <p:attrNameLst>
                                          <p:attrName>style.visibility</p:attrName>
                                        </p:attrNameLst>
                                      </p:cBhvr>
                                      <p:to>
                                        <p:strVal val="visible"/>
                                      </p:to>
                                    </p:set>
                                    <p:animEffect transition="in" filter="blinds(horizontal)">
                                      <p:cBhvr>
                                        <p:cTn id="17" dur="500"/>
                                        <p:tgtEl>
                                          <p:spTgt spid="1843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9578">
                                            <p:txEl>
                                              <p:pRg st="0" end="0"/>
                                            </p:txEl>
                                          </p:spTgt>
                                        </p:tgtEl>
                                        <p:attrNameLst>
                                          <p:attrName>style.visibility</p:attrName>
                                        </p:attrNameLst>
                                      </p:cBhvr>
                                      <p:to>
                                        <p:strVal val="visible"/>
                                      </p:to>
                                    </p:set>
                                    <p:animEffect transition="in" filter="blinds(horizontal)">
                                      <p:cBhvr>
                                        <p:cTn id="22" dur="500"/>
                                        <p:tgtEl>
                                          <p:spTgt spid="74957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49578">
                                            <p:txEl>
                                              <p:pRg st="1" end="1"/>
                                            </p:txEl>
                                          </p:spTgt>
                                        </p:tgtEl>
                                        <p:attrNameLst>
                                          <p:attrName>style.visibility</p:attrName>
                                        </p:attrNameLst>
                                      </p:cBhvr>
                                      <p:to>
                                        <p:strVal val="visible"/>
                                      </p:to>
                                    </p:set>
                                    <p:animEffect transition="in" filter="blinds(horizontal)">
                                      <p:cBhvr>
                                        <p:cTn id="27" dur="500"/>
                                        <p:tgtEl>
                                          <p:spTgt spid="74957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49576"/>
                                        </p:tgtEl>
                                        <p:attrNameLst>
                                          <p:attrName>style.visibility</p:attrName>
                                        </p:attrNameLst>
                                      </p:cBhvr>
                                      <p:to>
                                        <p:strVal val="visible"/>
                                      </p:to>
                                    </p:set>
                                    <p:animEffect transition="in" filter="blinds(horizontal)">
                                      <p:cBhvr>
                                        <p:cTn id="32" dur="500"/>
                                        <p:tgtEl>
                                          <p:spTgt spid="749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572" grpId="0" animBg="1"/>
      <p:bldP spid="1843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a:xfrm>
            <a:off x="457200" y="98425"/>
            <a:ext cx="8229600" cy="561975"/>
          </a:xfrm>
        </p:spPr>
        <p:txBody>
          <a:bodyPr/>
          <a:lstStyle/>
          <a:p>
            <a:r>
              <a:rPr lang="zh-CN" altLang="en-US" sz="3600" smtClean="0"/>
              <a:t>越界访问和缓冲区溢出 </a:t>
            </a:r>
          </a:p>
        </p:txBody>
      </p:sp>
      <p:sp>
        <p:nvSpPr>
          <p:cNvPr id="589827" name="Rectangle 3"/>
          <p:cNvSpPr>
            <a:spLocks noGrp="1" noChangeArrowheads="1"/>
          </p:cNvSpPr>
          <p:nvPr>
            <p:ph type="body" idx="1"/>
          </p:nvPr>
        </p:nvSpPr>
        <p:spPr>
          <a:xfrm>
            <a:off x="468313" y="836613"/>
            <a:ext cx="8229600" cy="5472112"/>
          </a:xfrm>
        </p:spPr>
        <p:txBody>
          <a:bodyPr/>
          <a:lstStyle/>
          <a:p>
            <a:pPr>
              <a:lnSpc>
                <a:spcPct val="120000"/>
              </a:lnSpc>
              <a:spcBef>
                <a:spcPct val="30000"/>
              </a:spcBef>
            </a:pPr>
            <a:r>
              <a:rPr lang="en-US" altLang="zh-CN" sz="2000" smtClean="0">
                <a:latin typeface="微软雅黑" pitchFamily="34" charset="-122"/>
                <a:ea typeface="微软雅黑" pitchFamily="34" charset="-122"/>
              </a:rPr>
              <a:t>C</a:t>
            </a:r>
            <a:r>
              <a:rPr lang="zh-CN" altLang="en-US" sz="2000" smtClean="0">
                <a:latin typeface="微软雅黑" pitchFamily="34" charset="-122"/>
                <a:ea typeface="微软雅黑" pitchFamily="34" charset="-122"/>
              </a:rPr>
              <a:t>语言中的</a:t>
            </a:r>
            <a:r>
              <a:rPr lang="zh-CN" altLang="en-US" sz="2000" smtClean="0">
                <a:solidFill>
                  <a:srgbClr val="0000FF"/>
                </a:solidFill>
                <a:latin typeface="微软雅黑" pitchFamily="34" charset="-122"/>
                <a:ea typeface="微软雅黑" pitchFamily="34" charset="-122"/>
              </a:rPr>
              <a:t>数组元素可使用指针来访问，因而对数组的引用没有边界约束，</a:t>
            </a:r>
            <a:r>
              <a:rPr lang="zh-CN" altLang="en-US" sz="2000" smtClean="0">
                <a:latin typeface="微软雅黑" pitchFamily="34" charset="-122"/>
                <a:ea typeface="微软雅黑" pitchFamily="34" charset="-122"/>
              </a:rPr>
              <a:t>也即程序中对数组的访问可能会有意或无意地超越数组存储区范围而无法发现。</a:t>
            </a:r>
          </a:p>
          <a:p>
            <a:pPr>
              <a:lnSpc>
                <a:spcPct val="120000"/>
              </a:lnSpc>
              <a:spcBef>
                <a:spcPct val="30000"/>
              </a:spcBef>
            </a:pPr>
            <a:r>
              <a:rPr lang="zh-CN" altLang="en-US" sz="2000" smtClean="0">
                <a:latin typeface="微软雅黑" pitchFamily="34" charset="-122"/>
                <a:ea typeface="微软雅黑" pitchFamily="34" charset="-122"/>
              </a:rPr>
              <a:t>数组存储区可看成是一个缓冲区，</a:t>
            </a:r>
            <a:r>
              <a:rPr lang="zh-CN" altLang="en-US" sz="2000" smtClean="0">
                <a:solidFill>
                  <a:srgbClr val="0000FF"/>
                </a:solidFill>
                <a:latin typeface="微软雅黑" pitchFamily="34" charset="-122"/>
                <a:ea typeface="微软雅黑" pitchFamily="34" charset="-122"/>
              </a:rPr>
              <a:t>超越数组存储区范围的写入操作称为</a:t>
            </a:r>
            <a:r>
              <a:rPr lang="zh-CN" altLang="en-US" sz="2000" smtClean="0">
                <a:solidFill>
                  <a:srgbClr val="CC3300"/>
                </a:solidFill>
                <a:latin typeface="微软雅黑" pitchFamily="34" charset="-122"/>
                <a:ea typeface="微软雅黑" pitchFamily="34" charset="-122"/>
              </a:rPr>
              <a:t>缓冲区溢出</a:t>
            </a:r>
            <a:r>
              <a:rPr lang="zh-CN" altLang="en-US" sz="2000" smtClean="0">
                <a:latin typeface="微软雅黑" pitchFamily="34" charset="-122"/>
                <a:ea typeface="微软雅黑" pitchFamily="34" charset="-122"/>
              </a:rPr>
              <a:t>。</a:t>
            </a:r>
          </a:p>
          <a:p>
            <a:pPr>
              <a:lnSpc>
                <a:spcPct val="120000"/>
              </a:lnSpc>
              <a:spcBef>
                <a:spcPct val="30000"/>
              </a:spcBef>
            </a:pPr>
            <a:r>
              <a:rPr lang="zh-CN" altLang="en-US" sz="2000" smtClean="0">
                <a:latin typeface="微软雅黑" pitchFamily="34" charset="-122"/>
                <a:ea typeface="微软雅黑" pitchFamily="34" charset="-122"/>
              </a:rPr>
              <a:t>例如，对于一个有</a:t>
            </a:r>
            <a:r>
              <a:rPr lang="en-US" altLang="zh-CN" sz="2000" smtClean="0">
                <a:latin typeface="微软雅黑" pitchFamily="34" charset="-122"/>
                <a:ea typeface="微软雅黑" pitchFamily="34" charset="-122"/>
              </a:rPr>
              <a:t>10</a:t>
            </a:r>
            <a:r>
              <a:rPr lang="zh-CN" altLang="en-US" sz="2000" smtClean="0">
                <a:latin typeface="微软雅黑" pitchFamily="34" charset="-122"/>
                <a:ea typeface="微软雅黑" pitchFamily="34" charset="-122"/>
              </a:rPr>
              <a:t>个元素的</a:t>
            </a:r>
            <a:r>
              <a:rPr lang="en-US" altLang="zh-CN" sz="2000" smtClean="0">
                <a:latin typeface="微软雅黑" pitchFamily="34" charset="-122"/>
                <a:ea typeface="微软雅黑" pitchFamily="34" charset="-122"/>
              </a:rPr>
              <a:t>char</a:t>
            </a:r>
            <a:r>
              <a:rPr lang="zh-CN" altLang="en-US" sz="2000" smtClean="0">
                <a:latin typeface="微软雅黑" pitchFamily="34" charset="-122"/>
                <a:ea typeface="微软雅黑" pitchFamily="34" charset="-122"/>
              </a:rPr>
              <a:t>型数组，其定义的缓冲区有</a:t>
            </a:r>
            <a:r>
              <a:rPr lang="en-US" altLang="zh-CN" sz="2000" smtClean="0">
                <a:latin typeface="微软雅黑" pitchFamily="34" charset="-122"/>
                <a:ea typeface="微软雅黑" pitchFamily="34" charset="-122"/>
              </a:rPr>
              <a:t>10</a:t>
            </a:r>
            <a:r>
              <a:rPr lang="zh-CN" altLang="en-US" sz="2000" smtClean="0">
                <a:latin typeface="微软雅黑" pitchFamily="34" charset="-122"/>
                <a:ea typeface="微软雅黑" pitchFamily="34" charset="-122"/>
              </a:rPr>
              <a:t>个字节。若写一个字符串到这个缓冲区，那么只要写入的字符串多于</a:t>
            </a:r>
            <a:r>
              <a:rPr lang="en-US" altLang="zh-CN" sz="2000" smtClean="0">
                <a:latin typeface="微软雅黑" pitchFamily="34" charset="-122"/>
                <a:ea typeface="微软雅黑" pitchFamily="34" charset="-122"/>
              </a:rPr>
              <a:t>9</a:t>
            </a:r>
            <a:r>
              <a:rPr lang="zh-CN" altLang="en-US" sz="2000" smtClean="0">
                <a:latin typeface="微软雅黑" pitchFamily="34" charset="-122"/>
                <a:ea typeface="微软雅黑" pitchFamily="34" charset="-122"/>
              </a:rPr>
              <a:t>个字符（结束符‘</a:t>
            </a:r>
            <a:r>
              <a:rPr lang="en-US" altLang="zh-CN" sz="2000" smtClean="0">
                <a:latin typeface="微软雅黑" pitchFamily="34" charset="-122"/>
                <a:ea typeface="微软雅黑" pitchFamily="34" charset="-122"/>
              </a:rPr>
              <a:t>\0’</a:t>
            </a:r>
            <a:r>
              <a:rPr lang="zh-CN" altLang="en-US" sz="2000" smtClean="0">
                <a:latin typeface="微软雅黑" pitchFamily="34" charset="-122"/>
                <a:ea typeface="微软雅黑" pitchFamily="34" charset="-122"/>
              </a:rPr>
              <a:t>占一个字节），就会发生</a:t>
            </a:r>
            <a:r>
              <a:rPr lang="zh-CN" altLang="en-US" sz="2000" smtClean="0">
                <a:solidFill>
                  <a:srgbClr val="CC3300"/>
                </a:solidFill>
                <a:latin typeface="微软雅黑" pitchFamily="34" charset="-122"/>
                <a:ea typeface="微软雅黑" pitchFamily="34" charset="-122"/>
              </a:rPr>
              <a:t>“写溢出”。</a:t>
            </a:r>
          </a:p>
          <a:p>
            <a:pPr>
              <a:lnSpc>
                <a:spcPct val="120000"/>
              </a:lnSpc>
              <a:spcBef>
                <a:spcPct val="30000"/>
              </a:spcBef>
            </a:pPr>
            <a:r>
              <a:rPr lang="zh-CN" altLang="en-US" sz="2000" smtClean="0">
                <a:latin typeface="微软雅黑" pitchFamily="34" charset="-122"/>
                <a:ea typeface="微软雅黑" pitchFamily="34" charset="-122"/>
              </a:rPr>
              <a:t>缓冲区溢出是一种</a:t>
            </a:r>
            <a:r>
              <a:rPr lang="zh-CN" altLang="en-US" sz="2000" smtClean="0">
                <a:solidFill>
                  <a:srgbClr val="FF0000"/>
                </a:solidFill>
                <a:latin typeface="微软雅黑" pitchFamily="34" charset="-122"/>
                <a:ea typeface="微软雅黑" pitchFamily="34" charset="-122"/>
              </a:rPr>
              <a:t>非常普遍、非常危险的漏洞</a:t>
            </a:r>
            <a:r>
              <a:rPr lang="zh-CN" altLang="en-US" sz="2000" smtClean="0">
                <a:latin typeface="微软雅黑" pitchFamily="34" charset="-122"/>
                <a:ea typeface="微软雅黑" pitchFamily="34" charset="-122"/>
              </a:rPr>
              <a:t>，在各种操作系统、应用软件中广泛存在。</a:t>
            </a:r>
          </a:p>
          <a:p>
            <a:pPr>
              <a:lnSpc>
                <a:spcPct val="120000"/>
              </a:lnSpc>
              <a:spcBef>
                <a:spcPct val="30000"/>
              </a:spcBef>
            </a:pPr>
            <a:r>
              <a:rPr lang="zh-CN" altLang="en-US" sz="2000" smtClean="0">
                <a:solidFill>
                  <a:srgbClr val="CC3300"/>
                </a:solidFill>
                <a:latin typeface="微软雅黑" pitchFamily="34" charset="-122"/>
                <a:ea typeface="微软雅黑" pitchFamily="34" charset="-122"/>
              </a:rPr>
              <a:t>缓冲区溢出攻击</a:t>
            </a:r>
            <a:r>
              <a:rPr lang="zh-CN" altLang="en-US" sz="2000" smtClean="0">
                <a:latin typeface="微软雅黑" pitchFamily="34" charset="-122"/>
                <a:ea typeface="微软雅黑" pitchFamily="34" charset="-122"/>
              </a:rPr>
              <a:t>是利用缓冲区溢出漏洞所进行的攻击行动。利用缓冲区溢出攻击，可导致程序运行失败、系统关机、重新启动等后果。</a:t>
            </a:r>
            <a:r>
              <a:rPr lang="zh-CN" altLang="en-US" sz="2000" smtClean="0"/>
              <a:t>  </a:t>
            </a:r>
          </a:p>
        </p:txBody>
      </p:sp>
    </p:spTree>
    <p:extLst>
      <p:ext uri="{BB962C8B-B14F-4D97-AF65-F5344CB8AC3E}">
        <p14:creationId xmlns:p14="http://schemas.microsoft.com/office/powerpoint/2010/main" val="3778166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9827">
                                            <p:txEl>
                                              <p:pRg st="0" end="0"/>
                                            </p:txEl>
                                          </p:spTgt>
                                        </p:tgtEl>
                                        <p:attrNameLst>
                                          <p:attrName>style.visibility</p:attrName>
                                        </p:attrNameLst>
                                      </p:cBhvr>
                                      <p:to>
                                        <p:strVal val="visible"/>
                                      </p:to>
                                    </p:set>
                                    <p:animEffect transition="in" filter="blinds(horizontal)">
                                      <p:cBhvr>
                                        <p:cTn id="7" dur="500"/>
                                        <p:tgtEl>
                                          <p:spTgt spid="5898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9827">
                                            <p:txEl>
                                              <p:pRg st="1" end="1"/>
                                            </p:txEl>
                                          </p:spTgt>
                                        </p:tgtEl>
                                        <p:attrNameLst>
                                          <p:attrName>style.visibility</p:attrName>
                                        </p:attrNameLst>
                                      </p:cBhvr>
                                      <p:to>
                                        <p:strVal val="visible"/>
                                      </p:to>
                                    </p:set>
                                    <p:animEffect transition="in" filter="blinds(horizontal)">
                                      <p:cBhvr>
                                        <p:cTn id="12" dur="500"/>
                                        <p:tgtEl>
                                          <p:spTgt spid="5898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9827">
                                            <p:txEl>
                                              <p:pRg st="2" end="2"/>
                                            </p:txEl>
                                          </p:spTgt>
                                        </p:tgtEl>
                                        <p:attrNameLst>
                                          <p:attrName>style.visibility</p:attrName>
                                        </p:attrNameLst>
                                      </p:cBhvr>
                                      <p:to>
                                        <p:strVal val="visible"/>
                                      </p:to>
                                    </p:set>
                                    <p:animEffect transition="in" filter="blinds(horizontal)">
                                      <p:cBhvr>
                                        <p:cTn id="17" dur="500"/>
                                        <p:tgtEl>
                                          <p:spTgt spid="589827">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89827">
                                            <p:txEl>
                                              <p:pRg st="3" end="3"/>
                                            </p:txEl>
                                          </p:spTgt>
                                        </p:tgtEl>
                                        <p:attrNameLst>
                                          <p:attrName>style.visibility</p:attrName>
                                        </p:attrNameLst>
                                      </p:cBhvr>
                                      <p:to>
                                        <p:strVal val="visible"/>
                                      </p:to>
                                    </p:set>
                                    <p:animEffect transition="in" filter="blinds(horizontal)">
                                      <p:cBhvr>
                                        <p:cTn id="20" dur="500"/>
                                        <p:tgtEl>
                                          <p:spTgt spid="58982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89827">
                                            <p:txEl>
                                              <p:pRg st="4" end="4"/>
                                            </p:txEl>
                                          </p:spTgt>
                                        </p:tgtEl>
                                        <p:attrNameLst>
                                          <p:attrName>style.visibility</p:attrName>
                                        </p:attrNameLst>
                                      </p:cBhvr>
                                      <p:to>
                                        <p:strVal val="visible"/>
                                      </p:to>
                                    </p:set>
                                    <p:animEffect transition="in" filter="blinds(horizontal)">
                                      <p:cBhvr>
                                        <p:cTn id="25" dur="500"/>
                                        <p:tgtEl>
                                          <p:spTgt spid="5898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0770" name="Group 2"/>
          <p:cNvGrpSpPr>
            <a:grpSpLocks/>
          </p:cNvGrpSpPr>
          <p:nvPr/>
        </p:nvGrpSpPr>
        <p:grpSpPr bwMode="auto">
          <a:xfrm>
            <a:off x="3492500" y="2168525"/>
            <a:ext cx="5651500" cy="4689475"/>
            <a:chOff x="2200" y="1366"/>
            <a:chExt cx="3560" cy="2954"/>
          </a:xfrm>
        </p:grpSpPr>
        <p:pic>
          <p:nvPicPr>
            <p:cNvPr id="800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0" y="1366"/>
              <a:ext cx="3560" cy="2954"/>
            </a:xfrm>
            <a:prstGeom prst="rect">
              <a:avLst/>
            </a:prstGeom>
            <a:noFill/>
            <a:extLst>
              <a:ext uri="{909E8E84-426E-40DD-AFC4-6F175D3DCCD1}">
                <a14:hiddenFill xmlns:a14="http://schemas.microsoft.com/office/drawing/2010/main">
                  <a:solidFill>
                    <a:srgbClr val="FFFFFF"/>
                  </a:solidFill>
                </a14:hiddenFill>
              </a:ext>
            </a:extLst>
          </p:spPr>
        </p:pic>
        <p:sp>
          <p:nvSpPr>
            <p:cNvPr id="800772" name="Text Box 4"/>
            <p:cNvSpPr txBox="1">
              <a:spLocks noChangeArrowheads="1"/>
            </p:cNvSpPr>
            <p:nvPr/>
          </p:nvSpPr>
          <p:spPr bwMode="auto">
            <a:xfrm>
              <a:off x="4808" y="2755"/>
              <a:ext cx="794" cy="23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a:latin typeface="微软雅黑" pitchFamily="34" charset="-122"/>
                  <a:ea typeface="微软雅黑" pitchFamily="34" charset="-122"/>
                </a:rPr>
                <a:t>共</a:t>
              </a:r>
              <a:r>
                <a:rPr lang="en-US" altLang="zh-CN">
                  <a:latin typeface="微软雅黑" pitchFamily="34" charset="-122"/>
                  <a:ea typeface="微软雅黑" pitchFamily="34" charset="-122"/>
                </a:rPr>
                <a:t>24</a:t>
              </a:r>
              <a:r>
                <a:rPr lang="zh-CN" altLang="en-US">
                  <a:latin typeface="微软雅黑" pitchFamily="34" charset="-122"/>
                  <a:ea typeface="微软雅黑" pitchFamily="34" charset="-122"/>
                </a:rPr>
                <a:t>字节</a:t>
              </a:r>
            </a:p>
          </p:txBody>
        </p:sp>
      </p:grpSp>
      <p:sp>
        <p:nvSpPr>
          <p:cNvPr id="800773" name="Rectangle 5"/>
          <p:cNvSpPr>
            <a:spLocks noGrp="1" noChangeArrowheads="1"/>
          </p:cNvSpPr>
          <p:nvPr>
            <p:ph type="title"/>
          </p:nvPr>
        </p:nvSpPr>
        <p:spPr>
          <a:xfrm>
            <a:off x="457200" y="142875"/>
            <a:ext cx="8229600" cy="449263"/>
          </a:xfrm>
        </p:spPr>
        <p:txBody>
          <a:bodyPr/>
          <a:lstStyle/>
          <a:p>
            <a:r>
              <a:rPr lang="zh-CN" altLang="en-US" smtClean="0"/>
              <a:t>越界访问和缓冲区溢出</a:t>
            </a:r>
          </a:p>
        </p:txBody>
      </p:sp>
      <p:sp>
        <p:nvSpPr>
          <p:cNvPr id="800774" name="Rectangle 6"/>
          <p:cNvSpPr>
            <a:spLocks noGrp="1" noChangeArrowheads="1"/>
          </p:cNvSpPr>
          <p:nvPr>
            <p:ph type="body" idx="1"/>
          </p:nvPr>
        </p:nvSpPr>
        <p:spPr>
          <a:xfrm>
            <a:off x="122238" y="728663"/>
            <a:ext cx="8229600" cy="5218112"/>
          </a:xfrm>
        </p:spPr>
        <p:txBody>
          <a:bodyPr/>
          <a:lstStyle/>
          <a:p>
            <a:r>
              <a:rPr lang="zh-CN" altLang="en-US" sz="2200" smtClean="0">
                <a:ea typeface="微软雅黑" pitchFamily="34" charset="-122"/>
              </a:rPr>
              <a:t>造成缓冲区溢出的原因是</a:t>
            </a:r>
            <a:r>
              <a:rPr lang="zh-CN" altLang="en-US" sz="2200" smtClean="0">
                <a:solidFill>
                  <a:srgbClr val="CC3300"/>
                </a:solidFill>
                <a:ea typeface="微软雅黑" pitchFamily="34" charset="-122"/>
              </a:rPr>
              <a:t>没有对栈中作为缓冲区的数组的访问进行越界检查</a:t>
            </a:r>
            <a:r>
              <a:rPr lang="zh-CN" altLang="en-US" sz="2200" smtClean="0">
                <a:ea typeface="微软雅黑" pitchFamily="34" charset="-122"/>
              </a:rPr>
              <a:t>。</a:t>
            </a:r>
            <a:endParaRPr lang="zh-CN" altLang="en-US" smtClean="0">
              <a:ea typeface="微软雅黑" pitchFamily="34" charset="-122"/>
            </a:endParaRPr>
          </a:p>
        </p:txBody>
      </p:sp>
      <p:sp>
        <p:nvSpPr>
          <p:cNvPr id="800775" name="Rectangle 7"/>
          <p:cNvSpPr>
            <a:spLocks noChangeArrowheads="1"/>
          </p:cNvSpPr>
          <p:nvPr/>
        </p:nvSpPr>
        <p:spPr bwMode="auto">
          <a:xfrm>
            <a:off x="161925" y="1854200"/>
            <a:ext cx="3687763" cy="476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542925" algn="l"/>
              </a:tabLst>
              <a:defRPr>
                <a:solidFill>
                  <a:schemeClr val="tx1"/>
                </a:solidFill>
                <a:latin typeface="Arial" pitchFamily="34" charset="0"/>
                <a:ea typeface="宋体" pitchFamily="2" charset="-122"/>
              </a:defRPr>
            </a:lvl1pPr>
            <a:lvl2pPr>
              <a:tabLst>
                <a:tab pos="542925" algn="l"/>
              </a:tabLst>
              <a:defRPr>
                <a:solidFill>
                  <a:schemeClr val="tx1"/>
                </a:solidFill>
                <a:latin typeface="Arial" pitchFamily="34" charset="0"/>
                <a:ea typeface="宋体" pitchFamily="2" charset="-122"/>
              </a:defRPr>
            </a:lvl2pPr>
            <a:lvl3pPr>
              <a:tabLst>
                <a:tab pos="542925" algn="l"/>
              </a:tabLst>
              <a:defRPr>
                <a:solidFill>
                  <a:schemeClr val="tx1"/>
                </a:solidFill>
                <a:latin typeface="Arial" pitchFamily="34" charset="0"/>
                <a:ea typeface="宋体" pitchFamily="2" charset="-122"/>
              </a:defRPr>
            </a:lvl3pPr>
            <a:lvl4pPr>
              <a:tabLst>
                <a:tab pos="542925" algn="l"/>
              </a:tabLst>
              <a:defRPr>
                <a:solidFill>
                  <a:schemeClr val="tx1"/>
                </a:solidFill>
                <a:latin typeface="Arial" pitchFamily="34" charset="0"/>
                <a:ea typeface="宋体" pitchFamily="2" charset="-122"/>
              </a:defRPr>
            </a:lvl4pPr>
            <a:lvl5pPr>
              <a:tabLst>
                <a:tab pos="542925" algn="l"/>
              </a:tabLst>
              <a:defRPr>
                <a:solidFill>
                  <a:schemeClr val="tx1"/>
                </a:solidFill>
                <a:latin typeface="Arial" pitchFamily="34" charset="0"/>
                <a:ea typeface="宋体" pitchFamily="2" charset="-122"/>
              </a:defRPr>
            </a:lvl5pPr>
            <a:lvl6pPr eaLnBrk="0" fontAlgn="base" hangingPunct="0">
              <a:spcBef>
                <a:spcPct val="0"/>
              </a:spcBef>
              <a:spcAft>
                <a:spcPct val="0"/>
              </a:spcAft>
              <a:tabLst>
                <a:tab pos="542925" algn="l"/>
              </a:tabLst>
              <a:defRPr>
                <a:solidFill>
                  <a:schemeClr val="tx1"/>
                </a:solidFill>
                <a:latin typeface="Arial" pitchFamily="34" charset="0"/>
                <a:ea typeface="宋体" pitchFamily="2" charset="-122"/>
              </a:defRPr>
            </a:lvl6pPr>
            <a:lvl7pPr eaLnBrk="0" fontAlgn="base" hangingPunct="0">
              <a:spcBef>
                <a:spcPct val="0"/>
              </a:spcBef>
              <a:spcAft>
                <a:spcPct val="0"/>
              </a:spcAft>
              <a:tabLst>
                <a:tab pos="542925" algn="l"/>
              </a:tabLst>
              <a:defRPr>
                <a:solidFill>
                  <a:schemeClr val="tx1"/>
                </a:solidFill>
                <a:latin typeface="Arial" pitchFamily="34" charset="0"/>
                <a:ea typeface="宋体" pitchFamily="2" charset="-122"/>
              </a:defRPr>
            </a:lvl7pPr>
            <a:lvl8pPr eaLnBrk="0" fontAlgn="base" hangingPunct="0">
              <a:spcBef>
                <a:spcPct val="0"/>
              </a:spcBef>
              <a:spcAft>
                <a:spcPct val="0"/>
              </a:spcAft>
              <a:tabLst>
                <a:tab pos="542925" algn="l"/>
              </a:tabLst>
              <a:defRPr>
                <a:solidFill>
                  <a:schemeClr val="tx1"/>
                </a:solidFill>
                <a:latin typeface="Arial" pitchFamily="34" charset="0"/>
                <a:ea typeface="宋体" pitchFamily="2" charset="-122"/>
              </a:defRPr>
            </a:lvl8pPr>
            <a:lvl9pPr eaLnBrk="0" fontAlgn="base" hangingPunct="0">
              <a:spcBef>
                <a:spcPct val="0"/>
              </a:spcBef>
              <a:spcAft>
                <a:spcPct val="0"/>
              </a:spcAft>
              <a:tabLst>
                <a:tab pos="542925" algn="l"/>
              </a:tabLst>
              <a:defRPr>
                <a:solidFill>
                  <a:schemeClr val="tx1"/>
                </a:solidFill>
                <a:latin typeface="Arial" pitchFamily="34" charset="0"/>
                <a:ea typeface="宋体" pitchFamily="2" charset="-122"/>
              </a:defRPr>
            </a:lvl9pPr>
          </a:lstStyle>
          <a:p>
            <a:pPr eaLnBrk="1" hangingPunct="1"/>
            <a:r>
              <a:rPr lang="en-US" altLang="zh-CN">
                <a:solidFill>
                  <a:srgbClr val="0000FF"/>
                </a:solidFill>
                <a:latin typeface="微软雅黑" pitchFamily="34" charset="-122"/>
                <a:ea typeface="微软雅黑" pitchFamily="34" charset="-122"/>
              </a:rPr>
              <a:t>#include "stdio.h"</a:t>
            </a:r>
          </a:p>
          <a:p>
            <a:pPr eaLnBrk="1" hangingPunct="1"/>
            <a:r>
              <a:rPr lang="en-US" altLang="zh-CN">
                <a:solidFill>
                  <a:srgbClr val="0000FF"/>
                </a:solidFill>
                <a:latin typeface="微软雅黑" pitchFamily="34" charset="-122"/>
                <a:ea typeface="微软雅黑" pitchFamily="34" charset="-122"/>
              </a:rPr>
              <a:t>#include "string.h"</a:t>
            </a:r>
          </a:p>
          <a:p>
            <a:pPr eaLnBrk="1" hangingPunct="1"/>
            <a:r>
              <a:rPr lang="en-US" altLang="zh-CN">
                <a:solidFill>
                  <a:srgbClr val="FF3300"/>
                </a:solidFill>
                <a:latin typeface="微软雅黑" pitchFamily="34" charset="-122"/>
                <a:ea typeface="微软雅黑" pitchFamily="34" charset="-122"/>
              </a:rPr>
              <a:t>void outputs(char *str) </a:t>
            </a:r>
          </a:p>
          <a:p>
            <a:pPr eaLnBrk="1" hangingPunct="1"/>
            <a:r>
              <a:rPr lang="en-US" altLang="zh-CN">
                <a:solidFill>
                  <a:srgbClr val="FF3300"/>
                </a:solidFill>
                <a:latin typeface="微软雅黑" pitchFamily="34" charset="-122"/>
                <a:ea typeface="微软雅黑" pitchFamily="34" charset="-122"/>
              </a:rPr>
              <a:t>{ </a:t>
            </a:r>
          </a:p>
          <a:p>
            <a:pPr eaLnBrk="1" hangingPunct="1"/>
            <a:r>
              <a:rPr lang="en-US" altLang="zh-CN">
                <a:solidFill>
                  <a:srgbClr val="FF3300"/>
                </a:solidFill>
                <a:latin typeface="微软雅黑" pitchFamily="34" charset="-122"/>
                <a:ea typeface="微软雅黑" pitchFamily="34" charset="-122"/>
              </a:rPr>
              <a:t>    char buffer[16]; </a:t>
            </a:r>
          </a:p>
          <a:p>
            <a:pPr eaLnBrk="1" hangingPunct="1"/>
            <a:r>
              <a:rPr lang="en-US" altLang="zh-CN">
                <a:solidFill>
                  <a:srgbClr val="FF3300"/>
                </a:solidFill>
                <a:latin typeface="微软雅黑" pitchFamily="34" charset="-122"/>
                <a:ea typeface="微软雅黑" pitchFamily="34" charset="-122"/>
              </a:rPr>
              <a:t>    strcpy(buffer,str); </a:t>
            </a:r>
          </a:p>
          <a:p>
            <a:pPr eaLnBrk="1" hangingPunct="1"/>
            <a:r>
              <a:rPr lang="en-US" altLang="zh-CN">
                <a:solidFill>
                  <a:srgbClr val="FF3300"/>
                </a:solidFill>
                <a:latin typeface="微软雅黑" pitchFamily="34" charset="-122"/>
                <a:ea typeface="微软雅黑" pitchFamily="34" charset="-122"/>
              </a:rPr>
              <a:t>    printf("%s \n", buffer);</a:t>
            </a:r>
          </a:p>
          <a:p>
            <a:pPr eaLnBrk="1" hangingPunct="1"/>
            <a:r>
              <a:rPr lang="en-US" altLang="zh-CN">
                <a:solidFill>
                  <a:srgbClr val="FF3300"/>
                </a:solidFill>
                <a:latin typeface="微软雅黑" pitchFamily="34" charset="-122"/>
                <a:ea typeface="微软雅黑" pitchFamily="34" charset="-122"/>
              </a:rPr>
              <a:t>}</a:t>
            </a:r>
          </a:p>
          <a:p>
            <a:pPr eaLnBrk="1" hangingPunct="1"/>
            <a:r>
              <a:rPr lang="en-US" altLang="zh-CN">
                <a:solidFill>
                  <a:srgbClr val="007635"/>
                </a:solidFill>
                <a:latin typeface="微软雅黑" pitchFamily="34" charset="-122"/>
                <a:ea typeface="微软雅黑" pitchFamily="34" charset="-122"/>
              </a:rPr>
              <a:t>void hacker(void)</a:t>
            </a:r>
          </a:p>
          <a:p>
            <a:pPr eaLnBrk="1" hangingPunct="1"/>
            <a:r>
              <a:rPr lang="en-US" altLang="zh-CN">
                <a:solidFill>
                  <a:srgbClr val="007635"/>
                </a:solidFill>
                <a:latin typeface="微软雅黑" pitchFamily="34" charset="-122"/>
                <a:ea typeface="微软雅黑" pitchFamily="34" charset="-122"/>
              </a:rPr>
              <a:t>{</a:t>
            </a:r>
          </a:p>
          <a:p>
            <a:pPr eaLnBrk="1" hangingPunct="1"/>
            <a:r>
              <a:rPr lang="en-US" altLang="zh-CN">
                <a:solidFill>
                  <a:srgbClr val="007635"/>
                </a:solidFill>
                <a:latin typeface="微软雅黑" pitchFamily="34" charset="-122"/>
                <a:ea typeface="微软雅黑" pitchFamily="34" charset="-122"/>
              </a:rPr>
              <a:t>    printf("being hacked\n");</a:t>
            </a:r>
          </a:p>
          <a:p>
            <a:pPr eaLnBrk="1" hangingPunct="1"/>
            <a:r>
              <a:rPr lang="en-US" altLang="zh-CN">
                <a:solidFill>
                  <a:srgbClr val="007635"/>
                </a:solidFill>
                <a:latin typeface="微软雅黑" pitchFamily="34" charset="-122"/>
                <a:ea typeface="微软雅黑" pitchFamily="34" charset="-122"/>
              </a:rPr>
              <a:t>}</a:t>
            </a:r>
          </a:p>
          <a:p>
            <a:pPr eaLnBrk="1" hangingPunct="1"/>
            <a:r>
              <a:rPr lang="en-US" altLang="zh-CN">
                <a:solidFill>
                  <a:srgbClr val="0000FF"/>
                </a:solidFill>
                <a:latin typeface="微软雅黑" pitchFamily="34" charset="-122"/>
                <a:ea typeface="微软雅黑" pitchFamily="34" charset="-122"/>
              </a:rPr>
              <a:t>int main(int argc, char *argv[])</a:t>
            </a:r>
          </a:p>
          <a:p>
            <a:pPr eaLnBrk="1" hangingPunct="1"/>
            <a:r>
              <a:rPr lang="en-US" altLang="zh-CN">
                <a:solidFill>
                  <a:srgbClr val="0000FF"/>
                </a:solidFill>
                <a:latin typeface="微软雅黑" pitchFamily="34" charset="-122"/>
                <a:ea typeface="微软雅黑" pitchFamily="34" charset="-122"/>
              </a:rPr>
              <a:t>{</a:t>
            </a:r>
          </a:p>
          <a:p>
            <a:pPr eaLnBrk="1" hangingPunct="1"/>
            <a:r>
              <a:rPr lang="en-US" altLang="zh-CN">
                <a:solidFill>
                  <a:srgbClr val="0000FF"/>
                </a:solidFill>
                <a:latin typeface="微软雅黑" pitchFamily="34" charset="-122"/>
                <a:ea typeface="微软雅黑" pitchFamily="34" charset="-122"/>
              </a:rPr>
              <a:t>    outputs(argv[1]);</a:t>
            </a:r>
          </a:p>
          <a:p>
            <a:pPr eaLnBrk="1" hangingPunct="1"/>
            <a:r>
              <a:rPr lang="en-US" altLang="zh-CN">
                <a:solidFill>
                  <a:srgbClr val="0000FF"/>
                </a:solidFill>
                <a:latin typeface="微软雅黑" pitchFamily="34" charset="-122"/>
                <a:ea typeface="微软雅黑" pitchFamily="34" charset="-122"/>
              </a:rPr>
              <a:t>    return 0;</a:t>
            </a:r>
          </a:p>
          <a:p>
            <a:pPr eaLnBrk="1" hangingPunct="1"/>
            <a:r>
              <a:rPr lang="en-US" altLang="zh-CN">
                <a:solidFill>
                  <a:srgbClr val="0000FF"/>
                </a:solidFill>
                <a:latin typeface="微软雅黑" pitchFamily="34" charset="-122"/>
                <a:ea typeface="微软雅黑" pitchFamily="34" charset="-122"/>
              </a:rPr>
              <a:t>}</a:t>
            </a:r>
          </a:p>
        </p:txBody>
      </p:sp>
      <p:sp>
        <p:nvSpPr>
          <p:cNvPr id="800776" name="Text Box 8"/>
          <p:cNvSpPr txBox="1">
            <a:spLocks noChangeArrowheads="1"/>
          </p:cNvSpPr>
          <p:nvPr/>
        </p:nvSpPr>
        <p:spPr bwMode="auto">
          <a:xfrm>
            <a:off x="2457450" y="1133475"/>
            <a:ext cx="6389688"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15000"/>
              </a:lnSpc>
            </a:pPr>
            <a:r>
              <a:rPr lang="zh-CN" altLang="en-US" sz="1900">
                <a:solidFill>
                  <a:srgbClr val="996600"/>
                </a:solidFill>
              </a:rPr>
              <a:t>举例：利用缓冲区溢出转到自设的程序</a:t>
            </a:r>
            <a:r>
              <a:rPr lang="en-US" altLang="zh-CN" sz="1900">
                <a:solidFill>
                  <a:srgbClr val="996600"/>
                </a:solidFill>
              </a:rPr>
              <a:t>hacker</a:t>
            </a:r>
            <a:r>
              <a:rPr lang="zh-CN" altLang="en-US" sz="1900">
                <a:solidFill>
                  <a:srgbClr val="996600"/>
                </a:solidFill>
              </a:rPr>
              <a:t>去执行</a:t>
            </a:r>
          </a:p>
        </p:txBody>
      </p:sp>
      <p:sp>
        <p:nvSpPr>
          <p:cNvPr id="800777" name="Rectangle 9"/>
          <p:cNvSpPr>
            <a:spLocks noChangeArrowheads="1"/>
          </p:cNvSpPr>
          <p:nvPr/>
        </p:nvSpPr>
        <p:spPr bwMode="auto">
          <a:xfrm>
            <a:off x="2546350" y="1508125"/>
            <a:ext cx="63468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000">
                <a:solidFill>
                  <a:srgbClr val="007635"/>
                </a:solidFill>
              </a:rPr>
              <a:t>outputs</a:t>
            </a:r>
            <a:r>
              <a:rPr lang="zh-CN" altLang="en-US" sz="2000">
                <a:solidFill>
                  <a:srgbClr val="007635"/>
                </a:solidFill>
              </a:rPr>
              <a:t>漏洞：</a:t>
            </a:r>
            <a:r>
              <a:rPr lang="zh-CN" altLang="en-US" sz="2000"/>
              <a:t>当命令行中字符串超</a:t>
            </a:r>
            <a:r>
              <a:rPr lang="en-US" altLang="zh-CN" sz="2000">
                <a:solidFill>
                  <a:srgbClr val="FF0000"/>
                </a:solidFill>
              </a:rPr>
              <a:t>25</a:t>
            </a:r>
            <a:r>
              <a:rPr lang="zh-CN" altLang="en-US" sz="2000">
                <a:solidFill>
                  <a:srgbClr val="FF0000"/>
                </a:solidFill>
              </a:rPr>
              <a:t>个字符</a:t>
            </a:r>
            <a:r>
              <a:rPr lang="zh-CN" altLang="en-US" sz="2000"/>
              <a:t>时，使用</a:t>
            </a:r>
            <a:r>
              <a:rPr lang="en-US" altLang="zh-CN" sz="2000"/>
              <a:t>strcpy</a:t>
            </a:r>
            <a:r>
              <a:rPr lang="zh-CN" altLang="en-US" sz="2000"/>
              <a:t>函数就会使缓冲</a:t>
            </a:r>
            <a:r>
              <a:rPr lang="en-US" altLang="zh-CN" sz="2000"/>
              <a:t>buffer</a:t>
            </a:r>
            <a:r>
              <a:rPr lang="zh-CN" altLang="en-US" sz="2000"/>
              <a:t>造成写溢出并破坏返址</a:t>
            </a:r>
            <a:r>
              <a:rPr lang="zh-CN" altLang="en-US" sz="2000" b="0">
                <a:latin typeface="Arial" pitchFamily="34" charset="0"/>
                <a:ea typeface="宋体" pitchFamily="2" charset="-122"/>
              </a:rPr>
              <a:t> </a:t>
            </a:r>
          </a:p>
        </p:txBody>
      </p:sp>
      <p:sp>
        <p:nvSpPr>
          <p:cNvPr id="800778" name="Rectangle 10"/>
          <p:cNvSpPr>
            <a:spLocks noChangeArrowheads="1"/>
          </p:cNvSpPr>
          <p:nvPr/>
        </p:nvSpPr>
        <p:spPr bwMode="auto">
          <a:xfrm>
            <a:off x="4616450" y="3294063"/>
            <a:ext cx="2655888" cy="1935162"/>
          </a:xfrm>
          <a:prstGeom prst="rect">
            <a:avLst/>
          </a:prstGeom>
          <a:solidFill>
            <a:srgbClr val="993366">
              <a:alpha val="25999"/>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00779" name="Text Box 11"/>
          <p:cNvSpPr txBox="1">
            <a:spLocks noChangeArrowheads="1"/>
          </p:cNvSpPr>
          <p:nvPr/>
        </p:nvSpPr>
        <p:spPr bwMode="auto">
          <a:xfrm>
            <a:off x="701675" y="6354763"/>
            <a:ext cx="3105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000">
                <a:latin typeface="微软雅黑" pitchFamily="34" charset="-122"/>
                <a:ea typeface="微软雅黑" pitchFamily="34" charset="-122"/>
              </a:rPr>
              <a:t>假定可执行文件名为</a:t>
            </a:r>
            <a:r>
              <a:rPr lang="en-US" altLang="zh-CN" sz="2000">
                <a:latin typeface="微软雅黑" pitchFamily="34" charset="-122"/>
                <a:ea typeface="微软雅黑" pitchFamily="34" charset="-122"/>
              </a:rPr>
              <a:t>test</a:t>
            </a:r>
          </a:p>
        </p:txBody>
      </p:sp>
      <p:sp>
        <p:nvSpPr>
          <p:cNvPr id="800780" name="Line 12"/>
          <p:cNvSpPr>
            <a:spLocks noChangeShapeType="1"/>
          </p:cNvSpPr>
          <p:nvPr/>
        </p:nvSpPr>
        <p:spPr bwMode="auto">
          <a:xfrm>
            <a:off x="2322513" y="3473450"/>
            <a:ext cx="2249487" cy="1890713"/>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00781" name="Line 13"/>
          <p:cNvSpPr>
            <a:spLocks noChangeShapeType="1"/>
          </p:cNvSpPr>
          <p:nvPr/>
        </p:nvSpPr>
        <p:spPr bwMode="auto">
          <a:xfrm>
            <a:off x="1827213" y="3519488"/>
            <a:ext cx="2700337" cy="2249487"/>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00782" name="Line 14"/>
          <p:cNvSpPr>
            <a:spLocks noChangeShapeType="1"/>
          </p:cNvSpPr>
          <p:nvPr/>
        </p:nvSpPr>
        <p:spPr bwMode="auto">
          <a:xfrm flipV="1">
            <a:off x="1962150" y="3114675"/>
            <a:ext cx="2609850" cy="265430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00783" name="Rectangle 15"/>
          <p:cNvSpPr>
            <a:spLocks noChangeArrowheads="1"/>
          </p:cNvSpPr>
          <p:nvPr/>
        </p:nvSpPr>
        <p:spPr bwMode="auto">
          <a:xfrm>
            <a:off x="7466013" y="2205038"/>
            <a:ext cx="160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0000"/>
                </a:solidFill>
                <a:latin typeface="Arial" pitchFamily="34" charset="0"/>
                <a:ea typeface="宋体" pitchFamily="2" charset="-122"/>
              </a:rPr>
              <a:t>16+4+4+1=25</a:t>
            </a:r>
            <a:endParaRPr lang="zh-CN" altLang="en-US">
              <a:solidFill>
                <a:srgbClr val="FF0000"/>
              </a:solidFill>
              <a:latin typeface="Arial" pitchFamily="34" charset="0"/>
              <a:ea typeface="宋体" pitchFamily="2" charset="-122"/>
            </a:endParaRPr>
          </a:p>
        </p:txBody>
      </p:sp>
      <p:grpSp>
        <p:nvGrpSpPr>
          <p:cNvPr id="800784" name="Group 16"/>
          <p:cNvGrpSpPr>
            <a:grpSpLocks/>
          </p:cNvGrpSpPr>
          <p:nvPr/>
        </p:nvGrpSpPr>
        <p:grpSpPr bwMode="auto">
          <a:xfrm>
            <a:off x="2322513" y="3114675"/>
            <a:ext cx="2205037" cy="2114550"/>
            <a:chOff x="1463" y="1962"/>
            <a:chExt cx="1389" cy="1332"/>
          </a:xfrm>
        </p:grpSpPr>
        <p:sp>
          <p:nvSpPr>
            <p:cNvPr id="800785" name="AutoShape 17"/>
            <p:cNvSpPr>
              <a:spLocks/>
            </p:cNvSpPr>
            <p:nvPr/>
          </p:nvSpPr>
          <p:spPr bwMode="auto">
            <a:xfrm>
              <a:off x="2767" y="2585"/>
              <a:ext cx="85" cy="709"/>
            </a:xfrm>
            <a:prstGeom prst="leftBrace">
              <a:avLst>
                <a:gd name="adj1" fmla="val 69510"/>
                <a:gd name="adj2" fmla="val 50000"/>
              </a:avLst>
            </a:prstGeom>
            <a:noFill/>
            <a:ln w="38100">
              <a:solidFill>
                <a:srgbClr val="008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00786" name="Line 18"/>
            <p:cNvSpPr>
              <a:spLocks noChangeShapeType="1"/>
            </p:cNvSpPr>
            <p:nvPr/>
          </p:nvSpPr>
          <p:spPr bwMode="auto">
            <a:xfrm>
              <a:off x="1463" y="1962"/>
              <a:ext cx="1275" cy="992"/>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extLst>
      <p:ext uri="{BB962C8B-B14F-4D97-AF65-F5344CB8AC3E}">
        <p14:creationId xmlns:p14="http://schemas.microsoft.com/office/powerpoint/2010/main" val="11933415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0776"/>
                                        </p:tgtEl>
                                        <p:attrNameLst>
                                          <p:attrName>style.visibility</p:attrName>
                                        </p:attrNameLst>
                                      </p:cBhvr>
                                      <p:to>
                                        <p:strVal val="visible"/>
                                      </p:to>
                                    </p:set>
                                    <p:animEffect transition="in" filter="blinds(horizontal)">
                                      <p:cBhvr>
                                        <p:cTn id="7" dur="500"/>
                                        <p:tgtEl>
                                          <p:spTgt spid="8007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00775"/>
                                        </p:tgtEl>
                                        <p:attrNameLst>
                                          <p:attrName>style.visibility</p:attrName>
                                        </p:attrNameLst>
                                      </p:cBhvr>
                                      <p:to>
                                        <p:strVal val="visible"/>
                                      </p:to>
                                    </p:set>
                                    <p:animEffect transition="in" filter="blinds(horizontal)">
                                      <p:cBhvr>
                                        <p:cTn id="12" dur="500"/>
                                        <p:tgtEl>
                                          <p:spTgt spid="8007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00779"/>
                                        </p:tgtEl>
                                        <p:attrNameLst>
                                          <p:attrName>style.visibility</p:attrName>
                                        </p:attrNameLst>
                                      </p:cBhvr>
                                      <p:to>
                                        <p:strVal val="visible"/>
                                      </p:to>
                                    </p:set>
                                    <p:animEffect transition="in" filter="blinds(horizontal)">
                                      <p:cBhvr>
                                        <p:cTn id="17" dur="500"/>
                                        <p:tgtEl>
                                          <p:spTgt spid="8007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00770"/>
                                        </p:tgtEl>
                                        <p:attrNameLst>
                                          <p:attrName>style.visibility</p:attrName>
                                        </p:attrNameLst>
                                      </p:cBhvr>
                                      <p:to>
                                        <p:strVal val="visible"/>
                                      </p:to>
                                    </p:set>
                                    <p:animEffect transition="in" filter="blinds(horizontal)">
                                      <p:cBhvr>
                                        <p:cTn id="22" dur="500"/>
                                        <p:tgtEl>
                                          <p:spTgt spid="80077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00782"/>
                                        </p:tgtEl>
                                        <p:attrNameLst>
                                          <p:attrName>style.visibility</p:attrName>
                                        </p:attrNameLst>
                                      </p:cBhvr>
                                      <p:to>
                                        <p:strVal val="visible"/>
                                      </p:to>
                                    </p:set>
                                    <p:animEffect transition="in" filter="blinds(horizontal)">
                                      <p:cBhvr>
                                        <p:cTn id="27" dur="500"/>
                                        <p:tgtEl>
                                          <p:spTgt spid="8007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00784"/>
                                        </p:tgtEl>
                                        <p:attrNameLst>
                                          <p:attrName>style.visibility</p:attrName>
                                        </p:attrNameLst>
                                      </p:cBhvr>
                                      <p:to>
                                        <p:strVal val="visible"/>
                                      </p:to>
                                    </p:set>
                                    <p:animEffect transition="in" filter="blinds(horizontal)">
                                      <p:cBhvr>
                                        <p:cTn id="32" dur="500"/>
                                        <p:tgtEl>
                                          <p:spTgt spid="80078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00780"/>
                                        </p:tgtEl>
                                        <p:attrNameLst>
                                          <p:attrName>style.visibility</p:attrName>
                                        </p:attrNameLst>
                                      </p:cBhvr>
                                      <p:to>
                                        <p:strVal val="visible"/>
                                      </p:to>
                                    </p:set>
                                    <p:animEffect transition="in" filter="blinds(horizontal)">
                                      <p:cBhvr>
                                        <p:cTn id="37" dur="500"/>
                                        <p:tgtEl>
                                          <p:spTgt spid="80078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00781"/>
                                        </p:tgtEl>
                                        <p:attrNameLst>
                                          <p:attrName>style.visibility</p:attrName>
                                        </p:attrNameLst>
                                      </p:cBhvr>
                                      <p:to>
                                        <p:strVal val="visible"/>
                                      </p:to>
                                    </p:set>
                                    <p:animEffect transition="in" filter="blinds(horizontal)">
                                      <p:cBhvr>
                                        <p:cTn id="42" dur="500"/>
                                        <p:tgtEl>
                                          <p:spTgt spid="80078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00778"/>
                                        </p:tgtEl>
                                        <p:attrNameLst>
                                          <p:attrName>style.visibility</p:attrName>
                                        </p:attrNameLst>
                                      </p:cBhvr>
                                      <p:to>
                                        <p:strVal val="visible"/>
                                      </p:to>
                                    </p:set>
                                    <p:animEffect transition="in" filter="blinds(horizontal)">
                                      <p:cBhvr>
                                        <p:cTn id="47" dur="500"/>
                                        <p:tgtEl>
                                          <p:spTgt spid="80077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00783"/>
                                        </p:tgtEl>
                                        <p:attrNameLst>
                                          <p:attrName>style.visibility</p:attrName>
                                        </p:attrNameLst>
                                      </p:cBhvr>
                                      <p:to>
                                        <p:strVal val="visible"/>
                                      </p:to>
                                    </p:set>
                                    <p:animEffect transition="in" filter="blinds(horizontal)">
                                      <p:cBhvr>
                                        <p:cTn id="52" dur="500"/>
                                        <p:tgtEl>
                                          <p:spTgt spid="80078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800777"/>
                                        </p:tgtEl>
                                        <p:attrNameLst>
                                          <p:attrName>style.visibility</p:attrName>
                                        </p:attrNameLst>
                                      </p:cBhvr>
                                      <p:to>
                                        <p:strVal val="visible"/>
                                      </p:to>
                                    </p:set>
                                    <p:animEffect transition="in" filter="blinds(horizontal)">
                                      <p:cBhvr>
                                        <p:cTn id="57" dur="500"/>
                                        <p:tgtEl>
                                          <p:spTgt spid="8007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775" grpId="0"/>
      <p:bldP spid="800776" grpId="0"/>
      <p:bldP spid="800777" grpId="0"/>
      <p:bldP spid="800778" grpId="0" animBg="1"/>
      <p:bldP spid="800779" grpId="0"/>
      <p:bldP spid="800780" grpId="0" animBg="1"/>
      <p:bldP spid="800781" grpId="0" animBg="1"/>
      <p:bldP spid="800782" grpId="0" animBg="1"/>
      <p:bldP spid="80078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2818" name="Group 2"/>
          <p:cNvGrpSpPr>
            <a:grpSpLocks/>
          </p:cNvGrpSpPr>
          <p:nvPr/>
        </p:nvGrpSpPr>
        <p:grpSpPr bwMode="auto">
          <a:xfrm>
            <a:off x="4886325" y="503237"/>
            <a:ext cx="4095750" cy="5221280"/>
            <a:chOff x="3078" y="317"/>
            <a:chExt cx="2580" cy="3289"/>
          </a:xfrm>
        </p:grpSpPr>
        <p:pic>
          <p:nvPicPr>
            <p:cNvPr id="802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8" y="317"/>
              <a:ext cx="2524" cy="3289"/>
            </a:xfrm>
            <a:prstGeom prst="rect">
              <a:avLst/>
            </a:prstGeom>
            <a:noFill/>
            <a:extLst>
              <a:ext uri="{909E8E84-426E-40DD-AFC4-6F175D3DCCD1}">
                <a14:hiddenFill xmlns:a14="http://schemas.microsoft.com/office/drawing/2010/main">
                  <a:solidFill>
                    <a:srgbClr val="FFFFFF"/>
                  </a:solidFill>
                </a14:hiddenFill>
              </a:ext>
            </a:extLst>
          </p:spPr>
        </p:pic>
        <p:sp>
          <p:nvSpPr>
            <p:cNvPr id="802820" name="Text Box 4"/>
            <p:cNvSpPr txBox="1">
              <a:spLocks noChangeArrowheads="1"/>
            </p:cNvSpPr>
            <p:nvPr/>
          </p:nvSpPr>
          <p:spPr bwMode="auto">
            <a:xfrm>
              <a:off x="4864" y="1791"/>
              <a:ext cx="794" cy="23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a:latin typeface="微软雅黑" pitchFamily="34" charset="-122"/>
                  <a:ea typeface="微软雅黑" pitchFamily="34" charset="-122"/>
                </a:rPr>
                <a:t>共</a:t>
              </a:r>
              <a:r>
                <a:rPr lang="en-US" altLang="zh-CN">
                  <a:latin typeface="微软雅黑" pitchFamily="34" charset="-122"/>
                  <a:ea typeface="微软雅黑" pitchFamily="34" charset="-122"/>
                </a:rPr>
                <a:t>24</a:t>
              </a:r>
              <a:r>
                <a:rPr lang="zh-CN" altLang="en-US">
                  <a:latin typeface="微软雅黑" pitchFamily="34" charset="-122"/>
                  <a:ea typeface="微软雅黑" pitchFamily="34" charset="-122"/>
                </a:rPr>
                <a:t>字节</a:t>
              </a:r>
            </a:p>
          </p:txBody>
        </p:sp>
      </p:grpSp>
      <p:sp>
        <p:nvSpPr>
          <p:cNvPr id="802821" name="Rectangle 5"/>
          <p:cNvSpPr>
            <a:spLocks noGrp="1" noChangeArrowheads="1"/>
          </p:cNvSpPr>
          <p:nvPr>
            <p:ph type="title"/>
          </p:nvPr>
        </p:nvSpPr>
        <p:spPr>
          <a:xfrm>
            <a:off x="457200" y="7938"/>
            <a:ext cx="8229600" cy="561975"/>
          </a:xfrm>
        </p:spPr>
        <p:txBody>
          <a:bodyPr/>
          <a:lstStyle/>
          <a:p>
            <a:r>
              <a:rPr lang="zh-CN" altLang="en-US" sz="3600" smtClean="0"/>
              <a:t>越界访问和缓冲区溢出</a:t>
            </a:r>
          </a:p>
        </p:txBody>
      </p:sp>
      <p:sp>
        <p:nvSpPr>
          <p:cNvPr id="802822" name="Rectangle 6"/>
          <p:cNvSpPr>
            <a:spLocks noGrp="1" noChangeArrowheads="1"/>
          </p:cNvSpPr>
          <p:nvPr>
            <p:ph type="body" idx="1"/>
          </p:nvPr>
        </p:nvSpPr>
        <p:spPr>
          <a:xfrm>
            <a:off x="71438" y="639763"/>
            <a:ext cx="8229600" cy="539750"/>
          </a:xfrm>
        </p:spPr>
        <p:txBody>
          <a:bodyPr/>
          <a:lstStyle/>
          <a:p>
            <a:pPr>
              <a:lnSpc>
                <a:spcPct val="105000"/>
              </a:lnSpc>
              <a:buFontTx/>
              <a:buNone/>
            </a:pPr>
            <a:r>
              <a:rPr lang="en-US" altLang="zh-CN" sz="2300" smtClean="0">
                <a:latin typeface="微软雅黑" pitchFamily="34" charset="-122"/>
                <a:ea typeface="微软雅黑" pitchFamily="34" charset="-122"/>
              </a:rPr>
              <a:t>test</a:t>
            </a:r>
            <a:r>
              <a:rPr lang="zh-CN" altLang="en-US" sz="2300" smtClean="0">
                <a:latin typeface="微软雅黑" pitchFamily="34" charset="-122"/>
                <a:ea typeface="微软雅黑" pitchFamily="34" charset="-122"/>
              </a:rPr>
              <a:t>被反汇编得到的</a:t>
            </a:r>
            <a:r>
              <a:rPr lang="en-US" altLang="zh-CN" sz="2300" smtClean="0">
                <a:solidFill>
                  <a:srgbClr val="CC3300"/>
                </a:solidFill>
                <a:latin typeface="微软雅黑" pitchFamily="34" charset="-122"/>
                <a:ea typeface="微软雅黑" pitchFamily="34" charset="-122"/>
              </a:rPr>
              <a:t>outputs</a:t>
            </a:r>
            <a:r>
              <a:rPr lang="zh-CN" altLang="en-US" sz="2300" smtClean="0">
                <a:latin typeface="微软雅黑" pitchFamily="34" charset="-122"/>
                <a:ea typeface="微软雅黑" pitchFamily="34" charset="-122"/>
              </a:rPr>
              <a:t>汇编代码</a:t>
            </a:r>
            <a:r>
              <a:rPr lang="zh-CN" altLang="en-US" sz="2300" smtClean="0"/>
              <a:t> </a:t>
            </a:r>
            <a:endParaRPr lang="en-US" altLang="zh-CN" sz="2300" smtClean="0"/>
          </a:p>
        </p:txBody>
      </p:sp>
      <p:sp>
        <p:nvSpPr>
          <p:cNvPr id="802823" name="Rectangle 7"/>
          <p:cNvSpPr>
            <a:spLocks noChangeArrowheads="1"/>
          </p:cNvSpPr>
          <p:nvPr/>
        </p:nvSpPr>
        <p:spPr bwMode="auto">
          <a:xfrm>
            <a:off x="0" y="1042988"/>
            <a:ext cx="4375150" cy="471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670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0000"/>
              </a:lnSpc>
            </a:pPr>
            <a:r>
              <a:rPr lang="en-US" altLang="zh-CN">
                <a:solidFill>
                  <a:srgbClr val="0000FF"/>
                </a:solidFill>
              </a:rPr>
              <a:t>080483e4 push   %ebp</a:t>
            </a:r>
          </a:p>
          <a:p>
            <a:pPr eaLnBrk="1" hangingPunct="1">
              <a:lnSpc>
                <a:spcPct val="120000"/>
              </a:lnSpc>
            </a:pPr>
            <a:r>
              <a:rPr lang="en-US" altLang="zh-CN">
                <a:solidFill>
                  <a:srgbClr val="0000FF"/>
                </a:solidFill>
              </a:rPr>
              <a:t>080483e5 mov    %esp,%ebp</a:t>
            </a:r>
          </a:p>
          <a:p>
            <a:pPr eaLnBrk="1" hangingPunct="1">
              <a:lnSpc>
                <a:spcPct val="120000"/>
              </a:lnSpc>
            </a:pPr>
            <a:r>
              <a:rPr lang="en-US" altLang="zh-CN">
                <a:solidFill>
                  <a:srgbClr val="FF0000"/>
                </a:solidFill>
              </a:rPr>
              <a:t>080483e7 sub    $0x18,%esp</a:t>
            </a:r>
          </a:p>
          <a:p>
            <a:pPr eaLnBrk="1" hangingPunct="1">
              <a:lnSpc>
                <a:spcPct val="120000"/>
              </a:lnSpc>
            </a:pPr>
            <a:r>
              <a:rPr lang="en-US" altLang="zh-CN">
                <a:solidFill>
                  <a:srgbClr val="0000FF"/>
                </a:solidFill>
              </a:rPr>
              <a:t>080483ea mov    0x8(%ebp),%eax</a:t>
            </a:r>
          </a:p>
          <a:p>
            <a:pPr eaLnBrk="1" hangingPunct="1">
              <a:lnSpc>
                <a:spcPct val="120000"/>
              </a:lnSpc>
            </a:pPr>
            <a:r>
              <a:rPr lang="en-US" altLang="zh-CN">
                <a:solidFill>
                  <a:srgbClr val="0000FF"/>
                </a:solidFill>
              </a:rPr>
              <a:t>080483ed mov    %eax,0x4(%esp)</a:t>
            </a:r>
          </a:p>
          <a:p>
            <a:pPr eaLnBrk="1" hangingPunct="1">
              <a:lnSpc>
                <a:spcPct val="120000"/>
              </a:lnSpc>
            </a:pPr>
            <a:r>
              <a:rPr lang="en-US" altLang="zh-CN">
                <a:solidFill>
                  <a:srgbClr val="0000FF"/>
                </a:solidFill>
              </a:rPr>
              <a:t>080483f1 lea    0xfffffff0(%ebp),%eax</a:t>
            </a:r>
          </a:p>
          <a:p>
            <a:pPr eaLnBrk="1" hangingPunct="1">
              <a:lnSpc>
                <a:spcPct val="120000"/>
              </a:lnSpc>
            </a:pPr>
            <a:r>
              <a:rPr lang="en-US" altLang="zh-CN">
                <a:solidFill>
                  <a:srgbClr val="0000FF"/>
                </a:solidFill>
              </a:rPr>
              <a:t>080483f4 mov    %eax,(%esp)</a:t>
            </a:r>
          </a:p>
          <a:p>
            <a:pPr eaLnBrk="1" hangingPunct="1">
              <a:lnSpc>
                <a:spcPct val="120000"/>
              </a:lnSpc>
            </a:pPr>
            <a:r>
              <a:rPr lang="en-US" altLang="zh-CN">
                <a:solidFill>
                  <a:srgbClr val="996600"/>
                </a:solidFill>
              </a:rPr>
              <a:t>080483f7 call   0x8048330 &lt;strcpy&gt;</a:t>
            </a:r>
          </a:p>
          <a:p>
            <a:pPr eaLnBrk="1" hangingPunct="1">
              <a:lnSpc>
                <a:spcPct val="120000"/>
              </a:lnSpc>
            </a:pPr>
            <a:r>
              <a:rPr lang="en-US" altLang="zh-CN">
                <a:solidFill>
                  <a:srgbClr val="0000FF"/>
                </a:solidFill>
              </a:rPr>
              <a:t>080483fc lea    0xfffffff0(%ebp),%eax</a:t>
            </a:r>
          </a:p>
          <a:p>
            <a:pPr eaLnBrk="1" hangingPunct="1">
              <a:lnSpc>
                <a:spcPct val="120000"/>
              </a:lnSpc>
            </a:pPr>
            <a:r>
              <a:rPr lang="en-US" altLang="zh-CN">
                <a:solidFill>
                  <a:srgbClr val="0000FF"/>
                </a:solidFill>
              </a:rPr>
              <a:t>080483ff mov    %eax,0x4(%esp)</a:t>
            </a:r>
          </a:p>
          <a:p>
            <a:pPr eaLnBrk="1" hangingPunct="1">
              <a:lnSpc>
                <a:spcPct val="120000"/>
              </a:lnSpc>
            </a:pPr>
            <a:r>
              <a:rPr lang="en-US" altLang="zh-CN">
                <a:solidFill>
                  <a:srgbClr val="0000FF"/>
                </a:solidFill>
              </a:rPr>
              <a:t>08048403 movl   $0x8048500,(%esp)</a:t>
            </a:r>
          </a:p>
          <a:p>
            <a:pPr eaLnBrk="1" hangingPunct="1">
              <a:lnSpc>
                <a:spcPct val="120000"/>
              </a:lnSpc>
            </a:pPr>
            <a:r>
              <a:rPr lang="en-US" altLang="zh-CN">
                <a:solidFill>
                  <a:srgbClr val="996600"/>
                </a:solidFill>
              </a:rPr>
              <a:t>0804840a call   0x8048310</a:t>
            </a:r>
          </a:p>
          <a:p>
            <a:pPr eaLnBrk="1" hangingPunct="1">
              <a:lnSpc>
                <a:spcPct val="120000"/>
              </a:lnSpc>
            </a:pPr>
            <a:r>
              <a:rPr lang="en-US" altLang="zh-CN">
                <a:solidFill>
                  <a:srgbClr val="0000FF"/>
                </a:solidFill>
              </a:rPr>
              <a:t>0804840f  leave</a:t>
            </a:r>
          </a:p>
          <a:p>
            <a:pPr eaLnBrk="1" hangingPunct="1">
              <a:lnSpc>
                <a:spcPct val="120000"/>
              </a:lnSpc>
            </a:pPr>
            <a:r>
              <a:rPr lang="en-US" altLang="zh-CN">
                <a:solidFill>
                  <a:srgbClr val="0000FF"/>
                </a:solidFill>
              </a:rPr>
              <a:t>08048410 ret</a:t>
            </a:r>
          </a:p>
        </p:txBody>
      </p:sp>
      <p:sp>
        <p:nvSpPr>
          <p:cNvPr id="802824" name="Rectangle 8"/>
          <p:cNvSpPr>
            <a:spLocks noChangeArrowheads="1"/>
          </p:cNvSpPr>
          <p:nvPr/>
        </p:nvSpPr>
        <p:spPr bwMode="auto">
          <a:xfrm>
            <a:off x="315913" y="5753100"/>
            <a:ext cx="84867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2000" dirty="0"/>
              <a:t>若</a:t>
            </a:r>
            <a:r>
              <a:rPr lang="en-US" altLang="zh-CN" sz="2000" dirty="0" err="1"/>
              <a:t>strcpy</a:t>
            </a:r>
            <a:r>
              <a:rPr lang="zh-CN" altLang="en-US" sz="2000" dirty="0"/>
              <a:t>复制了</a:t>
            </a:r>
            <a:r>
              <a:rPr lang="en-US" altLang="zh-CN" sz="2000" dirty="0">
                <a:solidFill>
                  <a:srgbClr val="FF3300"/>
                </a:solidFill>
              </a:rPr>
              <a:t>25</a:t>
            </a:r>
            <a:r>
              <a:rPr lang="zh-CN" altLang="en-US" sz="2000" dirty="0">
                <a:solidFill>
                  <a:srgbClr val="FF3300"/>
                </a:solidFill>
              </a:rPr>
              <a:t>个字符</a:t>
            </a:r>
            <a:r>
              <a:rPr lang="zh-CN" altLang="en-US" sz="2000" dirty="0"/>
              <a:t>到</a:t>
            </a:r>
            <a:r>
              <a:rPr lang="en-US" altLang="zh-CN" sz="2000" dirty="0"/>
              <a:t>buffer</a:t>
            </a:r>
            <a:r>
              <a:rPr lang="zh-CN" altLang="en-US" sz="2000" dirty="0"/>
              <a:t>中，并将</a:t>
            </a:r>
            <a:r>
              <a:rPr lang="en-US" altLang="zh-CN" sz="2000" dirty="0"/>
              <a:t>hacker</a:t>
            </a:r>
            <a:r>
              <a:rPr lang="zh-CN" altLang="en-US" sz="2000" dirty="0"/>
              <a:t>首址置于结束符‘</a:t>
            </a:r>
            <a:r>
              <a:rPr lang="en-US" altLang="zh-CN" sz="2000" dirty="0"/>
              <a:t>\0’</a:t>
            </a:r>
            <a:r>
              <a:rPr lang="zh-CN" altLang="en-US" sz="2000" dirty="0"/>
              <a:t>前</a:t>
            </a:r>
            <a:r>
              <a:rPr lang="en-US" altLang="zh-CN" sz="2000" dirty="0"/>
              <a:t>4</a:t>
            </a:r>
            <a:r>
              <a:rPr lang="zh-CN" altLang="en-US" sz="2000" dirty="0"/>
              <a:t>个字节，则在执行</a:t>
            </a:r>
            <a:r>
              <a:rPr lang="en-US" altLang="zh-CN" sz="2000" dirty="0" err="1"/>
              <a:t>strcpy</a:t>
            </a:r>
            <a:r>
              <a:rPr lang="zh-CN" altLang="en-US" sz="2000" dirty="0"/>
              <a:t>后，</a:t>
            </a:r>
            <a:r>
              <a:rPr lang="en-US" altLang="zh-CN" sz="2000" dirty="0"/>
              <a:t>hacker</a:t>
            </a:r>
            <a:r>
              <a:rPr lang="zh-CN" altLang="en-US" sz="2000" dirty="0"/>
              <a:t>代码首址被置于</a:t>
            </a:r>
            <a:r>
              <a:rPr lang="en-US" altLang="zh-CN" sz="2000" dirty="0"/>
              <a:t>main</a:t>
            </a:r>
            <a:r>
              <a:rPr lang="zh-CN" altLang="en-US" sz="2000" dirty="0"/>
              <a:t>栈帧返回地址处，当执行</a:t>
            </a:r>
            <a:r>
              <a:rPr lang="en-US" altLang="zh-CN" sz="2000" dirty="0"/>
              <a:t>outputs</a:t>
            </a:r>
            <a:r>
              <a:rPr lang="zh-CN" altLang="en-US" sz="2000" dirty="0"/>
              <a:t>代码的</a:t>
            </a:r>
            <a:r>
              <a:rPr lang="en-US" altLang="zh-CN" sz="2000" dirty="0"/>
              <a:t>ret</a:t>
            </a:r>
            <a:r>
              <a:rPr lang="zh-CN" altLang="en-US" sz="2000" dirty="0"/>
              <a:t>指令时，便会转到</a:t>
            </a:r>
            <a:r>
              <a:rPr lang="en-US" altLang="zh-CN" sz="2000" dirty="0"/>
              <a:t>hacker</a:t>
            </a:r>
            <a:r>
              <a:rPr lang="zh-CN" altLang="en-US" sz="2000" dirty="0"/>
              <a:t>函数实施攻击。</a:t>
            </a:r>
          </a:p>
        </p:txBody>
      </p:sp>
      <p:sp>
        <p:nvSpPr>
          <p:cNvPr id="802825" name="Line 9"/>
          <p:cNvSpPr>
            <a:spLocks noChangeShapeType="1"/>
          </p:cNvSpPr>
          <p:nvPr/>
        </p:nvSpPr>
        <p:spPr bwMode="auto">
          <a:xfrm>
            <a:off x="3536950" y="2033588"/>
            <a:ext cx="1395413" cy="2386012"/>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802826" name="Group 10"/>
          <p:cNvGrpSpPr>
            <a:grpSpLocks/>
          </p:cNvGrpSpPr>
          <p:nvPr/>
        </p:nvGrpSpPr>
        <p:grpSpPr bwMode="auto">
          <a:xfrm>
            <a:off x="385763" y="2124075"/>
            <a:ext cx="4546600" cy="1890713"/>
            <a:chOff x="243" y="1338"/>
            <a:chExt cx="2864" cy="1162"/>
          </a:xfrm>
        </p:grpSpPr>
        <p:sp>
          <p:nvSpPr>
            <p:cNvPr id="802827" name="Rectangle 11"/>
            <p:cNvSpPr>
              <a:spLocks noChangeArrowheads="1"/>
            </p:cNvSpPr>
            <p:nvPr/>
          </p:nvSpPr>
          <p:spPr bwMode="auto">
            <a:xfrm>
              <a:off x="243" y="1338"/>
              <a:ext cx="2325" cy="397"/>
            </a:xfrm>
            <a:prstGeom prst="rect">
              <a:avLst/>
            </a:prstGeom>
            <a:solidFill>
              <a:srgbClr val="99CC00">
                <a:alpha val="42999"/>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02828" name="Line 12"/>
            <p:cNvSpPr>
              <a:spLocks noChangeShapeType="1"/>
            </p:cNvSpPr>
            <p:nvPr/>
          </p:nvSpPr>
          <p:spPr bwMode="auto">
            <a:xfrm>
              <a:off x="2568" y="1508"/>
              <a:ext cx="539" cy="992"/>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802829" name="Group 13"/>
          <p:cNvGrpSpPr>
            <a:grpSpLocks/>
          </p:cNvGrpSpPr>
          <p:nvPr/>
        </p:nvGrpSpPr>
        <p:grpSpPr bwMode="auto">
          <a:xfrm>
            <a:off x="385763" y="2798763"/>
            <a:ext cx="4546600" cy="1574800"/>
            <a:chOff x="243" y="1763"/>
            <a:chExt cx="2864" cy="992"/>
          </a:xfrm>
        </p:grpSpPr>
        <p:sp>
          <p:nvSpPr>
            <p:cNvPr id="802830" name="Rectangle 14"/>
            <p:cNvSpPr>
              <a:spLocks noChangeArrowheads="1"/>
            </p:cNvSpPr>
            <p:nvPr/>
          </p:nvSpPr>
          <p:spPr bwMode="auto">
            <a:xfrm>
              <a:off x="243" y="1763"/>
              <a:ext cx="2580" cy="397"/>
            </a:xfrm>
            <a:prstGeom prst="rect">
              <a:avLst/>
            </a:prstGeom>
            <a:solidFill>
              <a:srgbClr val="800080">
                <a:alpha val="42999"/>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02831" name="Line 15"/>
            <p:cNvSpPr>
              <a:spLocks noChangeShapeType="1"/>
            </p:cNvSpPr>
            <p:nvPr/>
          </p:nvSpPr>
          <p:spPr bwMode="auto">
            <a:xfrm>
              <a:off x="2823" y="2103"/>
              <a:ext cx="284" cy="652"/>
            </a:xfrm>
            <a:prstGeom prst="line">
              <a:avLst/>
            </a:prstGeom>
            <a:noFill/>
            <a:ln w="3810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802832" name="Group 16"/>
          <p:cNvGrpSpPr>
            <a:grpSpLocks/>
          </p:cNvGrpSpPr>
          <p:nvPr/>
        </p:nvGrpSpPr>
        <p:grpSpPr bwMode="auto">
          <a:xfrm>
            <a:off x="385763" y="1133475"/>
            <a:ext cx="4591050" cy="1125538"/>
            <a:chOff x="243" y="714"/>
            <a:chExt cx="2892" cy="709"/>
          </a:xfrm>
        </p:grpSpPr>
        <p:sp>
          <p:nvSpPr>
            <p:cNvPr id="802833" name="Line 17"/>
            <p:cNvSpPr>
              <a:spLocks noChangeShapeType="1"/>
            </p:cNvSpPr>
            <p:nvPr/>
          </p:nvSpPr>
          <p:spPr bwMode="auto">
            <a:xfrm>
              <a:off x="2341" y="1083"/>
              <a:ext cx="794" cy="34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02834" name="Rectangle 18"/>
            <p:cNvSpPr>
              <a:spLocks noChangeArrowheads="1"/>
            </p:cNvSpPr>
            <p:nvPr/>
          </p:nvSpPr>
          <p:spPr bwMode="auto">
            <a:xfrm>
              <a:off x="243" y="714"/>
              <a:ext cx="2098" cy="397"/>
            </a:xfrm>
            <a:prstGeom prst="rect">
              <a:avLst/>
            </a:prstGeom>
            <a:solidFill>
              <a:srgbClr val="FF0000">
                <a:alpha val="23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802835" name="Rectangle 19"/>
          <p:cNvSpPr>
            <a:spLocks noChangeArrowheads="1"/>
          </p:cNvSpPr>
          <p:nvPr/>
        </p:nvSpPr>
        <p:spPr bwMode="auto">
          <a:xfrm>
            <a:off x="4932363" y="2033588"/>
            <a:ext cx="2474912" cy="2881312"/>
          </a:xfrm>
          <a:prstGeom prst="rect">
            <a:avLst/>
          </a:prstGeom>
          <a:solidFill>
            <a:srgbClr val="FF0000">
              <a:alpha val="19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802836" name="Group 20"/>
          <p:cNvGrpSpPr>
            <a:grpSpLocks/>
          </p:cNvGrpSpPr>
          <p:nvPr/>
        </p:nvGrpSpPr>
        <p:grpSpPr bwMode="auto">
          <a:xfrm>
            <a:off x="7451725" y="3698875"/>
            <a:ext cx="180975" cy="765175"/>
            <a:chOff x="4581" y="3181"/>
            <a:chExt cx="198" cy="655"/>
          </a:xfrm>
        </p:grpSpPr>
        <p:sp>
          <p:nvSpPr>
            <p:cNvPr id="802837" name="Line 21"/>
            <p:cNvSpPr>
              <a:spLocks noChangeShapeType="1"/>
            </p:cNvSpPr>
            <p:nvPr/>
          </p:nvSpPr>
          <p:spPr bwMode="auto">
            <a:xfrm>
              <a:off x="4779" y="3181"/>
              <a:ext cx="0" cy="655"/>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2838" name="Line 22"/>
            <p:cNvSpPr>
              <a:spLocks noChangeShapeType="1"/>
            </p:cNvSpPr>
            <p:nvPr/>
          </p:nvSpPr>
          <p:spPr bwMode="auto">
            <a:xfrm flipH="1">
              <a:off x="4581" y="3833"/>
              <a:ext cx="198"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2839" name="Line 23"/>
            <p:cNvSpPr>
              <a:spLocks noChangeShapeType="1"/>
            </p:cNvSpPr>
            <p:nvPr/>
          </p:nvSpPr>
          <p:spPr bwMode="auto">
            <a:xfrm>
              <a:off x="4609" y="3181"/>
              <a:ext cx="170"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802840" name="Group 24"/>
          <p:cNvGrpSpPr>
            <a:grpSpLocks/>
          </p:cNvGrpSpPr>
          <p:nvPr/>
        </p:nvGrpSpPr>
        <p:grpSpPr bwMode="auto">
          <a:xfrm flipH="1">
            <a:off x="7407275" y="1403350"/>
            <a:ext cx="404813" cy="2655888"/>
            <a:chOff x="2256" y="1933"/>
            <a:chExt cx="199" cy="1701"/>
          </a:xfrm>
        </p:grpSpPr>
        <p:sp>
          <p:nvSpPr>
            <p:cNvPr id="802841" name="Line 25"/>
            <p:cNvSpPr>
              <a:spLocks noChangeShapeType="1"/>
            </p:cNvSpPr>
            <p:nvPr/>
          </p:nvSpPr>
          <p:spPr bwMode="auto">
            <a:xfrm>
              <a:off x="2256" y="1933"/>
              <a:ext cx="199"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2842" name="Line 26"/>
            <p:cNvSpPr>
              <a:spLocks noChangeShapeType="1"/>
            </p:cNvSpPr>
            <p:nvPr/>
          </p:nvSpPr>
          <p:spPr bwMode="auto">
            <a:xfrm>
              <a:off x="2256" y="1933"/>
              <a:ext cx="0" cy="170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2843" name="Line 27"/>
            <p:cNvSpPr>
              <a:spLocks noChangeShapeType="1"/>
            </p:cNvSpPr>
            <p:nvPr/>
          </p:nvSpPr>
          <p:spPr bwMode="auto">
            <a:xfrm>
              <a:off x="2256" y="3634"/>
              <a:ext cx="17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02844" name="Rectangle 28"/>
          <p:cNvSpPr>
            <a:spLocks noChangeArrowheads="1"/>
          </p:cNvSpPr>
          <p:nvPr/>
        </p:nvSpPr>
        <p:spPr bwMode="auto">
          <a:xfrm>
            <a:off x="6958013" y="5311775"/>
            <a:ext cx="2106612"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solidFill>
                  <a:srgbClr val="FF3300"/>
                </a:solidFill>
                <a:latin typeface="微软雅黑" pitchFamily="34" charset="-122"/>
                <a:ea typeface="微软雅黑" pitchFamily="34" charset="-122"/>
              </a:rPr>
              <a:t>strcpy(buffer,str);</a:t>
            </a:r>
            <a:r>
              <a:rPr lang="en-US" altLang="zh-CN">
                <a:latin typeface="微软雅黑" pitchFamily="34" charset="-122"/>
                <a:ea typeface="微软雅黑" pitchFamily="34" charset="-122"/>
              </a:rPr>
              <a:t> </a:t>
            </a:r>
          </a:p>
        </p:txBody>
      </p:sp>
    </p:spTree>
    <p:extLst>
      <p:ext uri="{BB962C8B-B14F-4D97-AF65-F5344CB8AC3E}">
        <p14:creationId xmlns:p14="http://schemas.microsoft.com/office/powerpoint/2010/main" val="4153293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02818"/>
                                        </p:tgtEl>
                                        <p:attrNameLst>
                                          <p:attrName>style.visibility</p:attrName>
                                        </p:attrNameLst>
                                      </p:cBhvr>
                                      <p:to>
                                        <p:strVal val="visible"/>
                                      </p:to>
                                    </p:set>
                                    <p:animEffect transition="in" filter="blinds(horizontal)">
                                      <p:cBhvr>
                                        <p:cTn id="7" dur="500"/>
                                        <p:tgtEl>
                                          <p:spTgt spid="802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02835"/>
                                        </p:tgtEl>
                                        <p:attrNameLst>
                                          <p:attrName>style.visibility</p:attrName>
                                        </p:attrNameLst>
                                      </p:cBhvr>
                                      <p:to>
                                        <p:strVal val="visible"/>
                                      </p:to>
                                    </p:set>
                                    <p:animEffect transition="in" filter="blinds(horizontal)">
                                      <p:cBhvr>
                                        <p:cTn id="12" dur="500"/>
                                        <p:tgtEl>
                                          <p:spTgt spid="8028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02832"/>
                                        </p:tgtEl>
                                        <p:attrNameLst>
                                          <p:attrName>style.visibility</p:attrName>
                                        </p:attrNameLst>
                                      </p:cBhvr>
                                      <p:to>
                                        <p:strVal val="visible"/>
                                      </p:to>
                                    </p:set>
                                    <p:animEffect transition="in" filter="blinds(horizontal)">
                                      <p:cBhvr>
                                        <p:cTn id="17" dur="500"/>
                                        <p:tgtEl>
                                          <p:spTgt spid="8028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02825"/>
                                        </p:tgtEl>
                                        <p:attrNameLst>
                                          <p:attrName>style.visibility</p:attrName>
                                        </p:attrNameLst>
                                      </p:cBhvr>
                                      <p:to>
                                        <p:strVal val="visible"/>
                                      </p:to>
                                    </p:set>
                                    <p:animEffect transition="in" filter="blinds(horizontal)">
                                      <p:cBhvr>
                                        <p:cTn id="22" dur="500"/>
                                        <p:tgtEl>
                                          <p:spTgt spid="8028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802829"/>
                                        </p:tgtEl>
                                        <p:attrNameLst>
                                          <p:attrName>style.visibility</p:attrName>
                                        </p:attrNameLst>
                                      </p:cBhvr>
                                      <p:to>
                                        <p:strVal val="visible"/>
                                      </p:to>
                                    </p:set>
                                    <p:animEffect transition="in" filter="blinds(horizontal)">
                                      <p:cBhvr>
                                        <p:cTn id="27" dur="500"/>
                                        <p:tgtEl>
                                          <p:spTgt spid="80282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02836"/>
                                        </p:tgtEl>
                                        <p:attrNameLst>
                                          <p:attrName>style.visibility</p:attrName>
                                        </p:attrNameLst>
                                      </p:cBhvr>
                                      <p:to>
                                        <p:strVal val="visible"/>
                                      </p:to>
                                    </p:set>
                                    <p:animEffect transition="in" filter="blinds(horizontal)">
                                      <p:cBhvr>
                                        <p:cTn id="32" dur="500"/>
                                        <p:tgtEl>
                                          <p:spTgt spid="80283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802826"/>
                                        </p:tgtEl>
                                        <p:attrNameLst>
                                          <p:attrName>style.visibility</p:attrName>
                                        </p:attrNameLst>
                                      </p:cBhvr>
                                      <p:to>
                                        <p:strVal val="visible"/>
                                      </p:to>
                                    </p:set>
                                    <p:animEffect transition="in" filter="blinds(horizontal)">
                                      <p:cBhvr>
                                        <p:cTn id="37" dur="500"/>
                                        <p:tgtEl>
                                          <p:spTgt spid="80282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802840"/>
                                        </p:tgtEl>
                                        <p:attrNameLst>
                                          <p:attrName>style.visibility</p:attrName>
                                        </p:attrNameLst>
                                      </p:cBhvr>
                                      <p:to>
                                        <p:strVal val="visible"/>
                                      </p:to>
                                    </p:set>
                                    <p:animEffect transition="in" filter="blinds(horizontal)">
                                      <p:cBhvr>
                                        <p:cTn id="42" dur="500"/>
                                        <p:tgtEl>
                                          <p:spTgt spid="80284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02824"/>
                                        </p:tgtEl>
                                        <p:attrNameLst>
                                          <p:attrName>style.visibility</p:attrName>
                                        </p:attrNameLst>
                                      </p:cBhvr>
                                      <p:to>
                                        <p:strVal val="visible"/>
                                      </p:to>
                                    </p:set>
                                    <p:animEffect transition="in" filter="blinds(horizontal)">
                                      <p:cBhvr>
                                        <p:cTn id="47" dur="500"/>
                                        <p:tgtEl>
                                          <p:spTgt spid="802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824" grpId="0"/>
      <p:bldP spid="802825" grpId="0" animBg="1"/>
      <p:bldP spid="80283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a:xfrm>
            <a:off x="476250" y="98425"/>
            <a:ext cx="8229600" cy="561975"/>
          </a:xfrm>
        </p:spPr>
        <p:txBody>
          <a:bodyPr/>
          <a:lstStyle/>
          <a:p>
            <a:r>
              <a:rPr lang="zh-CN" altLang="en-US" smtClean="0"/>
              <a:t>程序的加载和运行</a:t>
            </a:r>
          </a:p>
        </p:txBody>
      </p:sp>
      <p:sp>
        <p:nvSpPr>
          <p:cNvPr id="804867" name="Rectangle 3"/>
          <p:cNvSpPr>
            <a:spLocks noGrp="1" noChangeArrowheads="1"/>
          </p:cNvSpPr>
          <p:nvPr>
            <p:ph type="body" idx="1"/>
          </p:nvPr>
        </p:nvSpPr>
        <p:spPr>
          <a:xfrm>
            <a:off x="265113" y="503238"/>
            <a:ext cx="8680450" cy="6075362"/>
          </a:xfrm>
        </p:spPr>
        <p:txBody>
          <a:bodyPr/>
          <a:lstStyle/>
          <a:p>
            <a:pPr>
              <a:buFontTx/>
              <a:buNone/>
            </a:pPr>
            <a:endParaRPr lang="zh-CN" altLang="en-US" sz="2100" dirty="0" smtClean="0">
              <a:latin typeface="微软雅黑" pitchFamily="34" charset="-122"/>
              <a:ea typeface="微软雅黑" pitchFamily="34" charset="-122"/>
            </a:endParaRPr>
          </a:p>
          <a:p>
            <a:pPr>
              <a:lnSpc>
                <a:spcPct val="125000"/>
              </a:lnSpc>
            </a:pPr>
            <a:r>
              <a:rPr lang="en-US" altLang="zh-CN" sz="2100" dirty="0" smtClean="0">
                <a:latin typeface="微软雅黑" pitchFamily="34" charset="-122"/>
                <a:ea typeface="微软雅黑" pitchFamily="34" charset="-122"/>
              </a:rPr>
              <a:t>UNIX/Linux</a:t>
            </a:r>
            <a:r>
              <a:rPr lang="zh-CN" altLang="en-US" sz="2100" dirty="0" smtClean="0">
                <a:latin typeface="微软雅黑" pitchFamily="34" charset="-122"/>
                <a:ea typeface="微软雅黑" pitchFamily="34" charset="-122"/>
              </a:rPr>
              <a:t>系统中，可通过</a:t>
            </a:r>
            <a:r>
              <a:rPr lang="zh-CN" altLang="en-US" sz="2100" dirty="0" smtClean="0">
                <a:solidFill>
                  <a:srgbClr val="FF0000"/>
                </a:solidFill>
                <a:latin typeface="微软雅黑" pitchFamily="34" charset="-122"/>
                <a:ea typeface="微软雅黑" pitchFamily="34" charset="-122"/>
              </a:rPr>
              <a:t>调用</a:t>
            </a:r>
            <a:r>
              <a:rPr lang="en-US" altLang="zh-CN" sz="2100" dirty="0" err="1" smtClean="0">
                <a:solidFill>
                  <a:srgbClr val="FF0000"/>
                </a:solidFill>
                <a:latin typeface="微软雅黑" pitchFamily="34" charset="-122"/>
                <a:ea typeface="微软雅黑" pitchFamily="34" charset="-122"/>
              </a:rPr>
              <a:t>execve</a:t>
            </a:r>
            <a:r>
              <a:rPr lang="en-US" altLang="zh-CN" sz="2100" dirty="0" smtClean="0">
                <a:solidFill>
                  <a:srgbClr val="FF0000"/>
                </a:solidFill>
                <a:latin typeface="微软雅黑" pitchFamily="34" charset="-122"/>
                <a:ea typeface="微软雅黑" pitchFamily="34" charset="-122"/>
              </a:rPr>
              <a:t>()</a:t>
            </a:r>
            <a:r>
              <a:rPr lang="zh-CN" altLang="en-US" sz="2100" dirty="0" smtClean="0">
                <a:solidFill>
                  <a:srgbClr val="FF0000"/>
                </a:solidFill>
                <a:latin typeface="微软雅黑" pitchFamily="34" charset="-122"/>
                <a:ea typeface="微软雅黑" pitchFamily="34" charset="-122"/>
              </a:rPr>
              <a:t>函数</a:t>
            </a:r>
            <a:r>
              <a:rPr lang="zh-CN" altLang="en-US" sz="2100" dirty="0" smtClean="0">
                <a:latin typeface="微软雅黑" pitchFamily="34" charset="-122"/>
                <a:ea typeface="微软雅黑" pitchFamily="34" charset="-122"/>
              </a:rPr>
              <a:t>来加载并执行程序。 </a:t>
            </a:r>
          </a:p>
          <a:p>
            <a:pPr>
              <a:lnSpc>
                <a:spcPct val="125000"/>
              </a:lnSpc>
            </a:pPr>
            <a:r>
              <a:rPr lang="en-US" altLang="zh-CN" sz="2100" dirty="0" err="1" smtClean="0">
                <a:latin typeface="微软雅黑" pitchFamily="34" charset="-122"/>
                <a:ea typeface="微软雅黑" pitchFamily="34" charset="-122"/>
              </a:rPr>
              <a:t>execve</a:t>
            </a:r>
            <a:r>
              <a:rPr lang="en-US" altLang="zh-CN" sz="2100" dirty="0" smtClean="0">
                <a:latin typeface="微软雅黑" pitchFamily="34" charset="-122"/>
                <a:ea typeface="微软雅黑" pitchFamily="34" charset="-122"/>
              </a:rPr>
              <a:t>()</a:t>
            </a:r>
            <a:r>
              <a:rPr lang="zh-CN" altLang="en-US" sz="2100" dirty="0" smtClean="0">
                <a:latin typeface="微软雅黑" pitchFamily="34" charset="-122"/>
                <a:ea typeface="微软雅黑" pitchFamily="34" charset="-122"/>
              </a:rPr>
              <a:t>函数的用法如下：</a:t>
            </a:r>
          </a:p>
          <a:p>
            <a:pPr>
              <a:lnSpc>
                <a:spcPct val="125000"/>
              </a:lnSpc>
              <a:buFontTx/>
              <a:buNone/>
            </a:pPr>
            <a:r>
              <a:rPr lang="en-US" altLang="zh-CN" sz="2100" dirty="0" smtClean="0">
                <a:latin typeface="微软雅黑" pitchFamily="34" charset="-122"/>
                <a:ea typeface="微软雅黑" pitchFamily="34" charset="-122"/>
              </a:rPr>
              <a:t>     </a:t>
            </a:r>
            <a:r>
              <a:rPr lang="en-US" altLang="zh-CN" sz="2100" dirty="0" err="1" smtClean="0">
                <a:solidFill>
                  <a:srgbClr val="0066CC"/>
                </a:solidFill>
                <a:latin typeface="微软雅黑" pitchFamily="34" charset="-122"/>
                <a:ea typeface="微软雅黑" pitchFamily="34" charset="-122"/>
              </a:rPr>
              <a:t>int</a:t>
            </a:r>
            <a:r>
              <a:rPr lang="en-US" altLang="zh-CN" sz="2100" dirty="0" smtClean="0">
                <a:solidFill>
                  <a:srgbClr val="0066CC"/>
                </a:solidFill>
                <a:latin typeface="微软雅黑" pitchFamily="34" charset="-122"/>
                <a:ea typeface="微软雅黑" pitchFamily="34" charset="-122"/>
              </a:rPr>
              <a:t> </a:t>
            </a:r>
            <a:r>
              <a:rPr lang="en-US" altLang="zh-CN" sz="2100" dirty="0" err="1" smtClean="0">
                <a:solidFill>
                  <a:srgbClr val="0066CC"/>
                </a:solidFill>
                <a:latin typeface="微软雅黑" pitchFamily="34" charset="-122"/>
                <a:ea typeface="微软雅黑" pitchFamily="34" charset="-122"/>
              </a:rPr>
              <a:t>execve</a:t>
            </a:r>
            <a:r>
              <a:rPr lang="en-US" altLang="zh-CN" sz="2100" dirty="0" smtClean="0">
                <a:solidFill>
                  <a:srgbClr val="0066CC"/>
                </a:solidFill>
                <a:latin typeface="微软雅黑" pitchFamily="34" charset="-122"/>
                <a:ea typeface="微软雅黑" pitchFamily="34" charset="-122"/>
              </a:rPr>
              <a:t>(char *filename, char *</a:t>
            </a:r>
            <a:r>
              <a:rPr lang="en-US" altLang="zh-CN" sz="2100" dirty="0" err="1" smtClean="0">
                <a:solidFill>
                  <a:srgbClr val="0066CC"/>
                </a:solidFill>
                <a:latin typeface="微软雅黑" pitchFamily="34" charset="-122"/>
                <a:ea typeface="微软雅黑" pitchFamily="34" charset="-122"/>
              </a:rPr>
              <a:t>argv</a:t>
            </a:r>
            <a:r>
              <a:rPr lang="en-US" altLang="zh-CN" sz="2100" dirty="0" smtClean="0">
                <a:solidFill>
                  <a:srgbClr val="0066CC"/>
                </a:solidFill>
                <a:latin typeface="微软雅黑" pitchFamily="34" charset="-122"/>
                <a:ea typeface="微软雅黑" pitchFamily="34" charset="-122"/>
              </a:rPr>
              <a:t>[], *</a:t>
            </a:r>
            <a:r>
              <a:rPr lang="en-US" altLang="zh-CN" sz="2100" dirty="0" err="1" smtClean="0">
                <a:solidFill>
                  <a:srgbClr val="0066CC"/>
                </a:solidFill>
                <a:latin typeface="微软雅黑" pitchFamily="34" charset="-122"/>
                <a:ea typeface="微软雅黑" pitchFamily="34" charset="-122"/>
              </a:rPr>
              <a:t>envp</a:t>
            </a:r>
            <a:r>
              <a:rPr lang="en-US" altLang="zh-CN" sz="2100" dirty="0" smtClean="0">
                <a:solidFill>
                  <a:srgbClr val="0066CC"/>
                </a:solidFill>
                <a:latin typeface="微软雅黑" pitchFamily="34" charset="-122"/>
                <a:ea typeface="微软雅黑" pitchFamily="34" charset="-122"/>
              </a:rPr>
              <a:t>[]);</a:t>
            </a:r>
          </a:p>
          <a:p>
            <a:pPr>
              <a:lnSpc>
                <a:spcPct val="125000"/>
              </a:lnSpc>
              <a:buFontTx/>
              <a:buNone/>
            </a:pPr>
            <a:r>
              <a:rPr lang="zh-CN" altLang="en-US" sz="2100" dirty="0" smtClean="0">
                <a:latin typeface="微软雅黑" pitchFamily="34" charset="-122"/>
                <a:ea typeface="微软雅黑" pitchFamily="34" charset="-122"/>
              </a:rPr>
              <a:t>    </a:t>
            </a:r>
            <a:r>
              <a:rPr lang="en-US" altLang="zh-CN" sz="2100" dirty="0" smtClean="0">
                <a:solidFill>
                  <a:srgbClr val="008000"/>
                </a:solidFill>
                <a:latin typeface="微软雅黑" pitchFamily="34" charset="-122"/>
                <a:ea typeface="微软雅黑" pitchFamily="34" charset="-122"/>
              </a:rPr>
              <a:t>filename</a:t>
            </a:r>
            <a:r>
              <a:rPr lang="zh-CN" altLang="en-US" sz="2100" dirty="0" smtClean="0">
                <a:solidFill>
                  <a:srgbClr val="008000"/>
                </a:solidFill>
                <a:latin typeface="微软雅黑" pitchFamily="34" charset="-122"/>
                <a:ea typeface="微软雅黑" pitchFamily="34" charset="-122"/>
              </a:rPr>
              <a:t>是</a:t>
            </a:r>
            <a:r>
              <a:rPr lang="zh-CN" altLang="en-US" sz="2100" dirty="0" smtClean="0">
                <a:solidFill>
                  <a:srgbClr val="FF0000"/>
                </a:solidFill>
                <a:latin typeface="微软雅黑" pitchFamily="34" charset="-122"/>
                <a:ea typeface="微软雅黑" pitchFamily="34" charset="-122"/>
              </a:rPr>
              <a:t>加载并运行的可执行文件名</a:t>
            </a:r>
            <a:r>
              <a:rPr lang="en-US" altLang="zh-CN" sz="2100" dirty="0" smtClean="0">
                <a:solidFill>
                  <a:srgbClr val="FF0000"/>
                </a:solidFill>
                <a:latin typeface="微软雅黑" pitchFamily="34" charset="-122"/>
                <a:ea typeface="微软雅黑" pitchFamily="34" charset="-122"/>
              </a:rPr>
              <a:t>(</a:t>
            </a:r>
            <a:r>
              <a:rPr lang="zh-CN" altLang="en-US" sz="2100" dirty="0" smtClean="0">
                <a:solidFill>
                  <a:srgbClr val="FF0000"/>
                </a:solidFill>
                <a:latin typeface="微软雅黑" pitchFamily="34" charset="-122"/>
                <a:ea typeface="微软雅黑" pitchFamily="34" charset="-122"/>
              </a:rPr>
              <a:t>如</a:t>
            </a:r>
            <a:r>
              <a:rPr lang="en-US" altLang="zh-CN" sz="2100" dirty="0" smtClean="0">
                <a:solidFill>
                  <a:srgbClr val="0066CC"/>
                </a:solidFill>
                <a:latin typeface="微软雅黑" pitchFamily="34" charset="-122"/>
                <a:ea typeface="微软雅黑" pitchFamily="34" charset="-122"/>
              </a:rPr>
              <a:t>./hello</a:t>
            </a:r>
            <a:r>
              <a:rPr lang="en-US" altLang="zh-CN" sz="2100" dirty="0" smtClean="0">
                <a:solidFill>
                  <a:srgbClr val="FF0000"/>
                </a:solidFill>
                <a:latin typeface="微软雅黑" pitchFamily="34" charset="-122"/>
                <a:ea typeface="微软雅黑" pitchFamily="34" charset="-122"/>
              </a:rPr>
              <a:t>)</a:t>
            </a:r>
            <a:r>
              <a:rPr lang="zh-CN" altLang="en-US" sz="2100" dirty="0" smtClean="0">
                <a:solidFill>
                  <a:srgbClr val="008000"/>
                </a:solidFill>
                <a:latin typeface="微软雅黑" pitchFamily="34" charset="-122"/>
                <a:ea typeface="微软雅黑" pitchFamily="34" charset="-122"/>
              </a:rPr>
              <a:t>，可带参数列表</a:t>
            </a:r>
            <a:r>
              <a:rPr lang="en-US" altLang="zh-CN" sz="2100" dirty="0" err="1" smtClean="0">
                <a:solidFill>
                  <a:srgbClr val="008000"/>
                </a:solidFill>
                <a:latin typeface="微软雅黑" pitchFamily="34" charset="-122"/>
                <a:ea typeface="微软雅黑" pitchFamily="34" charset="-122"/>
              </a:rPr>
              <a:t>argv</a:t>
            </a:r>
            <a:r>
              <a:rPr lang="zh-CN" altLang="en-US" sz="2100" dirty="0" smtClean="0">
                <a:solidFill>
                  <a:srgbClr val="008000"/>
                </a:solidFill>
                <a:latin typeface="微软雅黑" pitchFamily="34" charset="-122"/>
                <a:ea typeface="微软雅黑" pitchFamily="34" charset="-122"/>
              </a:rPr>
              <a:t>和环境变量列表</a:t>
            </a:r>
            <a:r>
              <a:rPr lang="en-US" altLang="zh-CN" sz="2100" dirty="0" err="1" smtClean="0">
                <a:solidFill>
                  <a:srgbClr val="008000"/>
                </a:solidFill>
                <a:latin typeface="微软雅黑" pitchFamily="34" charset="-122"/>
                <a:ea typeface="微软雅黑" pitchFamily="34" charset="-122"/>
              </a:rPr>
              <a:t>envp</a:t>
            </a:r>
            <a:r>
              <a:rPr lang="zh-CN" altLang="en-US" sz="2100" dirty="0" smtClean="0">
                <a:solidFill>
                  <a:srgbClr val="008000"/>
                </a:solidFill>
                <a:latin typeface="微软雅黑" pitchFamily="34" charset="-122"/>
                <a:ea typeface="微软雅黑" pitchFamily="34" charset="-122"/>
              </a:rPr>
              <a:t>。若错误（如找不到指定文件</a:t>
            </a:r>
            <a:r>
              <a:rPr lang="en-US" altLang="zh-CN" sz="2100" dirty="0" smtClean="0">
                <a:solidFill>
                  <a:srgbClr val="008000"/>
                </a:solidFill>
                <a:latin typeface="微软雅黑" pitchFamily="34" charset="-122"/>
                <a:ea typeface="微软雅黑" pitchFamily="34" charset="-122"/>
              </a:rPr>
              <a:t>filename</a:t>
            </a:r>
            <a:r>
              <a:rPr lang="zh-CN" altLang="en-US" sz="2100" dirty="0" smtClean="0">
                <a:solidFill>
                  <a:srgbClr val="008000"/>
                </a:solidFill>
                <a:latin typeface="微软雅黑" pitchFamily="34" charset="-122"/>
                <a:ea typeface="微软雅黑" pitchFamily="34" charset="-122"/>
              </a:rPr>
              <a:t>），则返回</a:t>
            </a:r>
            <a:r>
              <a:rPr lang="en-US" altLang="zh-CN" sz="2100" dirty="0" smtClean="0">
                <a:solidFill>
                  <a:srgbClr val="008000"/>
                </a:solidFill>
                <a:latin typeface="微软雅黑" pitchFamily="34" charset="-122"/>
                <a:ea typeface="微软雅黑" pitchFamily="34" charset="-122"/>
              </a:rPr>
              <a:t>-1</a:t>
            </a:r>
            <a:r>
              <a:rPr lang="zh-CN" altLang="en-US" sz="2100" dirty="0" smtClean="0">
                <a:solidFill>
                  <a:srgbClr val="008000"/>
                </a:solidFill>
                <a:latin typeface="微软雅黑" pitchFamily="34" charset="-122"/>
                <a:ea typeface="微软雅黑" pitchFamily="34" charset="-122"/>
              </a:rPr>
              <a:t>，并将控制权交给调用程序； 若函数执行成功，则不返回，最终</a:t>
            </a:r>
            <a:r>
              <a:rPr lang="zh-CN" altLang="en-US" sz="2100" dirty="0" smtClean="0">
                <a:solidFill>
                  <a:srgbClr val="FF3300"/>
                </a:solidFill>
                <a:latin typeface="微软雅黑" pitchFamily="34" charset="-122"/>
                <a:ea typeface="微软雅黑" pitchFamily="34" charset="-122"/>
              </a:rPr>
              <a:t>将控制权传递到可执行目标中的主函数</a:t>
            </a:r>
            <a:r>
              <a:rPr lang="en-US" altLang="zh-CN" sz="2100" dirty="0" smtClean="0">
                <a:solidFill>
                  <a:srgbClr val="FF3300"/>
                </a:solidFill>
                <a:latin typeface="微软雅黑" pitchFamily="34" charset="-122"/>
                <a:ea typeface="微软雅黑" pitchFamily="34" charset="-122"/>
              </a:rPr>
              <a:t>main</a:t>
            </a:r>
            <a:r>
              <a:rPr lang="zh-CN" altLang="en-US" sz="2100" dirty="0" smtClean="0">
                <a:solidFill>
                  <a:srgbClr val="008000"/>
                </a:solidFill>
                <a:latin typeface="微软雅黑" pitchFamily="34" charset="-122"/>
                <a:ea typeface="微软雅黑" pitchFamily="34" charset="-122"/>
              </a:rPr>
              <a:t>。</a:t>
            </a:r>
          </a:p>
          <a:p>
            <a:pPr>
              <a:lnSpc>
                <a:spcPct val="125000"/>
              </a:lnSpc>
              <a:buFontTx/>
              <a:buNone/>
            </a:pPr>
            <a:endParaRPr lang="zh-CN" altLang="en-US" sz="2100" dirty="0" smtClean="0">
              <a:solidFill>
                <a:srgbClr val="008000"/>
              </a:solidFill>
              <a:latin typeface="微软雅黑" pitchFamily="34" charset="-122"/>
              <a:ea typeface="微软雅黑" pitchFamily="34" charset="-122"/>
            </a:endParaRPr>
          </a:p>
          <a:p>
            <a:pPr>
              <a:lnSpc>
                <a:spcPct val="125000"/>
              </a:lnSpc>
            </a:pPr>
            <a:r>
              <a:rPr lang="zh-CN" altLang="en-US" sz="2100" dirty="0" smtClean="0">
                <a:latin typeface="微软雅黑" pitchFamily="34" charset="-122"/>
                <a:ea typeface="微软雅黑" pitchFamily="34" charset="-122"/>
              </a:rPr>
              <a:t>主函数</a:t>
            </a:r>
            <a:r>
              <a:rPr lang="en-US" altLang="zh-CN" sz="2100" dirty="0" smtClean="0">
                <a:latin typeface="微软雅黑" pitchFamily="34" charset="-122"/>
                <a:ea typeface="微软雅黑" pitchFamily="34" charset="-122"/>
              </a:rPr>
              <a:t>main()</a:t>
            </a:r>
            <a:r>
              <a:rPr lang="zh-CN" altLang="en-US" sz="2100" dirty="0" smtClean="0">
                <a:latin typeface="微软雅黑" pitchFamily="34" charset="-122"/>
                <a:ea typeface="微软雅黑" pitchFamily="34" charset="-122"/>
              </a:rPr>
              <a:t>的原型形式如下：</a:t>
            </a:r>
          </a:p>
          <a:p>
            <a:pPr>
              <a:lnSpc>
                <a:spcPct val="125000"/>
              </a:lnSpc>
              <a:buFontTx/>
              <a:buNone/>
            </a:pPr>
            <a:r>
              <a:rPr lang="en-US" altLang="zh-CN" sz="2100" dirty="0" smtClean="0">
                <a:latin typeface="微软雅黑" pitchFamily="34" charset="-122"/>
                <a:ea typeface="微软雅黑" pitchFamily="34" charset="-122"/>
              </a:rPr>
              <a:t>     </a:t>
            </a:r>
            <a:r>
              <a:rPr lang="en-US" altLang="zh-CN" sz="2100" dirty="0" err="1" smtClean="0">
                <a:solidFill>
                  <a:srgbClr val="0066CC"/>
                </a:solidFill>
                <a:latin typeface="微软雅黑" pitchFamily="34" charset="-122"/>
                <a:ea typeface="微软雅黑" pitchFamily="34" charset="-122"/>
              </a:rPr>
              <a:t>int</a:t>
            </a:r>
            <a:r>
              <a:rPr lang="en-US" altLang="zh-CN" sz="2100" dirty="0" smtClean="0">
                <a:solidFill>
                  <a:srgbClr val="0066CC"/>
                </a:solidFill>
                <a:latin typeface="微软雅黑" pitchFamily="34" charset="-122"/>
                <a:ea typeface="微软雅黑" pitchFamily="34" charset="-122"/>
              </a:rPr>
              <a:t> main(</a:t>
            </a:r>
            <a:r>
              <a:rPr lang="en-US" altLang="zh-CN" sz="2100" dirty="0" err="1" smtClean="0">
                <a:solidFill>
                  <a:srgbClr val="0066CC"/>
                </a:solidFill>
                <a:latin typeface="微软雅黑" pitchFamily="34" charset="-122"/>
                <a:ea typeface="微软雅黑" pitchFamily="34" charset="-122"/>
              </a:rPr>
              <a:t>int</a:t>
            </a:r>
            <a:r>
              <a:rPr lang="en-US" altLang="zh-CN" sz="2100" dirty="0" smtClean="0">
                <a:solidFill>
                  <a:srgbClr val="0066CC"/>
                </a:solidFill>
                <a:latin typeface="微软雅黑" pitchFamily="34" charset="-122"/>
                <a:ea typeface="微软雅黑" pitchFamily="34" charset="-122"/>
              </a:rPr>
              <a:t> </a:t>
            </a:r>
            <a:r>
              <a:rPr lang="en-US" altLang="zh-CN" sz="2100" dirty="0" err="1" smtClean="0">
                <a:solidFill>
                  <a:srgbClr val="0066CC"/>
                </a:solidFill>
                <a:latin typeface="微软雅黑" pitchFamily="34" charset="-122"/>
                <a:ea typeface="微软雅黑" pitchFamily="34" charset="-122"/>
              </a:rPr>
              <a:t>argc</a:t>
            </a:r>
            <a:r>
              <a:rPr lang="en-US" altLang="zh-CN" sz="2100" dirty="0" smtClean="0">
                <a:solidFill>
                  <a:srgbClr val="0066CC"/>
                </a:solidFill>
                <a:latin typeface="微软雅黑" pitchFamily="34" charset="-122"/>
                <a:ea typeface="微软雅黑" pitchFamily="34" charset="-122"/>
              </a:rPr>
              <a:t>, char **</a:t>
            </a:r>
            <a:r>
              <a:rPr lang="en-US" altLang="zh-CN" sz="2100" dirty="0" err="1" smtClean="0">
                <a:solidFill>
                  <a:srgbClr val="0066CC"/>
                </a:solidFill>
                <a:latin typeface="微软雅黑" pitchFamily="34" charset="-122"/>
                <a:ea typeface="微软雅黑" pitchFamily="34" charset="-122"/>
              </a:rPr>
              <a:t>argv</a:t>
            </a:r>
            <a:r>
              <a:rPr lang="en-US" altLang="zh-CN" sz="2100" dirty="0" smtClean="0">
                <a:solidFill>
                  <a:srgbClr val="0066CC"/>
                </a:solidFill>
                <a:latin typeface="微软雅黑" pitchFamily="34" charset="-122"/>
                <a:ea typeface="微软雅黑" pitchFamily="34" charset="-122"/>
              </a:rPr>
              <a:t>, char **</a:t>
            </a:r>
            <a:r>
              <a:rPr lang="en-US" altLang="zh-CN" sz="2100" dirty="0" err="1" smtClean="0">
                <a:solidFill>
                  <a:srgbClr val="0066CC"/>
                </a:solidFill>
                <a:latin typeface="微软雅黑" pitchFamily="34" charset="-122"/>
                <a:ea typeface="微软雅黑" pitchFamily="34" charset="-122"/>
              </a:rPr>
              <a:t>envp</a:t>
            </a:r>
            <a:r>
              <a:rPr lang="en-US" altLang="zh-CN" sz="2100" dirty="0" smtClean="0">
                <a:solidFill>
                  <a:srgbClr val="0066CC"/>
                </a:solidFill>
                <a:latin typeface="微软雅黑" pitchFamily="34" charset="-122"/>
                <a:ea typeface="微软雅黑" pitchFamily="34" charset="-122"/>
              </a:rPr>
              <a:t>);</a:t>
            </a:r>
            <a:r>
              <a:rPr lang="en-US" altLang="zh-CN" sz="2100" dirty="0" smtClean="0">
                <a:latin typeface="微软雅黑" pitchFamily="34" charset="-122"/>
                <a:ea typeface="微软雅黑" pitchFamily="34" charset="-122"/>
              </a:rPr>
              <a:t>   </a:t>
            </a:r>
            <a:r>
              <a:rPr lang="zh-CN" altLang="en-US" sz="2100" dirty="0" smtClean="0">
                <a:latin typeface="微软雅黑" pitchFamily="34" charset="-122"/>
                <a:ea typeface="微软雅黑" pitchFamily="34" charset="-122"/>
              </a:rPr>
              <a:t>或者：</a:t>
            </a:r>
          </a:p>
          <a:p>
            <a:pPr>
              <a:lnSpc>
                <a:spcPct val="125000"/>
              </a:lnSpc>
              <a:buFontTx/>
              <a:buNone/>
            </a:pPr>
            <a:r>
              <a:rPr lang="en-US" altLang="zh-CN" sz="2100" dirty="0" smtClean="0">
                <a:latin typeface="微软雅黑" pitchFamily="34" charset="-122"/>
                <a:ea typeface="微软雅黑" pitchFamily="34" charset="-122"/>
              </a:rPr>
              <a:t>     </a:t>
            </a:r>
            <a:r>
              <a:rPr lang="en-US" altLang="zh-CN" sz="2100" dirty="0" err="1" smtClean="0">
                <a:solidFill>
                  <a:srgbClr val="0066CC"/>
                </a:solidFill>
                <a:latin typeface="微软雅黑" pitchFamily="34" charset="-122"/>
                <a:ea typeface="微软雅黑" pitchFamily="34" charset="-122"/>
              </a:rPr>
              <a:t>int</a:t>
            </a:r>
            <a:r>
              <a:rPr lang="en-US" altLang="zh-CN" sz="2100" dirty="0" smtClean="0">
                <a:solidFill>
                  <a:srgbClr val="0066CC"/>
                </a:solidFill>
                <a:latin typeface="微软雅黑" pitchFamily="34" charset="-122"/>
                <a:ea typeface="微软雅黑" pitchFamily="34" charset="-122"/>
              </a:rPr>
              <a:t> main(</a:t>
            </a:r>
            <a:r>
              <a:rPr lang="en-US" altLang="zh-CN" sz="2100" dirty="0" err="1" smtClean="0">
                <a:solidFill>
                  <a:srgbClr val="0066CC"/>
                </a:solidFill>
                <a:latin typeface="微软雅黑" pitchFamily="34" charset="-122"/>
                <a:ea typeface="微软雅黑" pitchFamily="34" charset="-122"/>
              </a:rPr>
              <a:t>int</a:t>
            </a:r>
            <a:r>
              <a:rPr lang="en-US" altLang="zh-CN" sz="2100" dirty="0" smtClean="0">
                <a:solidFill>
                  <a:srgbClr val="0066CC"/>
                </a:solidFill>
                <a:latin typeface="微软雅黑" pitchFamily="34" charset="-122"/>
                <a:ea typeface="微软雅黑" pitchFamily="34" charset="-122"/>
              </a:rPr>
              <a:t> </a:t>
            </a:r>
            <a:r>
              <a:rPr lang="en-US" altLang="zh-CN" sz="2100" dirty="0" err="1" smtClean="0">
                <a:solidFill>
                  <a:srgbClr val="0066CC"/>
                </a:solidFill>
                <a:latin typeface="微软雅黑" pitchFamily="34" charset="-122"/>
                <a:ea typeface="微软雅黑" pitchFamily="34" charset="-122"/>
              </a:rPr>
              <a:t>argc</a:t>
            </a:r>
            <a:r>
              <a:rPr lang="en-US" altLang="zh-CN" sz="2100" dirty="0" smtClean="0">
                <a:solidFill>
                  <a:srgbClr val="0066CC"/>
                </a:solidFill>
                <a:latin typeface="微软雅黑" pitchFamily="34" charset="-122"/>
                <a:ea typeface="微软雅黑" pitchFamily="34" charset="-122"/>
              </a:rPr>
              <a:t>, char *</a:t>
            </a:r>
            <a:r>
              <a:rPr lang="en-US" altLang="zh-CN" sz="2100" dirty="0" err="1" smtClean="0">
                <a:solidFill>
                  <a:srgbClr val="0066CC"/>
                </a:solidFill>
                <a:latin typeface="微软雅黑" pitchFamily="34" charset="-122"/>
                <a:ea typeface="微软雅黑" pitchFamily="34" charset="-122"/>
              </a:rPr>
              <a:t>argv</a:t>
            </a:r>
            <a:r>
              <a:rPr lang="en-US" altLang="zh-CN" sz="2100" dirty="0" smtClean="0">
                <a:solidFill>
                  <a:srgbClr val="0066CC"/>
                </a:solidFill>
                <a:latin typeface="微软雅黑" pitchFamily="34" charset="-122"/>
                <a:ea typeface="微软雅黑" pitchFamily="34" charset="-122"/>
              </a:rPr>
              <a:t>[], char *</a:t>
            </a:r>
            <a:r>
              <a:rPr lang="en-US" altLang="zh-CN" sz="2100" dirty="0" err="1" smtClean="0">
                <a:solidFill>
                  <a:srgbClr val="0066CC"/>
                </a:solidFill>
                <a:latin typeface="微软雅黑" pitchFamily="34" charset="-122"/>
                <a:ea typeface="微软雅黑" pitchFamily="34" charset="-122"/>
              </a:rPr>
              <a:t>envp</a:t>
            </a:r>
            <a:r>
              <a:rPr lang="en-US" altLang="zh-CN" sz="2100" dirty="0" smtClean="0">
                <a:solidFill>
                  <a:srgbClr val="0066CC"/>
                </a:solidFill>
                <a:latin typeface="微软雅黑" pitchFamily="34" charset="-122"/>
                <a:ea typeface="微软雅黑" pitchFamily="34" charset="-122"/>
              </a:rPr>
              <a:t>[]);</a:t>
            </a:r>
            <a:r>
              <a:rPr lang="en-US" altLang="zh-CN" sz="2100" dirty="0" smtClean="0">
                <a:latin typeface="微软雅黑" pitchFamily="34" charset="-122"/>
                <a:ea typeface="微软雅黑" pitchFamily="34" charset="-122"/>
              </a:rPr>
              <a:t> </a:t>
            </a:r>
            <a:r>
              <a:rPr lang="zh-CN" altLang="en-US" sz="2100" dirty="0" smtClean="0">
                <a:latin typeface="微软雅黑" pitchFamily="34" charset="-122"/>
                <a:ea typeface="微软雅黑" pitchFamily="34" charset="-122"/>
              </a:rPr>
              <a:t> </a:t>
            </a:r>
            <a:endParaRPr lang="zh-CN" altLang="en-US" sz="2100" dirty="0" smtClean="0">
              <a:solidFill>
                <a:srgbClr val="008000"/>
              </a:solidFill>
              <a:latin typeface="微软雅黑" pitchFamily="34" charset="-122"/>
              <a:ea typeface="微软雅黑" pitchFamily="34" charset="-122"/>
            </a:endParaRPr>
          </a:p>
          <a:p>
            <a:pPr>
              <a:lnSpc>
                <a:spcPct val="125000"/>
              </a:lnSpc>
              <a:buFontTx/>
              <a:buNone/>
            </a:pPr>
            <a:r>
              <a:rPr lang="zh-CN" altLang="en-US" sz="2000" dirty="0" smtClean="0">
                <a:solidFill>
                  <a:srgbClr val="996600"/>
                </a:solidFill>
                <a:latin typeface="微软雅黑" pitchFamily="34" charset="-122"/>
                <a:ea typeface="微软雅黑" pitchFamily="34" charset="-122"/>
              </a:rPr>
              <a:t>前述例子：“</a:t>
            </a:r>
            <a:r>
              <a:rPr lang="en-US" altLang="zh-CN" sz="2000" dirty="0" smtClean="0">
                <a:solidFill>
                  <a:srgbClr val="996600"/>
                </a:solidFill>
                <a:latin typeface="微软雅黑" pitchFamily="34" charset="-122"/>
                <a:ea typeface="微软雅黑" pitchFamily="34" charset="-122"/>
              </a:rPr>
              <a:t>.\test </a:t>
            </a:r>
            <a:r>
              <a:rPr lang="en-US" altLang="zh-CN" sz="2000" dirty="0" smtClean="0"/>
              <a:t>0123456789ABCDEFXXXX</a:t>
            </a:r>
            <a:r>
              <a:rPr lang="zh-CN" altLang="en-US" sz="2000" dirty="0" smtClean="0"/>
              <a:t>▥ ▧▥▧</a:t>
            </a:r>
            <a:r>
              <a:rPr lang="en-US" altLang="zh-CN" sz="2000" dirty="0" smtClean="0">
                <a:solidFill>
                  <a:srgbClr val="996600"/>
                </a:solidFill>
                <a:latin typeface="微软雅黑" pitchFamily="34" charset="-122"/>
                <a:ea typeface="微软雅黑" pitchFamily="34" charset="-122"/>
              </a:rPr>
              <a:t>” ,</a:t>
            </a:r>
            <a:r>
              <a:rPr lang="en-US" altLang="zh-CN" sz="2000" dirty="0" err="1" smtClean="0">
                <a:solidFill>
                  <a:srgbClr val="996600"/>
                </a:solidFill>
                <a:latin typeface="微软雅黑" pitchFamily="34" charset="-122"/>
                <a:ea typeface="微软雅黑" pitchFamily="34" charset="-122"/>
              </a:rPr>
              <a:t>argc</a:t>
            </a:r>
            <a:r>
              <a:rPr lang="en-US" altLang="zh-CN" sz="2000" dirty="0" smtClean="0">
                <a:solidFill>
                  <a:srgbClr val="996600"/>
                </a:solidFill>
                <a:latin typeface="微软雅黑" pitchFamily="34" charset="-122"/>
                <a:ea typeface="微软雅黑" pitchFamily="34" charset="-122"/>
              </a:rPr>
              <a:t>=2</a:t>
            </a:r>
          </a:p>
        </p:txBody>
      </p:sp>
      <p:grpSp>
        <p:nvGrpSpPr>
          <p:cNvPr id="804868" name="Group 4"/>
          <p:cNvGrpSpPr>
            <a:grpSpLocks/>
          </p:cNvGrpSpPr>
          <p:nvPr/>
        </p:nvGrpSpPr>
        <p:grpSpPr bwMode="auto">
          <a:xfrm>
            <a:off x="1692275" y="6264275"/>
            <a:ext cx="1123950" cy="366713"/>
            <a:chOff x="1321" y="3974"/>
            <a:chExt cx="708" cy="231"/>
          </a:xfrm>
        </p:grpSpPr>
        <p:sp>
          <p:nvSpPr>
            <p:cNvPr id="804869" name="Text Box 5"/>
            <p:cNvSpPr txBox="1">
              <a:spLocks noChangeArrowheads="1"/>
            </p:cNvSpPr>
            <p:nvPr/>
          </p:nvSpPr>
          <p:spPr bwMode="auto">
            <a:xfrm>
              <a:off x="1321" y="3974"/>
              <a:ext cx="708"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a:solidFill>
                    <a:srgbClr val="FF3300"/>
                  </a:solidFill>
                  <a:latin typeface="微软雅黑" pitchFamily="34" charset="-122"/>
                  <a:ea typeface="微软雅黑" pitchFamily="34" charset="-122"/>
                </a:rPr>
                <a:t>argv[0]</a:t>
              </a:r>
            </a:p>
          </p:txBody>
        </p:sp>
        <p:sp>
          <p:nvSpPr>
            <p:cNvPr id="804870" name="Line 6"/>
            <p:cNvSpPr>
              <a:spLocks noChangeShapeType="1"/>
            </p:cNvSpPr>
            <p:nvPr/>
          </p:nvSpPr>
          <p:spPr bwMode="auto">
            <a:xfrm flipV="1">
              <a:off x="1406" y="3974"/>
              <a:ext cx="482"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804871" name="Group 7"/>
          <p:cNvGrpSpPr>
            <a:grpSpLocks/>
          </p:cNvGrpSpPr>
          <p:nvPr/>
        </p:nvGrpSpPr>
        <p:grpSpPr bwMode="auto">
          <a:xfrm>
            <a:off x="2681288" y="6264275"/>
            <a:ext cx="3735387" cy="366713"/>
            <a:chOff x="1944" y="3970"/>
            <a:chExt cx="2297" cy="231"/>
          </a:xfrm>
        </p:grpSpPr>
        <p:sp>
          <p:nvSpPr>
            <p:cNvPr id="804872" name="Text Box 8"/>
            <p:cNvSpPr txBox="1">
              <a:spLocks noChangeArrowheads="1"/>
            </p:cNvSpPr>
            <p:nvPr/>
          </p:nvSpPr>
          <p:spPr bwMode="auto">
            <a:xfrm>
              <a:off x="2653" y="3970"/>
              <a:ext cx="708"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a:solidFill>
                    <a:srgbClr val="FF3300"/>
                  </a:solidFill>
                  <a:latin typeface="微软雅黑" pitchFamily="34" charset="-122"/>
                  <a:ea typeface="微软雅黑" pitchFamily="34" charset="-122"/>
                </a:rPr>
                <a:t>argv[1]</a:t>
              </a:r>
            </a:p>
          </p:txBody>
        </p:sp>
        <p:sp>
          <p:nvSpPr>
            <p:cNvPr id="804873" name="Line 9"/>
            <p:cNvSpPr>
              <a:spLocks noChangeShapeType="1"/>
            </p:cNvSpPr>
            <p:nvPr/>
          </p:nvSpPr>
          <p:spPr bwMode="auto">
            <a:xfrm flipV="1">
              <a:off x="1944" y="3970"/>
              <a:ext cx="2297"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extLst>
      <p:ext uri="{BB962C8B-B14F-4D97-AF65-F5344CB8AC3E}">
        <p14:creationId xmlns:p14="http://schemas.microsoft.com/office/powerpoint/2010/main" val="35448757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04867">
                                            <p:txEl>
                                              <p:pRg st="1" end="1"/>
                                            </p:txEl>
                                          </p:spTgt>
                                        </p:tgtEl>
                                        <p:attrNameLst>
                                          <p:attrName>style.visibility</p:attrName>
                                        </p:attrNameLst>
                                      </p:cBhvr>
                                      <p:to>
                                        <p:strVal val="visible"/>
                                      </p:to>
                                    </p:set>
                                    <p:animEffect transition="in" filter="blinds(horizontal)">
                                      <p:cBhvr>
                                        <p:cTn id="7" dur="500"/>
                                        <p:tgtEl>
                                          <p:spTgt spid="8048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04867">
                                            <p:txEl>
                                              <p:pRg st="2" end="2"/>
                                            </p:txEl>
                                          </p:spTgt>
                                        </p:tgtEl>
                                        <p:attrNameLst>
                                          <p:attrName>style.visibility</p:attrName>
                                        </p:attrNameLst>
                                      </p:cBhvr>
                                      <p:to>
                                        <p:strVal val="visible"/>
                                      </p:to>
                                    </p:set>
                                    <p:animEffect transition="in" filter="blinds(horizontal)">
                                      <p:cBhvr>
                                        <p:cTn id="12" dur="500"/>
                                        <p:tgtEl>
                                          <p:spTgt spid="80486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04867">
                                            <p:txEl>
                                              <p:pRg st="3" end="3"/>
                                            </p:txEl>
                                          </p:spTgt>
                                        </p:tgtEl>
                                        <p:attrNameLst>
                                          <p:attrName>style.visibility</p:attrName>
                                        </p:attrNameLst>
                                      </p:cBhvr>
                                      <p:to>
                                        <p:strVal val="visible"/>
                                      </p:to>
                                    </p:set>
                                    <p:animEffect transition="in" filter="blinds(horizontal)">
                                      <p:cBhvr>
                                        <p:cTn id="17" dur="500"/>
                                        <p:tgtEl>
                                          <p:spTgt spid="80486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04867">
                                            <p:txEl>
                                              <p:pRg st="4" end="4"/>
                                            </p:txEl>
                                          </p:spTgt>
                                        </p:tgtEl>
                                        <p:attrNameLst>
                                          <p:attrName>style.visibility</p:attrName>
                                        </p:attrNameLst>
                                      </p:cBhvr>
                                      <p:to>
                                        <p:strVal val="visible"/>
                                      </p:to>
                                    </p:set>
                                    <p:animEffect transition="in" filter="blinds(horizontal)">
                                      <p:cBhvr>
                                        <p:cTn id="22" dur="500"/>
                                        <p:tgtEl>
                                          <p:spTgt spid="80486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804867">
                                            <p:txEl>
                                              <p:pRg st="6" end="6"/>
                                            </p:txEl>
                                          </p:spTgt>
                                        </p:tgtEl>
                                        <p:attrNameLst>
                                          <p:attrName>style.visibility</p:attrName>
                                        </p:attrNameLst>
                                      </p:cBhvr>
                                      <p:to>
                                        <p:strVal val="visible"/>
                                      </p:to>
                                    </p:set>
                                    <p:animEffect transition="in" filter="blinds(horizontal)">
                                      <p:cBhvr>
                                        <p:cTn id="27" dur="500"/>
                                        <p:tgtEl>
                                          <p:spTgt spid="804867">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04867">
                                            <p:txEl>
                                              <p:pRg st="7" end="7"/>
                                            </p:txEl>
                                          </p:spTgt>
                                        </p:tgtEl>
                                        <p:attrNameLst>
                                          <p:attrName>style.visibility</p:attrName>
                                        </p:attrNameLst>
                                      </p:cBhvr>
                                      <p:to>
                                        <p:strVal val="visible"/>
                                      </p:to>
                                    </p:set>
                                    <p:animEffect transition="in" filter="blinds(horizontal)">
                                      <p:cBhvr>
                                        <p:cTn id="32" dur="500"/>
                                        <p:tgtEl>
                                          <p:spTgt spid="804867">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804867">
                                            <p:txEl>
                                              <p:pRg st="8" end="8"/>
                                            </p:txEl>
                                          </p:spTgt>
                                        </p:tgtEl>
                                        <p:attrNameLst>
                                          <p:attrName>style.visibility</p:attrName>
                                        </p:attrNameLst>
                                      </p:cBhvr>
                                      <p:to>
                                        <p:strVal val="visible"/>
                                      </p:to>
                                    </p:set>
                                    <p:animEffect transition="in" filter="blinds(horizontal)">
                                      <p:cBhvr>
                                        <p:cTn id="35" dur="500"/>
                                        <p:tgtEl>
                                          <p:spTgt spid="804867">
                                            <p:txEl>
                                              <p:pRg st="8" end="8"/>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804867">
                                            <p:txEl>
                                              <p:pRg st="9" end="9"/>
                                            </p:txEl>
                                          </p:spTgt>
                                        </p:tgtEl>
                                        <p:attrNameLst>
                                          <p:attrName>style.visibility</p:attrName>
                                        </p:attrNameLst>
                                      </p:cBhvr>
                                      <p:to>
                                        <p:strVal val="visible"/>
                                      </p:to>
                                    </p:set>
                                    <p:animEffect transition="in" filter="blinds(horizontal)">
                                      <p:cBhvr>
                                        <p:cTn id="40" dur="500"/>
                                        <p:tgtEl>
                                          <p:spTgt spid="804867">
                                            <p:txEl>
                                              <p:pRg st="9" end="9"/>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804868"/>
                                        </p:tgtEl>
                                        <p:attrNameLst>
                                          <p:attrName>style.visibility</p:attrName>
                                        </p:attrNameLst>
                                      </p:cBhvr>
                                      <p:to>
                                        <p:strVal val="visible"/>
                                      </p:to>
                                    </p:set>
                                    <p:animEffect transition="in" filter="blinds(horizontal)">
                                      <p:cBhvr>
                                        <p:cTn id="45" dur="500"/>
                                        <p:tgtEl>
                                          <p:spTgt spid="80486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804871"/>
                                        </p:tgtEl>
                                        <p:attrNameLst>
                                          <p:attrName>style.visibility</p:attrName>
                                        </p:attrNameLst>
                                      </p:cBhvr>
                                      <p:to>
                                        <p:strVal val="visible"/>
                                      </p:to>
                                    </p:set>
                                    <p:animEffect transition="in" filter="blinds(horizontal)">
                                      <p:cBhvr>
                                        <p:cTn id="50" dur="500"/>
                                        <p:tgtEl>
                                          <p:spTgt spid="804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a:xfrm>
            <a:off x="457200" y="53975"/>
            <a:ext cx="8229600" cy="561975"/>
          </a:xfrm>
        </p:spPr>
        <p:txBody>
          <a:bodyPr/>
          <a:lstStyle/>
          <a:p>
            <a:r>
              <a:rPr lang="zh-CN" altLang="en-US" smtClean="0"/>
              <a:t>越界访问和缓冲区溢出</a:t>
            </a:r>
          </a:p>
        </p:txBody>
      </p:sp>
      <p:sp>
        <p:nvSpPr>
          <p:cNvPr id="593928" name="Rectangle 8"/>
          <p:cNvSpPr>
            <a:spLocks noChangeArrowheads="1"/>
          </p:cNvSpPr>
          <p:nvPr/>
        </p:nvSpPr>
        <p:spPr bwMode="auto">
          <a:xfrm>
            <a:off x="161925" y="2822575"/>
            <a:ext cx="4000500" cy="3937000"/>
          </a:xfrm>
          <a:prstGeom prst="rect">
            <a:avLst/>
          </a:prstGeom>
          <a:noFill/>
          <a:ln w="9525">
            <a:noFill/>
            <a:miter lim="800000"/>
            <a:headEnd/>
            <a:tailEnd/>
          </a:ln>
          <a:effectLst/>
        </p:spPr>
        <p:txBody>
          <a:bodyPr wrap="none" anchor="ctr">
            <a:spAutoFit/>
          </a:bodyPr>
          <a:lstStyle/>
          <a:p>
            <a:pPr eaLnBrk="1" hangingPunct="1">
              <a:lnSpc>
                <a:spcPct val="95000"/>
              </a:lnSpc>
            </a:pPr>
            <a:r>
              <a:rPr lang="en-US" altLang="zh-CN" sz="1900">
                <a:solidFill>
                  <a:srgbClr val="0000FF"/>
                </a:solidFill>
              </a:rPr>
              <a:t>#include "stdio.h"</a:t>
            </a:r>
          </a:p>
          <a:p>
            <a:pPr eaLnBrk="1" hangingPunct="1">
              <a:lnSpc>
                <a:spcPct val="95000"/>
              </a:lnSpc>
            </a:pPr>
            <a:r>
              <a:rPr lang="en-US" altLang="zh-CN" sz="1900">
                <a:solidFill>
                  <a:srgbClr val="0000FF"/>
                </a:solidFill>
              </a:rPr>
              <a:t>char code[]=</a:t>
            </a:r>
          </a:p>
          <a:p>
            <a:pPr eaLnBrk="1" hangingPunct="1">
              <a:lnSpc>
                <a:spcPct val="95000"/>
              </a:lnSpc>
            </a:pPr>
            <a:r>
              <a:rPr lang="en-US" altLang="zh-CN" sz="1900">
                <a:solidFill>
                  <a:srgbClr val="0000FF"/>
                </a:solidFill>
              </a:rPr>
              <a:t>      "0123456789ABCDEFXXXX"</a:t>
            </a:r>
          </a:p>
          <a:p>
            <a:pPr eaLnBrk="1" hangingPunct="1">
              <a:lnSpc>
                <a:spcPct val="95000"/>
              </a:lnSpc>
            </a:pPr>
            <a:r>
              <a:rPr lang="en-US" altLang="zh-CN" sz="1900">
                <a:solidFill>
                  <a:srgbClr val="0000FF"/>
                </a:solidFill>
              </a:rPr>
              <a:t>      "\x11\x84\x04\x08"</a:t>
            </a:r>
          </a:p>
          <a:p>
            <a:pPr eaLnBrk="1" hangingPunct="1">
              <a:lnSpc>
                <a:spcPct val="95000"/>
              </a:lnSpc>
            </a:pPr>
            <a:r>
              <a:rPr lang="en-US" altLang="zh-CN" sz="1900">
                <a:solidFill>
                  <a:srgbClr val="0000FF"/>
                </a:solidFill>
              </a:rPr>
              <a:t>      "\x00"; </a:t>
            </a:r>
          </a:p>
          <a:p>
            <a:pPr eaLnBrk="1" hangingPunct="1">
              <a:lnSpc>
                <a:spcPct val="95000"/>
              </a:lnSpc>
            </a:pPr>
            <a:r>
              <a:rPr lang="en-US" altLang="zh-CN" sz="1900">
                <a:solidFill>
                  <a:srgbClr val="0000FF"/>
                </a:solidFill>
              </a:rPr>
              <a:t>int main(void)</a:t>
            </a:r>
          </a:p>
          <a:p>
            <a:pPr eaLnBrk="1" hangingPunct="1">
              <a:lnSpc>
                <a:spcPct val="95000"/>
              </a:lnSpc>
            </a:pPr>
            <a:r>
              <a:rPr lang="en-US" altLang="zh-CN" sz="1900">
                <a:solidFill>
                  <a:srgbClr val="0000FF"/>
                </a:solidFill>
              </a:rPr>
              <a:t>{</a:t>
            </a:r>
          </a:p>
          <a:p>
            <a:pPr eaLnBrk="1" hangingPunct="1">
              <a:lnSpc>
                <a:spcPct val="95000"/>
              </a:lnSpc>
            </a:pPr>
            <a:r>
              <a:rPr lang="en-US" altLang="zh-CN" sz="1900">
                <a:solidFill>
                  <a:srgbClr val="0000FF"/>
                </a:solidFill>
              </a:rPr>
              <a:t>      char *argv[3];</a:t>
            </a:r>
          </a:p>
          <a:p>
            <a:pPr eaLnBrk="1" hangingPunct="1">
              <a:lnSpc>
                <a:spcPct val="95000"/>
              </a:lnSpc>
            </a:pPr>
            <a:r>
              <a:rPr lang="en-US" altLang="zh-CN" sz="1900">
                <a:solidFill>
                  <a:srgbClr val="0000FF"/>
                </a:solidFill>
              </a:rPr>
              <a:t>      argv[0]="./test";</a:t>
            </a:r>
          </a:p>
          <a:p>
            <a:pPr eaLnBrk="1" hangingPunct="1">
              <a:lnSpc>
                <a:spcPct val="95000"/>
              </a:lnSpc>
            </a:pPr>
            <a:r>
              <a:rPr lang="en-US" altLang="zh-CN" sz="1900">
                <a:solidFill>
                  <a:srgbClr val="0000FF"/>
                </a:solidFill>
              </a:rPr>
              <a:t>      argv[1]=code;</a:t>
            </a:r>
          </a:p>
          <a:p>
            <a:pPr eaLnBrk="1" hangingPunct="1">
              <a:lnSpc>
                <a:spcPct val="95000"/>
              </a:lnSpc>
            </a:pPr>
            <a:r>
              <a:rPr lang="en-US" altLang="zh-CN" sz="1900">
                <a:solidFill>
                  <a:srgbClr val="0000FF"/>
                </a:solidFill>
              </a:rPr>
              <a:t>      argv[2]=NULL;</a:t>
            </a:r>
          </a:p>
          <a:p>
            <a:pPr eaLnBrk="1" hangingPunct="1">
              <a:lnSpc>
                <a:spcPct val="95000"/>
              </a:lnSpc>
            </a:pPr>
            <a:r>
              <a:rPr lang="en-US" altLang="zh-CN" sz="1900">
                <a:solidFill>
                  <a:srgbClr val="0000FF"/>
                </a:solidFill>
              </a:rPr>
              <a:t>      </a:t>
            </a:r>
            <a:r>
              <a:rPr lang="en-US" altLang="zh-CN" sz="1900">
                <a:solidFill>
                  <a:srgbClr val="FF3300"/>
                </a:solidFill>
              </a:rPr>
              <a:t>execve(argv[0],argv,NULL);</a:t>
            </a:r>
          </a:p>
          <a:p>
            <a:pPr eaLnBrk="1" hangingPunct="1">
              <a:lnSpc>
                <a:spcPct val="95000"/>
              </a:lnSpc>
            </a:pPr>
            <a:r>
              <a:rPr lang="en-US" altLang="zh-CN" sz="1900">
                <a:solidFill>
                  <a:srgbClr val="0000FF"/>
                </a:solidFill>
              </a:rPr>
              <a:t>      return 0;</a:t>
            </a:r>
          </a:p>
          <a:p>
            <a:pPr eaLnBrk="1" hangingPunct="1">
              <a:lnSpc>
                <a:spcPct val="95000"/>
              </a:lnSpc>
            </a:pPr>
            <a:r>
              <a:rPr lang="en-US" altLang="zh-CN" sz="1900">
                <a:solidFill>
                  <a:srgbClr val="0000FF"/>
                </a:solidFill>
              </a:rPr>
              <a:t>}</a:t>
            </a:r>
          </a:p>
        </p:txBody>
      </p:sp>
      <p:sp>
        <p:nvSpPr>
          <p:cNvPr id="593930" name="Text Box 10"/>
          <p:cNvSpPr txBox="1">
            <a:spLocks noChangeArrowheads="1"/>
          </p:cNvSpPr>
          <p:nvPr/>
        </p:nvSpPr>
        <p:spPr bwMode="auto">
          <a:xfrm>
            <a:off x="2457450" y="819150"/>
            <a:ext cx="6524625" cy="1846263"/>
          </a:xfrm>
          <a:prstGeom prst="rect">
            <a:avLst/>
          </a:prstGeom>
          <a:noFill/>
          <a:ln w="9525">
            <a:noFill/>
            <a:miter lim="800000"/>
            <a:headEnd/>
            <a:tailEnd/>
          </a:ln>
          <a:effectLst/>
        </p:spPr>
        <p:txBody>
          <a:bodyPr>
            <a:spAutoFit/>
          </a:bodyPr>
          <a:lstStyle/>
          <a:p>
            <a:pPr>
              <a:lnSpc>
                <a:spcPct val="115000"/>
              </a:lnSpc>
            </a:pPr>
            <a:r>
              <a:rPr lang="zh-CN" altLang="en-US" sz="2000" dirty="0"/>
              <a:t>通过</a:t>
            </a:r>
            <a:r>
              <a:rPr lang="en-US" altLang="zh-CN" sz="2000" dirty="0" err="1"/>
              <a:t>execve</a:t>
            </a:r>
            <a:r>
              <a:rPr lang="en-US" altLang="zh-CN" sz="2000" dirty="0"/>
              <a:t>()</a:t>
            </a:r>
            <a:r>
              <a:rPr lang="zh-CN" altLang="en-US" sz="2000" dirty="0"/>
              <a:t>装入</a:t>
            </a:r>
            <a:r>
              <a:rPr lang="en-US" altLang="zh-CN" sz="2000" dirty="0"/>
              <a:t>test</a:t>
            </a:r>
            <a:r>
              <a:rPr lang="zh-CN" altLang="en-US" sz="2000" dirty="0"/>
              <a:t>可执行文件，并将</a:t>
            </a:r>
            <a:r>
              <a:rPr lang="en-US" altLang="zh-CN" sz="2000" dirty="0"/>
              <a:t>code</a:t>
            </a:r>
            <a:r>
              <a:rPr lang="zh-CN" altLang="en-US" sz="2000" dirty="0"/>
              <a:t>中的字符串作为命令行参数来启动执行</a:t>
            </a:r>
            <a:r>
              <a:rPr lang="en-US" altLang="zh-CN" sz="2000" dirty="0"/>
              <a:t>test</a:t>
            </a:r>
            <a:r>
              <a:rPr lang="zh-CN" altLang="en-US" sz="2000" dirty="0"/>
              <a:t>。字符串中前</a:t>
            </a:r>
            <a:r>
              <a:rPr lang="en-US" altLang="zh-CN" sz="2000" dirty="0"/>
              <a:t>16</a:t>
            </a:r>
            <a:r>
              <a:rPr lang="zh-CN" altLang="en-US" sz="2000" dirty="0"/>
              <a:t>个字符”</a:t>
            </a:r>
            <a:r>
              <a:rPr lang="en-US" altLang="zh-CN" sz="2000" dirty="0"/>
              <a:t>0123456789ABCDEF“ </a:t>
            </a:r>
            <a:r>
              <a:rPr lang="zh-CN" altLang="en-US" sz="2000" dirty="0"/>
              <a:t>被复制到</a:t>
            </a:r>
            <a:r>
              <a:rPr lang="en-US" altLang="zh-CN" sz="2000" dirty="0"/>
              <a:t>buffer</a:t>
            </a:r>
            <a:r>
              <a:rPr lang="zh-CN" altLang="en-US" sz="2000" dirty="0"/>
              <a:t>缓冲区，</a:t>
            </a:r>
            <a:r>
              <a:rPr lang="en-US" altLang="zh-CN" sz="2000" dirty="0"/>
              <a:t>4</a:t>
            </a:r>
            <a:r>
              <a:rPr lang="zh-CN" altLang="en-US" sz="2000" dirty="0"/>
              <a:t>个字符”</a:t>
            </a:r>
            <a:r>
              <a:rPr lang="en-US" altLang="zh-CN" sz="2000" dirty="0"/>
              <a:t>XXXX“</a:t>
            </a:r>
            <a:r>
              <a:rPr lang="zh-CN" altLang="en-US" sz="2000" dirty="0"/>
              <a:t>覆盖掉</a:t>
            </a:r>
            <a:r>
              <a:rPr lang="en-US" altLang="zh-CN" sz="2000" dirty="0"/>
              <a:t>EBP</a:t>
            </a:r>
            <a:r>
              <a:rPr lang="zh-CN" altLang="en-US" sz="2000" dirty="0"/>
              <a:t>，地址</a:t>
            </a:r>
            <a:r>
              <a:rPr lang="en-US" altLang="zh-CN" sz="2000" dirty="0"/>
              <a:t>0x08048411</a:t>
            </a:r>
            <a:r>
              <a:rPr lang="zh-CN" altLang="en-US" sz="2000" dirty="0"/>
              <a:t>覆盖掉返回地址。</a:t>
            </a:r>
          </a:p>
        </p:txBody>
      </p:sp>
      <p:sp>
        <p:nvSpPr>
          <p:cNvPr id="593931" name="Rectangle 11"/>
          <p:cNvSpPr>
            <a:spLocks noChangeArrowheads="1"/>
          </p:cNvSpPr>
          <p:nvPr/>
        </p:nvSpPr>
        <p:spPr bwMode="auto">
          <a:xfrm>
            <a:off x="4302125" y="2259013"/>
            <a:ext cx="4743450" cy="1616075"/>
          </a:xfrm>
          <a:prstGeom prst="rect">
            <a:avLst/>
          </a:prstGeom>
          <a:noFill/>
          <a:ln w="9525">
            <a:noFill/>
            <a:miter lim="800000"/>
            <a:headEnd/>
            <a:tailEnd/>
          </a:ln>
          <a:effectLst/>
        </p:spPr>
        <p:txBody>
          <a:bodyPr anchor="ctr">
            <a:spAutoFit/>
          </a:bodyPr>
          <a:lstStyle/>
          <a:p>
            <a:pPr eaLnBrk="1" hangingPunct="1">
              <a:lnSpc>
                <a:spcPct val="125000"/>
              </a:lnSpc>
            </a:pPr>
            <a:r>
              <a:rPr lang="zh-CN" altLang="en-US" sz="2000">
                <a:solidFill>
                  <a:srgbClr val="FF0000"/>
                </a:solidFill>
              </a:rPr>
              <a:t>执行上述攻击程序后的输出结果为：</a:t>
            </a:r>
          </a:p>
          <a:p>
            <a:pPr eaLnBrk="1" hangingPunct="1">
              <a:lnSpc>
                <a:spcPct val="125000"/>
              </a:lnSpc>
            </a:pPr>
            <a:r>
              <a:rPr lang="en-US" altLang="zh-CN" sz="2000"/>
              <a:t>"0123456789ABCDEFXXXX</a:t>
            </a:r>
            <a:r>
              <a:rPr lang="zh-CN" altLang="en-US"/>
              <a:t>▥ ▧▥▧</a:t>
            </a:r>
            <a:endParaRPr lang="zh-CN" altLang="en-US" sz="2000"/>
          </a:p>
          <a:p>
            <a:pPr eaLnBrk="1" hangingPunct="1">
              <a:lnSpc>
                <a:spcPct val="125000"/>
              </a:lnSpc>
            </a:pPr>
            <a:r>
              <a:rPr lang="en-US" altLang="zh-CN" sz="2000">
                <a:solidFill>
                  <a:srgbClr val="CC3300"/>
                </a:solidFill>
              </a:rPr>
              <a:t>being hacked</a:t>
            </a:r>
          </a:p>
          <a:p>
            <a:pPr eaLnBrk="1" hangingPunct="1">
              <a:lnSpc>
                <a:spcPct val="125000"/>
              </a:lnSpc>
            </a:pPr>
            <a:r>
              <a:rPr lang="en-US" altLang="zh-CN" sz="2000"/>
              <a:t>Segmentation fault</a:t>
            </a:r>
            <a:r>
              <a:rPr lang="en-US" altLang="zh-CN" sz="2000" b="0"/>
              <a:t> </a:t>
            </a:r>
          </a:p>
        </p:txBody>
      </p:sp>
      <p:sp>
        <p:nvSpPr>
          <p:cNvPr id="593932" name="Text Box 12"/>
          <p:cNvSpPr txBox="1">
            <a:spLocks noChangeArrowheads="1"/>
          </p:cNvSpPr>
          <p:nvPr/>
        </p:nvSpPr>
        <p:spPr bwMode="auto">
          <a:xfrm>
            <a:off x="206375" y="728663"/>
            <a:ext cx="2070100" cy="1917700"/>
          </a:xfrm>
          <a:prstGeom prst="rect">
            <a:avLst/>
          </a:prstGeom>
          <a:noFill/>
          <a:ln w="9525">
            <a:noFill/>
            <a:miter lim="800000"/>
            <a:headEnd/>
            <a:tailEnd/>
          </a:ln>
          <a:effectLst/>
        </p:spPr>
        <p:txBody>
          <a:bodyPr>
            <a:spAutoFit/>
          </a:bodyPr>
          <a:lstStyle/>
          <a:p>
            <a:pPr eaLnBrk="1" hangingPunct="1">
              <a:lnSpc>
                <a:spcPct val="120000"/>
              </a:lnSpc>
              <a:spcBef>
                <a:spcPct val="50000"/>
              </a:spcBef>
            </a:pPr>
            <a:r>
              <a:rPr lang="zh-CN" altLang="en-US" sz="2000">
                <a:solidFill>
                  <a:srgbClr val="009242"/>
                </a:solidFill>
              </a:rPr>
              <a:t>假定</a:t>
            </a:r>
            <a:r>
              <a:rPr lang="en-US" altLang="zh-CN" sz="2000">
                <a:solidFill>
                  <a:srgbClr val="009242"/>
                </a:solidFill>
              </a:rPr>
              <a:t>hacker</a:t>
            </a:r>
            <a:r>
              <a:rPr lang="zh-CN" altLang="en-US" sz="2000">
                <a:solidFill>
                  <a:srgbClr val="009242"/>
                </a:solidFill>
              </a:rPr>
              <a:t>函数对应代码首址为</a:t>
            </a:r>
            <a:r>
              <a:rPr lang="en-US" altLang="zh-CN" sz="2000">
                <a:solidFill>
                  <a:srgbClr val="009242"/>
                </a:solidFill>
              </a:rPr>
              <a:t>0x08048411</a:t>
            </a:r>
            <a:r>
              <a:rPr lang="zh-CN" altLang="en-US" sz="2000">
                <a:solidFill>
                  <a:srgbClr val="009242"/>
                </a:solidFill>
              </a:rPr>
              <a:t>，则如下代码可实施攻击</a:t>
            </a:r>
            <a:endParaRPr lang="en-US" altLang="zh-CN" sz="2000">
              <a:solidFill>
                <a:srgbClr val="009242"/>
              </a:solidFill>
            </a:endParaRPr>
          </a:p>
        </p:txBody>
      </p:sp>
      <p:sp>
        <p:nvSpPr>
          <p:cNvPr id="593933" name="Rectangle 13"/>
          <p:cNvSpPr>
            <a:spLocks noChangeArrowheads="1"/>
          </p:cNvSpPr>
          <p:nvPr/>
        </p:nvSpPr>
        <p:spPr bwMode="auto">
          <a:xfrm>
            <a:off x="4078288" y="3976688"/>
            <a:ext cx="4859337" cy="2647950"/>
          </a:xfrm>
          <a:prstGeom prst="rect">
            <a:avLst/>
          </a:prstGeom>
          <a:noFill/>
          <a:ln w="9525">
            <a:noFill/>
            <a:miter lim="800000"/>
            <a:headEnd/>
            <a:tailEnd/>
          </a:ln>
          <a:effectLst/>
        </p:spPr>
        <p:txBody>
          <a:bodyPr anchor="ctr">
            <a:spAutoFit/>
          </a:bodyPr>
          <a:lstStyle/>
          <a:p>
            <a:pPr>
              <a:lnSpc>
                <a:spcPct val="120000"/>
              </a:lnSpc>
            </a:pPr>
            <a:r>
              <a:rPr lang="zh-CN" altLang="en-US" sz="2000">
                <a:solidFill>
                  <a:srgbClr val="996600"/>
                </a:solidFill>
              </a:rPr>
              <a:t>最后显示“</a:t>
            </a:r>
            <a:r>
              <a:rPr lang="en-US" altLang="zh-CN" sz="2000">
                <a:solidFill>
                  <a:srgbClr val="996600"/>
                </a:solidFill>
              </a:rPr>
              <a:t>Segmentation fault</a:t>
            </a:r>
            <a:r>
              <a:rPr lang="zh-CN" altLang="en-US" sz="2000">
                <a:solidFill>
                  <a:srgbClr val="996600"/>
                </a:solidFill>
              </a:rPr>
              <a:t>”，原因是在转到</a:t>
            </a:r>
            <a:r>
              <a:rPr lang="en-US" altLang="zh-CN" sz="2000">
                <a:solidFill>
                  <a:srgbClr val="996600"/>
                </a:solidFill>
              </a:rPr>
              <a:t>hacker</a:t>
            </a:r>
            <a:r>
              <a:rPr lang="zh-CN" altLang="en-US" sz="2000">
                <a:solidFill>
                  <a:srgbClr val="996600"/>
                </a:solidFill>
              </a:rPr>
              <a:t>函数执行时是不正常的调用，并没有保存其调用函数的返回地址，故在执行到</a:t>
            </a:r>
            <a:r>
              <a:rPr lang="en-US" altLang="zh-CN" sz="2000">
                <a:solidFill>
                  <a:srgbClr val="996600"/>
                </a:solidFill>
              </a:rPr>
              <a:t>hacker</a:t>
            </a:r>
            <a:r>
              <a:rPr lang="zh-CN" altLang="en-US" sz="2000">
                <a:solidFill>
                  <a:srgbClr val="996600"/>
                </a:solidFill>
              </a:rPr>
              <a:t>过程的</a:t>
            </a:r>
            <a:r>
              <a:rPr lang="en-US" altLang="zh-CN" sz="2000">
                <a:solidFill>
                  <a:srgbClr val="996600"/>
                </a:solidFill>
              </a:rPr>
              <a:t>ret</a:t>
            </a:r>
            <a:r>
              <a:rPr lang="zh-CN" altLang="en-US" sz="2000">
                <a:solidFill>
                  <a:srgbClr val="996600"/>
                </a:solidFill>
              </a:rPr>
              <a:t>指令时取到的“返回地址”是一个不确定的值，因而可能跳转到数据区或系统区或其他非法访问的存储区去执行，因而造成</a:t>
            </a:r>
            <a:r>
              <a:rPr lang="zh-CN" altLang="en-US" sz="2000">
                <a:solidFill>
                  <a:srgbClr val="FF3300"/>
                </a:solidFill>
              </a:rPr>
              <a:t>段错误</a:t>
            </a:r>
            <a:r>
              <a:rPr lang="zh-CN" altLang="en-US" sz="2000">
                <a:solidFill>
                  <a:srgbClr val="996600"/>
                </a:solidFill>
              </a:rPr>
              <a:t>。</a:t>
            </a:r>
            <a:endParaRPr lang="zh-CN" altLang="en-US" sz="2000" b="0"/>
          </a:p>
        </p:txBody>
      </p:sp>
    </p:spTree>
    <p:extLst>
      <p:ext uri="{BB962C8B-B14F-4D97-AF65-F5344CB8AC3E}">
        <p14:creationId xmlns:p14="http://schemas.microsoft.com/office/powerpoint/2010/main" val="664455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3932"/>
                                        </p:tgtEl>
                                        <p:attrNameLst>
                                          <p:attrName>style.visibility</p:attrName>
                                        </p:attrNameLst>
                                      </p:cBhvr>
                                      <p:to>
                                        <p:strVal val="visible"/>
                                      </p:to>
                                    </p:set>
                                    <p:animEffect transition="in" filter="blinds(horizontal)">
                                      <p:cBhvr>
                                        <p:cTn id="7" dur="500"/>
                                        <p:tgtEl>
                                          <p:spTgt spid="5939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3928"/>
                                        </p:tgtEl>
                                        <p:attrNameLst>
                                          <p:attrName>style.visibility</p:attrName>
                                        </p:attrNameLst>
                                      </p:cBhvr>
                                      <p:to>
                                        <p:strVal val="visible"/>
                                      </p:to>
                                    </p:set>
                                    <p:animEffect transition="in" filter="blinds(horizontal)">
                                      <p:cBhvr>
                                        <p:cTn id="12" dur="500"/>
                                        <p:tgtEl>
                                          <p:spTgt spid="59392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3930"/>
                                        </p:tgtEl>
                                        <p:attrNameLst>
                                          <p:attrName>style.visibility</p:attrName>
                                        </p:attrNameLst>
                                      </p:cBhvr>
                                      <p:to>
                                        <p:strVal val="visible"/>
                                      </p:to>
                                    </p:set>
                                    <p:animEffect transition="in" filter="blinds(horizontal)">
                                      <p:cBhvr>
                                        <p:cTn id="17" dur="500"/>
                                        <p:tgtEl>
                                          <p:spTgt spid="59393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93931"/>
                                        </p:tgtEl>
                                        <p:attrNameLst>
                                          <p:attrName>style.visibility</p:attrName>
                                        </p:attrNameLst>
                                      </p:cBhvr>
                                      <p:to>
                                        <p:strVal val="visible"/>
                                      </p:to>
                                    </p:set>
                                    <p:animEffect transition="in" filter="blinds(horizontal)">
                                      <p:cBhvr>
                                        <p:cTn id="22" dur="500"/>
                                        <p:tgtEl>
                                          <p:spTgt spid="59393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93933"/>
                                        </p:tgtEl>
                                        <p:attrNameLst>
                                          <p:attrName>style.visibility</p:attrName>
                                        </p:attrNameLst>
                                      </p:cBhvr>
                                      <p:to>
                                        <p:strVal val="visible"/>
                                      </p:to>
                                    </p:set>
                                    <p:animEffect transition="in" filter="blinds(horizontal)">
                                      <p:cBhvr>
                                        <p:cTn id="27" dur="500"/>
                                        <p:tgtEl>
                                          <p:spTgt spid="593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8" grpId="0"/>
      <p:bldP spid="593930" grpId="0"/>
      <p:bldP spid="593931" grpId="0"/>
      <p:bldP spid="593932" grpId="0"/>
      <p:bldP spid="59393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a:xfrm>
            <a:off x="457200" y="98425"/>
            <a:ext cx="8229600" cy="561975"/>
          </a:xfrm>
        </p:spPr>
        <p:txBody>
          <a:bodyPr/>
          <a:lstStyle/>
          <a:p>
            <a:r>
              <a:rPr lang="zh-CN" altLang="en-US" sz="3600" smtClean="0"/>
              <a:t>缓冲区溢出攻击的防范</a:t>
            </a:r>
          </a:p>
        </p:txBody>
      </p:sp>
      <p:sp>
        <p:nvSpPr>
          <p:cNvPr id="654339" name="Rectangle 3"/>
          <p:cNvSpPr>
            <a:spLocks noGrp="1" noChangeArrowheads="1"/>
          </p:cNvSpPr>
          <p:nvPr>
            <p:ph type="body" idx="1"/>
          </p:nvPr>
        </p:nvSpPr>
        <p:spPr>
          <a:xfrm>
            <a:off x="468313" y="836613"/>
            <a:ext cx="8229600" cy="5832475"/>
          </a:xfrm>
        </p:spPr>
        <p:txBody>
          <a:bodyPr/>
          <a:lstStyle/>
          <a:p>
            <a:pPr>
              <a:lnSpc>
                <a:spcPct val="105000"/>
              </a:lnSpc>
            </a:pPr>
            <a:r>
              <a:rPr lang="zh-CN" altLang="en-US" sz="2200" dirty="0" smtClean="0">
                <a:ea typeface="微软雅黑" pitchFamily="34" charset="-122"/>
              </a:rPr>
              <a:t>两个方面的防范</a:t>
            </a:r>
          </a:p>
          <a:p>
            <a:pPr lvl="1">
              <a:lnSpc>
                <a:spcPct val="105000"/>
              </a:lnSpc>
            </a:pPr>
            <a:r>
              <a:rPr lang="zh-CN" altLang="en-US" sz="2200" dirty="0" smtClean="0">
                <a:ea typeface="微软雅黑" pitchFamily="34" charset="-122"/>
              </a:rPr>
              <a:t>从程序员角度去防范</a:t>
            </a:r>
          </a:p>
          <a:p>
            <a:pPr lvl="2">
              <a:lnSpc>
                <a:spcPct val="105000"/>
              </a:lnSpc>
            </a:pPr>
            <a:r>
              <a:rPr lang="zh-CN" altLang="en-US" sz="2200" dirty="0" smtClean="0">
                <a:solidFill>
                  <a:srgbClr val="CC3300"/>
                </a:solidFill>
                <a:ea typeface="微软雅黑" pitchFamily="34" charset="-122"/>
              </a:rPr>
              <a:t>用辅助工具帮助程序员查漏，例如，用</a:t>
            </a:r>
            <a:r>
              <a:rPr lang="en-US" altLang="zh-CN" sz="2200" dirty="0" err="1" smtClean="0">
                <a:solidFill>
                  <a:srgbClr val="CC3300"/>
                </a:solidFill>
                <a:ea typeface="微软雅黑" pitchFamily="34" charset="-122"/>
              </a:rPr>
              <a:t>grep</a:t>
            </a:r>
            <a:r>
              <a:rPr lang="zh-CN" altLang="en-US" sz="2200" dirty="0" smtClean="0">
                <a:solidFill>
                  <a:srgbClr val="CC3300"/>
                </a:solidFill>
                <a:ea typeface="微软雅黑" pitchFamily="34" charset="-122"/>
              </a:rPr>
              <a:t>来搜索源代码中容易产生漏洞的库函数（如</a:t>
            </a:r>
            <a:r>
              <a:rPr lang="en-US" altLang="zh-CN" sz="2200" dirty="0" err="1" smtClean="0">
                <a:solidFill>
                  <a:srgbClr val="CC3300"/>
                </a:solidFill>
                <a:ea typeface="微软雅黑" pitchFamily="34" charset="-122"/>
              </a:rPr>
              <a:t>strcpy</a:t>
            </a:r>
            <a:r>
              <a:rPr lang="zh-CN" altLang="en-US" sz="2200" dirty="0" smtClean="0">
                <a:solidFill>
                  <a:srgbClr val="CC3300"/>
                </a:solidFill>
                <a:ea typeface="微软雅黑" pitchFamily="34" charset="-122"/>
              </a:rPr>
              <a:t>和</a:t>
            </a:r>
            <a:r>
              <a:rPr lang="en-US" altLang="zh-CN" sz="2200" dirty="0" err="1" smtClean="0">
                <a:solidFill>
                  <a:srgbClr val="CC3300"/>
                </a:solidFill>
                <a:ea typeface="微软雅黑" pitchFamily="34" charset="-122"/>
              </a:rPr>
              <a:t>sprintf</a:t>
            </a:r>
            <a:r>
              <a:rPr lang="zh-CN" altLang="en-US" sz="2200" dirty="0" smtClean="0">
                <a:solidFill>
                  <a:srgbClr val="CC3300"/>
                </a:solidFill>
                <a:ea typeface="微软雅黑" pitchFamily="34" charset="-122"/>
              </a:rPr>
              <a:t>等）的调用；用</a:t>
            </a:r>
            <a:r>
              <a:rPr lang="en-US" altLang="zh-CN" sz="2200" dirty="0" smtClean="0">
                <a:solidFill>
                  <a:srgbClr val="CC3300"/>
                </a:solidFill>
                <a:ea typeface="微软雅黑" pitchFamily="34" charset="-122"/>
              </a:rPr>
              <a:t>fault injection</a:t>
            </a:r>
            <a:r>
              <a:rPr lang="zh-CN" altLang="en-US" sz="2200" dirty="0" smtClean="0">
                <a:solidFill>
                  <a:srgbClr val="CC3300"/>
                </a:solidFill>
                <a:ea typeface="微软雅黑" pitchFamily="34" charset="-122"/>
              </a:rPr>
              <a:t>查错</a:t>
            </a:r>
          </a:p>
          <a:p>
            <a:pPr lvl="1">
              <a:lnSpc>
                <a:spcPct val="105000"/>
              </a:lnSpc>
            </a:pPr>
            <a:r>
              <a:rPr lang="zh-CN" altLang="en-US" sz="2200" dirty="0" smtClean="0">
                <a:ea typeface="微软雅黑" pitchFamily="34" charset="-122"/>
              </a:rPr>
              <a:t>从编译器和操作系统方面去防范</a:t>
            </a:r>
          </a:p>
          <a:p>
            <a:pPr lvl="2">
              <a:lnSpc>
                <a:spcPct val="105000"/>
              </a:lnSpc>
            </a:pPr>
            <a:r>
              <a:rPr lang="zh-CN" altLang="en-US" sz="2200" dirty="0" smtClean="0">
                <a:solidFill>
                  <a:srgbClr val="CC3300"/>
                </a:solidFill>
                <a:ea typeface="微软雅黑" pitchFamily="34" charset="-122"/>
              </a:rPr>
              <a:t>地址空间随机化</a:t>
            </a:r>
            <a:r>
              <a:rPr lang="en-US" altLang="zh-CN" sz="2200" dirty="0" smtClean="0">
                <a:solidFill>
                  <a:srgbClr val="CC3300"/>
                </a:solidFill>
                <a:ea typeface="微软雅黑" pitchFamily="34" charset="-122"/>
              </a:rPr>
              <a:t>ASLR</a:t>
            </a:r>
            <a:r>
              <a:rPr lang="zh-CN" altLang="en-US" sz="2200" dirty="0" smtClean="0">
                <a:solidFill>
                  <a:srgbClr val="CC3300"/>
                </a:solidFill>
                <a:ea typeface="微软雅黑" pitchFamily="34" charset="-122"/>
              </a:rPr>
              <a:t> </a:t>
            </a:r>
          </a:p>
          <a:p>
            <a:pPr lvl="3">
              <a:lnSpc>
                <a:spcPct val="105000"/>
              </a:lnSpc>
              <a:buFontTx/>
              <a:buNone/>
            </a:pPr>
            <a:r>
              <a:rPr lang="zh-CN" altLang="en-US" sz="2000" dirty="0" smtClean="0">
                <a:solidFill>
                  <a:srgbClr val="007635"/>
                </a:solidFill>
                <a:latin typeface="微软雅黑" pitchFamily="34" charset="-122"/>
                <a:ea typeface="微软雅黑" pitchFamily="34" charset="-122"/>
              </a:rPr>
              <a:t>是一种比较有效的防御缓冲区溢出攻击的技术</a:t>
            </a:r>
          </a:p>
          <a:p>
            <a:pPr lvl="3">
              <a:lnSpc>
                <a:spcPct val="105000"/>
              </a:lnSpc>
              <a:buFontTx/>
              <a:buNone/>
            </a:pPr>
            <a:r>
              <a:rPr lang="zh-CN" altLang="en-US" sz="2000" dirty="0" smtClean="0">
                <a:solidFill>
                  <a:srgbClr val="007635"/>
                </a:solidFill>
                <a:latin typeface="微软雅黑" pitchFamily="34" charset="-122"/>
                <a:ea typeface="微软雅黑" pitchFamily="34" charset="-122"/>
              </a:rPr>
              <a:t>目前在</a:t>
            </a:r>
            <a:r>
              <a:rPr lang="en-US" altLang="zh-CN" sz="2000" dirty="0" smtClean="0">
                <a:solidFill>
                  <a:srgbClr val="007635"/>
                </a:solidFill>
                <a:latin typeface="微软雅黑" pitchFamily="34" charset="-122"/>
                <a:ea typeface="微软雅黑" pitchFamily="34" charset="-122"/>
              </a:rPr>
              <a:t>Linux</a:t>
            </a:r>
            <a:r>
              <a:rPr lang="zh-CN" altLang="en-US" sz="2000" dirty="0" smtClean="0">
                <a:solidFill>
                  <a:srgbClr val="007635"/>
                </a:solidFill>
                <a:latin typeface="微软雅黑" pitchFamily="34" charset="-122"/>
                <a:ea typeface="微软雅黑" pitchFamily="34" charset="-122"/>
              </a:rPr>
              <a:t>、</a:t>
            </a:r>
            <a:r>
              <a:rPr lang="en-US" altLang="zh-CN" sz="2000" dirty="0" smtClean="0">
                <a:solidFill>
                  <a:srgbClr val="007635"/>
                </a:solidFill>
                <a:latin typeface="微软雅黑" pitchFamily="34" charset="-122"/>
                <a:ea typeface="微软雅黑" pitchFamily="34" charset="-122"/>
              </a:rPr>
              <a:t>FreeBSD</a:t>
            </a:r>
            <a:r>
              <a:rPr lang="zh-CN" altLang="en-US" sz="2000" dirty="0" smtClean="0">
                <a:solidFill>
                  <a:srgbClr val="007635"/>
                </a:solidFill>
                <a:latin typeface="微软雅黑" pitchFamily="34" charset="-122"/>
                <a:ea typeface="微软雅黑" pitchFamily="34" charset="-122"/>
              </a:rPr>
              <a:t>和</a:t>
            </a:r>
            <a:r>
              <a:rPr lang="en-US" altLang="zh-CN" sz="2000" dirty="0" smtClean="0">
                <a:solidFill>
                  <a:srgbClr val="007635"/>
                </a:solidFill>
                <a:latin typeface="微软雅黑" pitchFamily="34" charset="-122"/>
                <a:ea typeface="微软雅黑" pitchFamily="34" charset="-122"/>
              </a:rPr>
              <a:t>Windows Vista</a:t>
            </a:r>
            <a:r>
              <a:rPr lang="zh-CN" altLang="en-US" sz="2000" dirty="0" smtClean="0">
                <a:solidFill>
                  <a:srgbClr val="007635"/>
                </a:solidFill>
                <a:latin typeface="微软雅黑" pitchFamily="34" charset="-122"/>
                <a:ea typeface="微软雅黑" pitchFamily="34" charset="-122"/>
              </a:rPr>
              <a:t>等</a:t>
            </a:r>
            <a:r>
              <a:rPr lang="en-US" altLang="zh-CN" sz="2000" dirty="0" smtClean="0">
                <a:solidFill>
                  <a:srgbClr val="007635"/>
                </a:solidFill>
                <a:latin typeface="微软雅黑" pitchFamily="34" charset="-122"/>
                <a:ea typeface="微软雅黑" pitchFamily="34" charset="-122"/>
              </a:rPr>
              <a:t>OS</a:t>
            </a:r>
            <a:r>
              <a:rPr lang="zh-CN" altLang="en-US" sz="2000" dirty="0" smtClean="0">
                <a:solidFill>
                  <a:srgbClr val="007635"/>
                </a:solidFill>
                <a:latin typeface="微软雅黑" pitchFamily="34" charset="-122"/>
                <a:ea typeface="微软雅黑" pitchFamily="34" charset="-122"/>
              </a:rPr>
              <a:t>使用</a:t>
            </a:r>
          </a:p>
          <a:p>
            <a:pPr lvl="2">
              <a:lnSpc>
                <a:spcPct val="105000"/>
              </a:lnSpc>
            </a:pPr>
            <a:r>
              <a:rPr lang="zh-CN" altLang="en-US" sz="2200" dirty="0" smtClean="0">
                <a:solidFill>
                  <a:srgbClr val="CC3300"/>
                </a:solidFill>
                <a:ea typeface="微软雅黑" pitchFamily="34" charset="-122"/>
              </a:rPr>
              <a:t>栈破坏检测</a:t>
            </a:r>
          </a:p>
          <a:p>
            <a:pPr lvl="2">
              <a:lnSpc>
                <a:spcPct val="105000"/>
              </a:lnSpc>
            </a:pPr>
            <a:r>
              <a:rPr lang="zh-CN" altLang="en-US" sz="2200" dirty="0" smtClean="0">
                <a:solidFill>
                  <a:srgbClr val="CC3300"/>
                </a:solidFill>
                <a:ea typeface="微软雅黑" pitchFamily="34" charset="-122"/>
              </a:rPr>
              <a:t>可执行代码区域限制</a:t>
            </a:r>
          </a:p>
          <a:p>
            <a:pPr lvl="2">
              <a:lnSpc>
                <a:spcPct val="105000"/>
              </a:lnSpc>
            </a:pPr>
            <a:r>
              <a:rPr lang="zh-CN" altLang="en-US" sz="2200" dirty="0" smtClean="0">
                <a:solidFill>
                  <a:srgbClr val="CC3300"/>
                </a:solidFill>
                <a:ea typeface="微软雅黑" pitchFamily="34" charset="-122"/>
              </a:rPr>
              <a:t>等等</a:t>
            </a:r>
          </a:p>
        </p:txBody>
      </p:sp>
    </p:spTree>
    <p:extLst>
      <p:ext uri="{BB962C8B-B14F-4D97-AF65-F5344CB8AC3E}">
        <p14:creationId xmlns:p14="http://schemas.microsoft.com/office/powerpoint/2010/main" val="1586867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4339">
                                            <p:txEl>
                                              <p:pRg st="2" end="2"/>
                                            </p:txEl>
                                          </p:spTgt>
                                        </p:tgtEl>
                                        <p:attrNameLst>
                                          <p:attrName>style.visibility</p:attrName>
                                        </p:attrNameLst>
                                      </p:cBhvr>
                                      <p:to>
                                        <p:strVal val="visible"/>
                                      </p:to>
                                    </p:set>
                                    <p:animEffect transition="in" filter="blinds(horizontal)">
                                      <p:cBhvr>
                                        <p:cTn id="7" dur="500"/>
                                        <p:tgtEl>
                                          <p:spTgt spid="65433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4339">
                                            <p:txEl>
                                              <p:pRg st="4" end="4"/>
                                            </p:txEl>
                                          </p:spTgt>
                                        </p:tgtEl>
                                        <p:attrNameLst>
                                          <p:attrName>style.visibility</p:attrName>
                                        </p:attrNameLst>
                                      </p:cBhvr>
                                      <p:to>
                                        <p:strVal val="visible"/>
                                      </p:to>
                                    </p:set>
                                    <p:animEffect transition="in" filter="blinds(horizontal)">
                                      <p:cBhvr>
                                        <p:cTn id="12" dur="500"/>
                                        <p:tgtEl>
                                          <p:spTgt spid="65433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54339">
                                            <p:txEl>
                                              <p:pRg st="5" end="5"/>
                                            </p:txEl>
                                          </p:spTgt>
                                        </p:tgtEl>
                                        <p:attrNameLst>
                                          <p:attrName>style.visibility</p:attrName>
                                        </p:attrNameLst>
                                      </p:cBhvr>
                                      <p:to>
                                        <p:strVal val="visible"/>
                                      </p:to>
                                    </p:set>
                                    <p:animEffect transition="in" filter="blinds(horizontal)">
                                      <p:cBhvr>
                                        <p:cTn id="17" dur="500"/>
                                        <p:tgtEl>
                                          <p:spTgt spid="654339">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54339">
                                            <p:txEl>
                                              <p:pRg st="6" end="6"/>
                                            </p:txEl>
                                          </p:spTgt>
                                        </p:tgtEl>
                                        <p:attrNameLst>
                                          <p:attrName>style.visibility</p:attrName>
                                        </p:attrNameLst>
                                      </p:cBhvr>
                                      <p:to>
                                        <p:strVal val="visible"/>
                                      </p:to>
                                    </p:set>
                                    <p:animEffect transition="in" filter="blinds(horizontal)">
                                      <p:cBhvr>
                                        <p:cTn id="22" dur="500"/>
                                        <p:tgtEl>
                                          <p:spTgt spid="65433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54339">
                                            <p:txEl>
                                              <p:pRg st="7" end="7"/>
                                            </p:txEl>
                                          </p:spTgt>
                                        </p:tgtEl>
                                        <p:attrNameLst>
                                          <p:attrName>style.visibility</p:attrName>
                                        </p:attrNameLst>
                                      </p:cBhvr>
                                      <p:to>
                                        <p:strVal val="visible"/>
                                      </p:to>
                                    </p:set>
                                    <p:animEffect transition="in" filter="blinds(horizontal)">
                                      <p:cBhvr>
                                        <p:cTn id="27" dur="500"/>
                                        <p:tgtEl>
                                          <p:spTgt spid="654339">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54339">
                                            <p:txEl>
                                              <p:pRg st="8" end="8"/>
                                            </p:txEl>
                                          </p:spTgt>
                                        </p:tgtEl>
                                        <p:attrNameLst>
                                          <p:attrName>style.visibility</p:attrName>
                                        </p:attrNameLst>
                                      </p:cBhvr>
                                      <p:to>
                                        <p:strVal val="visible"/>
                                      </p:to>
                                    </p:set>
                                    <p:animEffect transition="in" filter="blinds(horizontal)">
                                      <p:cBhvr>
                                        <p:cTn id="32" dur="500"/>
                                        <p:tgtEl>
                                          <p:spTgt spid="654339">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54339">
                                            <p:txEl>
                                              <p:pRg st="9" end="9"/>
                                            </p:txEl>
                                          </p:spTgt>
                                        </p:tgtEl>
                                        <p:attrNameLst>
                                          <p:attrName>style.visibility</p:attrName>
                                        </p:attrNameLst>
                                      </p:cBhvr>
                                      <p:to>
                                        <p:strVal val="visible"/>
                                      </p:to>
                                    </p:set>
                                    <p:animEffect transition="in" filter="blinds(horizontal)">
                                      <p:cBhvr>
                                        <p:cTn id="37" dur="500"/>
                                        <p:tgtEl>
                                          <p:spTgt spid="65433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364" name="Group 4"/>
          <p:cNvGrpSpPr>
            <a:grpSpLocks/>
          </p:cNvGrpSpPr>
          <p:nvPr/>
        </p:nvGrpSpPr>
        <p:grpSpPr bwMode="auto">
          <a:xfrm>
            <a:off x="4013200" y="0"/>
            <a:ext cx="5130800" cy="6858000"/>
            <a:chOff x="6184" y="1566"/>
            <a:chExt cx="4494" cy="5121"/>
          </a:xfrm>
        </p:grpSpPr>
        <p:pic>
          <p:nvPicPr>
            <p:cNvPr id="655365" name="Picture 5"/>
            <p:cNvPicPr>
              <a:picLocks noChangeAspect="1" noChangeArrowheads="1"/>
            </p:cNvPicPr>
            <p:nvPr/>
          </p:nvPicPr>
          <p:blipFill>
            <a:blip r:embed="rId2"/>
            <a:srcRect/>
            <a:stretch>
              <a:fillRect/>
            </a:stretch>
          </p:blipFill>
          <p:spPr bwMode="auto">
            <a:xfrm>
              <a:off x="6184" y="1566"/>
              <a:ext cx="4494" cy="4769"/>
            </a:xfrm>
            <a:prstGeom prst="rect">
              <a:avLst/>
            </a:prstGeom>
            <a:noFill/>
            <a:ln w="9525">
              <a:noFill/>
              <a:miter lim="800000"/>
              <a:headEnd/>
              <a:tailEnd/>
            </a:ln>
          </p:spPr>
        </p:pic>
        <p:sp>
          <p:nvSpPr>
            <p:cNvPr id="655366" name="Text Box 6"/>
            <p:cNvSpPr txBox="1">
              <a:spLocks noChangeArrowheads="1"/>
            </p:cNvSpPr>
            <p:nvPr/>
          </p:nvSpPr>
          <p:spPr bwMode="auto">
            <a:xfrm>
              <a:off x="6842" y="6279"/>
              <a:ext cx="2450" cy="408"/>
            </a:xfrm>
            <a:prstGeom prst="rect">
              <a:avLst/>
            </a:prstGeom>
            <a:solidFill>
              <a:srgbClr val="FFFFFF"/>
            </a:solidFill>
            <a:ln w="9525">
              <a:noFill/>
              <a:miter lim="800000"/>
              <a:headEnd/>
              <a:tailEnd/>
            </a:ln>
          </p:spPr>
          <p:txBody>
            <a:bodyPr/>
            <a:lstStyle/>
            <a:p>
              <a:pPr algn="just" eaLnBrk="1" hangingPunct="1">
                <a:spcBef>
                  <a:spcPct val="50000"/>
                </a:spcBef>
              </a:pPr>
              <a:r>
                <a:rPr kumimoji="1" lang="zh-CN" altLang="en-US" sz="900" b="0">
                  <a:solidFill>
                    <a:srgbClr val="666699"/>
                  </a:solidFill>
                  <a:latin typeface="Times New Roman" pitchFamily="18" charset="0"/>
                  <a:ea typeface="宋体" pitchFamily="2" charset="-122"/>
                </a:rPr>
                <a:t>图</a:t>
              </a:r>
              <a:r>
                <a:rPr kumimoji="1" lang="en-US" altLang="zh-CN" sz="900" b="0">
                  <a:solidFill>
                    <a:srgbClr val="666699"/>
                  </a:solidFill>
                  <a:latin typeface="Times New Roman" pitchFamily="18" charset="0"/>
                  <a:ea typeface="宋体" pitchFamily="2" charset="-122"/>
                </a:rPr>
                <a:t>6.30 Linux</a:t>
              </a:r>
              <a:r>
                <a:rPr kumimoji="1" lang="zh-CN" altLang="en-US" sz="900" b="0">
                  <a:solidFill>
                    <a:srgbClr val="666699"/>
                  </a:solidFill>
                  <a:latin typeface="Times New Roman" pitchFamily="18" charset="0"/>
                  <a:ea typeface="宋体" pitchFamily="2" charset="-122"/>
                </a:rPr>
                <a:t>虚拟地址空间映像</a:t>
              </a:r>
              <a:endParaRPr kumimoji="1" lang="zh-CN" altLang="en-US" i="1">
                <a:solidFill>
                  <a:srgbClr val="666699"/>
                </a:solidFill>
                <a:latin typeface="Arial" pitchFamily="34" charset="0"/>
                <a:ea typeface="华文新魏" pitchFamily="2" charset="-122"/>
              </a:endParaRPr>
            </a:p>
          </p:txBody>
        </p:sp>
      </p:grpSp>
      <p:sp>
        <p:nvSpPr>
          <p:cNvPr id="655362" name="Rectangle 2"/>
          <p:cNvSpPr>
            <a:spLocks noGrp="1" noChangeArrowheads="1"/>
          </p:cNvSpPr>
          <p:nvPr>
            <p:ph type="title"/>
          </p:nvPr>
        </p:nvSpPr>
        <p:spPr>
          <a:xfrm>
            <a:off x="71438" y="98425"/>
            <a:ext cx="8229600" cy="561975"/>
          </a:xfrm>
        </p:spPr>
        <p:txBody>
          <a:bodyPr/>
          <a:lstStyle/>
          <a:p>
            <a:pPr algn="l"/>
            <a:r>
              <a:rPr lang="zh-CN" altLang="en-US" sz="3600" smtClean="0"/>
              <a:t>缓冲溢出攻击防范</a:t>
            </a:r>
          </a:p>
        </p:txBody>
      </p:sp>
      <p:sp>
        <p:nvSpPr>
          <p:cNvPr id="655363" name="Rectangle 3"/>
          <p:cNvSpPr>
            <a:spLocks noGrp="1" noChangeArrowheads="1"/>
          </p:cNvSpPr>
          <p:nvPr>
            <p:ph type="body" idx="1"/>
          </p:nvPr>
        </p:nvSpPr>
        <p:spPr>
          <a:xfrm>
            <a:off x="134938" y="819150"/>
            <a:ext cx="4302125" cy="5832475"/>
          </a:xfrm>
        </p:spPr>
        <p:txBody>
          <a:bodyPr/>
          <a:lstStyle/>
          <a:p>
            <a:pPr>
              <a:lnSpc>
                <a:spcPct val="105000"/>
              </a:lnSpc>
              <a:spcBef>
                <a:spcPct val="40000"/>
              </a:spcBef>
            </a:pPr>
            <a:r>
              <a:rPr lang="zh-CN" altLang="en-US" dirty="0" smtClean="0">
                <a:ea typeface="微软雅黑" pitchFamily="34" charset="-122"/>
              </a:rPr>
              <a:t>地址空间随机化</a:t>
            </a:r>
          </a:p>
          <a:p>
            <a:pPr lvl="1">
              <a:lnSpc>
                <a:spcPct val="105000"/>
              </a:lnSpc>
              <a:spcBef>
                <a:spcPct val="40000"/>
              </a:spcBef>
            </a:pPr>
            <a:r>
              <a:rPr lang="zh-CN" altLang="en-US" smtClean="0">
                <a:ea typeface="微软雅黑" pitchFamily="34" charset="-122"/>
              </a:rPr>
              <a:t>只要操作系统相同，则栈位置就一样，若攻击者知道漏洞程序使用的栈地址空间，就可设计一个针对性攻击，在使用该程序机器上实施攻击</a:t>
            </a:r>
          </a:p>
          <a:p>
            <a:pPr lvl="1">
              <a:lnSpc>
                <a:spcPct val="105000"/>
              </a:lnSpc>
              <a:spcBef>
                <a:spcPct val="40000"/>
              </a:spcBef>
            </a:pPr>
            <a:r>
              <a:rPr lang="zh-CN" altLang="en-US" dirty="0" smtClean="0">
                <a:ea typeface="微软雅黑" pitchFamily="34" charset="-122"/>
              </a:rPr>
              <a:t>地址空间随机化（</a:t>
            </a:r>
            <a:r>
              <a:rPr lang="zh-CN" altLang="en-US" dirty="0" smtClean="0">
                <a:solidFill>
                  <a:srgbClr val="FF3300"/>
                </a:solidFill>
                <a:ea typeface="微软雅黑" pitchFamily="34" charset="-122"/>
              </a:rPr>
              <a:t>栈随机化</a:t>
            </a:r>
            <a:r>
              <a:rPr lang="zh-CN" altLang="en-US" dirty="0" smtClean="0">
                <a:ea typeface="微软雅黑" pitchFamily="34" charset="-122"/>
              </a:rPr>
              <a:t>）的基本思路是，</a:t>
            </a:r>
            <a:r>
              <a:rPr lang="zh-CN" altLang="en-US" dirty="0" smtClean="0">
                <a:solidFill>
                  <a:srgbClr val="CC3300"/>
                </a:solidFill>
                <a:ea typeface="微软雅黑" pitchFamily="34" charset="-122"/>
              </a:rPr>
              <a:t>将加载程序时生成的代码段、静态数据段、堆区、动态库和栈区各部分的首地址进行随机化处理，使每次启动时，程序各段被加载到不同地址起始处</a:t>
            </a:r>
          </a:p>
          <a:p>
            <a:pPr lvl="1">
              <a:lnSpc>
                <a:spcPct val="105000"/>
              </a:lnSpc>
              <a:spcBef>
                <a:spcPct val="40000"/>
              </a:spcBef>
            </a:pPr>
            <a:r>
              <a:rPr lang="zh-CN" altLang="en-US" dirty="0" smtClean="0">
                <a:ea typeface="微软雅黑" pitchFamily="34" charset="-122"/>
              </a:rPr>
              <a:t>对于随机生成的栈起始地址，攻击者不太容易确定栈的起始位置</a:t>
            </a:r>
          </a:p>
        </p:txBody>
      </p:sp>
      <p:sp>
        <p:nvSpPr>
          <p:cNvPr id="655367" name="Rectangle 7"/>
          <p:cNvSpPr>
            <a:spLocks noChangeArrowheads="1"/>
          </p:cNvSpPr>
          <p:nvPr/>
        </p:nvSpPr>
        <p:spPr bwMode="auto">
          <a:xfrm>
            <a:off x="4932363" y="5094288"/>
            <a:ext cx="2384425" cy="720725"/>
          </a:xfrm>
          <a:prstGeom prst="rect">
            <a:avLst/>
          </a:prstGeom>
          <a:solidFill>
            <a:srgbClr val="FF0000">
              <a:alpha val="31000"/>
            </a:srgbClr>
          </a:solidFill>
          <a:ln w="9525" algn="ctr">
            <a:noFill/>
            <a:miter lim="800000"/>
            <a:headEnd/>
            <a:tailEnd/>
          </a:ln>
          <a:effectLst/>
        </p:spPr>
        <p:txBody>
          <a:bodyPr wrap="none" anchor="ctr"/>
          <a:lstStyle/>
          <a:p>
            <a:endParaRPr lang="zh-CN" altLang="en-US"/>
          </a:p>
        </p:txBody>
      </p:sp>
      <p:sp>
        <p:nvSpPr>
          <p:cNvPr id="655368" name="Rectangle 8"/>
          <p:cNvSpPr>
            <a:spLocks noChangeArrowheads="1"/>
          </p:cNvSpPr>
          <p:nvPr/>
        </p:nvSpPr>
        <p:spPr bwMode="auto">
          <a:xfrm>
            <a:off x="4932363" y="4373563"/>
            <a:ext cx="2384425" cy="720725"/>
          </a:xfrm>
          <a:prstGeom prst="rect">
            <a:avLst/>
          </a:prstGeom>
          <a:solidFill>
            <a:srgbClr val="0000FF">
              <a:alpha val="31000"/>
            </a:srgbClr>
          </a:solidFill>
          <a:ln w="9525" algn="ctr">
            <a:noFill/>
            <a:miter lim="800000"/>
            <a:headEnd/>
            <a:tailEnd/>
          </a:ln>
          <a:effectLst/>
        </p:spPr>
        <p:txBody>
          <a:bodyPr wrap="none" anchor="ctr"/>
          <a:lstStyle/>
          <a:p>
            <a:endParaRPr lang="zh-CN" altLang="en-US"/>
          </a:p>
        </p:txBody>
      </p:sp>
      <p:sp>
        <p:nvSpPr>
          <p:cNvPr id="655369" name="Rectangle 9"/>
          <p:cNvSpPr>
            <a:spLocks noChangeArrowheads="1"/>
          </p:cNvSpPr>
          <p:nvPr/>
        </p:nvSpPr>
        <p:spPr bwMode="auto">
          <a:xfrm>
            <a:off x="4886325" y="3654425"/>
            <a:ext cx="2384425" cy="720725"/>
          </a:xfrm>
          <a:prstGeom prst="rect">
            <a:avLst/>
          </a:prstGeom>
          <a:solidFill>
            <a:srgbClr val="800080">
              <a:alpha val="31000"/>
            </a:srgbClr>
          </a:solidFill>
          <a:ln w="9525" algn="ctr">
            <a:noFill/>
            <a:miter lim="800000"/>
            <a:headEnd/>
            <a:tailEnd/>
          </a:ln>
          <a:effectLst/>
        </p:spPr>
        <p:txBody>
          <a:bodyPr wrap="none" anchor="ctr"/>
          <a:lstStyle/>
          <a:p>
            <a:endParaRPr lang="zh-CN" altLang="en-US"/>
          </a:p>
        </p:txBody>
      </p:sp>
      <p:sp>
        <p:nvSpPr>
          <p:cNvPr id="655370" name="Rectangle 10"/>
          <p:cNvSpPr>
            <a:spLocks noChangeArrowheads="1"/>
          </p:cNvSpPr>
          <p:nvPr/>
        </p:nvSpPr>
        <p:spPr bwMode="auto">
          <a:xfrm>
            <a:off x="4886325" y="728663"/>
            <a:ext cx="2384425" cy="630237"/>
          </a:xfrm>
          <a:prstGeom prst="rect">
            <a:avLst/>
          </a:prstGeom>
          <a:solidFill>
            <a:srgbClr val="008000">
              <a:alpha val="31000"/>
            </a:srgbClr>
          </a:solidFill>
          <a:ln w="9525" algn="ctr">
            <a:no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424850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5363">
                                            <p:txEl>
                                              <p:pRg st="1" end="1"/>
                                            </p:txEl>
                                          </p:spTgt>
                                        </p:tgtEl>
                                        <p:attrNameLst>
                                          <p:attrName>style.visibility</p:attrName>
                                        </p:attrNameLst>
                                      </p:cBhvr>
                                      <p:to>
                                        <p:strVal val="visible"/>
                                      </p:to>
                                    </p:set>
                                    <p:animEffect transition="in" filter="blinds(horizontal)">
                                      <p:cBhvr>
                                        <p:cTn id="7" dur="500"/>
                                        <p:tgtEl>
                                          <p:spTgt spid="6553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5363">
                                            <p:txEl>
                                              <p:pRg st="2" end="2"/>
                                            </p:txEl>
                                          </p:spTgt>
                                        </p:tgtEl>
                                        <p:attrNameLst>
                                          <p:attrName>style.visibility</p:attrName>
                                        </p:attrNameLst>
                                      </p:cBhvr>
                                      <p:to>
                                        <p:strVal val="visible"/>
                                      </p:to>
                                    </p:set>
                                    <p:animEffect transition="in" filter="blinds(horizontal)">
                                      <p:cBhvr>
                                        <p:cTn id="12" dur="500"/>
                                        <p:tgtEl>
                                          <p:spTgt spid="65536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55363">
                                            <p:txEl>
                                              <p:pRg st="3" end="3"/>
                                            </p:txEl>
                                          </p:spTgt>
                                        </p:tgtEl>
                                        <p:attrNameLst>
                                          <p:attrName>style.visibility</p:attrName>
                                        </p:attrNameLst>
                                      </p:cBhvr>
                                      <p:to>
                                        <p:strVal val="visible"/>
                                      </p:to>
                                    </p:set>
                                    <p:animEffect transition="in" filter="blinds(horizontal)">
                                      <p:cBhvr>
                                        <p:cTn id="17" dur="500"/>
                                        <p:tgtEl>
                                          <p:spTgt spid="65536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55367"/>
                                        </p:tgtEl>
                                        <p:attrNameLst>
                                          <p:attrName>style.visibility</p:attrName>
                                        </p:attrNameLst>
                                      </p:cBhvr>
                                      <p:to>
                                        <p:strVal val="visible"/>
                                      </p:to>
                                    </p:set>
                                    <p:animEffect transition="in" filter="blinds(horizontal)">
                                      <p:cBhvr>
                                        <p:cTn id="22" dur="500"/>
                                        <p:tgtEl>
                                          <p:spTgt spid="65536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55368"/>
                                        </p:tgtEl>
                                        <p:attrNameLst>
                                          <p:attrName>style.visibility</p:attrName>
                                        </p:attrNameLst>
                                      </p:cBhvr>
                                      <p:to>
                                        <p:strVal val="visible"/>
                                      </p:to>
                                    </p:set>
                                    <p:animEffect transition="in" filter="blinds(horizontal)">
                                      <p:cBhvr>
                                        <p:cTn id="27" dur="500"/>
                                        <p:tgtEl>
                                          <p:spTgt spid="65536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55369"/>
                                        </p:tgtEl>
                                        <p:attrNameLst>
                                          <p:attrName>style.visibility</p:attrName>
                                        </p:attrNameLst>
                                      </p:cBhvr>
                                      <p:to>
                                        <p:strVal val="visible"/>
                                      </p:to>
                                    </p:set>
                                    <p:animEffect transition="in" filter="blinds(horizontal)">
                                      <p:cBhvr>
                                        <p:cTn id="32" dur="500"/>
                                        <p:tgtEl>
                                          <p:spTgt spid="65536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55370"/>
                                        </p:tgtEl>
                                        <p:attrNameLst>
                                          <p:attrName>style.visibility</p:attrName>
                                        </p:attrNameLst>
                                      </p:cBhvr>
                                      <p:to>
                                        <p:strVal val="visible"/>
                                      </p:to>
                                    </p:set>
                                    <p:animEffect transition="in" filter="blinds(horizontal)">
                                      <p:cBhvr>
                                        <p:cTn id="37" dur="500"/>
                                        <p:tgtEl>
                                          <p:spTgt spid="655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67" grpId="0" animBg="1"/>
      <p:bldP spid="655368" grpId="0" animBg="1"/>
      <p:bldP spid="655369" grpId="0" animBg="1"/>
      <p:bldP spid="65537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6388" name="Picture 4"/>
          <p:cNvPicPr>
            <a:picLocks noChangeAspect="1" noChangeArrowheads="1"/>
          </p:cNvPicPr>
          <p:nvPr/>
        </p:nvPicPr>
        <p:blipFill>
          <a:blip r:embed="rId2"/>
          <a:srcRect/>
          <a:stretch>
            <a:fillRect/>
          </a:stretch>
        </p:blipFill>
        <p:spPr bwMode="auto">
          <a:xfrm>
            <a:off x="4841875" y="1089025"/>
            <a:ext cx="4302125" cy="5175250"/>
          </a:xfrm>
          <a:prstGeom prst="rect">
            <a:avLst/>
          </a:prstGeom>
          <a:noFill/>
        </p:spPr>
      </p:pic>
      <p:sp>
        <p:nvSpPr>
          <p:cNvPr id="656386" name="Rectangle 2"/>
          <p:cNvSpPr>
            <a:spLocks noGrp="1" noChangeArrowheads="1"/>
          </p:cNvSpPr>
          <p:nvPr>
            <p:ph type="title"/>
          </p:nvPr>
        </p:nvSpPr>
        <p:spPr>
          <a:xfrm>
            <a:off x="457200" y="98425"/>
            <a:ext cx="8229600" cy="561975"/>
          </a:xfrm>
        </p:spPr>
        <p:txBody>
          <a:bodyPr/>
          <a:lstStyle/>
          <a:p>
            <a:r>
              <a:rPr lang="zh-CN" altLang="en-US" sz="3600" smtClean="0"/>
              <a:t>缓冲区溢出攻击的防范</a:t>
            </a:r>
          </a:p>
        </p:txBody>
      </p:sp>
      <p:sp>
        <p:nvSpPr>
          <p:cNvPr id="656387" name="Rectangle 3"/>
          <p:cNvSpPr>
            <a:spLocks noGrp="1" noChangeArrowheads="1"/>
          </p:cNvSpPr>
          <p:nvPr>
            <p:ph type="body" idx="1"/>
          </p:nvPr>
        </p:nvSpPr>
        <p:spPr>
          <a:xfrm>
            <a:off x="0" y="836613"/>
            <a:ext cx="5246688" cy="5832475"/>
          </a:xfrm>
        </p:spPr>
        <p:txBody>
          <a:bodyPr/>
          <a:lstStyle/>
          <a:p>
            <a:pPr>
              <a:lnSpc>
                <a:spcPct val="95000"/>
              </a:lnSpc>
            </a:pPr>
            <a:r>
              <a:rPr lang="zh-CN" altLang="en-US" sz="2200" smtClean="0">
                <a:latin typeface="微软雅黑" pitchFamily="34" charset="-122"/>
                <a:ea typeface="微软雅黑" pitchFamily="34" charset="-122"/>
              </a:rPr>
              <a:t>栈破坏检测 </a:t>
            </a:r>
          </a:p>
          <a:p>
            <a:pPr lvl="1">
              <a:lnSpc>
                <a:spcPct val="125000"/>
              </a:lnSpc>
              <a:spcBef>
                <a:spcPct val="40000"/>
              </a:spcBef>
            </a:pPr>
            <a:r>
              <a:rPr lang="zh-CN" altLang="en-US" sz="1900" smtClean="0">
                <a:latin typeface="微软雅黑" pitchFamily="34" charset="-122"/>
                <a:ea typeface="微软雅黑" pitchFamily="34" charset="-122"/>
              </a:rPr>
              <a:t>若</a:t>
            </a:r>
            <a:r>
              <a:rPr lang="zh-CN" altLang="en-US" sz="1900" smtClean="0">
                <a:solidFill>
                  <a:srgbClr val="007635"/>
                </a:solidFill>
                <a:latin typeface="微软雅黑" pitchFamily="34" charset="-122"/>
                <a:ea typeface="微软雅黑" pitchFamily="34" charset="-122"/>
              </a:rPr>
              <a:t>在程序跳转到攻击代码前</a:t>
            </a:r>
            <a:r>
              <a:rPr lang="zh-CN" altLang="en-US" sz="1900" smtClean="0">
                <a:latin typeface="微软雅黑" pitchFamily="34" charset="-122"/>
                <a:ea typeface="微软雅黑" pitchFamily="34" charset="-122"/>
              </a:rPr>
              <a:t>能检测出程序栈已被破坏，就可避免受到严重攻击</a:t>
            </a:r>
          </a:p>
          <a:p>
            <a:pPr lvl="1">
              <a:lnSpc>
                <a:spcPct val="125000"/>
              </a:lnSpc>
              <a:spcBef>
                <a:spcPct val="40000"/>
              </a:spcBef>
            </a:pPr>
            <a:r>
              <a:rPr lang="zh-CN" altLang="en-US" sz="1900" smtClean="0">
                <a:latin typeface="微软雅黑" pitchFamily="34" charset="-122"/>
                <a:ea typeface="微软雅黑" pitchFamily="34" charset="-122"/>
              </a:rPr>
              <a:t>新</a:t>
            </a:r>
            <a:r>
              <a:rPr lang="en-US" altLang="zh-CN" sz="1900" smtClean="0">
                <a:latin typeface="微软雅黑" pitchFamily="34" charset="-122"/>
                <a:ea typeface="微软雅黑" pitchFamily="34" charset="-122"/>
              </a:rPr>
              <a:t>GCC</a:t>
            </a:r>
            <a:r>
              <a:rPr lang="zh-CN" altLang="en-US" sz="1900" smtClean="0">
                <a:latin typeface="微软雅黑" pitchFamily="34" charset="-122"/>
                <a:ea typeface="微软雅黑" pitchFamily="34" charset="-122"/>
              </a:rPr>
              <a:t>版本在代码中加入了一种栈保护者（</a:t>
            </a:r>
            <a:r>
              <a:rPr lang="en-US" altLang="zh-CN" sz="1900" smtClean="0">
                <a:latin typeface="微软雅黑" pitchFamily="34" charset="-122"/>
                <a:ea typeface="微软雅黑" pitchFamily="34" charset="-122"/>
              </a:rPr>
              <a:t>stack protector</a:t>
            </a:r>
            <a:r>
              <a:rPr lang="zh-CN" altLang="en-US" sz="1900" smtClean="0">
                <a:latin typeface="微软雅黑" pitchFamily="34" charset="-122"/>
                <a:ea typeface="微软雅黑" pitchFamily="34" charset="-122"/>
              </a:rPr>
              <a:t>）机制，用于检测缓冲区是否越界</a:t>
            </a:r>
          </a:p>
          <a:p>
            <a:pPr lvl="1">
              <a:lnSpc>
                <a:spcPct val="125000"/>
              </a:lnSpc>
              <a:spcBef>
                <a:spcPct val="40000"/>
              </a:spcBef>
            </a:pPr>
            <a:r>
              <a:rPr lang="zh-CN" altLang="en-US" sz="1900" smtClean="0">
                <a:latin typeface="微软雅黑" pitchFamily="34" charset="-122"/>
                <a:ea typeface="微软雅黑" pitchFamily="34" charset="-122"/>
              </a:rPr>
              <a:t>主要思想：</a:t>
            </a:r>
            <a:r>
              <a:rPr lang="zh-CN" altLang="en-US" sz="1900" smtClean="0">
                <a:solidFill>
                  <a:srgbClr val="007635"/>
                </a:solidFill>
                <a:latin typeface="微软雅黑" pitchFamily="34" charset="-122"/>
                <a:ea typeface="微软雅黑" pitchFamily="34" charset="-122"/>
              </a:rPr>
              <a:t>在函数准备阶段</a:t>
            </a:r>
            <a:r>
              <a:rPr lang="zh-CN" altLang="en-US" sz="1900" smtClean="0">
                <a:solidFill>
                  <a:srgbClr val="CC3300"/>
                </a:solidFill>
                <a:latin typeface="微软雅黑" pitchFamily="34" charset="-122"/>
                <a:ea typeface="微软雅黑" pitchFamily="34" charset="-122"/>
              </a:rPr>
              <a:t>，在其栈帧中缓冲区底部与保存寄存器之间（如</a:t>
            </a:r>
            <a:r>
              <a:rPr lang="en-US" altLang="zh-CN" sz="1900" smtClean="0">
                <a:solidFill>
                  <a:srgbClr val="CC3300"/>
                </a:solidFill>
                <a:latin typeface="微软雅黑" pitchFamily="34" charset="-122"/>
                <a:ea typeface="微软雅黑" pitchFamily="34" charset="-122"/>
              </a:rPr>
              <a:t>buffer[15]</a:t>
            </a:r>
            <a:r>
              <a:rPr lang="zh-CN" altLang="en-US" sz="1900" smtClean="0">
                <a:solidFill>
                  <a:srgbClr val="CC3300"/>
                </a:solidFill>
                <a:latin typeface="微软雅黑" pitchFamily="34" charset="-122"/>
                <a:ea typeface="微软雅黑" pitchFamily="34" charset="-122"/>
              </a:rPr>
              <a:t>与保留的</a:t>
            </a:r>
            <a:r>
              <a:rPr lang="en-US" altLang="zh-CN" sz="1900" smtClean="0">
                <a:solidFill>
                  <a:srgbClr val="CC3300"/>
                </a:solidFill>
                <a:latin typeface="微软雅黑" pitchFamily="34" charset="-122"/>
                <a:ea typeface="微软雅黑" pitchFamily="34" charset="-122"/>
              </a:rPr>
              <a:t>EBP</a:t>
            </a:r>
            <a:r>
              <a:rPr lang="zh-CN" altLang="en-US" sz="1900" smtClean="0">
                <a:solidFill>
                  <a:srgbClr val="CC3300"/>
                </a:solidFill>
                <a:latin typeface="微软雅黑" pitchFamily="34" charset="-122"/>
                <a:ea typeface="微软雅黑" pitchFamily="34" charset="-122"/>
              </a:rPr>
              <a:t>之间）加入一个随机生成的特定值；</a:t>
            </a:r>
            <a:r>
              <a:rPr lang="zh-CN" altLang="en-US" sz="1900" smtClean="0">
                <a:solidFill>
                  <a:srgbClr val="007635"/>
                </a:solidFill>
                <a:latin typeface="微软雅黑" pitchFamily="34" charset="-122"/>
                <a:ea typeface="微软雅黑" pitchFamily="34" charset="-122"/>
              </a:rPr>
              <a:t>在函数恢复阶段</a:t>
            </a:r>
            <a:r>
              <a:rPr lang="zh-CN" altLang="en-US" sz="1900" smtClean="0">
                <a:solidFill>
                  <a:srgbClr val="CC3300"/>
                </a:solidFill>
                <a:latin typeface="微软雅黑" pitchFamily="34" charset="-122"/>
                <a:ea typeface="微软雅黑" pitchFamily="34" charset="-122"/>
              </a:rPr>
              <a:t>，在恢复寄存器并返回到调用函数前，先检查该值是否被改变。若改变则程序异常中止。</a:t>
            </a:r>
            <a:r>
              <a:rPr lang="zh-CN" altLang="en-US" sz="1900" smtClean="0">
                <a:latin typeface="微软雅黑" pitchFamily="34" charset="-122"/>
                <a:ea typeface="微软雅黑" pitchFamily="34" charset="-122"/>
              </a:rPr>
              <a:t>因为插入在栈帧中的特定值是随机生成的，所以攻击者很难猜测出它是什么</a:t>
            </a:r>
          </a:p>
        </p:txBody>
      </p:sp>
      <p:sp>
        <p:nvSpPr>
          <p:cNvPr id="656389" name="Line 5"/>
          <p:cNvSpPr>
            <a:spLocks noChangeShapeType="1"/>
          </p:cNvSpPr>
          <p:nvPr/>
        </p:nvSpPr>
        <p:spPr bwMode="auto">
          <a:xfrm flipV="1">
            <a:off x="3897313" y="3114675"/>
            <a:ext cx="1800225" cy="1123950"/>
          </a:xfrm>
          <a:prstGeom prst="line">
            <a:avLst/>
          </a:prstGeom>
          <a:noFill/>
          <a:ln w="57150">
            <a:solidFill>
              <a:srgbClr val="3333CC"/>
            </a:solidFill>
            <a:round/>
            <a:headEnd/>
            <a:tailEnd type="triangle" w="med" len="med"/>
          </a:ln>
          <a:effectLst/>
        </p:spPr>
        <p:txBody>
          <a:bodyPr/>
          <a:lstStyle/>
          <a:p>
            <a:endParaRPr lang="zh-CN" altLang="en-US"/>
          </a:p>
        </p:txBody>
      </p:sp>
      <p:sp>
        <p:nvSpPr>
          <p:cNvPr id="656390" name="Line 6"/>
          <p:cNvSpPr>
            <a:spLocks noChangeShapeType="1"/>
          </p:cNvSpPr>
          <p:nvPr/>
        </p:nvSpPr>
        <p:spPr bwMode="auto">
          <a:xfrm>
            <a:off x="5607050" y="3114675"/>
            <a:ext cx="2070100" cy="0"/>
          </a:xfrm>
          <a:prstGeom prst="line">
            <a:avLst/>
          </a:prstGeom>
          <a:noFill/>
          <a:ln w="57150">
            <a:solidFill>
              <a:srgbClr val="FF3300"/>
            </a:solidFill>
            <a:round/>
            <a:headEnd/>
            <a:tailEnd/>
          </a:ln>
          <a:effectLst/>
        </p:spPr>
        <p:txBody>
          <a:bodyPr/>
          <a:lstStyle/>
          <a:p>
            <a:endParaRPr lang="zh-CN" altLang="en-US"/>
          </a:p>
        </p:txBody>
      </p:sp>
    </p:spTree>
    <p:extLst>
      <p:ext uri="{BB962C8B-B14F-4D97-AF65-F5344CB8AC3E}">
        <p14:creationId xmlns:p14="http://schemas.microsoft.com/office/powerpoint/2010/main" val="63136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6387">
                                            <p:txEl>
                                              <p:pRg st="1" end="1"/>
                                            </p:txEl>
                                          </p:spTgt>
                                        </p:tgtEl>
                                        <p:attrNameLst>
                                          <p:attrName>style.visibility</p:attrName>
                                        </p:attrNameLst>
                                      </p:cBhvr>
                                      <p:to>
                                        <p:strVal val="visible"/>
                                      </p:to>
                                    </p:set>
                                    <p:animEffect transition="in" filter="blinds(horizontal)">
                                      <p:cBhvr>
                                        <p:cTn id="7" dur="500"/>
                                        <p:tgtEl>
                                          <p:spTgt spid="65638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6387">
                                            <p:txEl>
                                              <p:pRg st="2" end="2"/>
                                            </p:txEl>
                                          </p:spTgt>
                                        </p:tgtEl>
                                        <p:attrNameLst>
                                          <p:attrName>style.visibility</p:attrName>
                                        </p:attrNameLst>
                                      </p:cBhvr>
                                      <p:to>
                                        <p:strVal val="visible"/>
                                      </p:to>
                                    </p:set>
                                    <p:animEffect transition="in" filter="blinds(horizontal)">
                                      <p:cBhvr>
                                        <p:cTn id="12" dur="500"/>
                                        <p:tgtEl>
                                          <p:spTgt spid="65638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56387">
                                            <p:txEl>
                                              <p:pRg st="3" end="3"/>
                                            </p:txEl>
                                          </p:spTgt>
                                        </p:tgtEl>
                                        <p:attrNameLst>
                                          <p:attrName>style.visibility</p:attrName>
                                        </p:attrNameLst>
                                      </p:cBhvr>
                                      <p:to>
                                        <p:strVal val="visible"/>
                                      </p:to>
                                    </p:set>
                                    <p:animEffect transition="in" filter="blinds(horizontal)">
                                      <p:cBhvr>
                                        <p:cTn id="17" dur="500"/>
                                        <p:tgtEl>
                                          <p:spTgt spid="65638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56388"/>
                                        </p:tgtEl>
                                        <p:attrNameLst>
                                          <p:attrName>style.visibility</p:attrName>
                                        </p:attrNameLst>
                                      </p:cBhvr>
                                      <p:to>
                                        <p:strVal val="visible"/>
                                      </p:to>
                                    </p:set>
                                    <p:animEffect transition="in" filter="blinds(horizontal)">
                                      <p:cBhvr>
                                        <p:cTn id="22" dur="500"/>
                                        <p:tgtEl>
                                          <p:spTgt spid="65638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56389"/>
                                        </p:tgtEl>
                                        <p:attrNameLst>
                                          <p:attrName>style.visibility</p:attrName>
                                        </p:attrNameLst>
                                      </p:cBhvr>
                                      <p:to>
                                        <p:strVal val="visible"/>
                                      </p:to>
                                    </p:set>
                                    <p:animEffect transition="in" filter="blinds(horizontal)">
                                      <p:cBhvr>
                                        <p:cTn id="27" dur="500"/>
                                        <p:tgtEl>
                                          <p:spTgt spid="65638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56390"/>
                                        </p:tgtEl>
                                        <p:attrNameLst>
                                          <p:attrName>style.visibility</p:attrName>
                                        </p:attrNameLst>
                                      </p:cBhvr>
                                      <p:to>
                                        <p:strVal val="visible"/>
                                      </p:to>
                                    </p:set>
                                    <p:animEffect transition="in" filter="blinds(horizontal)">
                                      <p:cBhvr>
                                        <p:cTn id="32" dur="500"/>
                                        <p:tgtEl>
                                          <p:spTgt spid="65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389" grpId="0" animBg="1"/>
      <p:bldP spid="65639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a:xfrm>
            <a:off x="457200" y="53975"/>
            <a:ext cx="8229600" cy="561975"/>
          </a:xfrm>
        </p:spPr>
        <p:txBody>
          <a:bodyPr/>
          <a:lstStyle/>
          <a:p>
            <a:r>
              <a:rPr lang="zh-CN" altLang="en-US" sz="3600" smtClean="0"/>
              <a:t>缓冲区溢出攻击的防范</a:t>
            </a:r>
          </a:p>
        </p:txBody>
      </p:sp>
      <p:sp>
        <p:nvSpPr>
          <p:cNvPr id="657411" name="Rectangle 3"/>
          <p:cNvSpPr>
            <a:spLocks noGrp="1" noChangeArrowheads="1"/>
          </p:cNvSpPr>
          <p:nvPr>
            <p:ph type="body" idx="1"/>
          </p:nvPr>
        </p:nvSpPr>
        <p:spPr/>
        <p:txBody>
          <a:bodyPr/>
          <a:lstStyle/>
          <a:p>
            <a:r>
              <a:rPr lang="zh-CN" altLang="en-US" smtClean="0">
                <a:latin typeface="微软雅黑" pitchFamily="34" charset="-122"/>
                <a:ea typeface="微软雅黑" pitchFamily="34" charset="-122"/>
              </a:rPr>
              <a:t>可执行代码区域限制</a:t>
            </a:r>
          </a:p>
          <a:p>
            <a:pPr lvl="1"/>
            <a:r>
              <a:rPr lang="zh-CN" altLang="en-US" smtClean="0">
                <a:latin typeface="微软雅黑" pitchFamily="34" charset="-122"/>
                <a:ea typeface="微软雅黑" pitchFamily="34" charset="-122"/>
              </a:rPr>
              <a:t>通过</a:t>
            </a:r>
            <a:r>
              <a:rPr lang="zh-CN" altLang="en-US" smtClean="0">
                <a:solidFill>
                  <a:srgbClr val="FF3300"/>
                </a:solidFill>
                <a:latin typeface="微软雅黑" pitchFamily="34" charset="-122"/>
                <a:ea typeface="微软雅黑" pitchFamily="34" charset="-122"/>
              </a:rPr>
              <a:t>将程序栈区和堆区设置为不可执行</a:t>
            </a:r>
            <a:r>
              <a:rPr lang="zh-CN" altLang="en-US" smtClean="0">
                <a:latin typeface="微软雅黑" pitchFamily="34" charset="-122"/>
                <a:ea typeface="微软雅黑" pitchFamily="34" charset="-122"/>
              </a:rPr>
              <a:t>，从而使得攻击者不可能执行被植入在输入缓冲区的代码，这种技术也被称为</a:t>
            </a:r>
            <a:r>
              <a:rPr lang="zh-CN" altLang="en-US" smtClean="0">
                <a:solidFill>
                  <a:srgbClr val="CC3300"/>
                </a:solidFill>
                <a:latin typeface="微软雅黑" pitchFamily="34" charset="-122"/>
                <a:ea typeface="微软雅黑" pitchFamily="34" charset="-122"/>
              </a:rPr>
              <a:t>非执行的缓冲区技术</a:t>
            </a:r>
            <a:r>
              <a:rPr lang="zh-CN" altLang="en-US" smtClean="0">
                <a:latin typeface="微软雅黑" pitchFamily="34" charset="-122"/>
                <a:ea typeface="微软雅黑" pitchFamily="34" charset="-122"/>
              </a:rPr>
              <a:t>。</a:t>
            </a:r>
          </a:p>
          <a:p>
            <a:pPr lvl="1"/>
            <a:r>
              <a:rPr lang="zh-CN" altLang="en-US" smtClean="0">
                <a:latin typeface="微软雅黑" pitchFamily="34" charset="-122"/>
                <a:ea typeface="微软雅黑" pitchFamily="34" charset="-122"/>
              </a:rPr>
              <a:t>早期</a:t>
            </a:r>
            <a:r>
              <a:rPr lang="en-US" altLang="zh-CN" smtClean="0">
                <a:latin typeface="微软雅黑" pitchFamily="34" charset="-122"/>
                <a:ea typeface="微软雅黑" pitchFamily="34" charset="-122"/>
              </a:rPr>
              <a:t>Unix</a:t>
            </a:r>
            <a:r>
              <a:rPr lang="zh-CN" altLang="en-US" smtClean="0">
                <a:latin typeface="微软雅黑" pitchFamily="34" charset="-122"/>
                <a:ea typeface="微软雅黑" pitchFamily="34" charset="-122"/>
              </a:rPr>
              <a:t>系统只有代码段的访问属性是可执行，其他区域的访问属性是可读或可读可写。但是，近来</a:t>
            </a:r>
            <a:r>
              <a:rPr lang="en-US" altLang="zh-CN" smtClean="0">
                <a:latin typeface="微软雅黑" pitchFamily="34" charset="-122"/>
                <a:ea typeface="微软雅黑" pitchFamily="34" charset="-122"/>
              </a:rPr>
              <a:t>Unix</a:t>
            </a:r>
            <a:r>
              <a:rPr lang="zh-CN" altLang="en-US" smtClean="0">
                <a:latin typeface="微软雅黑" pitchFamily="34" charset="-122"/>
                <a:ea typeface="微软雅黑" pitchFamily="34" charset="-122"/>
              </a:rPr>
              <a:t>和</a:t>
            </a:r>
            <a:r>
              <a:rPr lang="en-US" altLang="zh-CN" smtClean="0">
                <a:latin typeface="微软雅黑" pitchFamily="34" charset="-122"/>
                <a:ea typeface="微软雅黑" pitchFamily="34" charset="-122"/>
              </a:rPr>
              <a:t>Windows</a:t>
            </a:r>
            <a:r>
              <a:rPr lang="zh-CN" altLang="en-US" smtClean="0">
                <a:latin typeface="微软雅黑" pitchFamily="34" charset="-122"/>
                <a:ea typeface="微软雅黑" pitchFamily="34" charset="-122"/>
              </a:rPr>
              <a:t>系统由于要实现更好的性能和功能，允许在栈段中动态地加入可执行代码，这是</a:t>
            </a:r>
            <a:r>
              <a:rPr lang="zh-CN" altLang="en-US" smtClean="0">
                <a:solidFill>
                  <a:srgbClr val="CC3300"/>
                </a:solidFill>
                <a:latin typeface="微软雅黑" pitchFamily="34" charset="-122"/>
                <a:ea typeface="微软雅黑" pitchFamily="34" charset="-122"/>
              </a:rPr>
              <a:t>缓冲区溢出的根源</a:t>
            </a:r>
            <a:r>
              <a:rPr lang="zh-CN" altLang="en-US" smtClean="0">
                <a:latin typeface="微软雅黑" pitchFamily="34" charset="-122"/>
                <a:ea typeface="微软雅黑" pitchFamily="34" charset="-122"/>
              </a:rPr>
              <a:t>。</a:t>
            </a:r>
          </a:p>
          <a:p>
            <a:pPr lvl="1"/>
            <a:r>
              <a:rPr lang="zh-CN" altLang="en-US" smtClean="0">
                <a:latin typeface="微软雅黑" pitchFamily="34" charset="-122"/>
                <a:ea typeface="微软雅黑" pitchFamily="34" charset="-122"/>
              </a:rPr>
              <a:t>为保持程序兼容性，不可能使所有数据段都设置成不可执行。不过，</a:t>
            </a:r>
            <a:r>
              <a:rPr lang="zh-CN" altLang="en-US" smtClean="0">
                <a:solidFill>
                  <a:srgbClr val="FF3300"/>
                </a:solidFill>
                <a:latin typeface="微软雅黑" pitchFamily="34" charset="-122"/>
                <a:ea typeface="微软雅黑" pitchFamily="34" charset="-122"/>
              </a:rPr>
              <a:t>可以将动态的栈段设置为不可执行</a:t>
            </a:r>
            <a:r>
              <a:rPr lang="zh-CN" altLang="en-US" smtClean="0">
                <a:latin typeface="微软雅黑" pitchFamily="34" charset="-122"/>
                <a:ea typeface="微软雅黑" pitchFamily="34" charset="-122"/>
              </a:rPr>
              <a:t>，这样，既保证程序的兼容性，又可以有效防止把代码植入栈（自动变量缓冲区）的溢出攻击。</a:t>
            </a:r>
          </a:p>
        </p:txBody>
      </p:sp>
    </p:spTree>
    <p:extLst>
      <p:ext uri="{BB962C8B-B14F-4D97-AF65-F5344CB8AC3E}">
        <p14:creationId xmlns:p14="http://schemas.microsoft.com/office/powerpoint/2010/main" val="408303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7411">
                                            <p:txEl>
                                              <p:pRg st="1" end="1"/>
                                            </p:txEl>
                                          </p:spTgt>
                                        </p:tgtEl>
                                        <p:attrNameLst>
                                          <p:attrName>style.visibility</p:attrName>
                                        </p:attrNameLst>
                                      </p:cBhvr>
                                      <p:to>
                                        <p:strVal val="visible"/>
                                      </p:to>
                                    </p:set>
                                    <p:animEffect transition="in" filter="blinds(horizontal)">
                                      <p:cBhvr>
                                        <p:cTn id="7" dur="500"/>
                                        <p:tgtEl>
                                          <p:spTgt spid="6574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7411">
                                            <p:txEl>
                                              <p:pRg st="2" end="2"/>
                                            </p:txEl>
                                          </p:spTgt>
                                        </p:tgtEl>
                                        <p:attrNameLst>
                                          <p:attrName>style.visibility</p:attrName>
                                        </p:attrNameLst>
                                      </p:cBhvr>
                                      <p:to>
                                        <p:strVal val="visible"/>
                                      </p:to>
                                    </p:set>
                                    <p:animEffect transition="in" filter="blinds(horizontal)">
                                      <p:cBhvr>
                                        <p:cTn id="12" dur="500"/>
                                        <p:tgtEl>
                                          <p:spTgt spid="6574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57411">
                                            <p:txEl>
                                              <p:pRg st="3" end="3"/>
                                            </p:txEl>
                                          </p:spTgt>
                                        </p:tgtEl>
                                        <p:attrNameLst>
                                          <p:attrName>style.visibility</p:attrName>
                                        </p:attrNameLst>
                                      </p:cBhvr>
                                      <p:to>
                                        <p:strVal val="visible"/>
                                      </p:to>
                                    </p:set>
                                    <p:animEffect transition="in" filter="blinds(horizontal)">
                                      <p:cBhvr>
                                        <p:cTn id="17" dur="500"/>
                                        <p:tgtEl>
                                          <p:spTgt spid="6574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2"/>
          <p:cNvSpPr>
            <a:spLocks noGrp="1" noChangeArrowheads="1"/>
          </p:cNvSpPr>
          <p:nvPr>
            <p:ph type="title"/>
          </p:nvPr>
        </p:nvSpPr>
        <p:spPr>
          <a:xfrm>
            <a:off x="457200" y="98425"/>
            <a:ext cx="8229600" cy="561975"/>
          </a:xfrm>
        </p:spPr>
        <p:txBody>
          <a:bodyPr/>
          <a:lstStyle/>
          <a:p>
            <a:r>
              <a:rPr lang="zh-CN" altLang="en-US" sz="3600" smtClean="0"/>
              <a:t>数组元素在内存的存放和访问</a:t>
            </a:r>
          </a:p>
        </p:txBody>
      </p:sp>
      <p:sp>
        <p:nvSpPr>
          <p:cNvPr id="735235" name="Rectangle 3"/>
          <p:cNvSpPr>
            <a:spLocks noGrp="1" noChangeArrowheads="1"/>
          </p:cNvSpPr>
          <p:nvPr>
            <p:ph type="body" idx="1"/>
          </p:nvPr>
        </p:nvSpPr>
        <p:spPr>
          <a:xfrm>
            <a:off x="296863" y="866775"/>
            <a:ext cx="8229600" cy="401638"/>
          </a:xfrm>
        </p:spPr>
        <p:txBody>
          <a:bodyPr/>
          <a:lstStyle/>
          <a:p>
            <a:pPr>
              <a:lnSpc>
                <a:spcPct val="95000"/>
              </a:lnSpc>
            </a:pPr>
            <a:r>
              <a:rPr lang="zh-CN" altLang="en-US" sz="2200" smtClean="0">
                <a:latin typeface="微软雅黑" pitchFamily="34" charset="-122"/>
                <a:ea typeface="微软雅黑" pitchFamily="34" charset="-122"/>
              </a:rPr>
              <a:t>分配在</a:t>
            </a:r>
            <a:r>
              <a:rPr lang="zh-CN" altLang="en-US" sz="2200" smtClean="0">
                <a:solidFill>
                  <a:srgbClr val="FF3300"/>
                </a:solidFill>
                <a:latin typeface="微软雅黑" pitchFamily="34" charset="-122"/>
                <a:ea typeface="微软雅黑" pitchFamily="34" charset="-122"/>
              </a:rPr>
              <a:t>静态区</a:t>
            </a:r>
            <a:r>
              <a:rPr lang="zh-CN" altLang="en-US" sz="2200" smtClean="0">
                <a:latin typeface="微软雅黑" pitchFamily="34" charset="-122"/>
                <a:ea typeface="微软雅黑" pitchFamily="34" charset="-122"/>
              </a:rPr>
              <a:t>的数组的初始化和访问</a:t>
            </a:r>
            <a:endParaRPr lang="zh-CN" altLang="en-US" sz="2000" smtClean="0">
              <a:latin typeface="微软雅黑" pitchFamily="34" charset="-122"/>
              <a:ea typeface="微软雅黑" pitchFamily="34" charset="-122"/>
            </a:endParaRPr>
          </a:p>
        </p:txBody>
      </p:sp>
      <p:sp>
        <p:nvSpPr>
          <p:cNvPr id="735236" name="Rectangle 4"/>
          <p:cNvSpPr>
            <a:spLocks noChangeArrowheads="1"/>
          </p:cNvSpPr>
          <p:nvPr/>
        </p:nvSpPr>
        <p:spPr bwMode="auto">
          <a:xfrm>
            <a:off x="3627438" y="1435100"/>
            <a:ext cx="5086350" cy="914400"/>
          </a:xfrm>
          <a:prstGeom prst="rect">
            <a:avLst/>
          </a:prstGeom>
          <a:noFill/>
          <a:ln w="9525">
            <a:noFill/>
            <a:miter lim="800000"/>
            <a:headEnd/>
            <a:tailEnd/>
          </a:ln>
          <a:effectLst/>
        </p:spPr>
        <p:txBody>
          <a:bodyPr anchor="ctr">
            <a:spAutoFit/>
          </a:bodyPr>
          <a:lstStyle/>
          <a:p>
            <a:pPr>
              <a:lnSpc>
                <a:spcPct val="135000"/>
              </a:lnSpc>
            </a:pPr>
            <a:r>
              <a:rPr lang="en-US" altLang="zh-CN" sz="2000" dirty="0" err="1">
                <a:solidFill>
                  <a:srgbClr val="3333CC"/>
                </a:solidFill>
              </a:rPr>
              <a:t>buf</a:t>
            </a:r>
            <a:r>
              <a:rPr lang="zh-CN" altLang="en-US" sz="2000" dirty="0">
                <a:solidFill>
                  <a:srgbClr val="3333CC"/>
                </a:solidFill>
              </a:rPr>
              <a:t>是在静态区分配的数组，链接后，</a:t>
            </a:r>
            <a:r>
              <a:rPr lang="en-US" altLang="zh-CN" sz="2000" dirty="0" err="1">
                <a:solidFill>
                  <a:srgbClr val="3333CC"/>
                </a:solidFill>
              </a:rPr>
              <a:t>buf</a:t>
            </a:r>
            <a:r>
              <a:rPr lang="zh-CN" altLang="en-US" sz="2000" dirty="0">
                <a:solidFill>
                  <a:srgbClr val="3333CC"/>
                </a:solidFill>
              </a:rPr>
              <a:t>在</a:t>
            </a:r>
            <a:r>
              <a:rPr lang="zh-CN" altLang="en-US" sz="2000" dirty="0">
                <a:solidFill>
                  <a:srgbClr val="FF0000"/>
                </a:solidFill>
              </a:rPr>
              <a:t>可执行目标文件的数据段中</a:t>
            </a:r>
            <a:r>
              <a:rPr lang="zh-CN" altLang="en-US" sz="2000" dirty="0">
                <a:solidFill>
                  <a:srgbClr val="3333CC"/>
                </a:solidFill>
              </a:rPr>
              <a:t>分配了空间</a:t>
            </a:r>
          </a:p>
        </p:txBody>
      </p:sp>
      <p:sp>
        <p:nvSpPr>
          <p:cNvPr id="735237" name="Rectangle 5"/>
          <p:cNvSpPr>
            <a:spLocks noChangeArrowheads="1"/>
          </p:cNvSpPr>
          <p:nvPr/>
        </p:nvSpPr>
        <p:spPr bwMode="auto">
          <a:xfrm>
            <a:off x="3762375" y="2454275"/>
            <a:ext cx="4992688" cy="701675"/>
          </a:xfrm>
          <a:prstGeom prst="rect">
            <a:avLst/>
          </a:prstGeom>
          <a:noFill/>
          <a:ln w="9525">
            <a:noFill/>
            <a:miter lim="800000"/>
            <a:headEnd/>
            <a:tailEnd/>
          </a:ln>
          <a:effectLst/>
        </p:spPr>
        <p:txBody>
          <a:bodyPr wrap="none" anchor="ctr">
            <a:spAutoFit/>
          </a:bodyPr>
          <a:lstStyle/>
          <a:p>
            <a:pPr eaLnBrk="1" hangingPunct="1">
              <a:tabLst>
                <a:tab pos="495300" algn="l"/>
              </a:tabLst>
            </a:pPr>
            <a:r>
              <a:rPr lang="en-US" altLang="zh-CN" sz="2000" dirty="0" smtClean="0"/>
              <a:t>08049908 </a:t>
            </a:r>
            <a:r>
              <a:rPr lang="en-US" altLang="zh-CN" sz="2000" dirty="0"/>
              <a:t>&lt;</a:t>
            </a:r>
            <a:r>
              <a:rPr lang="en-US" altLang="zh-CN" sz="2000" dirty="0" err="1"/>
              <a:t>buf</a:t>
            </a:r>
            <a:r>
              <a:rPr lang="en-US" altLang="zh-CN" sz="2000" dirty="0"/>
              <a:t>&gt;</a:t>
            </a:r>
            <a:r>
              <a:rPr lang="zh-CN" altLang="en-US" sz="2000" dirty="0"/>
              <a:t>：</a:t>
            </a:r>
          </a:p>
          <a:p>
            <a:pPr eaLnBrk="1" hangingPunct="1">
              <a:tabLst>
                <a:tab pos="495300" algn="l"/>
              </a:tabLst>
            </a:pPr>
            <a:r>
              <a:rPr lang="en-US" altLang="zh-CN" sz="2000" dirty="0" smtClean="0"/>
              <a:t>08049908</a:t>
            </a:r>
            <a:r>
              <a:rPr lang="zh-CN" altLang="en-US" sz="2000" dirty="0"/>
              <a:t>：  </a:t>
            </a:r>
            <a:r>
              <a:rPr lang="en-US" altLang="zh-CN" sz="2000" dirty="0"/>
              <a:t>0A 00 00 00 14 00 00 00</a:t>
            </a:r>
            <a:r>
              <a:rPr lang="en-US" altLang="zh-CN" b="0" dirty="0">
                <a:latin typeface="Arial" charset="0"/>
                <a:ea typeface="宋体" pitchFamily="2" charset="-122"/>
              </a:rPr>
              <a:t> </a:t>
            </a:r>
          </a:p>
        </p:txBody>
      </p:sp>
      <p:sp>
        <p:nvSpPr>
          <p:cNvPr id="735238" name="Rectangle 6"/>
          <p:cNvSpPr>
            <a:spLocks noChangeArrowheads="1"/>
          </p:cNvSpPr>
          <p:nvPr/>
        </p:nvSpPr>
        <p:spPr bwMode="auto">
          <a:xfrm>
            <a:off x="250825" y="4252913"/>
            <a:ext cx="8686800" cy="2035175"/>
          </a:xfrm>
          <a:prstGeom prst="rect">
            <a:avLst/>
          </a:prstGeom>
          <a:noFill/>
          <a:ln w="9525">
            <a:noFill/>
            <a:miter lim="800000"/>
            <a:headEnd/>
            <a:tailEnd/>
          </a:ln>
          <a:effectLst/>
        </p:spPr>
        <p:txBody>
          <a:bodyPr anchor="ctr">
            <a:spAutoFit/>
          </a:bodyPr>
          <a:lstStyle/>
          <a:p>
            <a:pPr>
              <a:lnSpc>
                <a:spcPct val="125000"/>
              </a:lnSpc>
              <a:spcBef>
                <a:spcPct val="40000"/>
              </a:spcBef>
            </a:pPr>
            <a:r>
              <a:rPr lang="zh-CN" altLang="en-US" sz="2200">
                <a:solidFill>
                  <a:srgbClr val="FF0000"/>
                </a:solidFill>
              </a:rPr>
              <a:t>假定 </a:t>
            </a:r>
            <a:r>
              <a:rPr lang="en-US" altLang="zh-CN" sz="2200">
                <a:solidFill>
                  <a:srgbClr val="FF0000"/>
                </a:solidFill>
              </a:rPr>
              <a:t>i </a:t>
            </a:r>
            <a:r>
              <a:rPr lang="zh-CN" altLang="en-US" sz="2200">
                <a:solidFill>
                  <a:srgbClr val="FF0000"/>
                </a:solidFill>
              </a:rPr>
              <a:t>被分配在</a:t>
            </a:r>
            <a:r>
              <a:rPr lang="en-US" altLang="zh-CN" sz="2200">
                <a:solidFill>
                  <a:srgbClr val="FF0000"/>
                </a:solidFill>
              </a:rPr>
              <a:t>ECX</a:t>
            </a:r>
            <a:r>
              <a:rPr lang="zh-CN" altLang="en-US" sz="2200">
                <a:solidFill>
                  <a:srgbClr val="FF0000"/>
                </a:solidFill>
              </a:rPr>
              <a:t>中，</a:t>
            </a:r>
            <a:r>
              <a:rPr lang="en-US" altLang="zh-CN" sz="2200">
                <a:solidFill>
                  <a:srgbClr val="FF0000"/>
                </a:solidFill>
              </a:rPr>
              <a:t>sum</a:t>
            </a:r>
            <a:r>
              <a:rPr lang="zh-CN" altLang="en-US" sz="2200">
                <a:solidFill>
                  <a:srgbClr val="FF0000"/>
                </a:solidFill>
              </a:rPr>
              <a:t>被分配在</a:t>
            </a:r>
            <a:r>
              <a:rPr lang="en-US" altLang="zh-CN" sz="2200">
                <a:solidFill>
                  <a:srgbClr val="FF0000"/>
                </a:solidFill>
              </a:rPr>
              <a:t>EAX</a:t>
            </a:r>
            <a:r>
              <a:rPr lang="zh-CN" altLang="en-US" sz="2200">
                <a:solidFill>
                  <a:srgbClr val="FF0000"/>
                </a:solidFill>
              </a:rPr>
              <a:t>中，则“</a:t>
            </a:r>
            <a:r>
              <a:rPr lang="en-US" altLang="zh-CN" sz="2200">
                <a:solidFill>
                  <a:srgbClr val="FF0000"/>
                </a:solidFill>
              </a:rPr>
              <a:t>sum+=buf[i];”</a:t>
            </a:r>
            <a:r>
              <a:rPr lang="zh-CN" altLang="en-US" sz="2200">
                <a:solidFill>
                  <a:srgbClr val="FF0000"/>
                </a:solidFill>
              </a:rPr>
              <a:t>和 </a:t>
            </a:r>
            <a:r>
              <a:rPr lang="en-US" altLang="zh-CN" sz="2200">
                <a:solidFill>
                  <a:srgbClr val="FF0000"/>
                </a:solidFill>
              </a:rPr>
              <a:t>i++ </a:t>
            </a:r>
            <a:r>
              <a:rPr lang="zh-CN" altLang="en-US" sz="2200">
                <a:solidFill>
                  <a:srgbClr val="FF0000"/>
                </a:solidFill>
              </a:rPr>
              <a:t>可用什么指令实现？</a:t>
            </a:r>
            <a:endParaRPr lang="en-US" altLang="zh-CN" sz="2200">
              <a:solidFill>
                <a:srgbClr val="FF0000"/>
              </a:solidFill>
            </a:endParaRPr>
          </a:p>
          <a:p>
            <a:pPr>
              <a:lnSpc>
                <a:spcPct val="125000"/>
              </a:lnSpc>
              <a:spcBef>
                <a:spcPct val="40000"/>
              </a:spcBef>
            </a:pPr>
            <a:r>
              <a:rPr lang="en-US" altLang="zh-CN" sz="2200">
                <a:solidFill>
                  <a:srgbClr val="3333CC"/>
                </a:solidFill>
              </a:rPr>
              <a:t>addl </a:t>
            </a:r>
            <a:r>
              <a:rPr lang="en-US" altLang="zh-CN" sz="2200">
                <a:solidFill>
                  <a:srgbClr val="007635"/>
                </a:solidFill>
              </a:rPr>
              <a:t>buf</a:t>
            </a:r>
            <a:r>
              <a:rPr lang="en-US" altLang="zh-CN" sz="2200">
                <a:solidFill>
                  <a:srgbClr val="3333CC"/>
                </a:solidFill>
              </a:rPr>
              <a:t>( , %ecx, </a:t>
            </a:r>
            <a:r>
              <a:rPr lang="en-US" altLang="zh-CN" sz="2200">
                <a:solidFill>
                  <a:srgbClr val="007635"/>
                </a:solidFill>
              </a:rPr>
              <a:t>4</a:t>
            </a:r>
            <a:r>
              <a:rPr lang="en-US" altLang="zh-CN" sz="2200">
                <a:solidFill>
                  <a:srgbClr val="3333CC"/>
                </a:solidFill>
              </a:rPr>
              <a:t>), %eax</a:t>
            </a:r>
            <a:r>
              <a:rPr lang="en-US" altLang="zh-CN" sz="2200" b="0">
                <a:solidFill>
                  <a:srgbClr val="3333CC"/>
                </a:solidFill>
              </a:rPr>
              <a:t> </a:t>
            </a:r>
            <a:r>
              <a:rPr lang="zh-CN" altLang="en-US" sz="2200">
                <a:solidFill>
                  <a:srgbClr val="FF3300"/>
                </a:solidFill>
              </a:rPr>
              <a:t>或</a:t>
            </a:r>
            <a:r>
              <a:rPr lang="zh-CN" altLang="en-US" sz="2200" b="0">
                <a:solidFill>
                  <a:srgbClr val="3333CC"/>
                </a:solidFill>
              </a:rPr>
              <a:t> </a:t>
            </a:r>
            <a:r>
              <a:rPr lang="en-US" altLang="zh-CN" sz="2200">
                <a:solidFill>
                  <a:srgbClr val="3333CC"/>
                </a:solidFill>
              </a:rPr>
              <a:t>addl </a:t>
            </a:r>
            <a:r>
              <a:rPr lang="en-US" altLang="zh-CN" sz="2200">
                <a:solidFill>
                  <a:srgbClr val="007635"/>
                </a:solidFill>
              </a:rPr>
              <a:t>0</a:t>
            </a:r>
            <a:r>
              <a:rPr lang="en-US" altLang="zh-CN" sz="2200">
                <a:solidFill>
                  <a:srgbClr val="3333CC"/>
                </a:solidFill>
              </a:rPr>
              <a:t>(%edx , %ecx, </a:t>
            </a:r>
            <a:r>
              <a:rPr lang="en-US" altLang="zh-CN" sz="2200">
                <a:solidFill>
                  <a:srgbClr val="007635"/>
                </a:solidFill>
              </a:rPr>
              <a:t>4</a:t>
            </a:r>
            <a:r>
              <a:rPr lang="en-US" altLang="zh-CN" sz="2200">
                <a:solidFill>
                  <a:srgbClr val="3333CC"/>
                </a:solidFill>
              </a:rPr>
              <a:t>), %eax</a:t>
            </a:r>
            <a:r>
              <a:rPr lang="en-US" altLang="zh-CN" sz="2200"/>
              <a:t> </a:t>
            </a:r>
            <a:endParaRPr lang="zh-CN" altLang="en-US" sz="2200" b="0">
              <a:solidFill>
                <a:srgbClr val="3333CC"/>
              </a:solidFill>
            </a:endParaRPr>
          </a:p>
          <a:p>
            <a:pPr>
              <a:lnSpc>
                <a:spcPct val="125000"/>
              </a:lnSpc>
              <a:spcBef>
                <a:spcPct val="40000"/>
              </a:spcBef>
            </a:pPr>
            <a:r>
              <a:rPr lang="en-US" altLang="zh-CN" sz="2200">
                <a:solidFill>
                  <a:srgbClr val="3333CC"/>
                </a:solidFill>
              </a:rPr>
              <a:t>addl</a:t>
            </a:r>
            <a:r>
              <a:rPr lang="en-US" altLang="zh-CN" sz="2200" b="0">
                <a:solidFill>
                  <a:srgbClr val="3333CC"/>
                </a:solidFill>
              </a:rPr>
              <a:t>  </a:t>
            </a:r>
            <a:r>
              <a:rPr lang="en-US" altLang="zh-CN" sz="2200">
                <a:solidFill>
                  <a:srgbClr val="3333CC"/>
                </a:solidFill>
              </a:rPr>
              <a:t>&amp;1</a:t>
            </a:r>
            <a:r>
              <a:rPr lang="zh-CN" altLang="en-US" sz="2200">
                <a:solidFill>
                  <a:srgbClr val="3333CC"/>
                </a:solidFill>
              </a:rPr>
              <a:t>，</a:t>
            </a:r>
            <a:r>
              <a:rPr lang="en-US" altLang="zh-CN" sz="2200">
                <a:solidFill>
                  <a:srgbClr val="3333CC"/>
                </a:solidFill>
              </a:rPr>
              <a:t>%ecx</a:t>
            </a:r>
          </a:p>
        </p:txBody>
      </p:sp>
      <p:sp>
        <p:nvSpPr>
          <p:cNvPr id="735239" name="Text Box 7"/>
          <p:cNvSpPr txBox="1">
            <a:spLocks noChangeArrowheads="1"/>
          </p:cNvSpPr>
          <p:nvPr/>
        </p:nvSpPr>
        <p:spPr bwMode="auto">
          <a:xfrm>
            <a:off x="3446463" y="3248025"/>
            <a:ext cx="5084762" cy="854075"/>
          </a:xfrm>
          <a:prstGeom prst="rect">
            <a:avLst/>
          </a:prstGeom>
          <a:noFill/>
          <a:ln w="9525">
            <a:noFill/>
            <a:miter lim="800000"/>
            <a:headEnd/>
            <a:tailEnd/>
          </a:ln>
          <a:effectLst/>
        </p:spPr>
        <p:txBody>
          <a:bodyPr>
            <a:spAutoFit/>
          </a:bodyPr>
          <a:lstStyle/>
          <a:p>
            <a:pPr eaLnBrk="1" hangingPunct="1">
              <a:spcBef>
                <a:spcPct val="50000"/>
              </a:spcBef>
            </a:pPr>
            <a:r>
              <a:rPr lang="zh-CN" altLang="en-US" sz="2000">
                <a:solidFill>
                  <a:srgbClr val="FF0000"/>
                </a:solidFill>
              </a:rPr>
              <a:t>此时，</a:t>
            </a:r>
            <a:r>
              <a:rPr lang="en-US" altLang="zh-CN" sz="2000">
                <a:solidFill>
                  <a:srgbClr val="FF0000"/>
                </a:solidFill>
              </a:rPr>
              <a:t>buf=&amp;buf[0]=0x08048908</a:t>
            </a:r>
          </a:p>
          <a:p>
            <a:pPr eaLnBrk="1" hangingPunct="1">
              <a:spcBef>
                <a:spcPct val="50000"/>
              </a:spcBef>
            </a:pPr>
            <a:r>
              <a:rPr lang="zh-CN" altLang="en-US" sz="2000">
                <a:solidFill>
                  <a:srgbClr val="FF0000"/>
                </a:solidFill>
              </a:rPr>
              <a:t>编译器通常将其先存放到寄存器</a:t>
            </a:r>
            <a:r>
              <a:rPr lang="en-US" altLang="zh-CN" sz="2000">
                <a:solidFill>
                  <a:srgbClr val="FF0000"/>
                </a:solidFill>
              </a:rPr>
              <a:t>(</a:t>
            </a:r>
            <a:r>
              <a:rPr lang="zh-CN" altLang="en-US" sz="2000">
                <a:solidFill>
                  <a:srgbClr val="FF0000"/>
                </a:solidFill>
              </a:rPr>
              <a:t>如</a:t>
            </a:r>
            <a:r>
              <a:rPr lang="en-US" altLang="zh-CN" sz="2000">
                <a:solidFill>
                  <a:srgbClr val="FF0000"/>
                </a:solidFill>
              </a:rPr>
              <a:t>EDX)</a:t>
            </a:r>
            <a:r>
              <a:rPr lang="zh-CN" altLang="en-US" sz="2000">
                <a:solidFill>
                  <a:srgbClr val="FF0000"/>
                </a:solidFill>
              </a:rPr>
              <a:t>中</a:t>
            </a:r>
          </a:p>
        </p:txBody>
      </p:sp>
      <p:sp>
        <p:nvSpPr>
          <p:cNvPr id="735240" name="Rectangle 8"/>
          <p:cNvSpPr>
            <a:spLocks noChangeArrowheads="1"/>
          </p:cNvSpPr>
          <p:nvPr/>
        </p:nvSpPr>
        <p:spPr bwMode="auto">
          <a:xfrm>
            <a:off x="250825" y="1493838"/>
            <a:ext cx="2925763" cy="2530475"/>
          </a:xfrm>
          <a:prstGeom prst="rect">
            <a:avLst/>
          </a:prstGeom>
          <a:noFill/>
          <a:ln w="9525" algn="ctr">
            <a:noFill/>
            <a:miter lim="800000"/>
            <a:headEnd/>
            <a:tailEnd/>
          </a:ln>
          <a:effectLst/>
        </p:spPr>
        <p:txBody>
          <a:bodyPr>
            <a:spAutoFit/>
          </a:bodyPr>
          <a:lstStyle/>
          <a:p>
            <a:pPr marL="342900" indent="-342900"/>
            <a:r>
              <a:rPr lang="en-US" altLang="zh-CN" sz="2000"/>
              <a:t>int buf[2] = {10, 20};</a:t>
            </a:r>
          </a:p>
          <a:p>
            <a:pPr marL="342900" indent="-342900"/>
            <a:r>
              <a:rPr lang="en-US" altLang="zh-CN" sz="2000"/>
              <a:t>int main ( )</a:t>
            </a:r>
          </a:p>
          <a:p>
            <a:pPr marL="342900" indent="-342900"/>
            <a:r>
              <a:rPr lang="en-US" altLang="zh-CN" sz="2000"/>
              <a:t>{ </a:t>
            </a:r>
          </a:p>
          <a:p>
            <a:pPr marL="342900" indent="-342900"/>
            <a:r>
              <a:rPr lang="en-US" altLang="zh-CN" sz="2000"/>
              <a:t>      int i, sum=0;</a:t>
            </a:r>
          </a:p>
          <a:p>
            <a:pPr marL="342900" indent="-342900"/>
            <a:r>
              <a:rPr lang="en-US" altLang="zh-CN" sz="2000"/>
              <a:t>      for (i=0; i&lt;2; i++)</a:t>
            </a:r>
          </a:p>
          <a:p>
            <a:pPr marL="342900" indent="-342900"/>
            <a:r>
              <a:rPr lang="en-US" altLang="zh-CN" sz="2000"/>
              <a:t>             sum+=buf[i];</a:t>
            </a:r>
          </a:p>
          <a:p>
            <a:pPr marL="342900" indent="-342900"/>
            <a:r>
              <a:rPr lang="en-US" altLang="zh-CN" sz="2000"/>
              <a:t>      return sum;</a:t>
            </a:r>
          </a:p>
          <a:p>
            <a:pPr marL="342900" indent="-342900"/>
            <a:r>
              <a:rPr lang="en-US" altLang="zh-CN" sz="2000"/>
              <a:t>}</a:t>
            </a:r>
          </a:p>
        </p:txBody>
      </p:sp>
      <p:sp>
        <p:nvSpPr>
          <p:cNvPr id="735241" name="Line 9"/>
          <p:cNvSpPr>
            <a:spLocks noChangeShapeType="1"/>
          </p:cNvSpPr>
          <p:nvPr/>
        </p:nvSpPr>
        <p:spPr bwMode="auto">
          <a:xfrm>
            <a:off x="341313" y="1854200"/>
            <a:ext cx="2519362" cy="0"/>
          </a:xfrm>
          <a:prstGeom prst="line">
            <a:avLst/>
          </a:prstGeom>
          <a:noFill/>
          <a:ln w="38100">
            <a:solidFill>
              <a:srgbClr val="FF3300"/>
            </a:solidFill>
            <a:round/>
            <a:headEnd/>
            <a:tailEn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5236"/>
                                        </p:tgtEl>
                                        <p:attrNameLst>
                                          <p:attrName>style.visibility</p:attrName>
                                        </p:attrNameLst>
                                      </p:cBhvr>
                                      <p:to>
                                        <p:strVal val="visible"/>
                                      </p:to>
                                    </p:set>
                                    <p:animEffect transition="in" filter="blinds(horizontal)">
                                      <p:cBhvr>
                                        <p:cTn id="7" dur="500"/>
                                        <p:tgtEl>
                                          <p:spTgt spid="7352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5237"/>
                                        </p:tgtEl>
                                        <p:attrNameLst>
                                          <p:attrName>style.visibility</p:attrName>
                                        </p:attrNameLst>
                                      </p:cBhvr>
                                      <p:to>
                                        <p:strVal val="visible"/>
                                      </p:to>
                                    </p:set>
                                    <p:animEffect transition="in" filter="blinds(horizontal)">
                                      <p:cBhvr>
                                        <p:cTn id="12" dur="500"/>
                                        <p:tgtEl>
                                          <p:spTgt spid="73523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35239"/>
                                        </p:tgtEl>
                                        <p:attrNameLst>
                                          <p:attrName>style.visibility</p:attrName>
                                        </p:attrNameLst>
                                      </p:cBhvr>
                                      <p:to>
                                        <p:strVal val="visible"/>
                                      </p:to>
                                    </p:set>
                                    <p:animEffect transition="in" filter="blinds(horizontal)">
                                      <p:cBhvr>
                                        <p:cTn id="17" dur="500"/>
                                        <p:tgtEl>
                                          <p:spTgt spid="73523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5238">
                                            <p:txEl>
                                              <p:pRg st="0" end="0"/>
                                            </p:txEl>
                                          </p:spTgt>
                                        </p:tgtEl>
                                        <p:attrNameLst>
                                          <p:attrName>style.visibility</p:attrName>
                                        </p:attrNameLst>
                                      </p:cBhvr>
                                      <p:to>
                                        <p:strVal val="visible"/>
                                      </p:to>
                                    </p:set>
                                    <p:animEffect transition="in" filter="blinds(horizontal)">
                                      <p:cBhvr>
                                        <p:cTn id="22" dur="500"/>
                                        <p:tgtEl>
                                          <p:spTgt spid="73523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35238">
                                            <p:txEl>
                                              <p:pRg st="1" end="1"/>
                                            </p:txEl>
                                          </p:spTgt>
                                        </p:tgtEl>
                                        <p:attrNameLst>
                                          <p:attrName>style.visibility</p:attrName>
                                        </p:attrNameLst>
                                      </p:cBhvr>
                                      <p:to>
                                        <p:strVal val="visible"/>
                                      </p:to>
                                    </p:set>
                                    <p:animEffect transition="in" filter="blinds(horizontal)">
                                      <p:cBhvr>
                                        <p:cTn id="27" dur="500"/>
                                        <p:tgtEl>
                                          <p:spTgt spid="73523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35238">
                                            <p:txEl>
                                              <p:pRg st="2" end="2"/>
                                            </p:txEl>
                                          </p:spTgt>
                                        </p:tgtEl>
                                        <p:attrNameLst>
                                          <p:attrName>style.visibility</p:attrName>
                                        </p:attrNameLst>
                                      </p:cBhvr>
                                      <p:to>
                                        <p:strVal val="visible"/>
                                      </p:to>
                                    </p:set>
                                    <p:animEffect transition="in" filter="blinds(horizontal)">
                                      <p:cBhvr>
                                        <p:cTn id="32" dur="500"/>
                                        <p:tgtEl>
                                          <p:spTgt spid="7352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5236" grpId="0"/>
      <p:bldP spid="735237" grpId="0"/>
      <p:bldP spid="73523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a:xfrm>
            <a:off x="457200" y="98425"/>
            <a:ext cx="8229600" cy="561975"/>
          </a:xfrm>
        </p:spPr>
        <p:txBody>
          <a:bodyPr/>
          <a:lstStyle/>
          <a:p>
            <a:r>
              <a:rPr lang="zh-CN" altLang="en-US" sz="3200" smtClean="0"/>
              <a:t>本章总结</a:t>
            </a:r>
          </a:p>
        </p:txBody>
      </p:sp>
      <p:sp>
        <p:nvSpPr>
          <p:cNvPr id="705539" name="Rectangle 3"/>
          <p:cNvSpPr>
            <a:spLocks noGrp="1" noChangeArrowheads="1"/>
          </p:cNvSpPr>
          <p:nvPr>
            <p:ph type="body" idx="1"/>
          </p:nvPr>
        </p:nvSpPr>
        <p:spPr>
          <a:xfrm>
            <a:off x="476250" y="728663"/>
            <a:ext cx="8229600" cy="5940425"/>
          </a:xfrm>
        </p:spPr>
        <p:txBody>
          <a:bodyPr/>
          <a:lstStyle/>
          <a:p>
            <a:pPr>
              <a:lnSpc>
                <a:spcPct val="100000"/>
              </a:lnSpc>
            </a:pPr>
            <a:r>
              <a:rPr lang="zh-CN" altLang="en-US" sz="2000" smtClean="0">
                <a:latin typeface="微软雅黑" pitchFamily="34" charset="-122"/>
                <a:ea typeface="微软雅黑" pitchFamily="34" charset="-122"/>
              </a:rPr>
              <a:t>分以下五个部分介绍</a:t>
            </a:r>
          </a:p>
          <a:p>
            <a:pPr lvl="1">
              <a:lnSpc>
                <a:spcPct val="100000"/>
              </a:lnSpc>
            </a:pPr>
            <a:r>
              <a:rPr lang="zh-CN" altLang="en-US" smtClean="0">
                <a:solidFill>
                  <a:srgbClr val="3333CC"/>
                </a:solidFill>
                <a:latin typeface="微软雅黑" pitchFamily="34" charset="-122"/>
                <a:ea typeface="微软雅黑" pitchFamily="34" charset="-122"/>
              </a:rPr>
              <a:t>第一讲：程序转换概述</a:t>
            </a:r>
          </a:p>
          <a:p>
            <a:pPr lvl="2">
              <a:lnSpc>
                <a:spcPct val="100000"/>
              </a:lnSpc>
            </a:pPr>
            <a:r>
              <a:rPr lang="zh-CN" altLang="en-US" sz="2000" smtClean="0">
                <a:latin typeface="微软雅黑" pitchFamily="34" charset="-122"/>
                <a:ea typeface="微软雅黑" pitchFamily="34" charset="-122"/>
              </a:rPr>
              <a:t>机器指令和汇编指令</a:t>
            </a:r>
          </a:p>
          <a:p>
            <a:pPr lvl="2">
              <a:lnSpc>
                <a:spcPct val="100000"/>
              </a:lnSpc>
            </a:pPr>
            <a:r>
              <a:rPr lang="zh-CN" altLang="en-US" sz="2000" smtClean="0">
                <a:latin typeface="微软雅黑" pitchFamily="34" charset="-122"/>
                <a:ea typeface="微软雅黑" pitchFamily="34" charset="-122"/>
              </a:rPr>
              <a:t>机器级程序员感觉到的属性和功能特性</a:t>
            </a:r>
          </a:p>
          <a:p>
            <a:pPr lvl="2">
              <a:lnSpc>
                <a:spcPct val="100000"/>
              </a:lnSpc>
            </a:pPr>
            <a:r>
              <a:rPr lang="zh-CN" altLang="en-US" sz="2000" smtClean="0">
                <a:latin typeface="微软雅黑" pitchFamily="34" charset="-122"/>
                <a:ea typeface="微软雅黑" pitchFamily="34" charset="-122"/>
              </a:rPr>
              <a:t>高级语言程序转换为机器代码的过程</a:t>
            </a:r>
          </a:p>
          <a:p>
            <a:pPr lvl="1">
              <a:lnSpc>
                <a:spcPct val="100000"/>
              </a:lnSpc>
            </a:pPr>
            <a:r>
              <a:rPr lang="zh-CN" altLang="en-US" smtClean="0">
                <a:latin typeface="微软雅黑" pitchFamily="34" charset="-122"/>
                <a:ea typeface="微软雅黑" pitchFamily="34" charset="-122"/>
              </a:rPr>
              <a:t>第二讲：</a:t>
            </a:r>
            <a:r>
              <a:rPr lang="en-US" altLang="zh-CN" smtClean="0">
                <a:latin typeface="微软雅黑" pitchFamily="34" charset="-122"/>
                <a:ea typeface="微软雅黑" pitchFamily="34" charset="-122"/>
              </a:rPr>
              <a:t>IA-32 /x86-64</a:t>
            </a:r>
            <a:r>
              <a:rPr lang="zh-CN" altLang="en-US" smtClean="0">
                <a:latin typeface="微软雅黑" pitchFamily="34" charset="-122"/>
                <a:ea typeface="微软雅黑" pitchFamily="34" charset="-122"/>
              </a:rPr>
              <a:t>指令系统</a:t>
            </a:r>
            <a:endParaRPr lang="en-US" altLang="zh-CN" smtClean="0">
              <a:latin typeface="微软雅黑" pitchFamily="34" charset="-122"/>
              <a:ea typeface="微软雅黑" pitchFamily="34" charset="-122"/>
            </a:endParaRPr>
          </a:p>
          <a:p>
            <a:pPr lvl="1">
              <a:lnSpc>
                <a:spcPct val="100000"/>
              </a:lnSpc>
            </a:pPr>
            <a:r>
              <a:rPr lang="zh-CN" altLang="en-US" smtClean="0">
                <a:solidFill>
                  <a:srgbClr val="3333CC"/>
                </a:solidFill>
                <a:latin typeface="微软雅黑" pitchFamily="34" charset="-122"/>
                <a:ea typeface="微软雅黑" pitchFamily="34" charset="-122"/>
              </a:rPr>
              <a:t>第三讲：</a:t>
            </a:r>
            <a:r>
              <a:rPr lang="en-US" altLang="zh-CN" smtClean="0">
                <a:solidFill>
                  <a:srgbClr val="3333CC"/>
                </a:solidFill>
                <a:latin typeface="微软雅黑" pitchFamily="34" charset="-122"/>
                <a:ea typeface="微软雅黑" pitchFamily="34" charset="-122"/>
              </a:rPr>
              <a:t> C</a:t>
            </a:r>
            <a:r>
              <a:rPr lang="zh-CN" altLang="en-US" smtClean="0">
                <a:solidFill>
                  <a:srgbClr val="3333CC"/>
                </a:solidFill>
                <a:latin typeface="微软雅黑" pitchFamily="34" charset="-122"/>
                <a:ea typeface="微软雅黑" pitchFamily="34" charset="-122"/>
              </a:rPr>
              <a:t>语言程序的机器级表示</a:t>
            </a:r>
            <a:r>
              <a:rPr lang="zh-CN" altLang="en-US" smtClean="0">
                <a:latin typeface="微软雅黑" pitchFamily="34" charset="-122"/>
                <a:ea typeface="微软雅黑" pitchFamily="34" charset="-122"/>
              </a:rPr>
              <a:t>  </a:t>
            </a:r>
          </a:p>
          <a:p>
            <a:pPr lvl="2">
              <a:lnSpc>
                <a:spcPct val="100000"/>
              </a:lnSpc>
            </a:pPr>
            <a:r>
              <a:rPr lang="zh-CN" altLang="en-US" sz="2000" smtClean="0">
                <a:latin typeface="微软雅黑" pitchFamily="34" charset="-122"/>
                <a:ea typeface="微软雅黑" pitchFamily="34" charset="-122"/>
              </a:rPr>
              <a:t>过程调用的机器级表示</a:t>
            </a:r>
          </a:p>
          <a:p>
            <a:pPr lvl="2">
              <a:lnSpc>
                <a:spcPct val="100000"/>
              </a:lnSpc>
            </a:pPr>
            <a:r>
              <a:rPr lang="zh-CN" altLang="en-US" sz="2000" smtClean="0">
                <a:latin typeface="微软雅黑" pitchFamily="34" charset="-122"/>
                <a:ea typeface="微软雅黑" pitchFamily="34" charset="-122"/>
              </a:rPr>
              <a:t>选择语句的机器级表示</a:t>
            </a:r>
          </a:p>
          <a:p>
            <a:pPr lvl="2">
              <a:lnSpc>
                <a:spcPct val="100000"/>
              </a:lnSpc>
            </a:pPr>
            <a:r>
              <a:rPr lang="zh-CN" altLang="en-US" sz="2000" smtClean="0">
                <a:latin typeface="微软雅黑" pitchFamily="34" charset="-122"/>
                <a:ea typeface="微软雅黑" pitchFamily="34" charset="-122"/>
              </a:rPr>
              <a:t>循环结构的机器级表示 </a:t>
            </a:r>
          </a:p>
          <a:p>
            <a:pPr lvl="1">
              <a:lnSpc>
                <a:spcPct val="100000"/>
              </a:lnSpc>
            </a:pPr>
            <a:r>
              <a:rPr lang="zh-CN" altLang="en-US" smtClean="0">
                <a:solidFill>
                  <a:srgbClr val="3333CC"/>
                </a:solidFill>
                <a:latin typeface="微软雅黑" pitchFamily="34" charset="-122"/>
                <a:ea typeface="微软雅黑" pitchFamily="34" charset="-122"/>
              </a:rPr>
              <a:t>第四讲：复杂数据类型的分配和访问</a:t>
            </a:r>
            <a:r>
              <a:rPr lang="zh-CN" altLang="en-US" smtClean="0">
                <a:latin typeface="微软雅黑" pitchFamily="34" charset="-122"/>
                <a:ea typeface="微软雅黑" pitchFamily="34" charset="-122"/>
              </a:rPr>
              <a:t> </a:t>
            </a:r>
          </a:p>
          <a:p>
            <a:pPr lvl="2">
              <a:lnSpc>
                <a:spcPct val="100000"/>
              </a:lnSpc>
            </a:pPr>
            <a:r>
              <a:rPr lang="zh-CN" altLang="en-US" sz="2000" smtClean="0">
                <a:latin typeface="微软雅黑" pitchFamily="34" charset="-122"/>
                <a:ea typeface="微软雅黑" pitchFamily="34" charset="-122"/>
              </a:rPr>
              <a:t>数组的分配和访问 </a:t>
            </a:r>
          </a:p>
          <a:p>
            <a:pPr lvl="2">
              <a:lnSpc>
                <a:spcPct val="100000"/>
              </a:lnSpc>
            </a:pPr>
            <a:r>
              <a:rPr lang="zh-CN" altLang="en-US" sz="2000" smtClean="0">
                <a:latin typeface="微软雅黑" pitchFamily="34" charset="-122"/>
                <a:ea typeface="微软雅黑" pitchFamily="34" charset="-122"/>
              </a:rPr>
              <a:t>结构体数据的分配和访问 </a:t>
            </a:r>
          </a:p>
          <a:p>
            <a:pPr lvl="2">
              <a:lnSpc>
                <a:spcPct val="100000"/>
              </a:lnSpc>
            </a:pPr>
            <a:r>
              <a:rPr lang="zh-CN" altLang="en-US" sz="2000" smtClean="0">
                <a:latin typeface="微软雅黑" pitchFamily="34" charset="-122"/>
                <a:ea typeface="微软雅黑" pitchFamily="34" charset="-122"/>
              </a:rPr>
              <a:t>联合体数据的分配和访问 </a:t>
            </a:r>
          </a:p>
          <a:p>
            <a:pPr lvl="2">
              <a:lnSpc>
                <a:spcPct val="100000"/>
              </a:lnSpc>
            </a:pPr>
            <a:r>
              <a:rPr lang="zh-CN" altLang="en-US" sz="2000" smtClean="0">
                <a:latin typeface="微软雅黑" pitchFamily="34" charset="-122"/>
                <a:ea typeface="微软雅黑" pitchFamily="34" charset="-122"/>
              </a:rPr>
              <a:t>数据的对齐 </a:t>
            </a:r>
          </a:p>
          <a:p>
            <a:pPr lvl="1">
              <a:lnSpc>
                <a:spcPct val="100000"/>
              </a:lnSpc>
            </a:pPr>
            <a:r>
              <a:rPr lang="zh-CN" altLang="en-US" smtClean="0">
                <a:solidFill>
                  <a:srgbClr val="3333CC"/>
                </a:solidFill>
                <a:latin typeface="微软雅黑" pitchFamily="34" charset="-122"/>
                <a:ea typeface="微软雅黑" pitchFamily="34" charset="-122"/>
              </a:rPr>
              <a:t>第五讲：越界访问和缓冲区溢出 、</a:t>
            </a:r>
            <a:r>
              <a:rPr lang="en-US" altLang="zh-CN" smtClean="0">
                <a:solidFill>
                  <a:srgbClr val="3333CC"/>
                </a:solidFill>
                <a:latin typeface="微软雅黑" pitchFamily="34" charset="-122"/>
                <a:ea typeface="微软雅黑" pitchFamily="34" charset="-122"/>
              </a:rPr>
              <a:t>x86-64</a:t>
            </a:r>
            <a:r>
              <a:rPr lang="zh-CN" altLang="en-US" smtClean="0">
                <a:solidFill>
                  <a:srgbClr val="3333CC"/>
                </a:solidFill>
                <a:latin typeface="微软雅黑" pitchFamily="34" charset="-122"/>
                <a:ea typeface="微软雅黑" pitchFamily="34" charset="-122"/>
              </a:rPr>
              <a:t>架构</a:t>
            </a:r>
          </a:p>
        </p:txBody>
      </p:sp>
      <p:sp>
        <p:nvSpPr>
          <p:cNvPr id="705540" name="Text Box 4"/>
          <p:cNvSpPr txBox="1">
            <a:spLocks noChangeArrowheads="1"/>
          </p:cNvSpPr>
          <p:nvPr/>
        </p:nvSpPr>
        <p:spPr bwMode="auto">
          <a:xfrm>
            <a:off x="6416675" y="1042988"/>
            <a:ext cx="233997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spcBef>
                <a:spcPct val="50000"/>
              </a:spcBef>
            </a:pPr>
            <a:r>
              <a:rPr lang="zh-CN" altLang="en-US" sz="2000">
                <a:solidFill>
                  <a:srgbClr val="FF0000"/>
                </a:solidFill>
                <a:latin typeface="Arial" pitchFamily="34" charset="0"/>
              </a:rPr>
              <a:t>从高级语言程序出发，用其对应的机器级代码以及内存（栈）中信息的变化来说明底层实现</a:t>
            </a:r>
            <a:endParaRPr lang="en-US" altLang="zh-CN" sz="2000">
              <a:solidFill>
                <a:srgbClr val="FF0000"/>
              </a:solidFill>
              <a:latin typeface="Arial" pitchFamily="34" charset="0"/>
            </a:endParaRPr>
          </a:p>
        </p:txBody>
      </p:sp>
      <p:sp>
        <p:nvSpPr>
          <p:cNvPr id="705541" name="AutoShape 5"/>
          <p:cNvSpPr>
            <a:spLocks/>
          </p:cNvSpPr>
          <p:nvPr/>
        </p:nvSpPr>
        <p:spPr bwMode="auto">
          <a:xfrm>
            <a:off x="5472113" y="3114675"/>
            <a:ext cx="630237" cy="3105150"/>
          </a:xfrm>
          <a:prstGeom prst="rightBrace">
            <a:avLst>
              <a:gd name="adj1" fmla="val 41058"/>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5542" name="Text Box 6"/>
          <p:cNvSpPr txBox="1">
            <a:spLocks noChangeArrowheads="1"/>
          </p:cNvSpPr>
          <p:nvPr/>
        </p:nvSpPr>
        <p:spPr bwMode="auto">
          <a:xfrm>
            <a:off x="6146800" y="3878263"/>
            <a:ext cx="2386013"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30000"/>
              </a:lnSpc>
              <a:spcBef>
                <a:spcPct val="50000"/>
              </a:spcBef>
            </a:pPr>
            <a:r>
              <a:rPr lang="zh-CN" altLang="en-US" sz="2000"/>
              <a:t>围绕</a:t>
            </a:r>
            <a:r>
              <a:rPr lang="en-US" altLang="zh-CN" sz="2000"/>
              <a:t>C</a:t>
            </a:r>
            <a:r>
              <a:rPr lang="zh-CN" altLang="en-US" sz="2000"/>
              <a:t>语言中的语句和复杂数据类型，解释其在底层机器级的实现方法</a:t>
            </a:r>
          </a:p>
        </p:txBody>
      </p:sp>
    </p:spTree>
    <p:extLst>
      <p:ext uri="{BB962C8B-B14F-4D97-AF65-F5344CB8AC3E}">
        <p14:creationId xmlns:p14="http://schemas.microsoft.com/office/powerpoint/2010/main" val="17624196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a:xfrm>
            <a:off x="457200" y="98425"/>
            <a:ext cx="8229600" cy="561975"/>
          </a:xfrm>
        </p:spPr>
        <p:txBody>
          <a:bodyPr/>
          <a:lstStyle/>
          <a:p>
            <a:r>
              <a:rPr lang="zh-CN" altLang="en-US" sz="3600" smtClean="0"/>
              <a:t>数组元素在内存的存放和访问</a:t>
            </a:r>
          </a:p>
        </p:txBody>
      </p:sp>
      <p:sp>
        <p:nvSpPr>
          <p:cNvPr id="736259" name="Rectangle 3"/>
          <p:cNvSpPr>
            <a:spLocks noGrp="1" noChangeArrowheads="1"/>
          </p:cNvSpPr>
          <p:nvPr>
            <p:ph type="body" idx="1"/>
          </p:nvPr>
        </p:nvSpPr>
        <p:spPr>
          <a:xfrm>
            <a:off x="341313" y="925513"/>
            <a:ext cx="8229600" cy="342900"/>
          </a:xfrm>
        </p:spPr>
        <p:txBody>
          <a:bodyPr/>
          <a:lstStyle/>
          <a:p>
            <a:pPr>
              <a:lnSpc>
                <a:spcPct val="95000"/>
              </a:lnSpc>
            </a:pPr>
            <a:r>
              <a:rPr lang="en-US" altLang="zh-CN" sz="2200" smtClean="0">
                <a:latin typeface="微软雅黑" pitchFamily="34" charset="-122"/>
                <a:ea typeface="微软雅黑" pitchFamily="34" charset="-122"/>
              </a:rPr>
              <a:t>auto</a:t>
            </a:r>
            <a:r>
              <a:rPr lang="zh-CN" altLang="en-US" sz="2200" smtClean="0">
                <a:latin typeface="微软雅黑" pitchFamily="34" charset="-122"/>
                <a:ea typeface="微软雅黑" pitchFamily="34" charset="-122"/>
              </a:rPr>
              <a:t>型数组的初始化和访问</a:t>
            </a:r>
          </a:p>
        </p:txBody>
      </p:sp>
      <p:pic>
        <p:nvPicPr>
          <p:cNvPr id="736260" name="Picture 4"/>
          <p:cNvPicPr>
            <a:picLocks noChangeAspect="1" noChangeArrowheads="1"/>
          </p:cNvPicPr>
          <p:nvPr/>
        </p:nvPicPr>
        <p:blipFill>
          <a:blip r:embed="rId2"/>
          <a:srcRect/>
          <a:stretch>
            <a:fillRect/>
          </a:stretch>
        </p:blipFill>
        <p:spPr bwMode="auto">
          <a:xfrm>
            <a:off x="4886325" y="863600"/>
            <a:ext cx="4006850" cy="3286125"/>
          </a:xfrm>
          <a:prstGeom prst="rect">
            <a:avLst/>
          </a:prstGeom>
          <a:noFill/>
        </p:spPr>
      </p:pic>
      <p:sp>
        <p:nvSpPr>
          <p:cNvPr id="736261" name="Rectangle 5"/>
          <p:cNvSpPr>
            <a:spLocks noChangeArrowheads="1"/>
          </p:cNvSpPr>
          <p:nvPr/>
        </p:nvSpPr>
        <p:spPr bwMode="auto">
          <a:xfrm>
            <a:off x="3402013" y="1989138"/>
            <a:ext cx="1844675" cy="1235075"/>
          </a:xfrm>
          <a:prstGeom prst="rect">
            <a:avLst/>
          </a:prstGeom>
          <a:noFill/>
          <a:ln w="9525" algn="ctr">
            <a:noFill/>
            <a:miter lim="800000"/>
            <a:headEnd/>
            <a:tailEnd/>
          </a:ln>
          <a:effectLst/>
        </p:spPr>
        <p:txBody>
          <a:bodyPr anchor="ctr">
            <a:spAutoFit/>
          </a:bodyPr>
          <a:lstStyle/>
          <a:p>
            <a:pPr>
              <a:lnSpc>
                <a:spcPct val="125000"/>
              </a:lnSpc>
            </a:pPr>
            <a:r>
              <a:rPr lang="zh-CN" altLang="en-US" sz="2000">
                <a:solidFill>
                  <a:srgbClr val="FF3300"/>
                </a:solidFill>
              </a:rPr>
              <a:t>分配在栈中，故数组首址通过</a:t>
            </a:r>
            <a:r>
              <a:rPr lang="en-US" altLang="zh-CN" sz="2000">
                <a:solidFill>
                  <a:srgbClr val="FF3300"/>
                </a:solidFill>
              </a:rPr>
              <a:t>EBP</a:t>
            </a:r>
            <a:r>
              <a:rPr lang="zh-CN" altLang="en-US" sz="2000">
                <a:solidFill>
                  <a:srgbClr val="FF3300"/>
                </a:solidFill>
              </a:rPr>
              <a:t>来定位</a:t>
            </a:r>
            <a:r>
              <a:rPr lang="zh-CN" altLang="en-US">
                <a:solidFill>
                  <a:srgbClr val="FF3300"/>
                </a:solidFill>
              </a:rPr>
              <a:t> </a:t>
            </a:r>
          </a:p>
        </p:txBody>
      </p:sp>
      <p:sp>
        <p:nvSpPr>
          <p:cNvPr id="736262" name="Line 6"/>
          <p:cNvSpPr>
            <a:spLocks noChangeShapeType="1"/>
          </p:cNvSpPr>
          <p:nvPr/>
        </p:nvSpPr>
        <p:spPr bwMode="auto">
          <a:xfrm>
            <a:off x="657225" y="2393950"/>
            <a:ext cx="2519363" cy="0"/>
          </a:xfrm>
          <a:prstGeom prst="line">
            <a:avLst/>
          </a:prstGeom>
          <a:noFill/>
          <a:ln w="38100">
            <a:solidFill>
              <a:srgbClr val="FF3300"/>
            </a:solidFill>
            <a:round/>
            <a:headEnd/>
            <a:tailEnd/>
          </a:ln>
          <a:effectLst/>
        </p:spPr>
        <p:txBody>
          <a:bodyPr/>
          <a:lstStyle/>
          <a:p>
            <a:endParaRPr lang="zh-CN" altLang="en-US"/>
          </a:p>
        </p:txBody>
      </p:sp>
      <p:sp>
        <p:nvSpPr>
          <p:cNvPr id="736263" name="Rectangle 7"/>
          <p:cNvSpPr>
            <a:spLocks noChangeArrowheads="1"/>
          </p:cNvSpPr>
          <p:nvPr/>
        </p:nvSpPr>
        <p:spPr bwMode="auto">
          <a:xfrm>
            <a:off x="206375" y="4768850"/>
            <a:ext cx="8580438" cy="1720850"/>
          </a:xfrm>
          <a:prstGeom prst="rect">
            <a:avLst/>
          </a:prstGeom>
          <a:noFill/>
          <a:ln w="9525" algn="ctr">
            <a:noFill/>
            <a:miter lim="800000"/>
            <a:headEnd/>
            <a:tailEnd/>
          </a:ln>
          <a:effectLst/>
        </p:spPr>
        <p:txBody>
          <a:bodyPr wrap="none" anchor="ctr">
            <a:spAutoFit/>
          </a:bodyPr>
          <a:lstStyle/>
          <a:p>
            <a:pPr indent="266700">
              <a:spcBef>
                <a:spcPct val="45000"/>
              </a:spcBef>
            </a:pPr>
            <a:r>
              <a:rPr lang="en-US" altLang="zh-CN" sz="2000">
                <a:solidFill>
                  <a:srgbClr val="3333CC"/>
                </a:solidFill>
              </a:rPr>
              <a:t>movl $10, -8(%ebp)    //buf[0]</a:t>
            </a:r>
            <a:r>
              <a:rPr lang="zh-CN" altLang="en-US" sz="2000">
                <a:solidFill>
                  <a:srgbClr val="3333CC"/>
                </a:solidFill>
              </a:rPr>
              <a:t>的地址为</a:t>
            </a:r>
            <a:r>
              <a:rPr lang="en-US" altLang="zh-CN" sz="2000">
                <a:solidFill>
                  <a:srgbClr val="3333CC"/>
                </a:solidFill>
              </a:rPr>
              <a:t>R[ebp]-8</a:t>
            </a:r>
            <a:r>
              <a:rPr lang="zh-CN" altLang="en-US" sz="2000">
                <a:solidFill>
                  <a:srgbClr val="3333CC"/>
                </a:solidFill>
              </a:rPr>
              <a:t>，将</a:t>
            </a:r>
            <a:r>
              <a:rPr lang="en-US" altLang="zh-CN" sz="2000">
                <a:solidFill>
                  <a:srgbClr val="3333CC"/>
                </a:solidFill>
              </a:rPr>
              <a:t>10</a:t>
            </a:r>
            <a:r>
              <a:rPr lang="zh-CN" altLang="en-US" sz="2000">
                <a:solidFill>
                  <a:srgbClr val="3333CC"/>
                </a:solidFill>
              </a:rPr>
              <a:t>赋给</a:t>
            </a:r>
            <a:r>
              <a:rPr lang="en-US" altLang="zh-CN" sz="2000">
                <a:solidFill>
                  <a:srgbClr val="3333CC"/>
                </a:solidFill>
              </a:rPr>
              <a:t>buf[0]</a:t>
            </a:r>
          </a:p>
          <a:p>
            <a:pPr indent="266700">
              <a:spcBef>
                <a:spcPct val="45000"/>
              </a:spcBef>
            </a:pPr>
            <a:r>
              <a:rPr lang="en-US" altLang="zh-CN" sz="2000">
                <a:solidFill>
                  <a:srgbClr val="3333CC"/>
                </a:solidFill>
              </a:rPr>
              <a:t>movl $20, -4(%ebp)    //buf[1]</a:t>
            </a:r>
            <a:r>
              <a:rPr lang="zh-CN" altLang="en-US" sz="2000">
                <a:solidFill>
                  <a:srgbClr val="3333CC"/>
                </a:solidFill>
              </a:rPr>
              <a:t>的地址为</a:t>
            </a:r>
            <a:r>
              <a:rPr lang="en-US" altLang="zh-CN" sz="2000">
                <a:solidFill>
                  <a:srgbClr val="3333CC"/>
                </a:solidFill>
              </a:rPr>
              <a:t>R[ebp]-4</a:t>
            </a:r>
            <a:r>
              <a:rPr lang="zh-CN" altLang="en-US" sz="2000">
                <a:solidFill>
                  <a:srgbClr val="3333CC"/>
                </a:solidFill>
              </a:rPr>
              <a:t>，将</a:t>
            </a:r>
            <a:r>
              <a:rPr lang="en-US" altLang="zh-CN" sz="2000">
                <a:solidFill>
                  <a:srgbClr val="3333CC"/>
                </a:solidFill>
              </a:rPr>
              <a:t>20</a:t>
            </a:r>
            <a:r>
              <a:rPr lang="zh-CN" altLang="en-US" sz="2000">
                <a:solidFill>
                  <a:srgbClr val="3333CC"/>
                </a:solidFill>
              </a:rPr>
              <a:t>赋给</a:t>
            </a:r>
            <a:r>
              <a:rPr lang="en-US" altLang="zh-CN" sz="2000">
                <a:solidFill>
                  <a:srgbClr val="3333CC"/>
                </a:solidFill>
              </a:rPr>
              <a:t>buf[1]</a:t>
            </a:r>
          </a:p>
          <a:p>
            <a:pPr indent="266700">
              <a:spcBef>
                <a:spcPct val="45000"/>
              </a:spcBef>
            </a:pPr>
            <a:endParaRPr lang="en-US" altLang="zh-CN" sz="2000"/>
          </a:p>
          <a:p>
            <a:pPr indent="266700">
              <a:spcBef>
                <a:spcPct val="45000"/>
              </a:spcBef>
            </a:pPr>
            <a:r>
              <a:rPr lang="en-US" altLang="zh-CN" sz="2000">
                <a:solidFill>
                  <a:srgbClr val="3333CC"/>
                </a:solidFill>
              </a:rPr>
              <a:t>leal -8(%ebp), %edx  //buf[0]</a:t>
            </a:r>
            <a:r>
              <a:rPr lang="zh-CN" altLang="en-US" sz="2000">
                <a:solidFill>
                  <a:srgbClr val="3333CC"/>
                </a:solidFill>
              </a:rPr>
              <a:t>的地址为</a:t>
            </a:r>
            <a:r>
              <a:rPr lang="en-US" altLang="zh-CN" sz="2000">
                <a:solidFill>
                  <a:srgbClr val="3333CC"/>
                </a:solidFill>
              </a:rPr>
              <a:t>R[ebp]-8</a:t>
            </a:r>
            <a:r>
              <a:rPr lang="zh-CN" altLang="en-US" sz="2000">
                <a:solidFill>
                  <a:srgbClr val="3333CC"/>
                </a:solidFill>
              </a:rPr>
              <a:t>，将</a:t>
            </a:r>
            <a:r>
              <a:rPr lang="en-US" altLang="zh-CN" sz="2000">
                <a:solidFill>
                  <a:srgbClr val="3333CC"/>
                </a:solidFill>
              </a:rPr>
              <a:t>buf</a:t>
            </a:r>
            <a:r>
              <a:rPr lang="zh-CN" altLang="en-US" sz="2000">
                <a:solidFill>
                  <a:srgbClr val="3333CC"/>
                </a:solidFill>
              </a:rPr>
              <a:t>首址送</a:t>
            </a:r>
            <a:r>
              <a:rPr lang="en-US" altLang="zh-CN" sz="2000">
                <a:solidFill>
                  <a:srgbClr val="3333CC"/>
                </a:solidFill>
              </a:rPr>
              <a:t>EDX</a:t>
            </a:r>
          </a:p>
        </p:txBody>
      </p:sp>
      <p:sp>
        <p:nvSpPr>
          <p:cNvPr id="736264" name="Text Box 8"/>
          <p:cNvSpPr txBox="1">
            <a:spLocks noChangeArrowheads="1"/>
          </p:cNvSpPr>
          <p:nvPr/>
        </p:nvSpPr>
        <p:spPr bwMode="auto">
          <a:xfrm>
            <a:off x="296863" y="4284663"/>
            <a:ext cx="4905375"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FF3300"/>
                </a:solidFill>
              </a:rPr>
              <a:t>对</a:t>
            </a:r>
            <a:r>
              <a:rPr lang="en-US" altLang="zh-CN" sz="2000">
                <a:solidFill>
                  <a:srgbClr val="FF3300"/>
                </a:solidFill>
              </a:rPr>
              <a:t>buf</a:t>
            </a:r>
            <a:r>
              <a:rPr lang="zh-CN" altLang="en-US" sz="2000">
                <a:solidFill>
                  <a:srgbClr val="FF3300"/>
                </a:solidFill>
              </a:rPr>
              <a:t>进行初始化的指令是什么？</a:t>
            </a:r>
          </a:p>
        </p:txBody>
      </p:sp>
      <p:sp>
        <p:nvSpPr>
          <p:cNvPr id="736265" name="Text Box 9"/>
          <p:cNvSpPr txBox="1">
            <a:spLocks noChangeArrowheads="1"/>
          </p:cNvSpPr>
          <p:nvPr/>
        </p:nvSpPr>
        <p:spPr bwMode="auto">
          <a:xfrm>
            <a:off x="250825" y="5678488"/>
            <a:ext cx="7786688"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FF3300"/>
                </a:solidFill>
              </a:rPr>
              <a:t>若</a:t>
            </a:r>
            <a:r>
              <a:rPr lang="en-US" altLang="zh-CN" sz="2000">
                <a:solidFill>
                  <a:srgbClr val="FF3300"/>
                </a:solidFill>
              </a:rPr>
              <a:t>buf</a:t>
            </a:r>
            <a:r>
              <a:rPr lang="zh-CN" altLang="en-US" sz="2000">
                <a:solidFill>
                  <a:srgbClr val="FF3300"/>
                </a:solidFill>
              </a:rPr>
              <a:t>首址在</a:t>
            </a:r>
            <a:r>
              <a:rPr lang="en-US" altLang="zh-CN" sz="2000">
                <a:solidFill>
                  <a:srgbClr val="FF3300"/>
                </a:solidFill>
              </a:rPr>
              <a:t>EDX</a:t>
            </a:r>
            <a:r>
              <a:rPr lang="zh-CN" altLang="en-US" sz="2000">
                <a:solidFill>
                  <a:srgbClr val="FF3300"/>
                </a:solidFill>
              </a:rPr>
              <a:t>中，则获得</a:t>
            </a:r>
            <a:r>
              <a:rPr lang="en-US" altLang="zh-CN" sz="2000">
                <a:solidFill>
                  <a:srgbClr val="FF3300"/>
                </a:solidFill>
              </a:rPr>
              <a:t>buf</a:t>
            </a:r>
            <a:r>
              <a:rPr lang="zh-CN" altLang="en-US" sz="2000">
                <a:solidFill>
                  <a:srgbClr val="FF3300"/>
                </a:solidFill>
              </a:rPr>
              <a:t>首址的对应指令是什么？</a:t>
            </a:r>
          </a:p>
        </p:txBody>
      </p:sp>
      <p:sp>
        <p:nvSpPr>
          <p:cNvPr id="736266" name="Rectangle 10"/>
          <p:cNvSpPr>
            <a:spLocks noChangeArrowheads="1"/>
          </p:cNvSpPr>
          <p:nvPr/>
        </p:nvSpPr>
        <p:spPr bwMode="auto">
          <a:xfrm>
            <a:off x="206375" y="1403350"/>
            <a:ext cx="4572000" cy="2530475"/>
          </a:xfrm>
          <a:prstGeom prst="rect">
            <a:avLst/>
          </a:prstGeom>
          <a:noFill/>
          <a:ln w="9525" algn="ctr">
            <a:noFill/>
            <a:miter lim="800000"/>
            <a:headEnd/>
            <a:tailEnd/>
          </a:ln>
          <a:effectLst/>
        </p:spPr>
        <p:txBody>
          <a:bodyPr>
            <a:spAutoFit/>
          </a:bodyPr>
          <a:lstStyle/>
          <a:p>
            <a:pPr marL="342900" indent="-342900"/>
            <a:r>
              <a:rPr lang="en-US" altLang="zh-CN" sz="2000"/>
              <a:t>int adder ( )</a:t>
            </a:r>
          </a:p>
          <a:p>
            <a:pPr marL="342900" indent="-342900"/>
            <a:r>
              <a:rPr lang="en-US" altLang="zh-CN" sz="2000"/>
              <a:t>{ </a:t>
            </a:r>
          </a:p>
          <a:p>
            <a:pPr marL="342900" indent="-342900"/>
            <a:r>
              <a:rPr lang="en-US" altLang="zh-CN" sz="2000"/>
              <a:t>    	int buf[2] = {10, 20};</a:t>
            </a:r>
          </a:p>
          <a:p>
            <a:pPr marL="342900" indent="-342900"/>
            <a:r>
              <a:rPr lang="en-US" altLang="zh-CN" sz="2000"/>
              <a:t>	int i, sum=0;</a:t>
            </a:r>
          </a:p>
          <a:p>
            <a:pPr marL="342900" indent="-342900"/>
            <a:r>
              <a:rPr lang="en-US" altLang="zh-CN" sz="2000"/>
              <a:t>	for (i=0; i&lt;2; i++)</a:t>
            </a:r>
          </a:p>
          <a:p>
            <a:pPr marL="342900" indent="-342900"/>
            <a:r>
              <a:rPr lang="en-US" altLang="zh-CN" sz="2000"/>
              <a:t>	         sum+=buf[i];</a:t>
            </a:r>
          </a:p>
          <a:p>
            <a:pPr marL="342900" indent="-342900"/>
            <a:r>
              <a:rPr lang="en-US" altLang="zh-CN" sz="2000"/>
              <a:t>	return sum;</a:t>
            </a:r>
          </a:p>
          <a:p>
            <a:pPr marL="342900" indent="-342900"/>
            <a:r>
              <a:rPr lang="en-US" altLang="zh-CN" sz="2000"/>
              <a:t>}</a:t>
            </a:r>
          </a:p>
        </p:txBody>
      </p:sp>
      <p:grpSp>
        <p:nvGrpSpPr>
          <p:cNvPr id="736267" name="Group 11"/>
          <p:cNvGrpSpPr>
            <a:grpSpLocks/>
          </p:cNvGrpSpPr>
          <p:nvPr/>
        </p:nvGrpSpPr>
        <p:grpSpPr bwMode="auto">
          <a:xfrm>
            <a:off x="5157788" y="1681163"/>
            <a:ext cx="449262" cy="765175"/>
            <a:chOff x="3249" y="1059"/>
            <a:chExt cx="283" cy="482"/>
          </a:xfrm>
        </p:grpSpPr>
        <p:sp>
          <p:nvSpPr>
            <p:cNvPr id="736268" name="Text Box 12"/>
            <p:cNvSpPr txBox="1">
              <a:spLocks noChangeArrowheads="1"/>
            </p:cNvSpPr>
            <p:nvPr/>
          </p:nvSpPr>
          <p:spPr bwMode="auto">
            <a:xfrm>
              <a:off x="3249" y="1059"/>
              <a:ext cx="283"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-4</a:t>
              </a:r>
            </a:p>
          </p:txBody>
        </p:sp>
        <p:sp>
          <p:nvSpPr>
            <p:cNvPr id="736269" name="Text Box 13"/>
            <p:cNvSpPr txBox="1">
              <a:spLocks noChangeArrowheads="1"/>
            </p:cNvSpPr>
            <p:nvPr/>
          </p:nvSpPr>
          <p:spPr bwMode="auto">
            <a:xfrm>
              <a:off x="3249" y="1310"/>
              <a:ext cx="283"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-8</a:t>
              </a:r>
            </a:p>
          </p:txBody>
        </p:sp>
      </p:grpSp>
      <p:grpSp>
        <p:nvGrpSpPr>
          <p:cNvPr id="736270" name="Group 14"/>
          <p:cNvGrpSpPr>
            <a:grpSpLocks/>
          </p:cNvGrpSpPr>
          <p:nvPr/>
        </p:nvGrpSpPr>
        <p:grpSpPr bwMode="auto">
          <a:xfrm>
            <a:off x="2097088" y="3294063"/>
            <a:ext cx="3741737" cy="801687"/>
            <a:chOff x="1321" y="2075"/>
            <a:chExt cx="2357" cy="505"/>
          </a:xfrm>
        </p:grpSpPr>
        <p:sp>
          <p:nvSpPr>
            <p:cNvPr id="736271" name="Rectangle 15"/>
            <p:cNvSpPr>
              <a:spLocks noChangeArrowheads="1"/>
            </p:cNvSpPr>
            <p:nvPr/>
          </p:nvSpPr>
          <p:spPr bwMode="auto">
            <a:xfrm>
              <a:off x="1321" y="2330"/>
              <a:ext cx="2357" cy="250"/>
            </a:xfrm>
            <a:prstGeom prst="rect">
              <a:avLst/>
            </a:prstGeom>
            <a:noFill/>
            <a:ln w="9525" algn="ctr">
              <a:noFill/>
              <a:miter lim="800000"/>
              <a:headEnd/>
              <a:tailEnd/>
            </a:ln>
            <a:effectLst/>
          </p:spPr>
          <p:txBody>
            <a:bodyPr wrap="none" anchor="ctr">
              <a:spAutoFit/>
            </a:bodyPr>
            <a:lstStyle/>
            <a:p>
              <a:r>
                <a:rPr lang="en-US" altLang="zh-CN" sz="2000">
                  <a:solidFill>
                    <a:srgbClr val="3333CC"/>
                  </a:solidFill>
                </a:rPr>
                <a:t>addl (%edx, %ecx, 4), %eax </a:t>
              </a:r>
            </a:p>
          </p:txBody>
        </p:sp>
        <p:sp>
          <p:nvSpPr>
            <p:cNvPr id="736272" name="Line 16"/>
            <p:cNvSpPr>
              <a:spLocks noChangeShapeType="1"/>
            </p:cNvSpPr>
            <p:nvPr/>
          </p:nvSpPr>
          <p:spPr bwMode="auto">
            <a:xfrm>
              <a:off x="1463" y="2075"/>
              <a:ext cx="340" cy="283"/>
            </a:xfrm>
            <a:prstGeom prst="line">
              <a:avLst/>
            </a:prstGeom>
            <a:noFill/>
            <a:ln w="57150">
              <a:solidFill>
                <a:srgbClr val="3333CC"/>
              </a:solidFill>
              <a:round/>
              <a:headEnd/>
              <a:tailEnd type="triangle" w="med" len="med"/>
            </a:ln>
            <a:effectLst/>
          </p:spPr>
          <p:txBody>
            <a:bodyPr/>
            <a:lstStyle/>
            <a:p>
              <a:endParaRPr lang="zh-CN" altLang="en-US"/>
            </a:p>
          </p:txBody>
        </p:sp>
      </p:grpSp>
      <p:sp>
        <p:nvSpPr>
          <p:cNvPr id="736273" name="Line 17"/>
          <p:cNvSpPr>
            <a:spLocks noChangeShapeType="1"/>
          </p:cNvSpPr>
          <p:nvPr/>
        </p:nvSpPr>
        <p:spPr bwMode="auto">
          <a:xfrm>
            <a:off x="792163" y="1314450"/>
            <a:ext cx="944562" cy="0"/>
          </a:xfrm>
          <a:prstGeom prst="line">
            <a:avLst/>
          </a:prstGeom>
          <a:noFill/>
          <a:ln w="38100">
            <a:solidFill>
              <a:srgbClr val="FF3300"/>
            </a:solidFill>
            <a:round/>
            <a:headEnd/>
            <a:tailEnd/>
          </a:ln>
          <a:effectLst/>
        </p:spPr>
        <p:txBody>
          <a:bodyPr/>
          <a:lstStyle/>
          <a:p>
            <a:endParaRPr lang="zh-CN" altLang="en-US"/>
          </a:p>
        </p:txBody>
      </p:sp>
      <p:sp>
        <p:nvSpPr>
          <p:cNvPr id="736274" name="Text Box 18"/>
          <p:cNvSpPr txBox="1">
            <a:spLocks noChangeArrowheads="1"/>
          </p:cNvSpPr>
          <p:nvPr/>
        </p:nvSpPr>
        <p:spPr bwMode="auto">
          <a:xfrm>
            <a:off x="2951163" y="3338513"/>
            <a:ext cx="2565400"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7635"/>
                </a:solidFill>
              </a:rPr>
              <a:t>EDX</a:t>
            </a:r>
            <a:r>
              <a:rPr lang="zh-CN" altLang="en-US">
                <a:solidFill>
                  <a:srgbClr val="007635"/>
                </a:solidFill>
              </a:rPr>
              <a:t>、</a:t>
            </a:r>
            <a:r>
              <a:rPr lang="en-US" altLang="zh-CN">
                <a:solidFill>
                  <a:srgbClr val="007635"/>
                </a:solidFill>
              </a:rPr>
              <a:t>ECX</a:t>
            </a:r>
            <a:r>
              <a:rPr lang="zh-CN" altLang="en-US">
                <a:solidFill>
                  <a:srgbClr val="007635"/>
                </a:solidFill>
              </a:rPr>
              <a:t>各是什么？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6262"/>
                                        </p:tgtEl>
                                        <p:attrNameLst>
                                          <p:attrName>style.visibility</p:attrName>
                                        </p:attrNameLst>
                                      </p:cBhvr>
                                      <p:to>
                                        <p:strVal val="visible"/>
                                      </p:to>
                                    </p:set>
                                    <p:animEffect transition="in" filter="blinds(horizontal)">
                                      <p:cBhvr>
                                        <p:cTn id="7" dur="500"/>
                                        <p:tgtEl>
                                          <p:spTgt spid="7362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6261"/>
                                        </p:tgtEl>
                                        <p:attrNameLst>
                                          <p:attrName>style.visibility</p:attrName>
                                        </p:attrNameLst>
                                      </p:cBhvr>
                                      <p:to>
                                        <p:strVal val="visible"/>
                                      </p:to>
                                    </p:set>
                                    <p:animEffect transition="in" filter="blinds(horizontal)">
                                      <p:cBhvr>
                                        <p:cTn id="12" dur="500"/>
                                        <p:tgtEl>
                                          <p:spTgt spid="73626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6260"/>
                                        </p:tgtEl>
                                        <p:attrNameLst>
                                          <p:attrName>style.visibility</p:attrName>
                                        </p:attrNameLst>
                                      </p:cBhvr>
                                      <p:to>
                                        <p:strVal val="visible"/>
                                      </p:to>
                                    </p:set>
                                    <p:animEffect transition="in" filter="blinds(horizontal)">
                                      <p:cBhvr>
                                        <p:cTn id="17" dur="500"/>
                                        <p:tgtEl>
                                          <p:spTgt spid="73626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6267"/>
                                        </p:tgtEl>
                                        <p:attrNameLst>
                                          <p:attrName>style.visibility</p:attrName>
                                        </p:attrNameLst>
                                      </p:cBhvr>
                                      <p:to>
                                        <p:strVal val="visible"/>
                                      </p:to>
                                    </p:set>
                                    <p:animEffect transition="in" filter="blinds(horizontal)">
                                      <p:cBhvr>
                                        <p:cTn id="22" dur="500"/>
                                        <p:tgtEl>
                                          <p:spTgt spid="73626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36264">
                                            <p:txEl>
                                              <p:pRg st="0" end="0"/>
                                            </p:txEl>
                                          </p:spTgt>
                                        </p:tgtEl>
                                        <p:attrNameLst>
                                          <p:attrName>style.visibility</p:attrName>
                                        </p:attrNameLst>
                                      </p:cBhvr>
                                      <p:to>
                                        <p:strVal val="visible"/>
                                      </p:to>
                                    </p:set>
                                    <p:animEffect transition="in" filter="blinds(horizontal)">
                                      <p:cBhvr>
                                        <p:cTn id="27" dur="500"/>
                                        <p:tgtEl>
                                          <p:spTgt spid="73626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36263">
                                            <p:txEl>
                                              <p:pRg st="0" end="0"/>
                                            </p:txEl>
                                          </p:spTgt>
                                        </p:tgtEl>
                                        <p:attrNameLst>
                                          <p:attrName>style.visibility</p:attrName>
                                        </p:attrNameLst>
                                      </p:cBhvr>
                                      <p:to>
                                        <p:strVal val="visible"/>
                                      </p:to>
                                    </p:set>
                                    <p:animEffect transition="in" filter="blinds(horizontal)">
                                      <p:cBhvr>
                                        <p:cTn id="32" dur="500"/>
                                        <p:tgtEl>
                                          <p:spTgt spid="736263">
                                            <p:txEl>
                                              <p:pRg st="0" end="0"/>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736263">
                                            <p:txEl>
                                              <p:pRg st="1" end="1"/>
                                            </p:txEl>
                                          </p:spTgt>
                                        </p:tgtEl>
                                        <p:attrNameLst>
                                          <p:attrName>style.visibility</p:attrName>
                                        </p:attrNameLst>
                                      </p:cBhvr>
                                      <p:to>
                                        <p:strVal val="visible"/>
                                      </p:to>
                                    </p:set>
                                    <p:animEffect transition="in" filter="blinds(horizontal)">
                                      <p:cBhvr>
                                        <p:cTn id="35" dur="500"/>
                                        <p:tgtEl>
                                          <p:spTgt spid="736263">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736265"/>
                                        </p:tgtEl>
                                        <p:attrNameLst>
                                          <p:attrName>style.visibility</p:attrName>
                                        </p:attrNameLst>
                                      </p:cBhvr>
                                      <p:to>
                                        <p:strVal val="visible"/>
                                      </p:to>
                                    </p:set>
                                    <p:animEffect transition="in" filter="blinds(horizontal)">
                                      <p:cBhvr>
                                        <p:cTn id="40" dur="500"/>
                                        <p:tgtEl>
                                          <p:spTgt spid="736265"/>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736263">
                                            <p:txEl>
                                              <p:pRg st="3" end="3"/>
                                            </p:txEl>
                                          </p:spTgt>
                                        </p:tgtEl>
                                        <p:attrNameLst>
                                          <p:attrName>style.visibility</p:attrName>
                                        </p:attrNameLst>
                                      </p:cBhvr>
                                      <p:to>
                                        <p:strVal val="visible"/>
                                      </p:to>
                                    </p:set>
                                    <p:animEffect transition="in" filter="blinds(horizontal)">
                                      <p:cBhvr>
                                        <p:cTn id="45" dur="500"/>
                                        <p:tgtEl>
                                          <p:spTgt spid="736263">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736270"/>
                                        </p:tgtEl>
                                        <p:attrNameLst>
                                          <p:attrName>style.visibility</p:attrName>
                                        </p:attrNameLst>
                                      </p:cBhvr>
                                      <p:to>
                                        <p:strVal val="visible"/>
                                      </p:to>
                                    </p:set>
                                    <p:animEffect transition="in" filter="blinds(horizontal)">
                                      <p:cBhvr>
                                        <p:cTn id="50" dur="500"/>
                                        <p:tgtEl>
                                          <p:spTgt spid="736270"/>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736274"/>
                                        </p:tgtEl>
                                        <p:attrNameLst>
                                          <p:attrName>style.visibility</p:attrName>
                                        </p:attrNameLst>
                                      </p:cBhvr>
                                      <p:to>
                                        <p:strVal val="visible"/>
                                      </p:to>
                                    </p:set>
                                    <p:animEffect transition="in" filter="blinds(horizontal)">
                                      <p:cBhvr>
                                        <p:cTn id="55" dur="500"/>
                                        <p:tgtEl>
                                          <p:spTgt spid="736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261" grpId="0"/>
      <p:bldP spid="736262" grpId="0" animBg="1"/>
      <p:bldP spid="736265" grpId="0"/>
      <p:bldP spid="73627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a:xfrm>
            <a:off x="457200" y="98425"/>
            <a:ext cx="8229600" cy="561975"/>
          </a:xfrm>
        </p:spPr>
        <p:txBody>
          <a:bodyPr/>
          <a:lstStyle/>
          <a:p>
            <a:r>
              <a:rPr lang="zh-CN" altLang="en-US" sz="3600" smtClean="0"/>
              <a:t>数组元素在内存的存放和访问</a:t>
            </a:r>
          </a:p>
        </p:txBody>
      </p:sp>
      <p:sp>
        <p:nvSpPr>
          <p:cNvPr id="737283" name="Rectangle 3"/>
          <p:cNvSpPr>
            <a:spLocks noGrp="1" noChangeArrowheads="1"/>
          </p:cNvSpPr>
          <p:nvPr>
            <p:ph type="body" idx="1"/>
          </p:nvPr>
        </p:nvSpPr>
        <p:spPr>
          <a:xfrm>
            <a:off x="161925" y="819150"/>
            <a:ext cx="4140200" cy="5805488"/>
          </a:xfrm>
        </p:spPr>
        <p:txBody>
          <a:bodyPr/>
          <a:lstStyle/>
          <a:p>
            <a:r>
              <a:rPr lang="zh-CN" altLang="en-US" sz="2000" dirty="0" smtClean="0">
                <a:latin typeface="微软雅黑" pitchFamily="34" charset="-122"/>
                <a:ea typeface="微软雅黑" pitchFamily="34" charset="-122"/>
              </a:rPr>
              <a:t>数组与指针 </a:t>
            </a:r>
          </a:p>
          <a:p>
            <a:pPr>
              <a:buFont typeface="Wingdings" pitchFamily="2" charset="2"/>
              <a:buChar char="ü"/>
            </a:pPr>
            <a:r>
              <a:rPr lang="zh-CN" altLang="en-US" sz="2000" dirty="0" smtClean="0">
                <a:solidFill>
                  <a:srgbClr val="3333CC"/>
                </a:solidFill>
                <a:latin typeface="微软雅黑" pitchFamily="34" charset="-122"/>
                <a:ea typeface="微软雅黑" pitchFamily="34" charset="-122"/>
              </a:rPr>
              <a:t>在</a:t>
            </a:r>
            <a:r>
              <a:rPr lang="zh-CN" altLang="en-US" sz="2000" dirty="0" smtClean="0">
                <a:solidFill>
                  <a:srgbClr val="FF3300"/>
                </a:solidFill>
                <a:latin typeface="微软雅黑" pitchFamily="34" charset="-122"/>
                <a:ea typeface="微软雅黑" pitchFamily="34" charset="-122"/>
              </a:rPr>
              <a:t>指针变量目标数据类型</a:t>
            </a:r>
            <a:r>
              <a:rPr lang="zh-CN" altLang="en-US" sz="2000" dirty="0" smtClean="0">
                <a:solidFill>
                  <a:srgbClr val="3333CC"/>
                </a:solidFill>
                <a:latin typeface="微软雅黑" pitchFamily="34" charset="-122"/>
                <a:ea typeface="微软雅黑" pitchFamily="34" charset="-122"/>
              </a:rPr>
              <a:t>与</a:t>
            </a:r>
            <a:r>
              <a:rPr lang="zh-CN" altLang="en-US" sz="2000" dirty="0" smtClean="0">
                <a:solidFill>
                  <a:srgbClr val="FF3300"/>
                </a:solidFill>
                <a:latin typeface="微软雅黑" pitchFamily="34" charset="-122"/>
                <a:ea typeface="微软雅黑" pitchFamily="34" charset="-122"/>
              </a:rPr>
              <a:t>数组类型</a:t>
            </a:r>
            <a:r>
              <a:rPr lang="zh-CN" altLang="en-US" sz="2000" dirty="0" smtClean="0">
                <a:solidFill>
                  <a:srgbClr val="3333CC"/>
                </a:solidFill>
                <a:latin typeface="微软雅黑" pitchFamily="34" charset="-122"/>
                <a:ea typeface="微软雅黑" pitchFamily="34" charset="-122"/>
              </a:rPr>
              <a:t>相同的前提下，指针变量可以指向数组或数组中任意元素</a:t>
            </a:r>
          </a:p>
          <a:p>
            <a:pPr>
              <a:buFont typeface="Wingdings" pitchFamily="2" charset="2"/>
              <a:buChar char="ü"/>
            </a:pPr>
            <a:r>
              <a:rPr lang="zh-CN" altLang="en-US" sz="2000" dirty="0" smtClean="0">
                <a:solidFill>
                  <a:srgbClr val="3333CC"/>
                </a:solidFill>
                <a:latin typeface="微软雅黑" pitchFamily="34" charset="-122"/>
                <a:ea typeface="微软雅黑" pitchFamily="34" charset="-122"/>
              </a:rPr>
              <a:t>以下两个程序段功能完全相同，都是使</a:t>
            </a:r>
            <a:r>
              <a:rPr lang="en-US" altLang="zh-CN" sz="2000" dirty="0" err="1" smtClean="0">
                <a:solidFill>
                  <a:srgbClr val="3333CC"/>
                </a:solidFill>
                <a:latin typeface="微软雅黑" pitchFamily="34" charset="-122"/>
                <a:ea typeface="微软雅黑" pitchFamily="34" charset="-122"/>
              </a:rPr>
              <a:t>ptr</a:t>
            </a:r>
            <a:r>
              <a:rPr lang="zh-CN" altLang="en-US" sz="2000" dirty="0" smtClean="0">
                <a:solidFill>
                  <a:srgbClr val="3333CC"/>
                </a:solidFill>
                <a:latin typeface="微软雅黑" pitchFamily="34" charset="-122"/>
                <a:ea typeface="微软雅黑" pitchFamily="34" charset="-122"/>
              </a:rPr>
              <a:t>指向数组</a:t>
            </a:r>
            <a:r>
              <a:rPr lang="en-US" altLang="zh-CN" sz="2000" dirty="0" smtClean="0">
                <a:solidFill>
                  <a:srgbClr val="3333CC"/>
                </a:solidFill>
                <a:latin typeface="微软雅黑" pitchFamily="34" charset="-122"/>
                <a:ea typeface="微软雅黑" pitchFamily="34" charset="-122"/>
              </a:rPr>
              <a:t>a</a:t>
            </a:r>
            <a:r>
              <a:rPr lang="zh-CN" altLang="en-US" sz="2000" dirty="0" smtClean="0">
                <a:solidFill>
                  <a:srgbClr val="3333CC"/>
                </a:solidFill>
                <a:latin typeface="微软雅黑" pitchFamily="34" charset="-122"/>
                <a:ea typeface="微软雅黑" pitchFamily="34" charset="-122"/>
              </a:rPr>
              <a:t>的第</a:t>
            </a:r>
            <a:r>
              <a:rPr lang="en-US" altLang="zh-CN" sz="2000" dirty="0" smtClean="0">
                <a:solidFill>
                  <a:srgbClr val="3333CC"/>
                </a:solidFill>
                <a:latin typeface="微软雅黑" pitchFamily="34" charset="-122"/>
                <a:ea typeface="微软雅黑" pitchFamily="34" charset="-122"/>
              </a:rPr>
              <a:t>0</a:t>
            </a:r>
            <a:r>
              <a:rPr lang="zh-CN" altLang="en-US" sz="2000" dirty="0" smtClean="0">
                <a:solidFill>
                  <a:srgbClr val="3333CC"/>
                </a:solidFill>
                <a:latin typeface="微软雅黑" pitchFamily="34" charset="-122"/>
                <a:ea typeface="微软雅黑" pitchFamily="34" charset="-122"/>
              </a:rPr>
              <a:t>个元素</a:t>
            </a:r>
            <a:r>
              <a:rPr lang="en-US" altLang="zh-CN" sz="2000" dirty="0" smtClean="0">
                <a:solidFill>
                  <a:srgbClr val="3333CC"/>
                </a:solidFill>
                <a:latin typeface="微软雅黑" pitchFamily="34" charset="-122"/>
                <a:ea typeface="微软雅黑" pitchFamily="34" charset="-122"/>
              </a:rPr>
              <a:t>a[0]</a:t>
            </a:r>
            <a:r>
              <a:rPr lang="zh-CN" altLang="en-US" sz="2000" dirty="0" smtClean="0">
                <a:solidFill>
                  <a:srgbClr val="3333CC"/>
                </a:solidFill>
                <a:latin typeface="微软雅黑" pitchFamily="34" charset="-122"/>
                <a:ea typeface="微软雅黑" pitchFamily="34" charset="-122"/>
              </a:rPr>
              <a:t>。</a:t>
            </a:r>
            <a:r>
              <a:rPr lang="en-US" altLang="zh-CN" sz="2000" dirty="0" smtClean="0">
                <a:solidFill>
                  <a:srgbClr val="3333CC"/>
                </a:solidFill>
                <a:latin typeface="微软雅黑" pitchFamily="34" charset="-122"/>
                <a:ea typeface="微软雅黑" pitchFamily="34" charset="-122"/>
              </a:rPr>
              <a:t>a</a:t>
            </a:r>
            <a:r>
              <a:rPr lang="zh-CN" altLang="en-US" sz="2000" dirty="0" smtClean="0">
                <a:solidFill>
                  <a:srgbClr val="3333CC"/>
                </a:solidFill>
                <a:latin typeface="微软雅黑" pitchFamily="34" charset="-122"/>
                <a:ea typeface="微软雅黑" pitchFamily="34" charset="-122"/>
              </a:rPr>
              <a:t>的值就是其首地址，即</a:t>
            </a:r>
            <a:r>
              <a:rPr lang="en-US" altLang="zh-CN" sz="2000" dirty="0" smtClean="0">
                <a:solidFill>
                  <a:srgbClr val="3333CC"/>
                </a:solidFill>
                <a:latin typeface="微软雅黑" pitchFamily="34" charset="-122"/>
                <a:ea typeface="微软雅黑" pitchFamily="34" charset="-122"/>
              </a:rPr>
              <a:t>a=&amp;a[0]</a:t>
            </a:r>
            <a:r>
              <a:rPr lang="zh-CN" altLang="en-US" sz="2000" dirty="0" smtClean="0">
                <a:solidFill>
                  <a:srgbClr val="3333CC"/>
                </a:solidFill>
                <a:latin typeface="微软雅黑" pitchFamily="34" charset="-122"/>
                <a:ea typeface="微软雅黑" pitchFamily="34" charset="-122"/>
              </a:rPr>
              <a:t>，因而</a:t>
            </a:r>
            <a:r>
              <a:rPr lang="en-US" altLang="zh-CN" sz="2000" dirty="0" smtClean="0">
                <a:solidFill>
                  <a:srgbClr val="3333CC"/>
                </a:solidFill>
                <a:latin typeface="微软雅黑" pitchFamily="34" charset="-122"/>
                <a:ea typeface="微软雅黑" pitchFamily="34" charset="-122"/>
              </a:rPr>
              <a:t>a=</a:t>
            </a:r>
            <a:r>
              <a:rPr lang="en-US" altLang="zh-CN" sz="2000" dirty="0" err="1" smtClean="0">
                <a:solidFill>
                  <a:srgbClr val="3333CC"/>
                </a:solidFill>
                <a:latin typeface="微软雅黑" pitchFamily="34" charset="-122"/>
                <a:ea typeface="微软雅黑" pitchFamily="34" charset="-122"/>
              </a:rPr>
              <a:t>ptr</a:t>
            </a:r>
            <a:r>
              <a:rPr lang="zh-CN" altLang="en-US" sz="2000" dirty="0" smtClean="0">
                <a:solidFill>
                  <a:srgbClr val="3333CC"/>
                </a:solidFill>
                <a:latin typeface="微软雅黑" pitchFamily="34" charset="-122"/>
                <a:ea typeface="微软雅黑" pitchFamily="34" charset="-122"/>
              </a:rPr>
              <a:t>，从而有</a:t>
            </a:r>
            <a:r>
              <a:rPr lang="en-US" altLang="zh-CN" sz="2000" dirty="0" smtClean="0">
                <a:solidFill>
                  <a:srgbClr val="3333CC"/>
                </a:solidFill>
                <a:latin typeface="微软雅黑" pitchFamily="34" charset="-122"/>
                <a:ea typeface="微软雅黑" pitchFamily="34" charset="-122"/>
              </a:rPr>
              <a:t>&amp;a[</a:t>
            </a:r>
            <a:r>
              <a:rPr lang="en-US" altLang="zh-CN" sz="2000" dirty="0" err="1" smtClean="0">
                <a:solidFill>
                  <a:srgbClr val="3333CC"/>
                </a:solidFill>
                <a:latin typeface="微软雅黑" pitchFamily="34" charset="-122"/>
                <a:ea typeface="微软雅黑" pitchFamily="34" charset="-122"/>
              </a:rPr>
              <a:t>i</a:t>
            </a:r>
            <a:r>
              <a:rPr lang="en-US" altLang="zh-CN" sz="2000" dirty="0" smtClean="0">
                <a:solidFill>
                  <a:srgbClr val="3333CC"/>
                </a:solidFill>
                <a:latin typeface="微软雅黑" pitchFamily="34" charset="-122"/>
                <a:ea typeface="微软雅黑" pitchFamily="34" charset="-122"/>
              </a:rPr>
              <a:t>]=</a:t>
            </a:r>
            <a:r>
              <a:rPr lang="en-US" altLang="zh-CN" sz="2000" dirty="0" err="1" smtClean="0">
                <a:solidFill>
                  <a:srgbClr val="3333CC"/>
                </a:solidFill>
                <a:latin typeface="微软雅黑" pitchFamily="34" charset="-122"/>
                <a:ea typeface="微软雅黑" pitchFamily="34" charset="-122"/>
              </a:rPr>
              <a:t>ptr+i</a:t>
            </a:r>
            <a:r>
              <a:rPr lang="en-US" altLang="zh-CN" sz="2000" dirty="0" smtClean="0">
                <a:solidFill>
                  <a:srgbClr val="3333CC"/>
                </a:solidFill>
                <a:latin typeface="微软雅黑" pitchFamily="34" charset="-122"/>
                <a:ea typeface="微软雅黑" pitchFamily="34" charset="-122"/>
              </a:rPr>
              <a:t>=</a:t>
            </a:r>
            <a:r>
              <a:rPr lang="en-US" altLang="zh-CN" sz="2000" dirty="0" err="1" smtClean="0">
                <a:solidFill>
                  <a:srgbClr val="3333CC"/>
                </a:solidFill>
                <a:latin typeface="微软雅黑" pitchFamily="34" charset="-122"/>
                <a:ea typeface="微软雅黑" pitchFamily="34" charset="-122"/>
              </a:rPr>
              <a:t>a+i</a:t>
            </a:r>
            <a:r>
              <a:rPr lang="zh-CN" altLang="en-US" sz="2000" dirty="0" smtClean="0">
                <a:solidFill>
                  <a:srgbClr val="3333CC"/>
                </a:solidFill>
                <a:latin typeface="微软雅黑" pitchFamily="34" charset="-122"/>
                <a:ea typeface="微软雅黑" pitchFamily="34" charset="-122"/>
              </a:rPr>
              <a:t>以及</a:t>
            </a:r>
            <a:r>
              <a:rPr lang="en-US" altLang="zh-CN" sz="2000" dirty="0" smtClean="0">
                <a:solidFill>
                  <a:srgbClr val="3333CC"/>
                </a:solidFill>
                <a:latin typeface="微软雅黑" pitchFamily="34" charset="-122"/>
                <a:ea typeface="微软雅黑" pitchFamily="34" charset="-122"/>
              </a:rPr>
              <a:t>a[</a:t>
            </a:r>
            <a:r>
              <a:rPr lang="en-US" altLang="zh-CN" sz="2000" dirty="0" err="1" smtClean="0">
                <a:solidFill>
                  <a:srgbClr val="3333CC"/>
                </a:solidFill>
                <a:latin typeface="微软雅黑" pitchFamily="34" charset="-122"/>
                <a:ea typeface="微软雅黑" pitchFamily="34" charset="-122"/>
              </a:rPr>
              <a:t>i</a:t>
            </a:r>
            <a:r>
              <a:rPr lang="en-US" altLang="zh-CN" sz="2000" dirty="0" smtClean="0">
                <a:solidFill>
                  <a:srgbClr val="3333CC"/>
                </a:solidFill>
                <a:latin typeface="微软雅黑" pitchFamily="34" charset="-122"/>
                <a:ea typeface="微软雅黑" pitchFamily="34" charset="-122"/>
              </a:rPr>
              <a:t>]=</a:t>
            </a:r>
            <a:r>
              <a:rPr lang="en-US" altLang="zh-CN" sz="2000" dirty="0" err="1" smtClean="0">
                <a:solidFill>
                  <a:srgbClr val="3333CC"/>
                </a:solidFill>
                <a:latin typeface="微软雅黑" pitchFamily="34" charset="-122"/>
                <a:ea typeface="微软雅黑" pitchFamily="34" charset="-122"/>
              </a:rPr>
              <a:t>ptr</a:t>
            </a:r>
            <a:r>
              <a:rPr lang="en-US" altLang="zh-CN" sz="2000" dirty="0" smtClean="0">
                <a:solidFill>
                  <a:srgbClr val="3333CC"/>
                </a:solidFill>
                <a:latin typeface="微软雅黑" pitchFamily="34" charset="-122"/>
                <a:ea typeface="微软雅黑" pitchFamily="34" charset="-122"/>
              </a:rPr>
              <a:t>[</a:t>
            </a:r>
            <a:r>
              <a:rPr lang="en-US" altLang="zh-CN" sz="2000" dirty="0" err="1" smtClean="0">
                <a:solidFill>
                  <a:srgbClr val="3333CC"/>
                </a:solidFill>
                <a:latin typeface="微软雅黑" pitchFamily="34" charset="-122"/>
                <a:ea typeface="微软雅黑" pitchFamily="34" charset="-122"/>
              </a:rPr>
              <a:t>i</a:t>
            </a:r>
            <a:r>
              <a:rPr lang="en-US" altLang="zh-CN" sz="2000" dirty="0" smtClean="0">
                <a:solidFill>
                  <a:srgbClr val="3333CC"/>
                </a:solidFill>
                <a:latin typeface="微软雅黑" pitchFamily="34" charset="-122"/>
                <a:ea typeface="微软雅黑" pitchFamily="34" charset="-122"/>
              </a:rPr>
              <a:t>]=*(</a:t>
            </a:r>
            <a:r>
              <a:rPr lang="en-US" altLang="zh-CN" sz="2000" dirty="0" err="1" smtClean="0">
                <a:solidFill>
                  <a:srgbClr val="3333CC"/>
                </a:solidFill>
                <a:latin typeface="微软雅黑" pitchFamily="34" charset="-122"/>
                <a:ea typeface="微软雅黑" pitchFamily="34" charset="-122"/>
              </a:rPr>
              <a:t>ptr+i</a:t>
            </a:r>
            <a:r>
              <a:rPr lang="en-US" altLang="zh-CN" sz="2000" dirty="0" smtClean="0">
                <a:solidFill>
                  <a:srgbClr val="3333CC"/>
                </a:solidFill>
                <a:latin typeface="微软雅黑" pitchFamily="34" charset="-122"/>
                <a:ea typeface="微软雅黑" pitchFamily="34" charset="-122"/>
              </a:rPr>
              <a:t>)=*(</a:t>
            </a:r>
            <a:r>
              <a:rPr lang="en-US" altLang="zh-CN" sz="2000" dirty="0" err="1" smtClean="0">
                <a:solidFill>
                  <a:srgbClr val="3333CC"/>
                </a:solidFill>
                <a:latin typeface="微软雅黑" pitchFamily="34" charset="-122"/>
                <a:ea typeface="微软雅黑" pitchFamily="34" charset="-122"/>
              </a:rPr>
              <a:t>a+i</a:t>
            </a:r>
            <a:r>
              <a:rPr lang="en-US" altLang="zh-CN" sz="2000" dirty="0" smtClean="0">
                <a:solidFill>
                  <a:srgbClr val="3333CC"/>
                </a:solidFill>
                <a:latin typeface="微软雅黑" pitchFamily="34" charset="-122"/>
                <a:ea typeface="微软雅黑" pitchFamily="34" charset="-122"/>
              </a:rPr>
              <a:t>)</a:t>
            </a:r>
            <a:r>
              <a:rPr lang="zh-CN" altLang="en-US" sz="2000" dirty="0" smtClean="0">
                <a:solidFill>
                  <a:srgbClr val="3333CC"/>
                </a:solidFill>
                <a:latin typeface="微软雅黑" pitchFamily="34" charset="-122"/>
                <a:ea typeface="微软雅黑" pitchFamily="34" charset="-122"/>
              </a:rPr>
              <a:t>。            </a:t>
            </a:r>
          </a:p>
          <a:p>
            <a:pPr>
              <a:buFont typeface="Wingdings" pitchFamily="2" charset="2"/>
              <a:buNone/>
            </a:pPr>
            <a:r>
              <a:rPr lang="zh-CN" altLang="en-US" sz="2000" dirty="0" smtClean="0">
                <a:solidFill>
                  <a:srgbClr val="FF3300"/>
                </a:solidFill>
                <a:latin typeface="微软雅黑" pitchFamily="34" charset="-122"/>
                <a:ea typeface="微软雅黑" pitchFamily="34" charset="-122"/>
              </a:rPr>
              <a:t>      （</a:t>
            </a:r>
            <a:r>
              <a:rPr lang="en-US" altLang="zh-CN" sz="2000" dirty="0" smtClean="0">
                <a:solidFill>
                  <a:srgbClr val="FF3300"/>
                </a:solidFill>
                <a:latin typeface="微软雅黑" pitchFamily="34" charset="-122"/>
                <a:ea typeface="微软雅黑" pitchFamily="34" charset="-122"/>
              </a:rPr>
              <a:t>1</a:t>
            </a:r>
            <a:r>
              <a:rPr lang="zh-CN" altLang="en-US" sz="2000" dirty="0" smtClean="0">
                <a:solidFill>
                  <a:srgbClr val="FF3300"/>
                </a:solidFill>
                <a:latin typeface="微软雅黑" pitchFamily="34" charset="-122"/>
                <a:ea typeface="微软雅黑" pitchFamily="34" charset="-122"/>
              </a:rPr>
              <a:t>）</a:t>
            </a:r>
            <a:r>
              <a:rPr lang="en-US" altLang="zh-CN" sz="2000" dirty="0" err="1" smtClean="0">
                <a:solidFill>
                  <a:srgbClr val="FF3300"/>
                </a:solidFill>
                <a:latin typeface="微软雅黑" pitchFamily="34" charset="-122"/>
                <a:ea typeface="微软雅黑" pitchFamily="34" charset="-122"/>
              </a:rPr>
              <a:t>int</a:t>
            </a:r>
            <a:r>
              <a:rPr lang="en-US" altLang="zh-CN" sz="2000" dirty="0" smtClean="0">
                <a:solidFill>
                  <a:srgbClr val="FF3300"/>
                </a:solidFill>
                <a:latin typeface="微软雅黑" pitchFamily="34" charset="-122"/>
                <a:ea typeface="微软雅黑" pitchFamily="34" charset="-122"/>
              </a:rPr>
              <a:t>  a[10];</a:t>
            </a:r>
          </a:p>
          <a:p>
            <a:pPr lvl="1">
              <a:buFontTx/>
              <a:buNone/>
            </a:pPr>
            <a:r>
              <a:rPr lang="en-US" altLang="zh-CN" dirty="0" smtClean="0">
                <a:solidFill>
                  <a:srgbClr val="FF3300"/>
                </a:solidFill>
                <a:latin typeface="微软雅黑" pitchFamily="34" charset="-122"/>
                <a:ea typeface="微软雅黑" pitchFamily="34" charset="-122"/>
              </a:rPr>
              <a:t>         </a:t>
            </a:r>
            <a:r>
              <a:rPr lang="en-US" altLang="zh-CN" dirty="0" err="1" smtClean="0">
                <a:solidFill>
                  <a:srgbClr val="FF3300"/>
                </a:solidFill>
                <a:latin typeface="微软雅黑" pitchFamily="34" charset="-122"/>
                <a:ea typeface="微软雅黑" pitchFamily="34" charset="-122"/>
              </a:rPr>
              <a:t>int</a:t>
            </a:r>
            <a:r>
              <a:rPr lang="en-US" altLang="zh-CN" dirty="0" smtClean="0">
                <a:solidFill>
                  <a:srgbClr val="FF3300"/>
                </a:solidFill>
                <a:latin typeface="微软雅黑" pitchFamily="34" charset="-122"/>
                <a:ea typeface="微软雅黑" pitchFamily="34" charset="-122"/>
              </a:rPr>
              <a:t>  *</a:t>
            </a:r>
            <a:r>
              <a:rPr lang="en-US" altLang="zh-CN" dirty="0" err="1" smtClean="0">
                <a:solidFill>
                  <a:srgbClr val="FF3300"/>
                </a:solidFill>
                <a:latin typeface="微软雅黑" pitchFamily="34" charset="-122"/>
                <a:ea typeface="微软雅黑" pitchFamily="34" charset="-122"/>
              </a:rPr>
              <a:t>ptr</a:t>
            </a:r>
            <a:r>
              <a:rPr lang="en-US" altLang="zh-CN" dirty="0" smtClean="0">
                <a:solidFill>
                  <a:srgbClr val="FF3300"/>
                </a:solidFill>
                <a:latin typeface="微软雅黑" pitchFamily="34" charset="-122"/>
                <a:ea typeface="微软雅黑" pitchFamily="34" charset="-122"/>
              </a:rPr>
              <a:t>=&amp;a[0];</a:t>
            </a:r>
          </a:p>
          <a:p>
            <a:pPr lvl="1">
              <a:buFontTx/>
              <a:buNone/>
            </a:pPr>
            <a:r>
              <a:rPr lang="zh-CN" altLang="en-US" dirty="0" smtClean="0">
                <a:solidFill>
                  <a:srgbClr val="FF3300"/>
                </a:solidFill>
                <a:latin typeface="微软雅黑" pitchFamily="34" charset="-122"/>
                <a:ea typeface="微软雅黑" pitchFamily="34" charset="-122"/>
              </a:rPr>
              <a:t>（</a:t>
            </a:r>
            <a:r>
              <a:rPr lang="en-US" altLang="zh-CN" dirty="0" smtClean="0">
                <a:solidFill>
                  <a:srgbClr val="FF3300"/>
                </a:solidFill>
                <a:latin typeface="微软雅黑" pitchFamily="34" charset="-122"/>
                <a:ea typeface="微软雅黑" pitchFamily="34" charset="-122"/>
              </a:rPr>
              <a:t>2</a:t>
            </a:r>
            <a:r>
              <a:rPr lang="zh-CN" altLang="en-US" dirty="0" smtClean="0">
                <a:solidFill>
                  <a:srgbClr val="FF3300"/>
                </a:solidFill>
                <a:latin typeface="微软雅黑" pitchFamily="34" charset="-122"/>
                <a:ea typeface="微软雅黑" pitchFamily="34" charset="-122"/>
              </a:rPr>
              <a:t>） </a:t>
            </a:r>
            <a:r>
              <a:rPr lang="en-US" altLang="zh-CN" dirty="0" err="1" smtClean="0">
                <a:solidFill>
                  <a:srgbClr val="FF3300"/>
                </a:solidFill>
                <a:latin typeface="微软雅黑" pitchFamily="34" charset="-122"/>
                <a:ea typeface="微软雅黑" pitchFamily="34" charset="-122"/>
              </a:rPr>
              <a:t>int</a:t>
            </a:r>
            <a:r>
              <a:rPr lang="en-US" altLang="zh-CN" dirty="0" smtClean="0">
                <a:solidFill>
                  <a:srgbClr val="FF3300"/>
                </a:solidFill>
                <a:latin typeface="微软雅黑" pitchFamily="34" charset="-122"/>
                <a:ea typeface="微软雅黑" pitchFamily="34" charset="-122"/>
              </a:rPr>
              <a:t>  a[10], *</a:t>
            </a:r>
            <a:r>
              <a:rPr lang="en-US" altLang="zh-CN" dirty="0" err="1" smtClean="0">
                <a:solidFill>
                  <a:srgbClr val="FF3300"/>
                </a:solidFill>
                <a:latin typeface="微软雅黑" pitchFamily="34" charset="-122"/>
                <a:ea typeface="微软雅黑" pitchFamily="34" charset="-122"/>
              </a:rPr>
              <a:t>ptr</a:t>
            </a:r>
            <a:r>
              <a:rPr lang="en-US" altLang="zh-CN" dirty="0" smtClean="0">
                <a:solidFill>
                  <a:srgbClr val="FF3300"/>
                </a:solidFill>
                <a:latin typeface="微软雅黑" pitchFamily="34" charset="-122"/>
                <a:ea typeface="微软雅黑" pitchFamily="34" charset="-122"/>
              </a:rPr>
              <a:t>;</a:t>
            </a:r>
          </a:p>
          <a:p>
            <a:pPr lvl="1">
              <a:buFontTx/>
              <a:buNone/>
            </a:pPr>
            <a:r>
              <a:rPr lang="en-US" altLang="zh-CN" dirty="0" smtClean="0">
                <a:solidFill>
                  <a:srgbClr val="FF3300"/>
                </a:solidFill>
                <a:latin typeface="微软雅黑" pitchFamily="34" charset="-122"/>
                <a:ea typeface="微软雅黑" pitchFamily="34" charset="-122"/>
              </a:rPr>
              <a:t>          </a:t>
            </a:r>
            <a:r>
              <a:rPr lang="en-US" altLang="zh-CN" dirty="0" err="1" smtClean="0">
                <a:solidFill>
                  <a:srgbClr val="FF3300"/>
                </a:solidFill>
                <a:latin typeface="微软雅黑" pitchFamily="34" charset="-122"/>
                <a:ea typeface="微软雅黑" pitchFamily="34" charset="-122"/>
              </a:rPr>
              <a:t>ptr</a:t>
            </a:r>
            <a:r>
              <a:rPr lang="en-US" altLang="zh-CN" dirty="0" smtClean="0">
                <a:solidFill>
                  <a:srgbClr val="FF3300"/>
                </a:solidFill>
                <a:latin typeface="微软雅黑" pitchFamily="34" charset="-122"/>
                <a:ea typeface="微软雅黑" pitchFamily="34" charset="-122"/>
              </a:rPr>
              <a:t>=&amp;a[0];</a:t>
            </a:r>
            <a:endParaRPr lang="zh-CN" altLang="en-US" dirty="0" smtClean="0">
              <a:solidFill>
                <a:srgbClr val="FF3300"/>
              </a:solidFill>
              <a:latin typeface="微软雅黑" pitchFamily="34" charset="-122"/>
              <a:ea typeface="微软雅黑" pitchFamily="34" charset="-122"/>
            </a:endParaRPr>
          </a:p>
        </p:txBody>
      </p:sp>
      <p:pic>
        <p:nvPicPr>
          <p:cNvPr id="737284" name="Picture 4"/>
          <p:cNvPicPr>
            <a:picLocks noChangeAspect="1" noChangeArrowheads="1"/>
          </p:cNvPicPr>
          <p:nvPr/>
        </p:nvPicPr>
        <p:blipFill>
          <a:blip r:embed="rId2"/>
          <a:srcRect/>
          <a:stretch>
            <a:fillRect/>
          </a:stretch>
        </p:blipFill>
        <p:spPr bwMode="auto">
          <a:xfrm>
            <a:off x="4302125" y="754063"/>
            <a:ext cx="4841875" cy="3935412"/>
          </a:xfrm>
          <a:prstGeom prst="rect">
            <a:avLst/>
          </a:prstGeom>
          <a:noFill/>
        </p:spPr>
      </p:pic>
      <p:sp>
        <p:nvSpPr>
          <p:cNvPr id="737285" name="Rectangle 5"/>
          <p:cNvSpPr>
            <a:spLocks noChangeArrowheads="1"/>
          </p:cNvSpPr>
          <p:nvPr/>
        </p:nvSpPr>
        <p:spPr bwMode="auto">
          <a:xfrm>
            <a:off x="3941763" y="4687888"/>
            <a:ext cx="5130800" cy="1892300"/>
          </a:xfrm>
          <a:prstGeom prst="rect">
            <a:avLst/>
          </a:prstGeom>
          <a:noFill/>
          <a:ln w="9525">
            <a:noFill/>
            <a:miter lim="800000"/>
            <a:headEnd/>
            <a:tailEnd/>
          </a:ln>
          <a:effectLst/>
        </p:spPr>
        <p:txBody>
          <a:bodyPr anchor="ctr">
            <a:spAutoFit/>
          </a:bodyPr>
          <a:lstStyle/>
          <a:p>
            <a:r>
              <a:rPr lang="zh-CN" altLang="en-US" sz="2000" dirty="0"/>
              <a:t>小端方式下</a:t>
            </a:r>
            <a:r>
              <a:rPr lang="en-US" altLang="zh-CN" sz="2000" dirty="0"/>
              <a:t>a[0]=?,a[1]=?</a:t>
            </a:r>
          </a:p>
          <a:p>
            <a:r>
              <a:rPr lang="en-US" altLang="zh-CN" sz="2000" dirty="0">
                <a:solidFill>
                  <a:srgbClr val="005024"/>
                </a:solidFill>
              </a:rPr>
              <a:t>a[0]=0x67452301, a[1]=</a:t>
            </a:r>
            <a:r>
              <a:rPr lang="en-US" altLang="zh-CN" sz="2000" dirty="0" smtClean="0">
                <a:solidFill>
                  <a:srgbClr val="005024"/>
                </a:solidFill>
              </a:rPr>
              <a:t>0x00efcdab</a:t>
            </a:r>
            <a:endParaRPr lang="en-US" altLang="zh-CN" sz="2000" b="0" dirty="0">
              <a:solidFill>
                <a:srgbClr val="005024"/>
              </a:solidFill>
            </a:endParaRPr>
          </a:p>
          <a:p>
            <a:pPr>
              <a:lnSpc>
                <a:spcPct val="130000"/>
              </a:lnSpc>
            </a:pPr>
            <a:r>
              <a:rPr lang="zh-CN" altLang="en-US" sz="2000" dirty="0">
                <a:solidFill>
                  <a:srgbClr val="FF3300"/>
                </a:solidFill>
              </a:rPr>
              <a:t>数组首址</a:t>
            </a:r>
            <a:r>
              <a:rPr lang="en-US" altLang="zh-CN" sz="2000" dirty="0">
                <a:solidFill>
                  <a:srgbClr val="FF3300"/>
                </a:solidFill>
              </a:rPr>
              <a:t>0x8048A00</a:t>
            </a:r>
            <a:r>
              <a:rPr lang="zh-CN" altLang="en-US" sz="2000" dirty="0">
                <a:solidFill>
                  <a:srgbClr val="FF3300"/>
                </a:solidFill>
              </a:rPr>
              <a:t>在</a:t>
            </a:r>
            <a:r>
              <a:rPr lang="en-US" altLang="zh-CN" sz="2000" dirty="0" err="1">
                <a:solidFill>
                  <a:srgbClr val="FF3300"/>
                </a:solidFill>
              </a:rPr>
              <a:t>ptr</a:t>
            </a:r>
            <a:r>
              <a:rPr lang="zh-CN" altLang="en-US" sz="2000" dirty="0">
                <a:solidFill>
                  <a:srgbClr val="FF3300"/>
                </a:solidFill>
              </a:rPr>
              <a:t>中，</a:t>
            </a:r>
            <a:r>
              <a:rPr lang="en-US" altLang="zh-CN" sz="2000" dirty="0" err="1">
                <a:solidFill>
                  <a:srgbClr val="FF3300"/>
                </a:solidFill>
              </a:rPr>
              <a:t>ptr+i</a:t>
            </a:r>
            <a:r>
              <a:rPr lang="en-US" altLang="zh-CN" sz="2000" dirty="0">
                <a:solidFill>
                  <a:srgbClr val="FF3300"/>
                </a:solidFill>
              </a:rPr>
              <a:t> </a:t>
            </a:r>
            <a:r>
              <a:rPr lang="zh-CN" altLang="en-US" sz="2000" dirty="0">
                <a:solidFill>
                  <a:srgbClr val="FF3300"/>
                </a:solidFill>
              </a:rPr>
              <a:t>并不是用</a:t>
            </a:r>
            <a:r>
              <a:rPr lang="en-US" altLang="zh-CN" sz="2000" dirty="0">
                <a:solidFill>
                  <a:srgbClr val="FF3300"/>
                </a:solidFill>
              </a:rPr>
              <a:t>0x8048A00</a:t>
            </a:r>
            <a:r>
              <a:rPr lang="zh-CN" altLang="en-US" sz="2000" dirty="0">
                <a:solidFill>
                  <a:srgbClr val="FF3300"/>
                </a:solidFill>
              </a:rPr>
              <a:t>加 </a:t>
            </a:r>
            <a:r>
              <a:rPr lang="en-US" altLang="zh-CN" sz="2000" dirty="0" err="1">
                <a:solidFill>
                  <a:srgbClr val="FF3300"/>
                </a:solidFill>
              </a:rPr>
              <a:t>i</a:t>
            </a:r>
            <a:r>
              <a:rPr lang="en-US" altLang="zh-CN" sz="2000" dirty="0">
                <a:solidFill>
                  <a:srgbClr val="FF3300"/>
                </a:solidFill>
              </a:rPr>
              <a:t> </a:t>
            </a:r>
            <a:r>
              <a:rPr lang="zh-CN" altLang="en-US" sz="2000" dirty="0">
                <a:solidFill>
                  <a:srgbClr val="FF3300"/>
                </a:solidFill>
              </a:rPr>
              <a:t>得到，而是等于</a:t>
            </a:r>
            <a:r>
              <a:rPr lang="en-US" altLang="zh-CN" sz="2000" dirty="0">
                <a:solidFill>
                  <a:srgbClr val="3333CC"/>
                </a:solidFill>
              </a:rPr>
              <a:t>0x8048A00+4*</a:t>
            </a:r>
            <a:r>
              <a:rPr lang="en-US" altLang="zh-CN" sz="2000" dirty="0" err="1">
                <a:solidFill>
                  <a:srgbClr val="3333CC"/>
                </a:solidFill>
              </a:rPr>
              <a:t>i</a:t>
            </a:r>
            <a:r>
              <a:rPr lang="en-US" altLang="zh-CN" sz="2000" dirty="0">
                <a:solidFill>
                  <a:srgbClr val="3333CC"/>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7285">
                                            <p:txEl>
                                              <p:pRg st="0" end="0"/>
                                            </p:txEl>
                                          </p:spTgt>
                                        </p:tgtEl>
                                        <p:attrNameLst>
                                          <p:attrName>style.visibility</p:attrName>
                                        </p:attrNameLst>
                                      </p:cBhvr>
                                      <p:to>
                                        <p:strVal val="visible"/>
                                      </p:to>
                                    </p:set>
                                    <p:animEffect transition="in" filter="blinds(horizontal)">
                                      <p:cBhvr>
                                        <p:cTn id="7" dur="500"/>
                                        <p:tgtEl>
                                          <p:spTgt spid="7372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7285">
                                            <p:txEl>
                                              <p:pRg st="1" end="1"/>
                                            </p:txEl>
                                          </p:spTgt>
                                        </p:tgtEl>
                                        <p:attrNameLst>
                                          <p:attrName>style.visibility</p:attrName>
                                        </p:attrNameLst>
                                      </p:cBhvr>
                                      <p:to>
                                        <p:strVal val="visible"/>
                                      </p:to>
                                    </p:set>
                                    <p:animEffect transition="in" filter="blinds(horizontal)">
                                      <p:cBhvr>
                                        <p:cTn id="12" dur="500"/>
                                        <p:tgtEl>
                                          <p:spTgt spid="73728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7285">
                                            <p:txEl>
                                              <p:pRg st="2" end="2"/>
                                            </p:txEl>
                                          </p:spTgt>
                                        </p:tgtEl>
                                        <p:attrNameLst>
                                          <p:attrName>style.visibility</p:attrName>
                                        </p:attrNameLst>
                                      </p:cBhvr>
                                      <p:to>
                                        <p:strVal val="visible"/>
                                      </p:to>
                                    </p:set>
                                    <p:animEffect transition="in" filter="blinds(horizontal)">
                                      <p:cBhvr>
                                        <p:cTn id="17" dur="500"/>
                                        <p:tgtEl>
                                          <p:spTgt spid="73728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127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23963"/>
            <a:ext cx="9144000" cy="4140200"/>
          </a:xfrm>
          <a:prstGeom prst="rect">
            <a:avLst/>
          </a:prstGeom>
          <a:noFill/>
          <a:extLst>
            <a:ext uri="{909E8E84-426E-40DD-AFC4-6F175D3DCCD1}">
              <a14:hiddenFill xmlns:a14="http://schemas.microsoft.com/office/drawing/2010/main">
                <a:solidFill>
                  <a:srgbClr val="FFFFFF"/>
                </a:solidFill>
              </a14:hiddenFill>
            </a:ext>
          </a:extLst>
        </p:spPr>
      </p:pic>
      <p:sp>
        <p:nvSpPr>
          <p:cNvPr id="651266" name="Rectangle 2"/>
          <p:cNvSpPr>
            <a:spLocks noGrp="1" noChangeArrowheads="1"/>
          </p:cNvSpPr>
          <p:nvPr>
            <p:ph type="title"/>
          </p:nvPr>
        </p:nvSpPr>
        <p:spPr>
          <a:xfrm>
            <a:off x="457200" y="53975"/>
            <a:ext cx="8229600" cy="561975"/>
          </a:xfrm>
        </p:spPr>
        <p:txBody>
          <a:bodyPr/>
          <a:lstStyle/>
          <a:p>
            <a:r>
              <a:rPr lang="zh-CN" altLang="en-US" sz="3600" smtClean="0"/>
              <a:t>数组元素在内存的存放和访问</a:t>
            </a:r>
          </a:p>
        </p:txBody>
      </p:sp>
      <p:sp>
        <p:nvSpPr>
          <p:cNvPr id="651267" name="Rectangle 3"/>
          <p:cNvSpPr>
            <a:spLocks noGrp="1" noChangeArrowheads="1"/>
          </p:cNvSpPr>
          <p:nvPr>
            <p:ph type="body" idx="1"/>
          </p:nvPr>
        </p:nvSpPr>
        <p:spPr>
          <a:xfrm>
            <a:off x="476250" y="684213"/>
            <a:ext cx="8229600" cy="539750"/>
          </a:xfrm>
        </p:spPr>
        <p:txBody>
          <a:bodyPr/>
          <a:lstStyle/>
          <a:p>
            <a:r>
              <a:rPr lang="zh-CN" altLang="en-US" smtClean="0">
                <a:ea typeface="微软雅黑" pitchFamily="34" charset="-122"/>
              </a:rPr>
              <a:t>数组与指针</a:t>
            </a:r>
          </a:p>
        </p:txBody>
      </p:sp>
      <p:sp>
        <p:nvSpPr>
          <p:cNvPr id="651268" name="Rectangle 4"/>
          <p:cNvSpPr>
            <a:spLocks noChangeArrowheads="1"/>
          </p:cNvSpPr>
          <p:nvPr/>
        </p:nvSpPr>
        <p:spPr bwMode="auto">
          <a:xfrm>
            <a:off x="341313" y="5481638"/>
            <a:ext cx="850741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pPr>
            <a:r>
              <a:rPr lang="en-US" altLang="zh-CN" sz="2000">
                <a:solidFill>
                  <a:srgbClr val="0000FF"/>
                </a:solidFill>
              </a:rPr>
              <a:t>2</a:t>
            </a:r>
            <a:r>
              <a:rPr lang="zh-CN" altLang="en-US" sz="2000">
                <a:solidFill>
                  <a:srgbClr val="0000FF"/>
                </a:solidFill>
              </a:rPr>
              <a:t>、</a:t>
            </a:r>
            <a:r>
              <a:rPr lang="en-US" altLang="zh-CN" sz="2000">
                <a:solidFill>
                  <a:srgbClr val="0000FF"/>
                </a:solidFill>
              </a:rPr>
              <a:t>3</a:t>
            </a:r>
            <a:r>
              <a:rPr lang="zh-CN" altLang="en-US" sz="2000">
                <a:solidFill>
                  <a:srgbClr val="0000FF"/>
                </a:solidFill>
              </a:rPr>
              <a:t>、</a:t>
            </a:r>
            <a:r>
              <a:rPr lang="en-US" altLang="zh-CN" sz="2000">
                <a:solidFill>
                  <a:srgbClr val="0000FF"/>
                </a:solidFill>
              </a:rPr>
              <a:t>6</a:t>
            </a:r>
            <a:r>
              <a:rPr lang="zh-CN" altLang="en-US" sz="2000">
                <a:solidFill>
                  <a:srgbClr val="0000FF"/>
                </a:solidFill>
              </a:rPr>
              <a:t>和</a:t>
            </a:r>
            <a:r>
              <a:rPr lang="en-US" altLang="zh-CN" sz="2000">
                <a:solidFill>
                  <a:srgbClr val="0000FF"/>
                </a:solidFill>
              </a:rPr>
              <a:t>7</a:t>
            </a:r>
            <a:r>
              <a:rPr lang="zh-CN" altLang="en-US" sz="2000">
                <a:solidFill>
                  <a:srgbClr val="0000FF"/>
                </a:solidFill>
              </a:rPr>
              <a:t>对应汇编指令都需访存，指令中源操作数的寻址方式分别是“基址”、“基址加比例变址”、“基址加比例变址”和“基址加比例变址加位移”的方式，因为数组元素的类型为</a:t>
            </a:r>
            <a:r>
              <a:rPr lang="en-US" altLang="zh-CN" sz="2000">
                <a:solidFill>
                  <a:srgbClr val="0000FF"/>
                </a:solidFill>
              </a:rPr>
              <a:t>int</a:t>
            </a:r>
            <a:r>
              <a:rPr lang="zh-CN" altLang="en-US" sz="2000">
                <a:solidFill>
                  <a:srgbClr val="0000FF"/>
                </a:solidFill>
              </a:rPr>
              <a:t>型，故比例因子为</a:t>
            </a:r>
            <a:r>
              <a:rPr lang="en-US" altLang="zh-CN" sz="2000">
                <a:solidFill>
                  <a:srgbClr val="0000FF"/>
                </a:solidFill>
              </a:rPr>
              <a:t>4</a:t>
            </a:r>
            <a:r>
              <a:rPr lang="zh-CN" altLang="en-US" sz="2000">
                <a:solidFill>
                  <a:srgbClr val="0000FF"/>
                </a:solidFill>
                <a:latin typeface="Arial" pitchFamily="34" charset="0"/>
                <a:ea typeface="宋体" pitchFamily="2" charset="-122"/>
              </a:rPr>
              <a:t>。</a:t>
            </a:r>
          </a:p>
        </p:txBody>
      </p:sp>
      <p:grpSp>
        <p:nvGrpSpPr>
          <p:cNvPr id="651274" name="Group 10"/>
          <p:cNvGrpSpPr>
            <a:grpSpLocks/>
          </p:cNvGrpSpPr>
          <p:nvPr/>
        </p:nvGrpSpPr>
        <p:grpSpPr bwMode="auto">
          <a:xfrm>
            <a:off x="3402013" y="1808163"/>
            <a:ext cx="5653087" cy="3465512"/>
            <a:chOff x="2245" y="1621"/>
            <a:chExt cx="3515" cy="2013"/>
          </a:xfrm>
        </p:grpSpPr>
        <p:sp>
          <p:nvSpPr>
            <p:cNvPr id="651272" name="Rectangle 8"/>
            <p:cNvSpPr>
              <a:spLocks noChangeArrowheads="1"/>
            </p:cNvSpPr>
            <p:nvPr/>
          </p:nvSpPr>
          <p:spPr bwMode="auto">
            <a:xfrm>
              <a:off x="2245" y="1621"/>
              <a:ext cx="3515" cy="201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51273" name="Text Box 9"/>
            <p:cNvSpPr txBox="1">
              <a:spLocks noChangeArrowheads="1"/>
            </p:cNvSpPr>
            <p:nvPr/>
          </p:nvSpPr>
          <p:spPr bwMode="auto">
            <a:xfrm>
              <a:off x="2823" y="1962"/>
              <a:ext cx="2637" cy="12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25000"/>
                </a:lnSpc>
                <a:spcBef>
                  <a:spcPct val="50000"/>
                </a:spcBef>
              </a:pPr>
              <a:r>
                <a:rPr lang="zh-CN" altLang="en-US" sz="2000">
                  <a:solidFill>
                    <a:srgbClr val="FF3300"/>
                  </a:solidFill>
                  <a:latin typeface="微软雅黑" pitchFamily="34" charset="-122"/>
                  <a:ea typeface="微软雅黑" pitchFamily="34" charset="-122"/>
                </a:rPr>
                <a:t>问题：</a:t>
              </a:r>
            </a:p>
            <a:p>
              <a:pPr>
                <a:lnSpc>
                  <a:spcPct val="125000"/>
                </a:lnSpc>
                <a:spcBef>
                  <a:spcPct val="50000"/>
                </a:spcBef>
              </a:pPr>
              <a:r>
                <a:rPr lang="zh-CN" altLang="en-US" sz="2000">
                  <a:solidFill>
                    <a:srgbClr val="FF3300"/>
                  </a:solidFill>
                  <a:latin typeface="微软雅黑" pitchFamily="34" charset="-122"/>
                  <a:ea typeface="微软雅黑" pitchFamily="34" charset="-122"/>
                </a:rPr>
                <a:t>    假定数组</a:t>
              </a:r>
              <a:r>
                <a:rPr lang="en-US" altLang="zh-CN" sz="2000">
                  <a:solidFill>
                    <a:srgbClr val="3333CC"/>
                  </a:solidFill>
                  <a:latin typeface="微软雅黑" pitchFamily="34" charset="-122"/>
                  <a:ea typeface="微软雅黑" pitchFamily="34" charset="-122"/>
                </a:rPr>
                <a:t>A</a:t>
              </a:r>
              <a:r>
                <a:rPr lang="zh-CN" altLang="en-US" sz="2000">
                  <a:solidFill>
                    <a:srgbClr val="3333CC"/>
                  </a:solidFill>
                  <a:latin typeface="微软雅黑" pitchFamily="34" charset="-122"/>
                  <a:ea typeface="微软雅黑" pitchFamily="34" charset="-122"/>
                </a:rPr>
                <a:t>的首址</a:t>
              </a:r>
              <a:r>
                <a:rPr lang="en-US" altLang="zh-CN" sz="2000">
                  <a:solidFill>
                    <a:srgbClr val="3333CC"/>
                  </a:solidFill>
                  <a:latin typeface="微软雅黑" pitchFamily="34" charset="-122"/>
                  <a:ea typeface="微软雅黑" pitchFamily="34" charset="-122"/>
                </a:rPr>
                <a:t>SA</a:t>
              </a:r>
              <a:r>
                <a:rPr lang="zh-CN" altLang="en-US" sz="2000">
                  <a:solidFill>
                    <a:srgbClr val="3333CC"/>
                  </a:solidFill>
                  <a:latin typeface="微软雅黑" pitchFamily="34" charset="-122"/>
                  <a:ea typeface="微软雅黑" pitchFamily="34" charset="-122"/>
                </a:rPr>
                <a:t>在</a:t>
              </a:r>
              <a:r>
                <a:rPr lang="en-US" altLang="zh-CN" sz="2000">
                  <a:solidFill>
                    <a:srgbClr val="3333CC"/>
                  </a:solidFill>
                  <a:latin typeface="微软雅黑" pitchFamily="34" charset="-122"/>
                  <a:ea typeface="微软雅黑" pitchFamily="34" charset="-122"/>
                </a:rPr>
                <a:t>ECX</a:t>
              </a:r>
              <a:r>
                <a:rPr lang="zh-CN" altLang="en-US" sz="2000">
                  <a:solidFill>
                    <a:srgbClr val="3333CC"/>
                  </a:solidFill>
                  <a:latin typeface="微软雅黑" pitchFamily="34" charset="-122"/>
                  <a:ea typeface="微软雅黑" pitchFamily="34" charset="-122"/>
                </a:rPr>
                <a:t>中，</a:t>
              </a:r>
              <a:r>
                <a:rPr lang="en-US" altLang="zh-CN" sz="2000">
                  <a:solidFill>
                    <a:srgbClr val="3333CC"/>
                  </a:solidFill>
                  <a:latin typeface="微软雅黑" pitchFamily="34" charset="-122"/>
                  <a:ea typeface="微软雅黑" pitchFamily="34" charset="-122"/>
                </a:rPr>
                <a:t>i</a:t>
              </a:r>
              <a:r>
                <a:rPr lang="zh-CN" altLang="en-US" sz="2000">
                  <a:solidFill>
                    <a:srgbClr val="3333CC"/>
                  </a:solidFill>
                  <a:latin typeface="微软雅黑" pitchFamily="34" charset="-122"/>
                  <a:ea typeface="微软雅黑" pitchFamily="34" charset="-122"/>
                </a:rPr>
                <a:t>在</a:t>
              </a:r>
              <a:r>
                <a:rPr lang="en-US" altLang="zh-CN" sz="2000">
                  <a:solidFill>
                    <a:srgbClr val="3333CC"/>
                  </a:solidFill>
                  <a:latin typeface="微软雅黑" pitchFamily="34" charset="-122"/>
                  <a:ea typeface="微软雅黑" pitchFamily="34" charset="-122"/>
                </a:rPr>
                <a:t>EDX</a:t>
              </a:r>
              <a:r>
                <a:rPr lang="zh-CN" altLang="en-US" sz="2000">
                  <a:solidFill>
                    <a:srgbClr val="3333CC"/>
                  </a:solidFill>
                  <a:latin typeface="微软雅黑" pitchFamily="34" charset="-122"/>
                  <a:ea typeface="微软雅黑" pitchFamily="34" charset="-122"/>
                </a:rPr>
                <a:t>中，表达式结果在</a:t>
              </a:r>
              <a:r>
                <a:rPr lang="en-US" altLang="zh-CN" sz="2000">
                  <a:solidFill>
                    <a:srgbClr val="3333CC"/>
                  </a:solidFill>
                  <a:latin typeface="微软雅黑" pitchFamily="34" charset="-122"/>
                  <a:ea typeface="微软雅黑" pitchFamily="34" charset="-122"/>
                </a:rPr>
                <a:t>EAX</a:t>
              </a:r>
              <a:r>
                <a:rPr lang="zh-CN" altLang="en-US" sz="2000">
                  <a:solidFill>
                    <a:srgbClr val="3333CC"/>
                  </a:solidFill>
                  <a:latin typeface="微软雅黑" pitchFamily="34" charset="-122"/>
                  <a:ea typeface="微软雅黑" pitchFamily="34" charset="-122"/>
                </a:rPr>
                <a:t>中</a:t>
              </a:r>
              <a:r>
                <a:rPr lang="zh-CN" altLang="en-US" sz="2000">
                  <a:solidFill>
                    <a:srgbClr val="FF3300"/>
                  </a:solidFill>
                  <a:latin typeface="微软雅黑" pitchFamily="34" charset="-122"/>
                  <a:ea typeface="微软雅黑" pitchFamily="34" charset="-122"/>
                </a:rPr>
                <a:t>，各表达式的计算方式以及汇编代码各是什么？</a:t>
              </a:r>
            </a:p>
          </p:txBody>
        </p:sp>
      </p:grpSp>
    </p:spTree>
    <p:extLst>
      <p:ext uri="{BB962C8B-B14F-4D97-AF65-F5344CB8AC3E}">
        <p14:creationId xmlns:p14="http://schemas.microsoft.com/office/powerpoint/2010/main" val="37766741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1268"/>
                                        </p:tgtEl>
                                        <p:attrNameLst>
                                          <p:attrName>style.visibility</p:attrName>
                                        </p:attrNameLst>
                                      </p:cBhvr>
                                      <p:to>
                                        <p:strVal val="visible"/>
                                      </p:to>
                                    </p:set>
                                    <p:animEffect transition="in" filter="blinds(horizontal)">
                                      <p:cBhvr>
                                        <p:cTn id="7" dur="500"/>
                                        <p:tgtEl>
                                          <p:spTgt spid="65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126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024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16038"/>
            <a:ext cx="9144000" cy="3868737"/>
          </a:xfrm>
          <a:prstGeom prst="rect">
            <a:avLst/>
          </a:prstGeom>
          <a:noFill/>
          <a:extLst>
            <a:ext uri="{909E8E84-426E-40DD-AFC4-6F175D3DCCD1}">
              <a14:hiddenFill xmlns:a14="http://schemas.microsoft.com/office/drawing/2010/main">
                <a:solidFill>
                  <a:srgbClr val="FFFFFF"/>
                </a:solidFill>
              </a14:hiddenFill>
            </a:ext>
          </a:extLst>
        </p:spPr>
      </p:pic>
      <p:sp>
        <p:nvSpPr>
          <p:cNvPr id="650242" name="Rectangle 2"/>
          <p:cNvSpPr>
            <a:spLocks noGrp="1" noChangeArrowheads="1"/>
          </p:cNvSpPr>
          <p:nvPr>
            <p:ph type="title"/>
          </p:nvPr>
        </p:nvSpPr>
        <p:spPr>
          <a:xfrm>
            <a:off x="457200" y="53975"/>
            <a:ext cx="8229600" cy="561975"/>
          </a:xfrm>
        </p:spPr>
        <p:txBody>
          <a:bodyPr/>
          <a:lstStyle/>
          <a:p>
            <a:r>
              <a:rPr lang="zh-CN" altLang="en-US" sz="3600" smtClean="0"/>
              <a:t>数组元素在内存的存放和访问</a:t>
            </a:r>
          </a:p>
        </p:txBody>
      </p:sp>
      <p:sp>
        <p:nvSpPr>
          <p:cNvPr id="650243" name="Rectangle 3"/>
          <p:cNvSpPr>
            <a:spLocks noGrp="1" noChangeArrowheads="1"/>
          </p:cNvSpPr>
          <p:nvPr>
            <p:ph type="body" idx="1"/>
          </p:nvPr>
        </p:nvSpPr>
        <p:spPr>
          <a:xfrm>
            <a:off x="476250" y="684213"/>
            <a:ext cx="8229600" cy="539750"/>
          </a:xfrm>
        </p:spPr>
        <p:txBody>
          <a:bodyPr/>
          <a:lstStyle/>
          <a:p>
            <a:r>
              <a:rPr lang="zh-CN" altLang="en-US" smtClean="0">
                <a:ea typeface="微软雅黑" pitchFamily="34" charset="-122"/>
              </a:rPr>
              <a:t>数组与指针</a:t>
            </a:r>
          </a:p>
        </p:txBody>
      </p:sp>
      <p:sp>
        <p:nvSpPr>
          <p:cNvPr id="650244" name="Rectangle 4"/>
          <p:cNvSpPr>
            <a:spLocks noChangeArrowheads="1"/>
          </p:cNvSpPr>
          <p:nvPr/>
        </p:nvSpPr>
        <p:spPr bwMode="auto">
          <a:xfrm>
            <a:off x="385763" y="5299075"/>
            <a:ext cx="850741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pPr>
            <a:r>
              <a:rPr lang="en-US" altLang="zh-CN" sz="2000">
                <a:solidFill>
                  <a:srgbClr val="0000FF"/>
                </a:solidFill>
              </a:rPr>
              <a:t>2</a:t>
            </a:r>
            <a:r>
              <a:rPr lang="zh-CN" altLang="en-US" sz="2000">
                <a:solidFill>
                  <a:srgbClr val="0000FF"/>
                </a:solidFill>
              </a:rPr>
              <a:t>、</a:t>
            </a:r>
            <a:r>
              <a:rPr lang="en-US" altLang="zh-CN" sz="2000">
                <a:solidFill>
                  <a:srgbClr val="0000FF"/>
                </a:solidFill>
              </a:rPr>
              <a:t>3</a:t>
            </a:r>
            <a:r>
              <a:rPr lang="zh-CN" altLang="en-US" sz="2000">
                <a:solidFill>
                  <a:srgbClr val="0000FF"/>
                </a:solidFill>
              </a:rPr>
              <a:t>、</a:t>
            </a:r>
            <a:r>
              <a:rPr lang="en-US" altLang="zh-CN" sz="2000">
                <a:solidFill>
                  <a:srgbClr val="0000FF"/>
                </a:solidFill>
              </a:rPr>
              <a:t>6</a:t>
            </a:r>
            <a:r>
              <a:rPr lang="zh-CN" altLang="en-US" sz="2000">
                <a:solidFill>
                  <a:srgbClr val="0000FF"/>
                </a:solidFill>
              </a:rPr>
              <a:t>和</a:t>
            </a:r>
            <a:r>
              <a:rPr lang="en-US" altLang="zh-CN" sz="2000">
                <a:solidFill>
                  <a:srgbClr val="0000FF"/>
                </a:solidFill>
              </a:rPr>
              <a:t>7</a:t>
            </a:r>
            <a:r>
              <a:rPr lang="zh-CN" altLang="en-US" sz="2000">
                <a:solidFill>
                  <a:srgbClr val="0000FF"/>
                </a:solidFill>
              </a:rPr>
              <a:t>对应汇编指令都需访存，指令中源操作数的寻址方式分别是“基址”、“基址加比例变址”、“基址加比例变址”和“基址加比例变址加位移”的方式，因为数组元素的类型为</a:t>
            </a:r>
            <a:r>
              <a:rPr lang="en-US" altLang="zh-CN" sz="2000">
                <a:solidFill>
                  <a:srgbClr val="0000FF"/>
                </a:solidFill>
              </a:rPr>
              <a:t>int</a:t>
            </a:r>
            <a:r>
              <a:rPr lang="zh-CN" altLang="en-US" sz="2000">
                <a:solidFill>
                  <a:srgbClr val="0000FF"/>
                </a:solidFill>
              </a:rPr>
              <a:t>型，故比例因子为</a:t>
            </a:r>
            <a:r>
              <a:rPr lang="en-US" altLang="zh-CN" sz="2000">
                <a:solidFill>
                  <a:srgbClr val="0000FF"/>
                </a:solidFill>
              </a:rPr>
              <a:t>4</a:t>
            </a:r>
            <a:r>
              <a:rPr lang="en-US" altLang="zh-CN" sz="2000">
                <a:solidFill>
                  <a:srgbClr val="0000FF"/>
                </a:solidFill>
                <a:latin typeface="Arial" pitchFamily="34" charset="0"/>
                <a:ea typeface="宋体" pitchFamily="2" charset="-122"/>
              </a:rPr>
              <a:t> </a:t>
            </a:r>
            <a:r>
              <a:rPr lang="zh-CN" altLang="en-US" sz="2000">
                <a:solidFill>
                  <a:srgbClr val="0000FF"/>
                </a:solidFill>
                <a:latin typeface="Arial" pitchFamily="34" charset="0"/>
                <a:ea typeface="宋体" pitchFamily="2" charset="-122"/>
              </a:rPr>
              <a:t>。</a:t>
            </a:r>
          </a:p>
        </p:txBody>
      </p:sp>
      <p:sp>
        <p:nvSpPr>
          <p:cNvPr id="650247" name="Text Box 7"/>
          <p:cNvSpPr txBox="1">
            <a:spLocks noChangeArrowheads="1"/>
          </p:cNvSpPr>
          <p:nvPr/>
        </p:nvSpPr>
        <p:spPr bwMode="auto">
          <a:xfrm>
            <a:off x="2682875" y="773113"/>
            <a:ext cx="59848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000">
                <a:solidFill>
                  <a:srgbClr val="FF3300"/>
                </a:solidFill>
                <a:latin typeface="微软雅黑" pitchFamily="34" charset="-122"/>
                <a:ea typeface="微软雅黑" pitchFamily="34" charset="-122"/>
              </a:rPr>
              <a:t>假设</a:t>
            </a:r>
            <a:r>
              <a:rPr lang="en-US" altLang="zh-CN" sz="2000">
                <a:solidFill>
                  <a:srgbClr val="FF3300"/>
                </a:solidFill>
                <a:latin typeface="微软雅黑" pitchFamily="34" charset="-122"/>
                <a:ea typeface="微软雅黑" pitchFamily="34" charset="-122"/>
              </a:rPr>
              <a:t>A</a:t>
            </a:r>
            <a:r>
              <a:rPr lang="zh-CN" altLang="en-US" sz="2000">
                <a:solidFill>
                  <a:srgbClr val="FF3300"/>
                </a:solidFill>
                <a:latin typeface="微软雅黑" pitchFamily="34" charset="-122"/>
                <a:ea typeface="微软雅黑" pitchFamily="34" charset="-122"/>
              </a:rPr>
              <a:t>首址</a:t>
            </a:r>
            <a:r>
              <a:rPr lang="en-US" altLang="zh-CN" sz="2000">
                <a:solidFill>
                  <a:srgbClr val="FF3300"/>
                </a:solidFill>
                <a:latin typeface="微软雅黑" pitchFamily="34" charset="-122"/>
                <a:ea typeface="微软雅黑" pitchFamily="34" charset="-122"/>
              </a:rPr>
              <a:t>SA</a:t>
            </a:r>
            <a:r>
              <a:rPr lang="zh-CN" altLang="en-US" sz="2000">
                <a:solidFill>
                  <a:srgbClr val="FF3300"/>
                </a:solidFill>
                <a:latin typeface="微软雅黑" pitchFamily="34" charset="-122"/>
                <a:ea typeface="微软雅黑" pitchFamily="34" charset="-122"/>
              </a:rPr>
              <a:t>在</a:t>
            </a:r>
            <a:r>
              <a:rPr lang="en-US" altLang="zh-CN" sz="2000">
                <a:solidFill>
                  <a:srgbClr val="FF3300"/>
                </a:solidFill>
                <a:latin typeface="微软雅黑" pitchFamily="34" charset="-122"/>
                <a:ea typeface="微软雅黑" pitchFamily="34" charset="-122"/>
              </a:rPr>
              <a:t>ECX</a:t>
            </a:r>
            <a:r>
              <a:rPr lang="zh-CN" altLang="en-US" sz="2000">
                <a:solidFill>
                  <a:srgbClr val="FF3300"/>
                </a:solidFill>
                <a:latin typeface="微软雅黑" pitchFamily="34" charset="-122"/>
                <a:ea typeface="微软雅黑" pitchFamily="34" charset="-122"/>
              </a:rPr>
              <a:t>，</a:t>
            </a:r>
            <a:r>
              <a:rPr lang="en-US" altLang="zh-CN" sz="2000">
                <a:solidFill>
                  <a:srgbClr val="FF3300"/>
                </a:solidFill>
                <a:latin typeface="微软雅黑" pitchFamily="34" charset="-122"/>
                <a:ea typeface="微软雅黑" pitchFamily="34" charset="-122"/>
              </a:rPr>
              <a:t>i </a:t>
            </a:r>
            <a:r>
              <a:rPr lang="zh-CN" altLang="en-US" sz="2000">
                <a:solidFill>
                  <a:srgbClr val="FF3300"/>
                </a:solidFill>
                <a:latin typeface="微软雅黑" pitchFamily="34" charset="-122"/>
                <a:ea typeface="微软雅黑" pitchFamily="34" charset="-122"/>
              </a:rPr>
              <a:t>在</a:t>
            </a:r>
            <a:r>
              <a:rPr lang="en-US" altLang="zh-CN" sz="2000">
                <a:solidFill>
                  <a:srgbClr val="FF3300"/>
                </a:solidFill>
                <a:latin typeface="微软雅黑" pitchFamily="34" charset="-122"/>
                <a:ea typeface="微软雅黑" pitchFamily="34" charset="-122"/>
              </a:rPr>
              <a:t>EDX</a:t>
            </a:r>
            <a:r>
              <a:rPr lang="zh-CN" altLang="en-US" sz="2000">
                <a:solidFill>
                  <a:srgbClr val="FF3300"/>
                </a:solidFill>
                <a:latin typeface="微软雅黑" pitchFamily="34" charset="-122"/>
                <a:ea typeface="微软雅黑" pitchFamily="34" charset="-122"/>
              </a:rPr>
              <a:t>，结果在</a:t>
            </a:r>
            <a:r>
              <a:rPr lang="en-US" altLang="zh-CN" sz="2000">
                <a:solidFill>
                  <a:srgbClr val="FF3300"/>
                </a:solidFill>
                <a:latin typeface="微软雅黑" pitchFamily="34" charset="-122"/>
                <a:ea typeface="微软雅黑" pitchFamily="34" charset="-122"/>
              </a:rPr>
              <a:t>EAX</a:t>
            </a:r>
          </a:p>
        </p:txBody>
      </p:sp>
      <p:sp>
        <p:nvSpPr>
          <p:cNvPr id="650248" name="Rectangle 8"/>
          <p:cNvSpPr>
            <a:spLocks noChangeArrowheads="1"/>
          </p:cNvSpPr>
          <p:nvPr/>
        </p:nvSpPr>
        <p:spPr bwMode="auto">
          <a:xfrm>
            <a:off x="3357563" y="1808163"/>
            <a:ext cx="5697537" cy="3241675"/>
          </a:xfrm>
          <a:prstGeom prst="rect">
            <a:avLst/>
          </a:prstGeom>
          <a:solidFill>
            <a:srgbClr val="0000FF">
              <a:alpha val="2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105128286"/>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29389</TotalTime>
  <Words>5322</Words>
  <Application>Microsoft Office PowerPoint</Application>
  <PresentationFormat>全屏显示(4:3)</PresentationFormat>
  <Paragraphs>684</Paragraphs>
  <Slides>50</Slides>
  <Notes>5</Notes>
  <HiddenSlides>0</HiddenSlides>
  <MMClips>0</MMClips>
  <ScaleCrop>false</ScaleCrop>
  <HeadingPairs>
    <vt:vector size="4" baseType="variant">
      <vt:variant>
        <vt:lpstr>主题</vt:lpstr>
      </vt:variant>
      <vt:variant>
        <vt:i4>1</vt:i4>
      </vt:variant>
      <vt:variant>
        <vt:lpstr>幻灯片标题</vt:lpstr>
      </vt:variant>
      <vt:variant>
        <vt:i4>50</vt:i4>
      </vt:variant>
    </vt:vector>
  </HeadingPairs>
  <TitlesOfParts>
    <vt:vector size="51" baseType="lpstr">
      <vt:lpstr>默认设计模板</vt:lpstr>
      <vt:lpstr>  第三章 程序的转换与机器级表示                    ——复杂数据类型的分配和访问   </vt:lpstr>
      <vt:lpstr>程序的机器级表示</vt:lpstr>
      <vt:lpstr> 数组的分配与访问 </vt:lpstr>
      <vt:lpstr>数组的分配和访问</vt:lpstr>
      <vt:lpstr>数组元素在内存的存放和访问</vt:lpstr>
      <vt:lpstr>数组元素在内存的存放和访问</vt:lpstr>
      <vt:lpstr>数组元素在内存的存放和访问</vt:lpstr>
      <vt:lpstr>数组元素在内存的存放和访问</vt:lpstr>
      <vt:lpstr>数组元素在内存的存放和访问</vt:lpstr>
      <vt:lpstr>数组元素在内存的存放和访问</vt:lpstr>
      <vt:lpstr>数组元素在内存的存放和访问</vt:lpstr>
      <vt:lpstr> 结构体的分配与访问 </vt:lpstr>
      <vt:lpstr>结构体数据的分配和访问 </vt:lpstr>
      <vt:lpstr>结构体数据的分配和访问</vt:lpstr>
      <vt:lpstr>                        结构体数据的分配和访问</vt:lpstr>
      <vt:lpstr>结构体数据的分配和访问</vt:lpstr>
      <vt:lpstr>结构体数据的分配和访问</vt:lpstr>
      <vt:lpstr>思考题4</vt:lpstr>
      <vt:lpstr> 联合体的分配与访问 </vt:lpstr>
      <vt:lpstr>联合体数据的分配和访问</vt:lpstr>
      <vt:lpstr>联合体数据的分配和访问</vt:lpstr>
      <vt:lpstr>联合体数据的分配和访问</vt:lpstr>
      <vt:lpstr> 数据的对齐 </vt:lpstr>
      <vt:lpstr>数据的对齐 </vt:lpstr>
      <vt:lpstr>Alignment(对齐)</vt:lpstr>
      <vt:lpstr>主存储器的结构</vt:lpstr>
      <vt:lpstr>Windows中的对齐和分配顺序</vt:lpstr>
      <vt:lpstr>数据的对齐 </vt:lpstr>
      <vt:lpstr>Alignment(对齐) 举例</vt:lpstr>
      <vt:lpstr>在上述定义中，数组R占用多少字节？代码是否可以优化？</vt:lpstr>
      <vt:lpstr>PowerPoint 演示文稿</vt:lpstr>
      <vt:lpstr>上述定义中，数组R占用多少字节？代码是否可以优化？</vt:lpstr>
      <vt:lpstr>PowerPoint 演示文稿</vt:lpstr>
      <vt:lpstr>对齐方式的设定</vt:lpstr>
      <vt:lpstr>对齐方式的设定</vt:lpstr>
      <vt:lpstr>PowerPoint 演示文稿</vt:lpstr>
      <vt:lpstr>PowerPoint 演示文稿</vt:lpstr>
      <vt:lpstr>PowerPoint 演示文稿</vt:lpstr>
      <vt:lpstr>程序的机器级表示</vt:lpstr>
      <vt:lpstr>越界访问和缓冲区溢出</vt:lpstr>
      <vt:lpstr>越界访问和缓冲区溢出 </vt:lpstr>
      <vt:lpstr>越界访问和缓冲区溢出</vt:lpstr>
      <vt:lpstr>越界访问和缓冲区溢出</vt:lpstr>
      <vt:lpstr>程序的加载和运行</vt:lpstr>
      <vt:lpstr>越界访问和缓冲区溢出</vt:lpstr>
      <vt:lpstr>缓冲区溢出攻击的防范</vt:lpstr>
      <vt:lpstr>缓冲溢出攻击防范</vt:lpstr>
      <vt:lpstr>缓冲区溢出攻击的防范</vt:lpstr>
      <vt:lpstr>缓冲区溢出攻击的防范</vt:lpstr>
      <vt:lpstr>本章总结</vt:lpstr>
    </vt:vector>
  </TitlesOfParts>
  <Company>Nanjing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JieTang</cp:lastModifiedBy>
  <cp:revision>2936</cp:revision>
  <dcterms:created xsi:type="dcterms:W3CDTF">2008-04-26T09:05:28Z</dcterms:created>
  <dcterms:modified xsi:type="dcterms:W3CDTF">2020-11-02T03:53:01Z</dcterms:modified>
</cp:coreProperties>
</file>