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498" r:id="rId2"/>
    <p:sldId id="500" r:id="rId3"/>
    <p:sldId id="504" r:id="rId4"/>
    <p:sldId id="503" r:id="rId5"/>
    <p:sldId id="509" r:id="rId6"/>
    <p:sldId id="502" r:id="rId7"/>
    <p:sldId id="595" r:id="rId8"/>
    <p:sldId id="596" r:id="rId9"/>
    <p:sldId id="597" r:id="rId10"/>
    <p:sldId id="598" r:id="rId11"/>
    <p:sldId id="599" r:id="rId12"/>
    <p:sldId id="600" r:id="rId13"/>
    <p:sldId id="602" r:id="rId14"/>
    <p:sldId id="603" r:id="rId15"/>
    <p:sldId id="592" r:id="rId16"/>
    <p:sldId id="593" r:id="rId17"/>
    <p:sldId id="556" r:id="rId18"/>
    <p:sldId id="339" r:id="rId19"/>
    <p:sldId id="463" r:id="rId20"/>
    <p:sldId id="344" r:id="rId21"/>
    <p:sldId id="402" r:id="rId22"/>
    <p:sldId id="346" r:id="rId23"/>
    <p:sldId id="403" r:id="rId24"/>
    <p:sldId id="467" r:id="rId25"/>
    <p:sldId id="591" r:id="rId26"/>
    <p:sldId id="466" r:id="rId27"/>
    <p:sldId id="588" r:id="rId28"/>
    <p:sldId id="559" r:id="rId29"/>
    <p:sldId id="563" r:id="rId30"/>
    <p:sldId id="564" r:id="rId31"/>
    <p:sldId id="565" r:id="rId32"/>
    <p:sldId id="566" r:id="rId33"/>
    <p:sldId id="567" r:id="rId34"/>
    <p:sldId id="568" r:id="rId35"/>
    <p:sldId id="569" r:id="rId36"/>
    <p:sldId id="570" r:id="rId37"/>
    <p:sldId id="601" r:id="rId38"/>
    <p:sldId id="575" r:id="rId39"/>
    <p:sldId id="582" r:id="rId40"/>
    <p:sldId id="583" r:id="rId41"/>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98"/>
    <a:srgbClr val="A50021"/>
    <a:srgbClr val="993300"/>
    <a:srgbClr val="6D6D6D"/>
    <a:srgbClr val="818181"/>
    <a:srgbClr val="469CDC"/>
    <a:srgbClr val="CC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1858" autoAdjust="0"/>
  </p:normalViewPr>
  <p:slideViewPr>
    <p:cSldViewPr snapToGrid="0">
      <p:cViewPr>
        <p:scale>
          <a:sx n="66" d="100"/>
          <a:sy n="66" d="100"/>
        </p:scale>
        <p:origin x="-141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376"/>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343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extLst>
      <p:ext uri="{BB962C8B-B14F-4D97-AF65-F5344CB8AC3E}">
        <p14:creationId xmlns:p14="http://schemas.microsoft.com/office/powerpoint/2010/main" val="3429489771"/>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Before we go any further, let’s step back for a second and take a look at the big picture.</a:t>
            </a:r>
          </a:p>
          <a:p>
            <a:r>
              <a:rPr lang="en-US" altLang="zh-CN"/>
              <a:t>All computer consist of five components: (1) Input and (2) output devices. (3) The Memory System. And the (4) Control and (5) Datapath of the Processor.</a:t>
            </a:r>
          </a:p>
          <a:p>
            <a:r>
              <a:rPr lang="en-US" altLang="zh-CN"/>
              <a:t>Today’s lecture covers the datapath design.</a:t>
            </a:r>
          </a:p>
          <a:p>
            <a:r>
              <a:rPr lang="en-US" altLang="zh-CN"/>
              <a:t>In the next lecture, I will show you how to design the processor’s control unit.</a:t>
            </a:r>
          </a:p>
          <a:p>
            <a:endParaRPr lang="en-US" altLang="zh-CN"/>
          </a:p>
          <a:p>
            <a:r>
              <a:rPr lang="en-US" altLang="zh-CN"/>
              <a:t>+1 = 5 min. (X:45)</a:t>
            </a:r>
          </a:p>
        </p:txBody>
      </p:sp>
      <p:sp>
        <p:nvSpPr>
          <p:cNvPr id="178179" name="Rectangle 3"/>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Based on the Register Transfer Language examples we have so far, we know we will need the following combinational logic elements.</a:t>
            </a:r>
          </a:p>
          <a:p>
            <a:r>
              <a:rPr lang="en-US" altLang="zh-CN"/>
              <a:t>We will need an adder to update the program counter.</a:t>
            </a:r>
          </a:p>
          <a:p>
            <a:r>
              <a:rPr lang="en-US" altLang="zh-CN"/>
              <a:t>A MUX to select the results.</a:t>
            </a:r>
          </a:p>
          <a:p>
            <a:r>
              <a:rPr lang="en-US" altLang="zh-CN"/>
              <a:t>And finally, an ALU to do various arithmetic and logic operation.</a:t>
            </a:r>
          </a:p>
          <a:p>
            <a:endParaRPr lang="en-US" altLang="zh-CN"/>
          </a:p>
          <a:p>
            <a:endParaRPr lang="en-US" altLang="zh-CN"/>
          </a:p>
          <a:p>
            <a:endParaRPr lang="en-US" altLang="zh-CN"/>
          </a:p>
          <a:p>
            <a:r>
              <a:rPr lang="en-US" altLang="zh-CN"/>
              <a:t>+1 = 30 min. (Y:10)</a:t>
            </a:r>
          </a:p>
        </p:txBody>
      </p:sp>
      <p:sp>
        <p:nvSpPr>
          <p:cNvPr id="188419" name="Rectangle 3"/>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Remember, we will be using a clocking methodology where all storage elements are clocked by the same clock edge.</a:t>
            </a:r>
          </a:p>
          <a:p>
            <a:r>
              <a:rPr lang="en-US" altLang="zh-CN"/>
              <a:t>Consequently, our cycle time will be the sum of:</a:t>
            </a:r>
          </a:p>
          <a:p>
            <a:r>
              <a:rPr lang="en-US" altLang="zh-CN"/>
              <a:t>(a) The Clock-to-Q ( or latch propagation) time of the input registers.</a:t>
            </a:r>
          </a:p>
          <a:p>
            <a:r>
              <a:rPr lang="en-US" altLang="zh-CN"/>
              <a:t>(b) The longest delay path through the combinational logic block.</a:t>
            </a:r>
          </a:p>
          <a:p>
            <a:r>
              <a:rPr lang="en-US" altLang="zh-CN"/>
              <a:t>(c)  The set up time of the output register.</a:t>
            </a:r>
          </a:p>
          <a:p>
            <a:r>
              <a:rPr lang="en-US" altLang="zh-CN"/>
              <a:t>(d) And finally the clock skew.</a:t>
            </a:r>
          </a:p>
          <a:p>
            <a:r>
              <a:rPr lang="en-US" altLang="zh-CN"/>
              <a:t>In order to avoid hold time violation, you have to make sure this inequality is fulfilled.</a:t>
            </a:r>
          </a:p>
          <a:p>
            <a:endParaRPr lang="en-US" altLang="zh-CN"/>
          </a:p>
          <a:p>
            <a:r>
              <a:rPr lang="en-US" altLang="zh-CN"/>
              <a:t>+2 = 18 min. (X:58)</a:t>
            </a:r>
          </a:p>
          <a:p>
            <a:endParaRPr lang="en-US" altLang="zh-CN"/>
          </a:p>
          <a:p>
            <a:r>
              <a:rPr lang="en-US" altLang="zh-CN" b="1"/>
              <a:t>Complements:</a:t>
            </a:r>
          </a:p>
          <a:p>
            <a:r>
              <a:rPr lang="en-US" altLang="zh-CN" b="1"/>
              <a:t>Why use edge-triggerd clocking methodology? simpler to explain in contrast to level-triggered.</a:t>
            </a:r>
          </a:p>
          <a:p>
            <a:r>
              <a:rPr lang="en-US" altLang="zh-CN" b="1"/>
              <a:t>Clock skew: </a:t>
            </a:r>
            <a:r>
              <a:rPr lang="en-US" altLang="zh-CN"/>
              <a:t>difference in absolute time between the times when two state elements see a clock edge. It arises because the clock signal often follows different paths, with slightly delays, to reach two different state elements. Clock skew may cause a forward race of new inputs to the next flip-flop, leading to incorrect operation. (see Fig.B.31 at page B-41).</a:t>
            </a:r>
          </a:p>
          <a:p>
            <a:r>
              <a:rPr lang="en-US" altLang="zh-CN" b="1"/>
              <a:t>Clock-to-Q(or latch propagation): </a:t>
            </a:r>
            <a:r>
              <a:rPr lang="en-US" altLang="zh-CN"/>
              <a:t>the propagation time of signal through a flip-flop from clock to the output Q. That is why it is called clock to Q time.</a:t>
            </a:r>
          </a:p>
          <a:p>
            <a:r>
              <a:rPr lang="en-US" altLang="zh-CN" b="1"/>
              <a:t>Setup time/hold time of flip-flop:</a:t>
            </a:r>
            <a:r>
              <a:rPr lang="en-US" altLang="zh-CN"/>
              <a:t> the minimum time during which the input must be valid( or stable) before/after the clock edge.(page B-24)</a:t>
            </a:r>
          </a:p>
          <a:p>
            <a:r>
              <a:rPr lang="en-US" altLang="zh-CN" b="1"/>
              <a:t>(Latch Prop + Shortest Delay Path - Clock Skew)  &gt;  Hold Time  </a:t>
            </a:r>
            <a:r>
              <a:rPr lang="en-US" altLang="zh-CN"/>
              <a:t>: this might be difficult to explain, but otherwise it will cause the race problem as shown in Fig.B.31. </a:t>
            </a:r>
          </a:p>
        </p:txBody>
      </p:sp>
      <p:sp>
        <p:nvSpPr>
          <p:cNvPr id="303107" name="Rectangle 3"/>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So here is the single cycle datapath we just built.</a:t>
            </a:r>
          </a:p>
          <a:p>
            <a:r>
              <a:rPr lang="en-US" altLang="zh-CN"/>
              <a:t>If you push into the Instruction Fetch Unit, you will see the last slide showing the PC, the next address logic, and the Instruction Memory.</a:t>
            </a:r>
          </a:p>
          <a:p>
            <a:r>
              <a:rPr lang="en-US" altLang="zh-CN"/>
              <a:t>Here I have shown how we can get the Rt, Rs, Rd, and Imm16 fields out of the 32-bit instruction word.</a:t>
            </a:r>
          </a:p>
          <a:p>
            <a:r>
              <a:rPr lang="en-US" altLang="zh-CN"/>
              <a:t>The Rt, Rs, and Rd fields will go to the register file as register specifiers while the Imm16 field will go to the Extender where it is either Zero and Sign extended to 32 bits.</a:t>
            </a:r>
          </a:p>
          <a:p>
            <a:r>
              <a:rPr lang="en-US" altLang="zh-CN"/>
              <a:t>The signals ExtOp, ALUSrc, ALUctr, MemWr, MemtoReg, RegDst, RegWr, Branch, and Jump  are control signals.</a:t>
            </a:r>
          </a:p>
          <a:p>
            <a:r>
              <a:rPr lang="en-US" altLang="zh-CN"/>
              <a:t>And I will show you how to generate them in the next class..</a:t>
            </a:r>
          </a:p>
          <a:p>
            <a:endParaRPr lang="en-US" altLang="zh-CN"/>
          </a:p>
          <a:p>
            <a:r>
              <a:rPr lang="en-US" altLang="zh-CN"/>
              <a:t>+2 = 80 min. (Z:00)</a:t>
            </a:r>
          </a:p>
        </p:txBody>
      </p:sp>
      <p:sp>
        <p:nvSpPr>
          <p:cNvPr id="547843" name="Rectangle 3"/>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533400" y="4651375"/>
            <a:ext cx="6118225" cy="4816475"/>
          </a:xfrm>
          <a:noFill/>
          <a:ln/>
        </p:spPr>
        <p:txBody>
          <a:bodyPr lIns="100277" tIns="49259" rIns="100277" bIns="49259"/>
          <a:lstStyle/>
          <a:p>
            <a:r>
              <a:rPr lang="en-US" altLang="zh-CN"/>
              <a:t>The pipelined datapath consists of combination logic blocks separated by pipeline registers. If you get rid of all these registers (not the PC), this pipelined datapath is reduced to the single-cycle datapath.</a:t>
            </a:r>
          </a:p>
          <a:p>
            <a:r>
              <a:rPr lang="en-US" altLang="zh-CN"/>
              <a:t>This should give you extra incentive to do a good job on your single cycle processor design homework because you can build your pipeline design based on your single cycle design.</a:t>
            </a:r>
          </a:p>
          <a:p>
            <a:r>
              <a:rPr lang="en-US" altLang="zh-CN"/>
              <a:t>Anyway, the registers mark the beginning and the end of a pipe stage.</a:t>
            </a:r>
          </a:p>
          <a:p>
            <a:r>
              <a:rPr lang="en-US" altLang="zh-CN"/>
              <a:t>In the multiple clock cycle lecture, I recommended that the best way to think about a logic clock cycle is that it begins slightly after the clock tick and ends right at the next clock tick.</a:t>
            </a:r>
          </a:p>
          <a:p>
            <a:r>
              <a:rPr lang="en-US" altLang="zh-CN"/>
              <a:t>For example here, the Reg/Decode stage begins slightly after this clock tick when the output of the IF/ID register has  stabilized to its new value AND ends RIGHT at the next clock tick when the output of the register file is clocked into the ID/Exec register.</a:t>
            </a:r>
          </a:p>
          <a:p>
            <a:r>
              <a:rPr lang="en-US" altLang="zh-CN"/>
              <a:t>At the end of the Reg/Decode stage, the register output that just clocked into the ID/Exec register has NOT yet propagate to the register output yet.  It takes a Clk-to-Q delay.</a:t>
            </a:r>
          </a:p>
          <a:p>
            <a:r>
              <a:rPr lang="en-US" altLang="zh-CN"/>
              <a:t>When the new value we just clocked in (points to the clock tick) has propagate to the register output, then we have reach the beginning of the Exec stage.</a:t>
            </a:r>
          </a:p>
          <a:p>
            <a:r>
              <a:rPr lang="en-US" altLang="zh-CN"/>
              <a:t>Notice that the Wr stage of the pipeline starts here (last cycle) but there is no corresponding datapath underneath it because the Wr stage of the pipeline is handled by the same part of the pipeline that handles the Register Read stage.</a:t>
            </a:r>
          </a:p>
          <a:p>
            <a:r>
              <a:rPr lang="en-US" altLang="zh-CN"/>
              <a:t>This part of the datapath (Reg File) is the only part that is used by more than one stage of the pipeline. This is OK because the register file has independent Read and Write ports.</a:t>
            </a:r>
          </a:p>
          <a:p>
            <a:r>
              <a:rPr lang="en-US" altLang="zh-CN"/>
              <a:t>More specifically, the Reg/Decode stage of the pipeline uses the register file’s read port while the Write Back stage of the pipeline uses the register file’s write port.</a:t>
            </a:r>
          </a:p>
          <a:p>
            <a:endParaRPr lang="en-US" altLang="zh-CN"/>
          </a:p>
          <a:p>
            <a:r>
              <a:rPr lang="en-US" altLang="zh-CN"/>
              <a:t>+3 = 32 min. (Y:12) </a:t>
            </a:r>
            <a:endParaRPr lang="en-US" altLang="zh-CN" b="1"/>
          </a:p>
        </p:txBody>
      </p:sp>
      <p:sp>
        <p:nvSpPr>
          <p:cNvPr id="565251" name="Rectangle 3"/>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1361840"/>
            <a:ext cx="8145463" cy="3653308"/>
          </a:xfrm>
        </p:spPr>
        <p:txBody>
          <a:bodyPr lIns="91440" tIns="45720" rIns="91440" bIns="45720" anchor="ctr"/>
          <a:lstStyle/>
          <a:p>
            <a:pPr eaLnBrk="1" hangingPunct="1">
              <a:lnSpc>
                <a:spcPct val="130000"/>
              </a:lnSpc>
              <a:spcBef>
                <a:spcPct val="5000"/>
              </a:spcBef>
            </a:pPr>
            <a:r>
              <a:rPr lang="en-US" altLang="zh-CN" dirty="0"/>
              <a:t/>
            </a:r>
            <a:br>
              <a:rPr lang="en-US" altLang="zh-CN" dirty="0"/>
            </a:br>
            <a:r>
              <a:rPr lang="zh-CN" altLang="en-US" dirty="0">
                <a:solidFill>
                  <a:srgbClr val="FF0000"/>
                </a:solidFill>
              </a:rPr>
              <a:t/>
            </a:r>
            <a:br>
              <a:rPr lang="zh-CN" altLang="en-US" dirty="0">
                <a:solidFill>
                  <a:srgbClr val="FF0000"/>
                </a:solidFill>
              </a:rPr>
            </a:br>
            <a:r>
              <a:rPr lang="zh-CN" altLang="en-US" sz="4000" dirty="0" smtClean="0">
                <a:solidFill>
                  <a:srgbClr val="FF0000"/>
                </a:solidFill>
                <a:latin typeface="黑体" panose="02010609060101010101" pitchFamily="49" charset="-122"/>
                <a:ea typeface="黑体" panose="02010609060101010101" pitchFamily="49" charset="-122"/>
              </a:rPr>
              <a:t>第五章 程序</a:t>
            </a:r>
            <a:r>
              <a:rPr lang="zh-CN" altLang="en-US" sz="4000" dirty="0">
                <a:solidFill>
                  <a:srgbClr val="FF0000"/>
                </a:solidFill>
                <a:latin typeface="黑体" panose="02010609060101010101" pitchFamily="49" charset="-122"/>
                <a:ea typeface="黑体" panose="02010609060101010101" pitchFamily="49" charset="-122"/>
              </a:rPr>
              <a:t>的执行</a:t>
            </a:r>
            <a:r>
              <a:rPr lang="zh-CN" altLang="en-US" sz="4000" dirty="0">
                <a:solidFill>
                  <a:srgbClr val="FF0000"/>
                </a:solidFill>
              </a:rPr>
              <a:t/>
            </a:r>
            <a:br>
              <a:rPr lang="zh-CN" altLang="en-US" sz="4000" dirty="0">
                <a:solidFill>
                  <a:srgbClr val="FF0000"/>
                </a:solidFill>
              </a:rPr>
            </a:br>
            <a:r>
              <a:rPr lang="zh-CN" altLang="en-US" dirty="0"/>
              <a:t/>
            </a:r>
            <a:br>
              <a:rPr lang="zh-CN" altLang="en-US" dirty="0"/>
            </a:br>
            <a:endParaRPr lang="en-US" altLang="zh-CN" sz="3000" dirty="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3923"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a:latin typeface="微软雅黑" pitchFamily="34" charset="-122"/>
                <a:ea typeface="微软雅黑" pitchFamily="34" charset="-122"/>
              </a:rPr>
              <a:t>  控制器</a:t>
            </a:r>
          </a:p>
        </p:txBody>
      </p:sp>
      <p:sp>
        <p:nvSpPr>
          <p:cNvPr id="593924"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25"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3926"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  </a:t>
            </a:r>
          </a:p>
        </p:txBody>
      </p:sp>
      <p:sp>
        <p:nvSpPr>
          <p:cNvPr id="593927"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  </a:t>
            </a:r>
          </a:p>
        </p:txBody>
      </p:sp>
      <p:sp>
        <p:nvSpPr>
          <p:cNvPr id="593928"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29"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30"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3931" name="Group 11"/>
          <p:cNvGrpSpPr>
            <a:grpSpLocks/>
          </p:cNvGrpSpPr>
          <p:nvPr/>
        </p:nvGrpSpPr>
        <p:grpSpPr bwMode="auto">
          <a:xfrm>
            <a:off x="2771775" y="3924300"/>
            <a:ext cx="765175" cy="1484313"/>
            <a:chOff x="3135" y="2472"/>
            <a:chExt cx="454" cy="935"/>
          </a:xfrm>
        </p:grpSpPr>
        <p:grpSp>
          <p:nvGrpSpPr>
            <p:cNvPr id="593932" name="Group 12"/>
            <p:cNvGrpSpPr>
              <a:grpSpLocks/>
            </p:cNvGrpSpPr>
            <p:nvPr/>
          </p:nvGrpSpPr>
          <p:grpSpPr bwMode="auto">
            <a:xfrm flipH="1">
              <a:off x="3135" y="2472"/>
              <a:ext cx="454" cy="935"/>
              <a:chOff x="3078" y="2330"/>
              <a:chExt cx="625" cy="1580"/>
            </a:xfrm>
          </p:grpSpPr>
          <p:sp>
            <p:nvSpPr>
              <p:cNvPr id="59393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3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3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3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3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3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3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4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3941"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CN">
                  <a:latin typeface="Arial" charset="0"/>
                  <a:ea typeface="宋体" charset="-122"/>
                  <a:cs typeface="Arial" charset="0"/>
                </a:rPr>
                <a:t>ALU</a:t>
              </a:r>
            </a:p>
          </p:txBody>
        </p:sp>
      </p:grpSp>
      <p:grpSp>
        <p:nvGrpSpPr>
          <p:cNvPr id="593942" name="Group 22"/>
          <p:cNvGrpSpPr>
            <a:grpSpLocks/>
          </p:cNvGrpSpPr>
          <p:nvPr/>
        </p:nvGrpSpPr>
        <p:grpSpPr bwMode="auto">
          <a:xfrm>
            <a:off x="3492500" y="4329113"/>
            <a:ext cx="404813" cy="809625"/>
            <a:chOff x="2030" y="2415"/>
            <a:chExt cx="341" cy="510"/>
          </a:xfrm>
        </p:grpSpPr>
        <p:sp>
          <p:nvSpPr>
            <p:cNvPr id="593943"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44"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3945"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sz="2000">
                <a:latin typeface="微软雅黑" pitchFamily="34" charset="-122"/>
                <a:ea typeface="微软雅黑" pitchFamily="34" charset="-122"/>
              </a:rPr>
              <a:t>标</a:t>
            </a:r>
          </a:p>
          <a:p>
            <a:r>
              <a:rPr lang="zh-CN" altLang="en-US" sz="2000">
                <a:latin typeface="微软雅黑" pitchFamily="34" charset="-122"/>
                <a:ea typeface="微软雅黑" pitchFamily="34" charset="-122"/>
              </a:rPr>
              <a:t>志</a:t>
            </a:r>
          </a:p>
          <a:p>
            <a:r>
              <a:rPr lang="zh-CN" altLang="en-US" sz="2000">
                <a:latin typeface="微软雅黑" pitchFamily="34" charset="-122"/>
                <a:ea typeface="微软雅黑" pitchFamily="34" charset="-122"/>
              </a:rPr>
              <a:t>寄</a:t>
            </a:r>
          </a:p>
          <a:p>
            <a:r>
              <a:rPr lang="zh-CN" altLang="en-US" sz="2000">
                <a:latin typeface="微软雅黑" pitchFamily="34" charset="-122"/>
                <a:ea typeface="微软雅黑" pitchFamily="34" charset="-122"/>
              </a:rPr>
              <a:t>存</a:t>
            </a:r>
          </a:p>
          <a:p>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593946"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3947" name="Group 27"/>
          <p:cNvGrpSpPr>
            <a:grpSpLocks/>
          </p:cNvGrpSpPr>
          <p:nvPr/>
        </p:nvGrpSpPr>
        <p:grpSpPr bwMode="auto">
          <a:xfrm>
            <a:off x="1511300" y="3519488"/>
            <a:ext cx="227013" cy="855662"/>
            <a:chOff x="895" y="1905"/>
            <a:chExt cx="143" cy="539"/>
          </a:xfrm>
        </p:grpSpPr>
        <p:sp>
          <p:nvSpPr>
            <p:cNvPr id="593948" name="Line 28"/>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49"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3950"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3951" name="Group 31"/>
          <p:cNvGrpSpPr>
            <a:grpSpLocks/>
          </p:cNvGrpSpPr>
          <p:nvPr/>
        </p:nvGrpSpPr>
        <p:grpSpPr bwMode="auto">
          <a:xfrm>
            <a:off x="2501900" y="4776788"/>
            <a:ext cx="1530350" cy="1487487"/>
            <a:chOff x="1576" y="2924"/>
            <a:chExt cx="964" cy="937"/>
          </a:xfrm>
        </p:grpSpPr>
        <p:sp>
          <p:nvSpPr>
            <p:cNvPr id="593952" name="Line 32"/>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53"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54" name="Line 34"/>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3955" name="Group 35"/>
          <p:cNvGrpSpPr>
            <a:grpSpLocks/>
          </p:cNvGrpSpPr>
          <p:nvPr/>
        </p:nvGrpSpPr>
        <p:grpSpPr bwMode="auto">
          <a:xfrm>
            <a:off x="3357563" y="5543550"/>
            <a:ext cx="493712" cy="719138"/>
            <a:chOff x="2115" y="3405"/>
            <a:chExt cx="311" cy="453"/>
          </a:xfrm>
        </p:grpSpPr>
        <p:sp>
          <p:nvSpPr>
            <p:cNvPr id="593956" name="Line 36"/>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57"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3958" name="Group 38"/>
          <p:cNvGrpSpPr>
            <a:grpSpLocks/>
          </p:cNvGrpSpPr>
          <p:nvPr/>
        </p:nvGrpSpPr>
        <p:grpSpPr bwMode="auto">
          <a:xfrm>
            <a:off x="1150938" y="3606800"/>
            <a:ext cx="4725987" cy="2208213"/>
            <a:chOff x="725" y="2158"/>
            <a:chExt cx="2977" cy="1448"/>
          </a:xfrm>
        </p:grpSpPr>
        <p:sp>
          <p:nvSpPr>
            <p:cNvPr id="593959"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60"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61"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3962"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93963"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64"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65" name="Text Box 45"/>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008000"/>
                </a:solidFill>
                <a:latin typeface="微软雅黑" pitchFamily="34" charset="-122"/>
                <a:ea typeface="微软雅黑" pitchFamily="34" charset="-122"/>
              </a:rPr>
              <a:t>地址</a:t>
            </a:r>
          </a:p>
        </p:txBody>
      </p:sp>
      <p:sp>
        <p:nvSpPr>
          <p:cNvPr id="593966"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67" name="Text Box 47"/>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3333CC"/>
                </a:solidFill>
                <a:latin typeface="微软雅黑" pitchFamily="34" charset="-122"/>
                <a:ea typeface="微软雅黑" pitchFamily="34" charset="-122"/>
              </a:rPr>
              <a:t>数据</a:t>
            </a:r>
          </a:p>
        </p:txBody>
      </p:sp>
      <p:sp>
        <p:nvSpPr>
          <p:cNvPr id="593968"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69" name="Text Box 49"/>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FF3300"/>
                </a:solidFill>
                <a:latin typeface="微软雅黑" pitchFamily="34" charset="-122"/>
                <a:ea typeface="微软雅黑" pitchFamily="34" charset="-122"/>
              </a:rPr>
              <a:t>控制</a:t>
            </a:r>
          </a:p>
        </p:txBody>
      </p:sp>
      <p:sp>
        <p:nvSpPr>
          <p:cNvPr id="593970"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71"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3972" name="Group 52"/>
          <p:cNvGrpSpPr>
            <a:grpSpLocks/>
          </p:cNvGrpSpPr>
          <p:nvPr/>
        </p:nvGrpSpPr>
        <p:grpSpPr bwMode="auto">
          <a:xfrm>
            <a:off x="3490913" y="3603625"/>
            <a:ext cx="1755775" cy="2127250"/>
            <a:chOff x="2199" y="2185"/>
            <a:chExt cx="1106" cy="1340"/>
          </a:xfrm>
        </p:grpSpPr>
        <p:sp>
          <p:nvSpPr>
            <p:cNvPr id="593973" name="Text Box 53"/>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a:solidFill>
                    <a:schemeClr val="accent2"/>
                  </a:solidFill>
                  <a:latin typeface="微软雅黑" pitchFamily="34" charset="-122"/>
                  <a:ea typeface="微软雅黑" pitchFamily="34" charset="-122"/>
                </a:rPr>
                <a:t>GPRs</a:t>
              </a:r>
            </a:p>
          </p:txBody>
        </p:sp>
        <p:grpSp>
          <p:nvGrpSpPr>
            <p:cNvPr id="593974" name="Group 54"/>
            <p:cNvGrpSpPr>
              <a:grpSpLocks/>
            </p:cNvGrpSpPr>
            <p:nvPr/>
          </p:nvGrpSpPr>
          <p:grpSpPr bwMode="auto">
            <a:xfrm>
              <a:off x="2452" y="2500"/>
              <a:ext cx="853" cy="1025"/>
              <a:chOff x="2398" y="2273"/>
              <a:chExt cx="853" cy="1025"/>
            </a:xfrm>
          </p:grpSpPr>
          <p:grpSp>
            <p:nvGrpSpPr>
              <p:cNvPr id="593975" name="Group 55"/>
              <p:cNvGrpSpPr>
                <a:grpSpLocks/>
              </p:cNvGrpSpPr>
              <p:nvPr/>
            </p:nvGrpSpPr>
            <p:grpSpPr bwMode="auto">
              <a:xfrm>
                <a:off x="2398" y="2273"/>
                <a:ext cx="652" cy="992"/>
                <a:chOff x="2228" y="1678"/>
                <a:chExt cx="737" cy="992"/>
              </a:xfrm>
            </p:grpSpPr>
            <p:sp>
              <p:nvSpPr>
                <p:cNvPr id="593976"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77" name="Line 57"/>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78" name="Line 58"/>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79" name="Line 59"/>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3980" name="Text Box 60"/>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0</a:t>
                </a:r>
              </a:p>
            </p:txBody>
          </p:sp>
          <p:sp>
            <p:nvSpPr>
              <p:cNvPr id="593981" name="Text Box 61"/>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1</a:t>
                </a:r>
              </a:p>
            </p:txBody>
          </p:sp>
          <p:sp>
            <p:nvSpPr>
              <p:cNvPr id="593982" name="Text Box 62"/>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1800">
                  <a:latin typeface="微软雅黑" pitchFamily="34" charset="-122"/>
                  <a:ea typeface="微软雅黑" pitchFamily="34" charset="-122"/>
                </a:endParaRPr>
              </a:p>
            </p:txBody>
          </p:sp>
          <p:sp>
            <p:nvSpPr>
              <p:cNvPr id="593983" name="Text Box 63"/>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7</a:t>
                </a:r>
              </a:p>
            </p:txBody>
          </p:sp>
        </p:grpSp>
        <p:sp>
          <p:nvSpPr>
            <p:cNvPr id="593984" name="Rectangle 64"/>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3985"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86" name="Line 66"/>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87" name="Line 67"/>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88" name="Line 68"/>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89" name="Line 69"/>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90" name="Line 70"/>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91" name="Line 71"/>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92" name="Line 72"/>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3993" name="Text Box 73"/>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3994" name="Text Box 74"/>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80483d6</a:t>
            </a:r>
          </a:p>
        </p:txBody>
      </p:sp>
      <p:sp>
        <p:nvSpPr>
          <p:cNvPr id="593995" name="Text Box 75"/>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80483d5</a:t>
            </a:r>
          </a:p>
        </p:txBody>
      </p:sp>
      <p:sp>
        <p:nvSpPr>
          <p:cNvPr id="593996" name="Text Box 76"/>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3997" name="Text Box 77"/>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a:t>
            </a:r>
          </a:p>
        </p:txBody>
      </p:sp>
      <p:sp>
        <p:nvSpPr>
          <p:cNvPr id="593998" name="Text Box 78"/>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zh-CN" altLang="en-US" sz="2000">
                <a:solidFill>
                  <a:srgbClr val="3333CC"/>
                </a:solidFill>
                <a:latin typeface="微软雅黑" pitchFamily="34" charset="-122"/>
                <a:ea typeface="微软雅黑" pitchFamily="34" charset="-122"/>
              </a:rPr>
              <a:t>     </a:t>
            </a:r>
            <a:endParaRPr lang="zh-CN" altLang="en-US" sz="2000">
              <a:solidFill>
                <a:srgbClr val="3333CC"/>
              </a:solidFill>
              <a:latin typeface="Arial" charset="0"/>
              <a:ea typeface="微软雅黑" pitchFamily="34" charset="-122"/>
            </a:endParaRPr>
          </a:p>
        </p:txBody>
      </p:sp>
      <p:sp>
        <p:nvSpPr>
          <p:cNvPr id="593999" name="Rectangle 79"/>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altLang="zh-CN" sz="2000">
                <a:solidFill>
                  <a:srgbClr val="FF3300"/>
                </a:solidFill>
                <a:latin typeface="微软雅黑" pitchFamily="34" charset="-122"/>
                <a:ea typeface="微软雅黑" pitchFamily="34" charset="-122"/>
              </a:rPr>
              <a:t>080483d4</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&lt;add&gt;: </a:t>
            </a:r>
          </a:p>
          <a:p>
            <a:pPr eaLnBrk="1" hangingPunct="1">
              <a:lnSpc>
                <a:spcPct val="105000"/>
              </a:lnSpc>
            </a:pPr>
            <a:r>
              <a:rPr lang="en-US" altLang="zh-CN" sz="2000">
                <a:latin typeface="微软雅黑" pitchFamily="34" charset="-122"/>
                <a:ea typeface="微软雅黑" pitchFamily="34" charset="-122"/>
              </a:rPr>
              <a:t>  80483d4:    55	   push   %ebp</a:t>
            </a:r>
          </a:p>
          <a:p>
            <a:pPr eaLnBrk="1" hangingPunct="1">
              <a:lnSpc>
                <a:spcPct val="105000"/>
              </a:lnSpc>
            </a:pPr>
            <a:r>
              <a:rPr lang="en-US" altLang="zh-CN" sz="2000">
                <a:latin typeface="微软雅黑" pitchFamily="34" charset="-122"/>
                <a:ea typeface="微软雅黑" pitchFamily="34" charset="-122"/>
              </a:rPr>
              <a:t>  80483d5:    89 e5	   mov   %esp, %ebp</a:t>
            </a:r>
          </a:p>
        </p:txBody>
      </p:sp>
      <p:sp>
        <p:nvSpPr>
          <p:cNvPr id="594000"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01"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02" name="Text Box 82"/>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55</a:t>
            </a:r>
          </a:p>
        </p:txBody>
      </p:sp>
      <p:sp>
        <p:nvSpPr>
          <p:cNvPr id="594003" name="Text Box 83"/>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89</a:t>
            </a:r>
          </a:p>
        </p:txBody>
      </p:sp>
      <p:sp>
        <p:nvSpPr>
          <p:cNvPr id="594004" name="Text Box 84"/>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e5</a:t>
            </a:r>
          </a:p>
        </p:txBody>
      </p:sp>
      <p:sp>
        <p:nvSpPr>
          <p:cNvPr id="594005"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06" name="Text Box 86"/>
          <p:cNvSpPr txBox="1">
            <a:spLocks noChangeArrowheads="1"/>
          </p:cNvSpPr>
          <p:nvPr/>
        </p:nvSpPr>
        <p:spPr bwMode="auto">
          <a:xfrm>
            <a:off x="394017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4007" name="Text Box 87"/>
          <p:cNvSpPr txBox="1">
            <a:spLocks noChangeArrowheads="1"/>
          </p:cNvSpPr>
          <p:nvPr/>
        </p:nvSpPr>
        <p:spPr bwMode="auto">
          <a:xfrm>
            <a:off x="394017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2000">
              <a:solidFill>
                <a:srgbClr val="008000"/>
              </a:solidFill>
              <a:latin typeface="微软雅黑" pitchFamily="34" charset="-122"/>
              <a:ea typeface="微软雅黑" pitchFamily="34" charset="-122"/>
            </a:endParaRPr>
          </a:p>
        </p:txBody>
      </p:sp>
      <p:sp>
        <p:nvSpPr>
          <p:cNvPr id="594008" name="Rectangle 88"/>
          <p:cNvSpPr>
            <a:spLocks noChangeArrowheads="1"/>
          </p:cNvSpPr>
          <p:nvPr/>
        </p:nvSpPr>
        <p:spPr bwMode="auto">
          <a:xfrm>
            <a:off x="318452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EBP</a:t>
            </a:r>
            <a:endParaRPr lang="zh-CN" altLang="en-US" sz="2000">
              <a:solidFill>
                <a:srgbClr val="008000"/>
              </a:solidFill>
              <a:latin typeface="微软雅黑" pitchFamily="34" charset="-122"/>
              <a:ea typeface="微软雅黑" pitchFamily="34" charset="-122"/>
            </a:endParaRPr>
          </a:p>
        </p:txBody>
      </p:sp>
      <p:sp>
        <p:nvSpPr>
          <p:cNvPr id="594009" name="Rectangle 89"/>
          <p:cNvSpPr>
            <a:spLocks noChangeArrowheads="1"/>
          </p:cNvSpPr>
          <p:nvPr/>
        </p:nvSpPr>
        <p:spPr bwMode="auto">
          <a:xfrm>
            <a:off x="317658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ESP</a:t>
            </a:r>
            <a:endParaRPr lang="zh-CN" altLang="en-US" sz="2000">
              <a:solidFill>
                <a:srgbClr val="008000"/>
              </a:solidFill>
              <a:latin typeface="微软雅黑" pitchFamily="34" charset="-122"/>
              <a:ea typeface="微软雅黑" pitchFamily="34" charset="-122"/>
            </a:endParaRPr>
          </a:p>
        </p:txBody>
      </p:sp>
      <p:sp>
        <p:nvSpPr>
          <p:cNvPr id="594010" name="Rectangle 90"/>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EIP</a:t>
            </a:r>
            <a:endParaRPr lang="zh-CN" altLang="en-US" sz="2000">
              <a:solidFill>
                <a:srgbClr val="008000"/>
              </a:solidFill>
              <a:latin typeface="微软雅黑" pitchFamily="34" charset="-122"/>
              <a:ea typeface="微软雅黑" pitchFamily="34" charset="-122"/>
            </a:endParaRPr>
          </a:p>
        </p:txBody>
      </p:sp>
      <p:sp>
        <p:nvSpPr>
          <p:cNvPr id="594011" name="Text Box 91"/>
          <p:cNvSpPr txBox="1">
            <a:spLocks noChangeArrowheads="1"/>
          </p:cNvSpPr>
          <p:nvPr/>
        </p:nvSpPr>
        <p:spPr bwMode="auto">
          <a:xfrm>
            <a:off x="3905250" y="207168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4012" name="Line 92"/>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13" name="Line 93"/>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14"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15" name="Text Box 95"/>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4016" name="Line 96"/>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17" name="Line 97"/>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18"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19" name="Line 99"/>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20" name="Line 100"/>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021" name="Text Box 101"/>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4022" name="Text Box 102"/>
          <p:cNvSpPr txBox="1">
            <a:spLocks noChangeArrowheads="1"/>
          </p:cNvSpPr>
          <p:nvPr/>
        </p:nvSpPr>
        <p:spPr bwMode="auto">
          <a:xfrm>
            <a:off x="5921375" y="4959350"/>
            <a:ext cx="630238" cy="366713"/>
          </a:xfrm>
          <a:prstGeom prst="rect">
            <a:avLst/>
          </a:prstGeom>
          <a:solidFill>
            <a:schemeClr val="accent2">
              <a:alpha val="42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Wr</a:t>
            </a:r>
          </a:p>
        </p:txBody>
      </p:sp>
      <p:sp>
        <p:nvSpPr>
          <p:cNvPr id="594023" name="Rectangle 103"/>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55</a:t>
            </a:r>
            <a:endParaRPr lang="zh-CN" altLang="en-US" sz="1800">
              <a:solidFill>
                <a:schemeClr val="accent2"/>
              </a:solidFill>
              <a:latin typeface="微软雅黑" pitchFamily="34" charset="-122"/>
              <a:ea typeface="微软雅黑" pitchFamily="34" charset="-122"/>
            </a:endParaRPr>
          </a:p>
        </p:txBody>
      </p:sp>
      <p:sp>
        <p:nvSpPr>
          <p:cNvPr id="594024" name="Rectangle 104"/>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MDR</a:t>
            </a:r>
            <a:endParaRPr lang="zh-CN" altLang="en-US" sz="1800">
              <a:solidFill>
                <a:schemeClr val="accent2"/>
              </a:solidFill>
              <a:latin typeface="微软雅黑" pitchFamily="34" charset="-122"/>
              <a:ea typeface="微软雅黑" pitchFamily="34" charset="-122"/>
            </a:endParaRPr>
          </a:p>
        </p:txBody>
      </p:sp>
      <p:sp>
        <p:nvSpPr>
          <p:cNvPr id="594025" name="Text Box 105"/>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S1:</a:t>
            </a:r>
            <a:r>
              <a:rPr lang="zh-CN" altLang="en-US" sz="2000">
                <a:solidFill>
                  <a:srgbClr val="CC3300"/>
                </a:solidFill>
                <a:latin typeface="微软雅黑" pitchFamily="34" charset="-122"/>
                <a:ea typeface="微软雅黑" pitchFamily="34" charset="-122"/>
              </a:rPr>
              <a:t>取指令</a:t>
            </a:r>
          </a:p>
        </p:txBody>
      </p:sp>
      <p:sp>
        <p:nvSpPr>
          <p:cNvPr id="594026" name="Rectangle 106"/>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IR</a:t>
            </a:r>
            <a:endParaRPr lang="zh-CN" altLang="en-US" sz="1800">
              <a:solidFill>
                <a:schemeClr val="accent2"/>
              </a:solidFill>
              <a:latin typeface="微软雅黑" pitchFamily="34" charset="-122"/>
              <a:ea typeface="微软雅黑" pitchFamily="34" charset="-122"/>
            </a:endParaRPr>
          </a:p>
        </p:txBody>
      </p:sp>
      <p:sp>
        <p:nvSpPr>
          <p:cNvPr id="594027" name="Text Box 107"/>
          <p:cNvSpPr txBox="1">
            <a:spLocks noChangeArrowheads="1"/>
          </p:cNvSpPr>
          <p:nvPr/>
        </p:nvSpPr>
        <p:spPr bwMode="auto">
          <a:xfrm>
            <a:off x="1196975" y="5448300"/>
            <a:ext cx="630238" cy="366713"/>
          </a:xfrm>
          <a:prstGeom prst="rect">
            <a:avLst/>
          </a:prstGeom>
          <a:solidFill>
            <a:schemeClr val="accent2">
              <a:alpha val="32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Wr</a:t>
            </a:r>
          </a:p>
        </p:txBody>
      </p:sp>
      <p:sp>
        <p:nvSpPr>
          <p:cNvPr id="594028" name="Text Box 108"/>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S2:</a:t>
            </a:r>
            <a:r>
              <a:rPr lang="zh-CN" altLang="en-US" sz="2000">
                <a:solidFill>
                  <a:srgbClr val="CC3300"/>
                </a:solidFill>
                <a:latin typeface="微软雅黑" pitchFamily="34" charset="-122"/>
                <a:ea typeface="微软雅黑" pitchFamily="34" charset="-122"/>
              </a:rPr>
              <a:t>指令译码</a:t>
            </a:r>
          </a:p>
        </p:txBody>
      </p:sp>
      <p:sp>
        <p:nvSpPr>
          <p:cNvPr id="594029" name="Text Box 109"/>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S3:</a:t>
            </a:r>
            <a:r>
              <a:rPr lang="zh-CN" altLang="en-US" sz="2000">
                <a:solidFill>
                  <a:srgbClr val="CC3300"/>
                </a:solidFill>
                <a:latin typeface="微软雅黑" pitchFamily="34" charset="-122"/>
                <a:ea typeface="微软雅黑" pitchFamily="34" charset="-122"/>
              </a:rPr>
              <a:t>指令执行</a:t>
            </a:r>
          </a:p>
        </p:txBody>
      </p:sp>
      <p:sp>
        <p:nvSpPr>
          <p:cNvPr id="594030" name="Text Box 110"/>
          <p:cNvSpPr txBox="1">
            <a:spLocks noChangeArrowheads="1"/>
          </p:cNvSpPr>
          <p:nvPr/>
        </p:nvSpPr>
        <p:spPr bwMode="auto">
          <a:xfrm>
            <a:off x="3897313" y="2528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4031" name="Rectangle 111"/>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MAR</a:t>
            </a:r>
            <a:endParaRPr lang="zh-CN" altLang="en-US" sz="1800">
              <a:solidFill>
                <a:schemeClr val="accent2"/>
              </a:solidFill>
              <a:latin typeface="微软雅黑" pitchFamily="34" charset="-122"/>
              <a:ea typeface="微软雅黑" pitchFamily="34" charset="-122"/>
            </a:endParaRPr>
          </a:p>
        </p:txBody>
      </p:sp>
      <p:sp>
        <p:nvSpPr>
          <p:cNvPr id="594032" name="Text Box 112"/>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4033" name="Text Box 113"/>
          <p:cNvSpPr txBox="1">
            <a:spLocks noChangeArrowheads="1"/>
          </p:cNvSpPr>
          <p:nvPr/>
        </p:nvSpPr>
        <p:spPr bwMode="auto">
          <a:xfrm>
            <a:off x="5254625" y="26193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beeefffc</a:t>
            </a:r>
          </a:p>
        </p:txBody>
      </p:sp>
      <p:sp>
        <p:nvSpPr>
          <p:cNvPr id="594034" name="Text Box 114"/>
          <p:cNvSpPr txBox="1">
            <a:spLocks noChangeArrowheads="1"/>
          </p:cNvSpPr>
          <p:nvPr/>
        </p:nvSpPr>
        <p:spPr bwMode="auto">
          <a:xfrm>
            <a:off x="3986213" y="6211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bfff0020</a:t>
            </a:r>
          </a:p>
        </p:txBody>
      </p:sp>
      <p:sp>
        <p:nvSpPr>
          <p:cNvPr id="594035" name="Text Box 115"/>
          <p:cNvSpPr txBox="1">
            <a:spLocks noChangeArrowheads="1"/>
          </p:cNvSpPr>
          <p:nvPr/>
        </p:nvSpPr>
        <p:spPr bwMode="auto">
          <a:xfrm>
            <a:off x="5292725" y="6483350"/>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bfff0020</a:t>
            </a:r>
          </a:p>
        </p:txBody>
      </p:sp>
      <p:sp>
        <p:nvSpPr>
          <p:cNvPr id="594036" name="Text Box 116"/>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4037" name="Text Box 117"/>
          <p:cNvSpPr txBox="1">
            <a:spLocks noChangeArrowheads="1"/>
          </p:cNvSpPr>
          <p:nvPr/>
        </p:nvSpPr>
        <p:spPr bwMode="auto">
          <a:xfrm>
            <a:off x="1150938" y="174625"/>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a:solidFill>
                  <a:srgbClr val="FF3300"/>
                </a:solidFill>
                <a:latin typeface="微软雅黑" pitchFamily="34" charset="-122"/>
                <a:ea typeface="微软雅黑" pitchFamily="34" charset="-122"/>
              </a:rPr>
              <a:t>功能：</a:t>
            </a:r>
            <a:r>
              <a:rPr lang="en-US" altLang="zh-CN">
                <a:solidFill>
                  <a:srgbClr val="FF3300"/>
                </a:solidFill>
                <a:latin typeface="微软雅黑" pitchFamily="34" charset="-122"/>
                <a:ea typeface="微软雅黑" pitchFamily="34" charset="-122"/>
              </a:rPr>
              <a:t>R[esp]</a:t>
            </a:r>
            <a:r>
              <a:rPr lang="en-US" altLang="zh-CN">
                <a:solidFill>
                  <a:srgbClr val="FF3300"/>
                </a:solidFill>
                <a:ea typeface="微软雅黑" pitchFamily="34" charset="-122"/>
                <a:cs typeface="Times New Roman" pitchFamily="18" charset="0"/>
              </a:rPr>
              <a:t>← </a:t>
            </a:r>
            <a:r>
              <a:rPr lang="en-US" altLang="zh-CN">
                <a:solidFill>
                  <a:srgbClr val="FF3300"/>
                </a:solidFill>
                <a:latin typeface="微软雅黑" pitchFamily="34" charset="-122"/>
                <a:ea typeface="微软雅黑" pitchFamily="34" charset="-122"/>
              </a:rPr>
              <a:t>R[esp]-4</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M[R[esp]] ←R[ebp]</a:t>
            </a:r>
          </a:p>
        </p:txBody>
      </p:sp>
      <p:sp>
        <p:nvSpPr>
          <p:cNvPr id="594038" name="Text Box 118"/>
          <p:cNvSpPr txBox="1">
            <a:spLocks noChangeArrowheads="1"/>
          </p:cNvSpPr>
          <p:nvPr/>
        </p:nvSpPr>
        <p:spPr bwMode="auto">
          <a:xfrm>
            <a:off x="5021263" y="256857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4</a:t>
            </a:r>
          </a:p>
        </p:txBody>
      </p:sp>
      <p:sp>
        <p:nvSpPr>
          <p:cNvPr id="594039" name="Text Box 119"/>
          <p:cNvSpPr txBox="1">
            <a:spLocks noChangeArrowheads="1"/>
          </p:cNvSpPr>
          <p:nvPr/>
        </p:nvSpPr>
        <p:spPr bwMode="auto">
          <a:xfrm>
            <a:off x="5021263" y="20796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5</a:t>
            </a:r>
          </a:p>
        </p:txBody>
      </p:sp>
    </p:spTree>
    <p:extLst>
      <p:ext uri="{BB962C8B-B14F-4D97-AF65-F5344CB8AC3E}">
        <p14:creationId xmlns:p14="http://schemas.microsoft.com/office/powerpoint/2010/main" val="153594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033"/>
                                        </p:tgtEl>
                                        <p:attrNameLst>
                                          <p:attrName>style.visibility</p:attrName>
                                        </p:attrNameLst>
                                      </p:cBhvr>
                                      <p:to>
                                        <p:strVal val="visible"/>
                                      </p:to>
                                    </p:set>
                                    <p:animEffect transition="in" filter="blinds(horizontal)">
                                      <p:cBhvr>
                                        <p:cTn id="7" dur="500"/>
                                        <p:tgtEl>
                                          <p:spTgt spid="594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027"/>
                                        </p:tgtEl>
                                        <p:attrNameLst>
                                          <p:attrName>style.visibility</p:attrName>
                                        </p:attrNameLst>
                                      </p:cBhvr>
                                      <p:to>
                                        <p:strVal val="visible"/>
                                      </p:to>
                                    </p:set>
                                    <p:animEffect transition="in" filter="blinds(horizontal)">
                                      <p:cBhvr>
                                        <p:cTn id="12" dur="500"/>
                                        <p:tgtEl>
                                          <p:spTgt spid="594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022"/>
                                        </p:tgtEl>
                                        <p:attrNameLst>
                                          <p:attrName>style.visibility</p:attrName>
                                        </p:attrNameLst>
                                      </p:cBhvr>
                                      <p:to>
                                        <p:strVal val="visible"/>
                                      </p:to>
                                    </p:set>
                                    <p:animEffect transition="in" filter="blinds(horizontal)">
                                      <p:cBhvr>
                                        <p:cTn id="17" dur="500"/>
                                        <p:tgtEl>
                                          <p:spTgt spid="5940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034"/>
                                        </p:tgtEl>
                                        <p:attrNameLst>
                                          <p:attrName>style.visibility</p:attrName>
                                        </p:attrNameLst>
                                      </p:cBhvr>
                                      <p:to>
                                        <p:strVal val="visible"/>
                                      </p:to>
                                    </p:set>
                                    <p:animEffect transition="in" filter="blinds(horizontal)">
                                      <p:cBhvr>
                                        <p:cTn id="22" dur="500"/>
                                        <p:tgtEl>
                                          <p:spTgt spid="5940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035"/>
                                        </p:tgtEl>
                                        <p:attrNameLst>
                                          <p:attrName>style.visibility</p:attrName>
                                        </p:attrNameLst>
                                      </p:cBhvr>
                                      <p:to>
                                        <p:strVal val="visible"/>
                                      </p:to>
                                    </p:set>
                                    <p:animEffect transition="in" filter="blinds(horizontal)">
                                      <p:cBhvr>
                                        <p:cTn id="27" dur="500"/>
                                        <p:tgtEl>
                                          <p:spTgt spid="59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2" grpId="0" animBg="1"/>
      <p:bldP spid="594027" grpId="0" animBg="1"/>
      <p:bldP spid="594033" grpId="0"/>
      <p:bldP spid="594034" grpId="0"/>
      <p:bldP spid="5940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4947"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a:latin typeface="微软雅黑" pitchFamily="34" charset="-122"/>
                <a:ea typeface="微软雅黑" pitchFamily="34" charset="-122"/>
              </a:rPr>
              <a:t>  控制器</a:t>
            </a:r>
          </a:p>
        </p:txBody>
      </p:sp>
      <p:sp>
        <p:nvSpPr>
          <p:cNvPr id="594948"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949"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4950"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  </a:t>
            </a:r>
          </a:p>
        </p:txBody>
      </p:sp>
      <p:sp>
        <p:nvSpPr>
          <p:cNvPr id="594951"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  </a:t>
            </a:r>
          </a:p>
        </p:txBody>
      </p:sp>
      <p:sp>
        <p:nvSpPr>
          <p:cNvPr id="594952"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53"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54"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4955" name="Group 11"/>
          <p:cNvGrpSpPr>
            <a:grpSpLocks/>
          </p:cNvGrpSpPr>
          <p:nvPr/>
        </p:nvGrpSpPr>
        <p:grpSpPr bwMode="auto">
          <a:xfrm>
            <a:off x="2771775" y="3924300"/>
            <a:ext cx="765175" cy="1484313"/>
            <a:chOff x="3135" y="2472"/>
            <a:chExt cx="454" cy="935"/>
          </a:xfrm>
        </p:grpSpPr>
        <p:grpSp>
          <p:nvGrpSpPr>
            <p:cNvPr id="594956" name="Group 12"/>
            <p:cNvGrpSpPr>
              <a:grpSpLocks/>
            </p:cNvGrpSpPr>
            <p:nvPr/>
          </p:nvGrpSpPr>
          <p:grpSpPr bwMode="auto">
            <a:xfrm flipH="1">
              <a:off x="3135" y="2472"/>
              <a:ext cx="454" cy="935"/>
              <a:chOff x="3078" y="2330"/>
              <a:chExt cx="625" cy="1580"/>
            </a:xfrm>
          </p:grpSpPr>
          <p:sp>
            <p:nvSpPr>
              <p:cNvPr id="594957"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58"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59"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0"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1"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2"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3"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4"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4965"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CN">
                  <a:latin typeface="Arial" charset="0"/>
                  <a:ea typeface="宋体" charset="-122"/>
                  <a:cs typeface="Arial" charset="0"/>
                </a:rPr>
                <a:t>ALU</a:t>
              </a:r>
            </a:p>
          </p:txBody>
        </p:sp>
      </p:grpSp>
      <p:grpSp>
        <p:nvGrpSpPr>
          <p:cNvPr id="594966" name="Group 22"/>
          <p:cNvGrpSpPr>
            <a:grpSpLocks/>
          </p:cNvGrpSpPr>
          <p:nvPr/>
        </p:nvGrpSpPr>
        <p:grpSpPr bwMode="auto">
          <a:xfrm>
            <a:off x="3492500" y="4329113"/>
            <a:ext cx="404813" cy="809625"/>
            <a:chOff x="2030" y="2415"/>
            <a:chExt cx="341" cy="510"/>
          </a:xfrm>
        </p:grpSpPr>
        <p:sp>
          <p:nvSpPr>
            <p:cNvPr id="594967"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68"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4969"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sz="2000">
                <a:latin typeface="微软雅黑" pitchFamily="34" charset="-122"/>
                <a:ea typeface="微软雅黑" pitchFamily="34" charset="-122"/>
              </a:rPr>
              <a:t>标</a:t>
            </a:r>
          </a:p>
          <a:p>
            <a:r>
              <a:rPr lang="zh-CN" altLang="en-US" sz="2000">
                <a:latin typeface="微软雅黑" pitchFamily="34" charset="-122"/>
                <a:ea typeface="微软雅黑" pitchFamily="34" charset="-122"/>
              </a:rPr>
              <a:t>志</a:t>
            </a:r>
          </a:p>
          <a:p>
            <a:r>
              <a:rPr lang="zh-CN" altLang="en-US" sz="2000">
                <a:latin typeface="微软雅黑" pitchFamily="34" charset="-122"/>
                <a:ea typeface="微软雅黑" pitchFamily="34" charset="-122"/>
              </a:rPr>
              <a:t>寄</a:t>
            </a:r>
          </a:p>
          <a:p>
            <a:r>
              <a:rPr lang="zh-CN" altLang="en-US" sz="2000">
                <a:latin typeface="微软雅黑" pitchFamily="34" charset="-122"/>
                <a:ea typeface="微软雅黑" pitchFamily="34" charset="-122"/>
              </a:rPr>
              <a:t>存</a:t>
            </a:r>
          </a:p>
          <a:p>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594970"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4971" name="Group 27"/>
          <p:cNvGrpSpPr>
            <a:grpSpLocks/>
          </p:cNvGrpSpPr>
          <p:nvPr/>
        </p:nvGrpSpPr>
        <p:grpSpPr bwMode="auto">
          <a:xfrm>
            <a:off x="1511300" y="3519488"/>
            <a:ext cx="227013" cy="855662"/>
            <a:chOff x="895" y="1905"/>
            <a:chExt cx="143" cy="539"/>
          </a:xfrm>
        </p:grpSpPr>
        <p:sp>
          <p:nvSpPr>
            <p:cNvPr id="594972" name="Line 28"/>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73"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4974"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4975" name="Group 31"/>
          <p:cNvGrpSpPr>
            <a:grpSpLocks/>
          </p:cNvGrpSpPr>
          <p:nvPr/>
        </p:nvGrpSpPr>
        <p:grpSpPr bwMode="auto">
          <a:xfrm>
            <a:off x="2501900" y="4776788"/>
            <a:ext cx="1530350" cy="1487487"/>
            <a:chOff x="1576" y="2924"/>
            <a:chExt cx="964" cy="937"/>
          </a:xfrm>
        </p:grpSpPr>
        <p:sp>
          <p:nvSpPr>
            <p:cNvPr id="594976" name="Line 32"/>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77"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78" name="Line 34"/>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4979" name="Group 35"/>
          <p:cNvGrpSpPr>
            <a:grpSpLocks/>
          </p:cNvGrpSpPr>
          <p:nvPr/>
        </p:nvGrpSpPr>
        <p:grpSpPr bwMode="auto">
          <a:xfrm>
            <a:off x="3357563" y="5543550"/>
            <a:ext cx="493712" cy="719138"/>
            <a:chOff x="2115" y="3405"/>
            <a:chExt cx="311" cy="453"/>
          </a:xfrm>
        </p:grpSpPr>
        <p:sp>
          <p:nvSpPr>
            <p:cNvPr id="594980" name="Line 36"/>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1"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4982" name="Group 38"/>
          <p:cNvGrpSpPr>
            <a:grpSpLocks/>
          </p:cNvGrpSpPr>
          <p:nvPr/>
        </p:nvGrpSpPr>
        <p:grpSpPr bwMode="auto">
          <a:xfrm>
            <a:off x="1150938" y="3606800"/>
            <a:ext cx="4725987" cy="2208213"/>
            <a:chOff x="725" y="2158"/>
            <a:chExt cx="2977" cy="1448"/>
          </a:xfrm>
        </p:grpSpPr>
        <p:sp>
          <p:nvSpPr>
            <p:cNvPr id="594983"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4"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5"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4986"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94987"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8"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9" name="Text Box 45"/>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008000"/>
                </a:solidFill>
                <a:latin typeface="微软雅黑" pitchFamily="34" charset="-122"/>
                <a:ea typeface="微软雅黑" pitchFamily="34" charset="-122"/>
              </a:rPr>
              <a:t>地址</a:t>
            </a:r>
          </a:p>
        </p:txBody>
      </p:sp>
      <p:sp>
        <p:nvSpPr>
          <p:cNvPr id="594990"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991" name="Text Box 47"/>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3333CC"/>
                </a:solidFill>
                <a:latin typeface="微软雅黑" pitchFamily="34" charset="-122"/>
                <a:ea typeface="微软雅黑" pitchFamily="34" charset="-122"/>
              </a:rPr>
              <a:t>数据</a:t>
            </a:r>
          </a:p>
        </p:txBody>
      </p:sp>
      <p:sp>
        <p:nvSpPr>
          <p:cNvPr id="594992"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993" name="Text Box 49"/>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FF3300"/>
                </a:solidFill>
                <a:latin typeface="微软雅黑" pitchFamily="34" charset="-122"/>
                <a:ea typeface="微软雅黑" pitchFamily="34" charset="-122"/>
              </a:rPr>
              <a:t>控制</a:t>
            </a:r>
          </a:p>
        </p:txBody>
      </p:sp>
      <p:sp>
        <p:nvSpPr>
          <p:cNvPr id="594994"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995"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4996" name="Group 52"/>
          <p:cNvGrpSpPr>
            <a:grpSpLocks/>
          </p:cNvGrpSpPr>
          <p:nvPr/>
        </p:nvGrpSpPr>
        <p:grpSpPr bwMode="auto">
          <a:xfrm>
            <a:off x="3490913" y="3603625"/>
            <a:ext cx="1755775" cy="2127250"/>
            <a:chOff x="2199" y="2185"/>
            <a:chExt cx="1106" cy="1340"/>
          </a:xfrm>
        </p:grpSpPr>
        <p:sp>
          <p:nvSpPr>
            <p:cNvPr id="594997" name="Text Box 53"/>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a:solidFill>
                    <a:schemeClr val="accent2"/>
                  </a:solidFill>
                  <a:latin typeface="微软雅黑" pitchFamily="34" charset="-122"/>
                  <a:ea typeface="微软雅黑" pitchFamily="34" charset="-122"/>
                </a:rPr>
                <a:t>GPRs</a:t>
              </a:r>
            </a:p>
          </p:txBody>
        </p:sp>
        <p:grpSp>
          <p:nvGrpSpPr>
            <p:cNvPr id="594998" name="Group 54"/>
            <p:cNvGrpSpPr>
              <a:grpSpLocks/>
            </p:cNvGrpSpPr>
            <p:nvPr/>
          </p:nvGrpSpPr>
          <p:grpSpPr bwMode="auto">
            <a:xfrm>
              <a:off x="2452" y="2500"/>
              <a:ext cx="853" cy="1025"/>
              <a:chOff x="2398" y="2273"/>
              <a:chExt cx="853" cy="1025"/>
            </a:xfrm>
          </p:grpSpPr>
          <p:grpSp>
            <p:nvGrpSpPr>
              <p:cNvPr id="594999" name="Group 55"/>
              <p:cNvGrpSpPr>
                <a:grpSpLocks/>
              </p:cNvGrpSpPr>
              <p:nvPr/>
            </p:nvGrpSpPr>
            <p:grpSpPr bwMode="auto">
              <a:xfrm>
                <a:off x="2398" y="2273"/>
                <a:ext cx="652" cy="992"/>
                <a:chOff x="2228" y="1678"/>
                <a:chExt cx="737" cy="992"/>
              </a:xfrm>
            </p:grpSpPr>
            <p:sp>
              <p:nvSpPr>
                <p:cNvPr id="595000"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5001" name="Line 57"/>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02" name="Line 58"/>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03" name="Line 59"/>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5004" name="Text Box 60"/>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0</a:t>
                </a:r>
              </a:p>
            </p:txBody>
          </p:sp>
          <p:sp>
            <p:nvSpPr>
              <p:cNvPr id="595005" name="Text Box 61"/>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1</a:t>
                </a:r>
              </a:p>
            </p:txBody>
          </p:sp>
          <p:sp>
            <p:nvSpPr>
              <p:cNvPr id="595006" name="Text Box 62"/>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1800">
                  <a:latin typeface="微软雅黑" pitchFamily="34" charset="-122"/>
                  <a:ea typeface="微软雅黑" pitchFamily="34" charset="-122"/>
                </a:endParaRPr>
              </a:p>
            </p:txBody>
          </p:sp>
          <p:sp>
            <p:nvSpPr>
              <p:cNvPr id="595007" name="Text Box 63"/>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7</a:t>
                </a:r>
              </a:p>
            </p:txBody>
          </p:sp>
        </p:grpSp>
        <p:sp>
          <p:nvSpPr>
            <p:cNvPr id="595008" name="Rectangle 64"/>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5009"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5010" name="Line 66"/>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1" name="Line 67"/>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2" name="Line 68"/>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3" name="Line 69"/>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4" name="Line 70"/>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5" name="Line 71"/>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6" name="Line 72"/>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7" name="Text Box 73"/>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5018" name="Text Box 74"/>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80483d6</a:t>
            </a:r>
          </a:p>
        </p:txBody>
      </p:sp>
      <p:sp>
        <p:nvSpPr>
          <p:cNvPr id="595019" name="Text Box 75"/>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80483d5</a:t>
            </a:r>
          </a:p>
        </p:txBody>
      </p:sp>
      <p:sp>
        <p:nvSpPr>
          <p:cNvPr id="595020" name="Text Box 76"/>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5021" name="Text Box 77"/>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a:t>
            </a:r>
          </a:p>
        </p:txBody>
      </p:sp>
      <p:sp>
        <p:nvSpPr>
          <p:cNvPr id="595022" name="Text Box 78"/>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zh-CN" altLang="en-US" sz="2000">
                <a:solidFill>
                  <a:srgbClr val="3333CC"/>
                </a:solidFill>
                <a:latin typeface="微软雅黑" pitchFamily="34" charset="-122"/>
                <a:ea typeface="微软雅黑" pitchFamily="34" charset="-122"/>
              </a:rPr>
              <a:t>     </a:t>
            </a:r>
            <a:endParaRPr lang="zh-CN" altLang="en-US" sz="2000">
              <a:solidFill>
                <a:srgbClr val="3333CC"/>
              </a:solidFill>
              <a:latin typeface="Arial" charset="0"/>
              <a:ea typeface="微软雅黑" pitchFamily="34" charset="-122"/>
            </a:endParaRPr>
          </a:p>
        </p:txBody>
      </p:sp>
      <p:sp>
        <p:nvSpPr>
          <p:cNvPr id="595023" name="Rectangle 79"/>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altLang="zh-CN" sz="2000">
                <a:solidFill>
                  <a:srgbClr val="FF3300"/>
                </a:solidFill>
                <a:latin typeface="微软雅黑" pitchFamily="34" charset="-122"/>
                <a:ea typeface="微软雅黑" pitchFamily="34" charset="-122"/>
              </a:rPr>
              <a:t>080483d4</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&lt;add&gt;: </a:t>
            </a:r>
          </a:p>
          <a:p>
            <a:pPr eaLnBrk="1" hangingPunct="1">
              <a:lnSpc>
                <a:spcPct val="105000"/>
              </a:lnSpc>
            </a:pPr>
            <a:r>
              <a:rPr lang="en-US" altLang="zh-CN" sz="2000">
                <a:latin typeface="微软雅黑" pitchFamily="34" charset="-122"/>
                <a:ea typeface="微软雅黑" pitchFamily="34" charset="-122"/>
              </a:rPr>
              <a:t>  80483d4:    55	   push   %ebp</a:t>
            </a:r>
          </a:p>
          <a:p>
            <a:pPr eaLnBrk="1" hangingPunct="1">
              <a:lnSpc>
                <a:spcPct val="105000"/>
              </a:lnSpc>
            </a:pPr>
            <a:r>
              <a:rPr lang="en-US" altLang="zh-CN" sz="2000">
                <a:latin typeface="微软雅黑" pitchFamily="34" charset="-122"/>
                <a:ea typeface="微软雅黑" pitchFamily="34" charset="-122"/>
              </a:rPr>
              <a:t>  80483d5:    89 e5	   mov   %esp, %ebp</a:t>
            </a:r>
          </a:p>
        </p:txBody>
      </p:sp>
      <p:sp>
        <p:nvSpPr>
          <p:cNvPr id="595024"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25"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26" name="Text Box 82"/>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55</a:t>
            </a:r>
          </a:p>
        </p:txBody>
      </p:sp>
      <p:sp>
        <p:nvSpPr>
          <p:cNvPr id="595027" name="Text Box 83"/>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89</a:t>
            </a:r>
          </a:p>
        </p:txBody>
      </p:sp>
      <p:sp>
        <p:nvSpPr>
          <p:cNvPr id="595028" name="Text Box 84"/>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e5</a:t>
            </a:r>
          </a:p>
        </p:txBody>
      </p:sp>
      <p:sp>
        <p:nvSpPr>
          <p:cNvPr id="595029"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30" name="Text Box 86"/>
          <p:cNvSpPr txBox="1">
            <a:spLocks noChangeArrowheads="1"/>
          </p:cNvSpPr>
          <p:nvPr/>
        </p:nvSpPr>
        <p:spPr bwMode="auto">
          <a:xfrm>
            <a:off x="389572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5031" name="Text Box 87"/>
          <p:cNvSpPr txBox="1">
            <a:spLocks noChangeArrowheads="1"/>
          </p:cNvSpPr>
          <p:nvPr/>
        </p:nvSpPr>
        <p:spPr bwMode="auto">
          <a:xfrm>
            <a:off x="389572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2000">
              <a:solidFill>
                <a:srgbClr val="008000"/>
              </a:solidFill>
              <a:latin typeface="微软雅黑" pitchFamily="34" charset="-122"/>
              <a:ea typeface="微软雅黑" pitchFamily="34" charset="-122"/>
            </a:endParaRPr>
          </a:p>
        </p:txBody>
      </p:sp>
      <p:sp>
        <p:nvSpPr>
          <p:cNvPr id="595032" name="Rectangle 88"/>
          <p:cNvSpPr>
            <a:spLocks noChangeArrowheads="1"/>
          </p:cNvSpPr>
          <p:nvPr/>
        </p:nvSpPr>
        <p:spPr bwMode="auto">
          <a:xfrm>
            <a:off x="314007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EBP</a:t>
            </a:r>
            <a:endParaRPr lang="zh-CN" altLang="en-US" sz="2000">
              <a:solidFill>
                <a:srgbClr val="008000"/>
              </a:solidFill>
              <a:latin typeface="微软雅黑" pitchFamily="34" charset="-122"/>
              <a:ea typeface="微软雅黑" pitchFamily="34" charset="-122"/>
            </a:endParaRPr>
          </a:p>
        </p:txBody>
      </p:sp>
      <p:sp>
        <p:nvSpPr>
          <p:cNvPr id="595033" name="Rectangle 89"/>
          <p:cNvSpPr>
            <a:spLocks noChangeArrowheads="1"/>
          </p:cNvSpPr>
          <p:nvPr/>
        </p:nvSpPr>
        <p:spPr bwMode="auto">
          <a:xfrm>
            <a:off x="313213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ESP</a:t>
            </a:r>
            <a:endParaRPr lang="zh-CN" altLang="en-US" sz="2000">
              <a:solidFill>
                <a:srgbClr val="008000"/>
              </a:solidFill>
              <a:latin typeface="微软雅黑" pitchFamily="34" charset="-122"/>
              <a:ea typeface="微软雅黑" pitchFamily="34" charset="-122"/>
            </a:endParaRPr>
          </a:p>
        </p:txBody>
      </p:sp>
      <p:sp>
        <p:nvSpPr>
          <p:cNvPr id="595034" name="Rectangle 90"/>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EIP</a:t>
            </a:r>
            <a:endParaRPr lang="zh-CN" altLang="en-US" sz="2000">
              <a:solidFill>
                <a:srgbClr val="008000"/>
              </a:solidFill>
              <a:latin typeface="微软雅黑" pitchFamily="34" charset="-122"/>
              <a:ea typeface="微软雅黑" pitchFamily="34" charset="-122"/>
            </a:endParaRPr>
          </a:p>
        </p:txBody>
      </p:sp>
      <p:sp>
        <p:nvSpPr>
          <p:cNvPr id="595035" name="Text Box 91"/>
          <p:cNvSpPr txBox="1">
            <a:spLocks noChangeArrowheads="1"/>
          </p:cNvSpPr>
          <p:nvPr/>
        </p:nvSpPr>
        <p:spPr bwMode="auto">
          <a:xfrm>
            <a:off x="3859213" y="20716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5036" name="Line 92"/>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37" name="Line 93"/>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38"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39" name="Text Box 95"/>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5040" name="Line 96"/>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41" name="Line 97"/>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42"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43" name="Line 99"/>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44" name="Line 100"/>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45" name="Text Box 101"/>
          <p:cNvSpPr txBox="1">
            <a:spLocks noChangeArrowheads="1"/>
          </p:cNvSpPr>
          <p:nvPr/>
        </p:nvSpPr>
        <p:spPr bwMode="auto">
          <a:xfrm>
            <a:off x="5921375" y="4959350"/>
            <a:ext cx="630238" cy="366713"/>
          </a:xfrm>
          <a:prstGeom prst="rect">
            <a:avLst/>
          </a:prstGeom>
          <a:solidFill>
            <a:schemeClr val="accent2">
              <a:alpha val="33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Wr</a:t>
            </a:r>
          </a:p>
        </p:txBody>
      </p:sp>
      <p:sp>
        <p:nvSpPr>
          <p:cNvPr id="595046" name="Rectangle 102"/>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55</a:t>
            </a:r>
            <a:endParaRPr lang="zh-CN" altLang="en-US" sz="1800">
              <a:solidFill>
                <a:schemeClr val="accent2"/>
              </a:solidFill>
              <a:latin typeface="微软雅黑" pitchFamily="34" charset="-122"/>
              <a:ea typeface="微软雅黑" pitchFamily="34" charset="-122"/>
            </a:endParaRPr>
          </a:p>
        </p:txBody>
      </p:sp>
      <p:sp>
        <p:nvSpPr>
          <p:cNvPr id="595047" name="Rectangle 103"/>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MDR</a:t>
            </a:r>
            <a:endParaRPr lang="zh-CN" altLang="en-US" sz="1800">
              <a:solidFill>
                <a:schemeClr val="accent2"/>
              </a:solidFill>
              <a:latin typeface="微软雅黑" pitchFamily="34" charset="-122"/>
              <a:ea typeface="微软雅黑" pitchFamily="34" charset="-122"/>
            </a:endParaRPr>
          </a:p>
        </p:txBody>
      </p:sp>
      <p:sp>
        <p:nvSpPr>
          <p:cNvPr id="595048" name="Text Box 104"/>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S1:</a:t>
            </a:r>
            <a:r>
              <a:rPr lang="zh-CN" altLang="en-US" sz="2000">
                <a:solidFill>
                  <a:srgbClr val="CC3300"/>
                </a:solidFill>
                <a:latin typeface="微软雅黑" pitchFamily="34" charset="-122"/>
                <a:ea typeface="微软雅黑" pitchFamily="34" charset="-122"/>
              </a:rPr>
              <a:t>取指令</a:t>
            </a:r>
          </a:p>
        </p:txBody>
      </p:sp>
      <p:sp>
        <p:nvSpPr>
          <p:cNvPr id="595049" name="Rectangle 105"/>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IR</a:t>
            </a:r>
            <a:endParaRPr lang="zh-CN" altLang="en-US" sz="1800">
              <a:solidFill>
                <a:schemeClr val="accent2"/>
              </a:solidFill>
              <a:latin typeface="微软雅黑" pitchFamily="34" charset="-122"/>
              <a:ea typeface="微软雅黑" pitchFamily="34" charset="-122"/>
            </a:endParaRPr>
          </a:p>
        </p:txBody>
      </p:sp>
      <p:sp>
        <p:nvSpPr>
          <p:cNvPr id="595050" name="Text Box 106"/>
          <p:cNvSpPr txBox="1">
            <a:spLocks noChangeArrowheads="1"/>
          </p:cNvSpPr>
          <p:nvPr/>
        </p:nvSpPr>
        <p:spPr bwMode="auto">
          <a:xfrm>
            <a:off x="1196975" y="5454650"/>
            <a:ext cx="630238" cy="366713"/>
          </a:xfrm>
          <a:prstGeom prst="rect">
            <a:avLst/>
          </a:prstGeom>
          <a:solidFill>
            <a:schemeClr val="accent2">
              <a:alpha val="35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Wr</a:t>
            </a:r>
          </a:p>
        </p:txBody>
      </p:sp>
      <p:sp>
        <p:nvSpPr>
          <p:cNvPr id="595051" name="Text Box 107"/>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S2:</a:t>
            </a:r>
            <a:r>
              <a:rPr lang="zh-CN" altLang="en-US" sz="2000">
                <a:solidFill>
                  <a:srgbClr val="CC3300"/>
                </a:solidFill>
                <a:latin typeface="微软雅黑" pitchFamily="34" charset="-122"/>
                <a:ea typeface="微软雅黑" pitchFamily="34" charset="-122"/>
              </a:rPr>
              <a:t>指令译码</a:t>
            </a:r>
          </a:p>
        </p:txBody>
      </p:sp>
      <p:sp>
        <p:nvSpPr>
          <p:cNvPr id="595052" name="Text Box 108"/>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S3:</a:t>
            </a:r>
            <a:r>
              <a:rPr lang="zh-CN" altLang="en-US" sz="2000">
                <a:solidFill>
                  <a:srgbClr val="CC3300"/>
                </a:solidFill>
                <a:latin typeface="微软雅黑" pitchFamily="34" charset="-122"/>
                <a:ea typeface="微软雅黑" pitchFamily="34" charset="-122"/>
              </a:rPr>
              <a:t>指令执行</a:t>
            </a:r>
          </a:p>
        </p:txBody>
      </p:sp>
      <p:sp>
        <p:nvSpPr>
          <p:cNvPr id="595053" name="Text Box 109"/>
          <p:cNvSpPr txBox="1">
            <a:spLocks noChangeArrowheads="1"/>
          </p:cNvSpPr>
          <p:nvPr/>
        </p:nvSpPr>
        <p:spPr bwMode="auto">
          <a:xfrm>
            <a:off x="3851275" y="252253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5054" name="Rectangle 110"/>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MAR</a:t>
            </a:r>
            <a:endParaRPr lang="zh-CN" altLang="en-US" sz="1800">
              <a:solidFill>
                <a:schemeClr val="accent2"/>
              </a:solidFill>
              <a:latin typeface="微软雅黑" pitchFamily="34" charset="-122"/>
              <a:ea typeface="微软雅黑" pitchFamily="34" charset="-122"/>
            </a:endParaRPr>
          </a:p>
        </p:txBody>
      </p:sp>
      <p:sp>
        <p:nvSpPr>
          <p:cNvPr id="595055" name="Text Box 111"/>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5056" name="Text Box 112"/>
          <p:cNvSpPr txBox="1">
            <a:spLocks noChangeArrowheads="1"/>
          </p:cNvSpPr>
          <p:nvPr/>
        </p:nvSpPr>
        <p:spPr bwMode="auto">
          <a:xfrm>
            <a:off x="5254625" y="26193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5057" name="Text Box 113"/>
          <p:cNvSpPr txBox="1">
            <a:spLocks noChangeArrowheads="1"/>
          </p:cNvSpPr>
          <p:nvPr/>
        </p:nvSpPr>
        <p:spPr bwMode="auto">
          <a:xfrm>
            <a:off x="3986213" y="6211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5058" name="Text Box 114"/>
          <p:cNvSpPr txBox="1">
            <a:spLocks noChangeArrowheads="1"/>
          </p:cNvSpPr>
          <p:nvPr/>
        </p:nvSpPr>
        <p:spPr bwMode="auto">
          <a:xfrm>
            <a:off x="5292725" y="6483350"/>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5059" name="Text Box 115"/>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5060" name="Text Box 116"/>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20</a:t>
            </a:r>
          </a:p>
        </p:txBody>
      </p:sp>
      <p:sp>
        <p:nvSpPr>
          <p:cNvPr id="595061" name="Text Box 117"/>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00</a:t>
            </a:r>
          </a:p>
        </p:txBody>
      </p:sp>
      <p:sp>
        <p:nvSpPr>
          <p:cNvPr id="595062" name="Text Box 118"/>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ff</a:t>
            </a:r>
          </a:p>
        </p:txBody>
      </p:sp>
      <p:sp>
        <p:nvSpPr>
          <p:cNvPr id="595063" name="Text Box 119"/>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bf</a:t>
            </a:r>
          </a:p>
        </p:txBody>
      </p:sp>
      <p:sp>
        <p:nvSpPr>
          <p:cNvPr id="595064" name="Text Box 120"/>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5065" name="Text Box 121"/>
          <p:cNvSpPr txBox="1">
            <a:spLocks noChangeArrowheads="1"/>
          </p:cNvSpPr>
          <p:nvPr/>
        </p:nvSpPr>
        <p:spPr bwMode="auto">
          <a:xfrm>
            <a:off x="1150938" y="160338"/>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a:solidFill>
                  <a:srgbClr val="FF3300"/>
                </a:solidFill>
                <a:latin typeface="微软雅黑" pitchFamily="34" charset="-122"/>
                <a:ea typeface="微软雅黑" pitchFamily="34" charset="-122"/>
              </a:rPr>
              <a:t>功能：</a:t>
            </a:r>
            <a:r>
              <a:rPr lang="en-US" altLang="zh-CN">
                <a:solidFill>
                  <a:srgbClr val="FF3300"/>
                </a:solidFill>
                <a:latin typeface="微软雅黑" pitchFamily="34" charset="-122"/>
                <a:ea typeface="微软雅黑" pitchFamily="34" charset="-122"/>
              </a:rPr>
              <a:t>R[esp]</a:t>
            </a:r>
            <a:r>
              <a:rPr lang="en-US" altLang="zh-CN">
                <a:solidFill>
                  <a:srgbClr val="FF3300"/>
                </a:solidFill>
                <a:ea typeface="微软雅黑" pitchFamily="34" charset="-122"/>
                <a:cs typeface="Times New Roman" pitchFamily="18" charset="0"/>
              </a:rPr>
              <a:t>← </a:t>
            </a:r>
            <a:r>
              <a:rPr lang="en-US" altLang="zh-CN">
                <a:solidFill>
                  <a:srgbClr val="FF3300"/>
                </a:solidFill>
                <a:latin typeface="微软雅黑" pitchFamily="34" charset="-122"/>
                <a:ea typeface="微软雅黑" pitchFamily="34" charset="-122"/>
              </a:rPr>
              <a:t>R[esp]-4</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M[R[esp]] ←R[ebp]</a:t>
            </a:r>
          </a:p>
        </p:txBody>
      </p:sp>
      <p:sp>
        <p:nvSpPr>
          <p:cNvPr id="595066" name="Text Box 122"/>
          <p:cNvSpPr txBox="1">
            <a:spLocks noChangeArrowheads="1"/>
          </p:cNvSpPr>
          <p:nvPr/>
        </p:nvSpPr>
        <p:spPr bwMode="auto">
          <a:xfrm>
            <a:off x="4976813" y="25288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4</a:t>
            </a:r>
          </a:p>
        </p:txBody>
      </p:sp>
      <p:sp>
        <p:nvSpPr>
          <p:cNvPr id="595067" name="Text Box 123"/>
          <p:cNvSpPr txBox="1">
            <a:spLocks noChangeArrowheads="1"/>
          </p:cNvSpPr>
          <p:nvPr/>
        </p:nvSpPr>
        <p:spPr bwMode="auto">
          <a:xfrm>
            <a:off x="497681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5</a:t>
            </a:r>
          </a:p>
        </p:txBody>
      </p:sp>
    </p:spTree>
    <p:extLst>
      <p:ext uri="{BB962C8B-B14F-4D97-AF65-F5344CB8AC3E}">
        <p14:creationId xmlns:p14="http://schemas.microsoft.com/office/powerpoint/2010/main" val="2534571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5971"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a:latin typeface="微软雅黑" pitchFamily="34" charset="-122"/>
                <a:ea typeface="微软雅黑" pitchFamily="34" charset="-122"/>
              </a:rPr>
              <a:t>  控制器</a:t>
            </a:r>
          </a:p>
        </p:txBody>
      </p:sp>
      <p:sp>
        <p:nvSpPr>
          <p:cNvPr id="595972"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5973"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5974"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  </a:t>
            </a:r>
          </a:p>
        </p:txBody>
      </p:sp>
      <p:sp>
        <p:nvSpPr>
          <p:cNvPr id="595975"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  </a:t>
            </a:r>
          </a:p>
        </p:txBody>
      </p:sp>
      <p:sp>
        <p:nvSpPr>
          <p:cNvPr id="595976"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977"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978"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5979" name="Group 11"/>
          <p:cNvGrpSpPr>
            <a:grpSpLocks/>
          </p:cNvGrpSpPr>
          <p:nvPr/>
        </p:nvGrpSpPr>
        <p:grpSpPr bwMode="auto">
          <a:xfrm>
            <a:off x="2771775" y="3924300"/>
            <a:ext cx="765175" cy="1484313"/>
            <a:chOff x="3135" y="2472"/>
            <a:chExt cx="454" cy="935"/>
          </a:xfrm>
        </p:grpSpPr>
        <p:grpSp>
          <p:nvGrpSpPr>
            <p:cNvPr id="595980" name="Group 12"/>
            <p:cNvGrpSpPr>
              <a:grpSpLocks/>
            </p:cNvGrpSpPr>
            <p:nvPr/>
          </p:nvGrpSpPr>
          <p:grpSpPr bwMode="auto">
            <a:xfrm flipH="1">
              <a:off x="3135" y="2472"/>
              <a:ext cx="454" cy="935"/>
              <a:chOff x="3078" y="2330"/>
              <a:chExt cx="625" cy="1580"/>
            </a:xfrm>
          </p:grpSpPr>
          <p:sp>
            <p:nvSpPr>
              <p:cNvPr id="595981"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2"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3"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4"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5"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6"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7"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988"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5989"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CN">
                  <a:latin typeface="Arial" charset="0"/>
                  <a:ea typeface="宋体" charset="-122"/>
                  <a:cs typeface="Arial" charset="0"/>
                </a:rPr>
                <a:t>ALU</a:t>
              </a:r>
            </a:p>
          </p:txBody>
        </p:sp>
      </p:grpSp>
      <p:grpSp>
        <p:nvGrpSpPr>
          <p:cNvPr id="595990" name="Group 22"/>
          <p:cNvGrpSpPr>
            <a:grpSpLocks/>
          </p:cNvGrpSpPr>
          <p:nvPr/>
        </p:nvGrpSpPr>
        <p:grpSpPr bwMode="auto">
          <a:xfrm>
            <a:off x="3492500" y="4329113"/>
            <a:ext cx="404813" cy="809625"/>
            <a:chOff x="2030" y="2415"/>
            <a:chExt cx="341" cy="510"/>
          </a:xfrm>
        </p:grpSpPr>
        <p:sp>
          <p:nvSpPr>
            <p:cNvPr id="595991"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992"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5993"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sz="2000">
                <a:latin typeface="微软雅黑" pitchFamily="34" charset="-122"/>
                <a:ea typeface="微软雅黑" pitchFamily="34" charset="-122"/>
              </a:rPr>
              <a:t>标</a:t>
            </a:r>
          </a:p>
          <a:p>
            <a:r>
              <a:rPr lang="zh-CN" altLang="en-US" sz="2000">
                <a:latin typeface="微软雅黑" pitchFamily="34" charset="-122"/>
                <a:ea typeface="微软雅黑" pitchFamily="34" charset="-122"/>
              </a:rPr>
              <a:t>志</a:t>
            </a:r>
          </a:p>
          <a:p>
            <a:r>
              <a:rPr lang="zh-CN" altLang="en-US" sz="2000">
                <a:latin typeface="微软雅黑" pitchFamily="34" charset="-122"/>
                <a:ea typeface="微软雅黑" pitchFamily="34" charset="-122"/>
              </a:rPr>
              <a:t>寄</a:t>
            </a:r>
          </a:p>
          <a:p>
            <a:r>
              <a:rPr lang="zh-CN" altLang="en-US" sz="2000">
                <a:latin typeface="微软雅黑" pitchFamily="34" charset="-122"/>
                <a:ea typeface="微软雅黑" pitchFamily="34" charset="-122"/>
              </a:rPr>
              <a:t>存</a:t>
            </a:r>
          </a:p>
          <a:p>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595994"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5995" name="Group 27"/>
          <p:cNvGrpSpPr>
            <a:grpSpLocks/>
          </p:cNvGrpSpPr>
          <p:nvPr/>
        </p:nvGrpSpPr>
        <p:grpSpPr bwMode="auto">
          <a:xfrm>
            <a:off x="1511300" y="3519488"/>
            <a:ext cx="227013" cy="855662"/>
            <a:chOff x="895" y="1905"/>
            <a:chExt cx="143" cy="539"/>
          </a:xfrm>
        </p:grpSpPr>
        <p:sp>
          <p:nvSpPr>
            <p:cNvPr id="595996" name="Line 28"/>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997"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5998"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5999" name="Group 31"/>
          <p:cNvGrpSpPr>
            <a:grpSpLocks/>
          </p:cNvGrpSpPr>
          <p:nvPr/>
        </p:nvGrpSpPr>
        <p:grpSpPr bwMode="auto">
          <a:xfrm>
            <a:off x="2501900" y="4776788"/>
            <a:ext cx="1530350" cy="1487487"/>
            <a:chOff x="1576" y="2924"/>
            <a:chExt cx="964" cy="937"/>
          </a:xfrm>
        </p:grpSpPr>
        <p:sp>
          <p:nvSpPr>
            <p:cNvPr id="596000" name="Line 32"/>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01"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02" name="Line 34"/>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6003" name="Group 35"/>
          <p:cNvGrpSpPr>
            <a:grpSpLocks/>
          </p:cNvGrpSpPr>
          <p:nvPr/>
        </p:nvGrpSpPr>
        <p:grpSpPr bwMode="auto">
          <a:xfrm>
            <a:off x="3357563" y="5543550"/>
            <a:ext cx="493712" cy="719138"/>
            <a:chOff x="2115" y="3405"/>
            <a:chExt cx="311" cy="453"/>
          </a:xfrm>
        </p:grpSpPr>
        <p:sp>
          <p:nvSpPr>
            <p:cNvPr id="596004" name="Line 36"/>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05"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6006" name="Group 38"/>
          <p:cNvGrpSpPr>
            <a:grpSpLocks/>
          </p:cNvGrpSpPr>
          <p:nvPr/>
        </p:nvGrpSpPr>
        <p:grpSpPr bwMode="auto">
          <a:xfrm>
            <a:off x="1150938" y="3606800"/>
            <a:ext cx="4725987" cy="2208213"/>
            <a:chOff x="725" y="2158"/>
            <a:chExt cx="2977" cy="1448"/>
          </a:xfrm>
        </p:grpSpPr>
        <p:sp>
          <p:nvSpPr>
            <p:cNvPr id="596007"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08"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09"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6010"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96011"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12"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13" name="Text Box 45"/>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008000"/>
                </a:solidFill>
                <a:latin typeface="微软雅黑" pitchFamily="34" charset="-122"/>
                <a:ea typeface="微软雅黑" pitchFamily="34" charset="-122"/>
              </a:rPr>
              <a:t>地址</a:t>
            </a:r>
          </a:p>
        </p:txBody>
      </p:sp>
      <p:sp>
        <p:nvSpPr>
          <p:cNvPr id="596014"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6015" name="Text Box 47"/>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3333CC"/>
                </a:solidFill>
                <a:latin typeface="微软雅黑" pitchFamily="34" charset="-122"/>
                <a:ea typeface="微软雅黑" pitchFamily="34" charset="-122"/>
              </a:rPr>
              <a:t>数据</a:t>
            </a:r>
          </a:p>
        </p:txBody>
      </p:sp>
      <p:sp>
        <p:nvSpPr>
          <p:cNvPr id="596016"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6017" name="Text Box 49"/>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FF3300"/>
                </a:solidFill>
                <a:latin typeface="微软雅黑" pitchFamily="34" charset="-122"/>
                <a:ea typeface="微软雅黑" pitchFamily="34" charset="-122"/>
              </a:rPr>
              <a:t>控制</a:t>
            </a:r>
          </a:p>
        </p:txBody>
      </p:sp>
      <p:sp>
        <p:nvSpPr>
          <p:cNvPr id="596018"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6019"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6020" name="Group 52"/>
          <p:cNvGrpSpPr>
            <a:grpSpLocks/>
          </p:cNvGrpSpPr>
          <p:nvPr/>
        </p:nvGrpSpPr>
        <p:grpSpPr bwMode="auto">
          <a:xfrm>
            <a:off x="3490913" y="3603625"/>
            <a:ext cx="1755775" cy="2127250"/>
            <a:chOff x="2199" y="2185"/>
            <a:chExt cx="1106" cy="1340"/>
          </a:xfrm>
        </p:grpSpPr>
        <p:sp>
          <p:nvSpPr>
            <p:cNvPr id="596021" name="Text Box 53"/>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a:solidFill>
                    <a:schemeClr val="accent2"/>
                  </a:solidFill>
                  <a:latin typeface="微软雅黑" pitchFamily="34" charset="-122"/>
                  <a:ea typeface="微软雅黑" pitchFamily="34" charset="-122"/>
                </a:rPr>
                <a:t>GPRs</a:t>
              </a:r>
            </a:p>
          </p:txBody>
        </p:sp>
        <p:grpSp>
          <p:nvGrpSpPr>
            <p:cNvPr id="596022" name="Group 54"/>
            <p:cNvGrpSpPr>
              <a:grpSpLocks/>
            </p:cNvGrpSpPr>
            <p:nvPr/>
          </p:nvGrpSpPr>
          <p:grpSpPr bwMode="auto">
            <a:xfrm>
              <a:off x="2452" y="2500"/>
              <a:ext cx="853" cy="1025"/>
              <a:chOff x="2398" y="2273"/>
              <a:chExt cx="853" cy="1025"/>
            </a:xfrm>
          </p:grpSpPr>
          <p:grpSp>
            <p:nvGrpSpPr>
              <p:cNvPr id="596023" name="Group 55"/>
              <p:cNvGrpSpPr>
                <a:grpSpLocks/>
              </p:cNvGrpSpPr>
              <p:nvPr/>
            </p:nvGrpSpPr>
            <p:grpSpPr bwMode="auto">
              <a:xfrm>
                <a:off x="2398" y="2273"/>
                <a:ext cx="652" cy="992"/>
                <a:chOff x="2228" y="1678"/>
                <a:chExt cx="737" cy="992"/>
              </a:xfrm>
            </p:grpSpPr>
            <p:sp>
              <p:nvSpPr>
                <p:cNvPr id="596024"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6025" name="Line 57"/>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26" name="Line 58"/>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27" name="Line 59"/>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6028" name="Text Box 60"/>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0</a:t>
                </a:r>
              </a:p>
            </p:txBody>
          </p:sp>
          <p:sp>
            <p:nvSpPr>
              <p:cNvPr id="596029" name="Text Box 61"/>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1</a:t>
                </a:r>
              </a:p>
            </p:txBody>
          </p:sp>
          <p:sp>
            <p:nvSpPr>
              <p:cNvPr id="596030" name="Text Box 62"/>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1800">
                  <a:latin typeface="微软雅黑" pitchFamily="34" charset="-122"/>
                  <a:ea typeface="微软雅黑" pitchFamily="34" charset="-122"/>
                </a:endParaRPr>
              </a:p>
            </p:txBody>
          </p:sp>
          <p:sp>
            <p:nvSpPr>
              <p:cNvPr id="596031" name="Text Box 63"/>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7</a:t>
                </a:r>
              </a:p>
            </p:txBody>
          </p:sp>
        </p:grpSp>
        <p:sp>
          <p:nvSpPr>
            <p:cNvPr id="596032" name="Rectangle 64"/>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6033"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6034" name="Line 66"/>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35" name="Line 67"/>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36" name="Line 68"/>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37" name="Line 69"/>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38" name="Line 70"/>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39" name="Line 71"/>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40" name="Line 72"/>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41" name="Text Box 73"/>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6042" name="Text Box 74"/>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80483d6</a:t>
            </a:r>
          </a:p>
        </p:txBody>
      </p:sp>
      <p:sp>
        <p:nvSpPr>
          <p:cNvPr id="596043" name="Text Box 75"/>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80483d5</a:t>
            </a:r>
          </a:p>
        </p:txBody>
      </p:sp>
      <p:sp>
        <p:nvSpPr>
          <p:cNvPr id="596044" name="Text Box 76"/>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6045" name="Text Box 77"/>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a:t>
            </a:r>
          </a:p>
        </p:txBody>
      </p:sp>
      <p:sp>
        <p:nvSpPr>
          <p:cNvPr id="596046" name="Text Box 78"/>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zh-CN" altLang="en-US" sz="2000">
                <a:solidFill>
                  <a:srgbClr val="3333CC"/>
                </a:solidFill>
                <a:latin typeface="微软雅黑" pitchFamily="34" charset="-122"/>
                <a:ea typeface="微软雅黑" pitchFamily="34" charset="-122"/>
              </a:rPr>
              <a:t>     </a:t>
            </a:r>
            <a:endParaRPr lang="zh-CN" altLang="en-US" sz="2000">
              <a:solidFill>
                <a:srgbClr val="3333CC"/>
              </a:solidFill>
              <a:latin typeface="Arial" charset="0"/>
              <a:ea typeface="微软雅黑" pitchFamily="34" charset="-122"/>
            </a:endParaRPr>
          </a:p>
        </p:txBody>
      </p:sp>
      <p:sp>
        <p:nvSpPr>
          <p:cNvPr id="596047" name="Rectangle 79"/>
          <p:cNvSpPr>
            <a:spLocks noChangeArrowheads="1"/>
          </p:cNvSpPr>
          <p:nvPr/>
        </p:nvSpPr>
        <p:spPr bwMode="auto">
          <a:xfrm>
            <a:off x="0" y="684213"/>
            <a:ext cx="6192838"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altLang="zh-CN" sz="2000">
                <a:solidFill>
                  <a:srgbClr val="FF3300"/>
                </a:solidFill>
                <a:latin typeface="微软雅黑" pitchFamily="34" charset="-122"/>
                <a:ea typeface="微软雅黑" pitchFamily="34" charset="-122"/>
              </a:rPr>
              <a:t>080483d4</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&lt;add&gt;: </a:t>
            </a:r>
          </a:p>
          <a:p>
            <a:pPr eaLnBrk="1" hangingPunct="1">
              <a:lnSpc>
                <a:spcPct val="105000"/>
              </a:lnSpc>
            </a:pPr>
            <a:r>
              <a:rPr lang="en-US" altLang="zh-CN" sz="2000">
                <a:latin typeface="微软雅黑" pitchFamily="34" charset="-122"/>
                <a:ea typeface="微软雅黑" pitchFamily="34" charset="-122"/>
              </a:rPr>
              <a:t>  80483d4:    55	   push   %ebp</a:t>
            </a:r>
          </a:p>
          <a:p>
            <a:pPr eaLnBrk="1" hangingPunct="1">
              <a:lnSpc>
                <a:spcPct val="105000"/>
              </a:lnSpc>
            </a:pPr>
            <a:r>
              <a:rPr lang="en-US" altLang="zh-CN" sz="2000">
                <a:latin typeface="微软雅黑" pitchFamily="34" charset="-122"/>
                <a:ea typeface="微软雅黑" pitchFamily="34" charset="-122"/>
              </a:rPr>
              <a:t>  80483d5:    89 e5	   mov   %esp, %ebp</a:t>
            </a:r>
          </a:p>
        </p:txBody>
      </p:sp>
      <p:sp>
        <p:nvSpPr>
          <p:cNvPr id="596048"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49"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50" name="Text Box 82"/>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55</a:t>
            </a:r>
          </a:p>
        </p:txBody>
      </p:sp>
      <p:sp>
        <p:nvSpPr>
          <p:cNvPr id="596051" name="Text Box 83"/>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89</a:t>
            </a:r>
          </a:p>
        </p:txBody>
      </p:sp>
      <p:sp>
        <p:nvSpPr>
          <p:cNvPr id="596052" name="Text Box 84"/>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e5</a:t>
            </a:r>
          </a:p>
        </p:txBody>
      </p:sp>
      <p:sp>
        <p:nvSpPr>
          <p:cNvPr id="596053"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54" name="Text Box 86"/>
          <p:cNvSpPr txBox="1">
            <a:spLocks noChangeArrowheads="1"/>
          </p:cNvSpPr>
          <p:nvPr/>
        </p:nvSpPr>
        <p:spPr bwMode="auto">
          <a:xfrm>
            <a:off x="389572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6055" name="Text Box 87"/>
          <p:cNvSpPr txBox="1">
            <a:spLocks noChangeArrowheads="1"/>
          </p:cNvSpPr>
          <p:nvPr/>
        </p:nvSpPr>
        <p:spPr bwMode="auto">
          <a:xfrm>
            <a:off x="389572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2000">
              <a:solidFill>
                <a:srgbClr val="008000"/>
              </a:solidFill>
              <a:latin typeface="微软雅黑" pitchFamily="34" charset="-122"/>
              <a:ea typeface="微软雅黑" pitchFamily="34" charset="-122"/>
            </a:endParaRPr>
          </a:p>
        </p:txBody>
      </p:sp>
      <p:sp>
        <p:nvSpPr>
          <p:cNvPr id="596056" name="Rectangle 88"/>
          <p:cNvSpPr>
            <a:spLocks noChangeArrowheads="1"/>
          </p:cNvSpPr>
          <p:nvPr/>
        </p:nvSpPr>
        <p:spPr bwMode="auto">
          <a:xfrm>
            <a:off x="314007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EBP</a:t>
            </a:r>
            <a:endParaRPr lang="zh-CN" altLang="en-US" sz="2000">
              <a:solidFill>
                <a:srgbClr val="008000"/>
              </a:solidFill>
              <a:latin typeface="微软雅黑" pitchFamily="34" charset="-122"/>
              <a:ea typeface="微软雅黑" pitchFamily="34" charset="-122"/>
            </a:endParaRPr>
          </a:p>
        </p:txBody>
      </p:sp>
      <p:sp>
        <p:nvSpPr>
          <p:cNvPr id="596057" name="Rectangle 89"/>
          <p:cNvSpPr>
            <a:spLocks noChangeArrowheads="1"/>
          </p:cNvSpPr>
          <p:nvPr/>
        </p:nvSpPr>
        <p:spPr bwMode="auto">
          <a:xfrm>
            <a:off x="313213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ESP</a:t>
            </a:r>
            <a:endParaRPr lang="zh-CN" altLang="en-US" sz="2000">
              <a:solidFill>
                <a:srgbClr val="008000"/>
              </a:solidFill>
              <a:latin typeface="微软雅黑" pitchFamily="34" charset="-122"/>
              <a:ea typeface="微软雅黑" pitchFamily="34" charset="-122"/>
            </a:endParaRPr>
          </a:p>
        </p:txBody>
      </p:sp>
      <p:sp>
        <p:nvSpPr>
          <p:cNvPr id="596058" name="Rectangle 90"/>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EIP</a:t>
            </a:r>
            <a:endParaRPr lang="zh-CN" altLang="en-US" sz="2000">
              <a:solidFill>
                <a:srgbClr val="008000"/>
              </a:solidFill>
              <a:latin typeface="微软雅黑" pitchFamily="34" charset="-122"/>
              <a:ea typeface="微软雅黑" pitchFamily="34" charset="-122"/>
            </a:endParaRPr>
          </a:p>
        </p:txBody>
      </p:sp>
      <p:sp>
        <p:nvSpPr>
          <p:cNvPr id="596059" name="Text Box 91"/>
          <p:cNvSpPr txBox="1">
            <a:spLocks noChangeArrowheads="1"/>
          </p:cNvSpPr>
          <p:nvPr/>
        </p:nvSpPr>
        <p:spPr bwMode="auto">
          <a:xfrm>
            <a:off x="3851275" y="203358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6060" name="Line 92"/>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1" name="Line 93"/>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2"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3" name="Text Box 95"/>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6064" name="Line 96"/>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5" name="Line 97"/>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6"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7" name="Line 99"/>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8" name="Line 100"/>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69" name="Text Box 101"/>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80483d5</a:t>
            </a:r>
          </a:p>
        </p:txBody>
      </p:sp>
      <p:sp>
        <p:nvSpPr>
          <p:cNvPr id="596070" name="Rectangle 102"/>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55</a:t>
            </a:r>
            <a:endParaRPr lang="zh-CN" altLang="en-US" sz="1800">
              <a:solidFill>
                <a:schemeClr val="accent2"/>
              </a:solidFill>
              <a:latin typeface="微软雅黑" pitchFamily="34" charset="-122"/>
              <a:ea typeface="微软雅黑" pitchFamily="34" charset="-122"/>
            </a:endParaRPr>
          </a:p>
        </p:txBody>
      </p:sp>
      <p:sp>
        <p:nvSpPr>
          <p:cNvPr id="596071" name="Rectangle 103"/>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MDR</a:t>
            </a:r>
            <a:endParaRPr lang="zh-CN" altLang="en-US" sz="1800">
              <a:solidFill>
                <a:schemeClr val="accent2"/>
              </a:solidFill>
              <a:latin typeface="微软雅黑" pitchFamily="34" charset="-122"/>
              <a:ea typeface="微软雅黑" pitchFamily="34" charset="-122"/>
            </a:endParaRPr>
          </a:p>
        </p:txBody>
      </p:sp>
      <p:sp>
        <p:nvSpPr>
          <p:cNvPr id="596072" name="Text Box 104"/>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S1:</a:t>
            </a:r>
            <a:r>
              <a:rPr lang="zh-CN" altLang="en-US" sz="2000">
                <a:solidFill>
                  <a:srgbClr val="CC3300"/>
                </a:solidFill>
                <a:latin typeface="微软雅黑" pitchFamily="34" charset="-122"/>
                <a:ea typeface="微软雅黑" pitchFamily="34" charset="-122"/>
              </a:rPr>
              <a:t>取指令</a:t>
            </a:r>
          </a:p>
        </p:txBody>
      </p:sp>
      <p:sp>
        <p:nvSpPr>
          <p:cNvPr id="596073" name="Rectangle 105"/>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IR</a:t>
            </a:r>
            <a:endParaRPr lang="zh-CN" altLang="en-US" sz="1800">
              <a:solidFill>
                <a:schemeClr val="accent2"/>
              </a:solidFill>
              <a:latin typeface="微软雅黑" pitchFamily="34" charset="-122"/>
              <a:ea typeface="微软雅黑" pitchFamily="34" charset="-122"/>
            </a:endParaRPr>
          </a:p>
        </p:txBody>
      </p:sp>
      <p:sp>
        <p:nvSpPr>
          <p:cNvPr id="596074" name="Text Box 106"/>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S2:</a:t>
            </a:r>
            <a:r>
              <a:rPr lang="zh-CN" altLang="en-US" sz="2000">
                <a:solidFill>
                  <a:srgbClr val="CC3300"/>
                </a:solidFill>
                <a:latin typeface="微软雅黑" pitchFamily="34" charset="-122"/>
                <a:ea typeface="微软雅黑" pitchFamily="34" charset="-122"/>
              </a:rPr>
              <a:t>指令译码</a:t>
            </a:r>
          </a:p>
        </p:txBody>
      </p:sp>
      <p:sp>
        <p:nvSpPr>
          <p:cNvPr id="596075" name="Text Box 107"/>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S3:</a:t>
            </a:r>
            <a:r>
              <a:rPr lang="zh-CN" altLang="en-US" sz="2000">
                <a:solidFill>
                  <a:srgbClr val="CC3300"/>
                </a:solidFill>
                <a:latin typeface="微软雅黑" pitchFamily="34" charset="-122"/>
                <a:ea typeface="微软雅黑" pitchFamily="34" charset="-122"/>
              </a:rPr>
              <a:t>指令执行、</a:t>
            </a:r>
            <a:r>
              <a:rPr lang="en-US" altLang="zh-CN" sz="2000">
                <a:solidFill>
                  <a:srgbClr val="FF3300"/>
                </a:solidFill>
                <a:latin typeface="微软雅黑" pitchFamily="34" charset="-122"/>
                <a:ea typeface="微软雅黑" pitchFamily="34" charset="-122"/>
              </a:rPr>
              <a:t>EIP</a:t>
            </a:r>
            <a:r>
              <a:rPr lang="zh-CN" altLang="en-US" sz="2000">
                <a:solidFill>
                  <a:srgbClr val="FF3300"/>
                </a:solidFill>
                <a:latin typeface="微软雅黑" pitchFamily="34" charset="-122"/>
                <a:ea typeface="微软雅黑" pitchFamily="34" charset="-122"/>
              </a:rPr>
              <a:t>增量</a:t>
            </a:r>
          </a:p>
        </p:txBody>
      </p:sp>
      <p:sp>
        <p:nvSpPr>
          <p:cNvPr id="596076" name="Text Box 108"/>
          <p:cNvSpPr txBox="1">
            <a:spLocks noChangeArrowheads="1"/>
          </p:cNvSpPr>
          <p:nvPr/>
        </p:nvSpPr>
        <p:spPr bwMode="auto">
          <a:xfrm>
            <a:off x="3897313" y="2528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6077" name="Rectangle 109"/>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MAR</a:t>
            </a:r>
            <a:endParaRPr lang="zh-CN" altLang="en-US" sz="1800">
              <a:solidFill>
                <a:schemeClr val="accent2"/>
              </a:solidFill>
              <a:latin typeface="微软雅黑" pitchFamily="34" charset="-122"/>
              <a:ea typeface="微软雅黑" pitchFamily="34" charset="-122"/>
            </a:endParaRPr>
          </a:p>
        </p:txBody>
      </p:sp>
      <p:sp>
        <p:nvSpPr>
          <p:cNvPr id="596078" name="Text Box 110"/>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6079" name="Text Box 111"/>
          <p:cNvSpPr txBox="1">
            <a:spLocks noChangeArrowheads="1"/>
          </p:cNvSpPr>
          <p:nvPr/>
        </p:nvSpPr>
        <p:spPr bwMode="auto">
          <a:xfrm>
            <a:off x="5254625" y="26193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6080" name="Text Box 112"/>
          <p:cNvSpPr txBox="1">
            <a:spLocks noChangeArrowheads="1"/>
          </p:cNvSpPr>
          <p:nvPr/>
        </p:nvSpPr>
        <p:spPr bwMode="auto">
          <a:xfrm>
            <a:off x="3986213" y="6211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6081" name="Text Box 113"/>
          <p:cNvSpPr txBox="1">
            <a:spLocks noChangeArrowheads="1"/>
          </p:cNvSpPr>
          <p:nvPr/>
        </p:nvSpPr>
        <p:spPr bwMode="auto">
          <a:xfrm>
            <a:off x="5292725" y="6483350"/>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6082" name="Text Box 114"/>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6083" name="Text Box 115"/>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20</a:t>
            </a:r>
          </a:p>
        </p:txBody>
      </p:sp>
      <p:sp>
        <p:nvSpPr>
          <p:cNvPr id="596084" name="Text Box 116"/>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00</a:t>
            </a:r>
          </a:p>
        </p:txBody>
      </p:sp>
      <p:sp>
        <p:nvSpPr>
          <p:cNvPr id="596085" name="Text Box 117"/>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ff</a:t>
            </a:r>
          </a:p>
        </p:txBody>
      </p:sp>
      <p:sp>
        <p:nvSpPr>
          <p:cNvPr id="596086" name="Text Box 118"/>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a:t>
            </a:r>
          </a:p>
        </p:txBody>
      </p:sp>
      <p:sp>
        <p:nvSpPr>
          <p:cNvPr id="596087" name="Line 119"/>
          <p:cNvSpPr>
            <a:spLocks noChangeShapeType="1"/>
          </p:cNvSpPr>
          <p:nvPr/>
        </p:nvSpPr>
        <p:spPr bwMode="auto">
          <a:xfrm>
            <a:off x="206375" y="1538288"/>
            <a:ext cx="360363"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6088" name="Text Box 120"/>
          <p:cNvSpPr txBox="1">
            <a:spLocks noChangeArrowheads="1"/>
          </p:cNvSpPr>
          <p:nvPr/>
        </p:nvSpPr>
        <p:spPr bwMode="auto">
          <a:xfrm>
            <a:off x="1150938" y="142875"/>
            <a:ext cx="7154862" cy="5191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zh-CN" altLang="en-US" sz="2800">
                <a:solidFill>
                  <a:srgbClr val="FF3300"/>
                </a:solidFill>
                <a:latin typeface="微软雅黑" pitchFamily="34" charset="-122"/>
                <a:ea typeface="微软雅黑" pitchFamily="34" charset="-122"/>
              </a:rPr>
              <a:t>开始执行下一条指令</a:t>
            </a:r>
          </a:p>
        </p:txBody>
      </p:sp>
      <p:sp>
        <p:nvSpPr>
          <p:cNvPr id="596089" name="Text Box 121"/>
          <p:cNvSpPr txBox="1">
            <a:spLocks noChangeArrowheads="1"/>
          </p:cNvSpPr>
          <p:nvPr/>
        </p:nvSpPr>
        <p:spPr bwMode="auto">
          <a:xfrm>
            <a:off x="4976813" y="25288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4</a:t>
            </a:r>
          </a:p>
        </p:txBody>
      </p:sp>
      <p:sp>
        <p:nvSpPr>
          <p:cNvPr id="596090" name="Text Box 122"/>
          <p:cNvSpPr txBox="1">
            <a:spLocks noChangeArrowheads="1"/>
          </p:cNvSpPr>
          <p:nvPr/>
        </p:nvSpPr>
        <p:spPr bwMode="auto">
          <a:xfrm>
            <a:off x="4976813" y="20796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5</a:t>
            </a:r>
          </a:p>
        </p:txBody>
      </p:sp>
      <p:sp>
        <p:nvSpPr>
          <p:cNvPr id="596091" name="Text Box 123"/>
          <p:cNvSpPr txBox="1">
            <a:spLocks noChangeArrowheads="1"/>
          </p:cNvSpPr>
          <p:nvPr/>
        </p:nvSpPr>
        <p:spPr bwMode="auto">
          <a:xfrm>
            <a:off x="5921375" y="4959350"/>
            <a:ext cx="630238" cy="366713"/>
          </a:xfrm>
          <a:prstGeom prst="rect">
            <a:avLst/>
          </a:prstGeom>
          <a:solidFill>
            <a:schemeClr val="accent2">
              <a:alpha val="33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Wr</a:t>
            </a:r>
          </a:p>
        </p:txBody>
      </p:sp>
      <p:sp>
        <p:nvSpPr>
          <p:cNvPr id="596092" name="Text Box 124"/>
          <p:cNvSpPr txBox="1">
            <a:spLocks noChangeArrowheads="1"/>
          </p:cNvSpPr>
          <p:nvPr/>
        </p:nvSpPr>
        <p:spPr bwMode="auto">
          <a:xfrm>
            <a:off x="1196975" y="5454650"/>
            <a:ext cx="630238" cy="366713"/>
          </a:xfrm>
          <a:prstGeom prst="rect">
            <a:avLst/>
          </a:prstGeom>
          <a:solidFill>
            <a:schemeClr val="accent2">
              <a:alpha val="35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Wr</a:t>
            </a:r>
          </a:p>
        </p:txBody>
      </p:sp>
    </p:spTree>
    <p:extLst>
      <p:ext uri="{BB962C8B-B14F-4D97-AF65-F5344CB8AC3E}">
        <p14:creationId xmlns:p14="http://schemas.microsoft.com/office/powerpoint/2010/main" val="159778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机器指令的执行过程</a:t>
            </a:r>
          </a:p>
        </p:txBody>
      </p:sp>
      <p:sp>
        <p:nvSpPr>
          <p:cNvPr id="457731" name="Rectangle 3"/>
          <p:cNvSpPr>
            <a:spLocks noGrp="1" noChangeArrowheads="1"/>
          </p:cNvSpPr>
          <p:nvPr>
            <p:ph type="body" idx="1"/>
          </p:nvPr>
        </p:nvSpPr>
        <p:spPr>
          <a:xfrm>
            <a:off x="334963" y="760413"/>
            <a:ext cx="8510587" cy="5641975"/>
          </a:xfrm>
        </p:spPr>
        <p:txBody>
          <a:bodyPr/>
          <a:lstStyle/>
          <a:p>
            <a:pPr>
              <a:lnSpc>
                <a:spcPct val="110000"/>
              </a:lnSpc>
              <a:spcBef>
                <a:spcPct val="25000"/>
              </a:spcBef>
            </a:pPr>
            <a:r>
              <a:rPr lang="zh-CN" altLang="en-US" sz="1900">
                <a:solidFill>
                  <a:schemeClr val="accent1"/>
                </a:solidFill>
                <a:latin typeface="微软雅黑" pitchFamily="34" charset="-122"/>
                <a:ea typeface="微软雅黑" pitchFamily="34" charset="-122"/>
              </a:rPr>
              <a:t>取指令：</a:t>
            </a:r>
            <a:r>
              <a:rPr lang="zh-CN" altLang="en-US" sz="1900">
                <a:latin typeface="微软雅黑" pitchFamily="34" charset="-122"/>
                <a:ea typeface="微软雅黑" pitchFamily="34" charset="-122"/>
              </a:rPr>
              <a:t>从</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所指单元取出指令送指令寄存器（</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），并增量</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a:t>
            </a:r>
          </a:p>
          <a:p>
            <a:pPr lvl="1">
              <a:lnSpc>
                <a:spcPct val="110000"/>
              </a:lnSpc>
              <a:spcBef>
                <a:spcPct val="25000"/>
              </a:spcBef>
            </a:pPr>
            <a:r>
              <a:rPr lang="zh-CN" altLang="en-US" sz="1900">
                <a:latin typeface="微软雅黑" pitchFamily="34" charset="-122"/>
                <a:ea typeface="微软雅黑" pitchFamily="34" charset="-122"/>
              </a:rPr>
              <a:t>如</a:t>
            </a:r>
            <a:r>
              <a:rPr lang="en-US" altLang="zh-CN" sz="1900">
                <a:latin typeface="微软雅黑" pitchFamily="34" charset="-122"/>
                <a:ea typeface="微软雅黑" pitchFamily="34" charset="-122"/>
              </a:rPr>
              <a:t>add</a:t>
            </a:r>
            <a:r>
              <a:rPr lang="zh-CN" altLang="en-US" sz="1900">
                <a:latin typeface="微软雅黑" pitchFamily="34" charset="-122"/>
                <a:ea typeface="微软雅黑" pitchFamily="34" charset="-122"/>
              </a:rPr>
              <a:t>函数，开始</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IA-32</a:t>
            </a:r>
            <a:r>
              <a:rPr lang="zh-CN" altLang="en-US" sz="1900">
                <a:latin typeface="微软雅黑" pitchFamily="34" charset="-122"/>
                <a:ea typeface="微软雅黑" pitchFamily="34" charset="-122"/>
              </a:rPr>
              <a:t>的</a:t>
            </a:r>
            <a:r>
              <a:rPr lang="en-US" altLang="zh-CN" sz="1900">
                <a:latin typeface="微软雅黑" pitchFamily="34" charset="-122"/>
                <a:ea typeface="微软雅黑" pitchFamily="34" charset="-122"/>
              </a:rPr>
              <a:t>EIP</a:t>
            </a:r>
            <a:r>
              <a:rPr lang="zh-CN" altLang="en-US" sz="1900">
                <a:latin typeface="微软雅黑" pitchFamily="34" charset="-122"/>
                <a:ea typeface="微软雅黑" pitchFamily="34" charset="-122"/>
              </a:rPr>
              <a:t>）中存放的是</a:t>
            </a:r>
            <a:r>
              <a:rPr lang="en-US" altLang="zh-CN" sz="1900">
                <a:latin typeface="微软雅黑" pitchFamily="34" charset="-122"/>
                <a:ea typeface="微软雅黑" pitchFamily="34" charset="-122"/>
              </a:rPr>
              <a:t>0x0848394</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根据</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取指令送</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，每次总是取最长指令字节数，假定最长指令是</a:t>
            </a:r>
            <a:r>
              <a:rPr lang="en-US" altLang="zh-CN" sz="1900">
                <a:latin typeface="微软雅黑" pitchFamily="34" charset="-122"/>
                <a:ea typeface="微软雅黑" pitchFamily="34" charset="-122"/>
              </a:rPr>
              <a:t>4</a:t>
            </a:r>
            <a:r>
              <a:rPr lang="zh-CN" altLang="en-US" sz="1900">
                <a:latin typeface="微软雅黑" pitchFamily="34" charset="-122"/>
                <a:ea typeface="微软雅黑" pitchFamily="34" charset="-122"/>
              </a:rPr>
              <a:t>个字节，即</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位，此时，也即</a:t>
            </a:r>
            <a:r>
              <a:rPr lang="en-US" altLang="zh-CN" sz="1900">
                <a:latin typeface="微软雅黑" pitchFamily="34" charset="-122"/>
                <a:ea typeface="微软雅黑" pitchFamily="34" charset="-122"/>
              </a:rPr>
              <a:t>55 89 E5 8BH</a:t>
            </a:r>
            <a:r>
              <a:rPr lang="zh-CN" altLang="en-US" sz="1900">
                <a:latin typeface="微软雅黑" pitchFamily="34" charset="-122"/>
                <a:ea typeface="微软雅黑" pitchFamily="34" charset="-122"/>
              </a:rPr>
              <a:t>被取到</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中。 </a:t>
            </a:r>
          </a:p>
          <a:p>
            <a:pPr>
              <a:lnSpc>
                <a:spcPct val="110000"/>
              </a:lnSpc>
              <a:spcBef>
                <a:spcPct val="25000"/>
              </a:spcBef>
            </a:pPr>
            <a:r>
              <a:rPr lang="zh-CN" altLang="en-US" sz="1900">
                <a:solidFill>
                  <a:schemeClr val="accent1"/>
                </a:solidFill>
                <a:latin typeface="微软雅黑" pitchFamily="34" charset="-122"/>
                <a:ea typeface="微软雅黑" pitchFamily="34" charset="-122"/>
              </a:rPr>
              <a:t>指令译码：</a:t>
            </a:r>
            <a:r>
              <a:rPr lang="zh-CN" altLang="en-US" sz="1900">
                <a:latin typeface="微软雅黑" pitchFamily="34" charset="-122"/>
                <a:ea typeface="微软雅黑" pitchFamily="34" charset="-122"/>
              </a:rPr>
              <a:t>不同指令其功能不同，因而需要不同的操作控制信号。</a:t>
            </a:r>
          </a:p>
          <a:p>
            <a:pPr lvl="1">
              <a:lnSpc>
                <a:spcPct val="110000"/>
              </a:lnSpc>
              <a:spcBef>
                <a:spcPct val="25000"/>
              </a:spcBef>
            </a:pP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根据不同操作码译出不同控制信号。对于上述取到</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中的</a:t>
            </a:r>
            <a:r>
              <a:rPr lang="en-US" altLang="zh-CN" sz="1900">
                <a:latin typeface="微软雅黑" pitchFamily="34" charset="-122"/>
                <a:ea typeface="微软雅黑" pitchFamily="34" charset="-122"/>
              </a:rPr>
              <a:t>55 89 E5 8BH</a:t>
            </a:r>
            <a:r>
              <a:rPr lang="zh-CN" altLang="en-US" sz="1900">
                <a:latin typeface="微软雅黑" pitchFamily="34" charset="-122"/>
                <a:ea typeface="微软雅黑" pitchFamily="34" charset="-122"/>
              </a:rPr>
              <a:t>译码时，可根据高</a:t>
            </a:r>
            <a:r>
              <a:rPr lang="en-US" altLang="zh-CN" sz="1900">
                <a:latin typeface="微软雅黑" pitchFamily="34" charset="-122"/>
                <a:ea typeface="微软雅黑" pitchFamily="34" charset="-122"/>
              </a:rPr>
              <a:t>5</a:t>
            </a:r>
            <a:r>
              <a:rPr lang="zh-CN" altLang="en-US" sz="1900">
                <a:latin typeface="微软雅黑" pitchFamily="34" charset="-122"/>
                <a:ea typeface="微软雅黑" pitchFamily="34" charset="-122"/>
              </a:rPr>
              <a:t>位</a:t>
            </a:r>
            <a:r>
              <a:rPr lang="en-US" altLang="zh-CN" sz="1900">
                <a:solidFill>
                  <a:schemeClr val="accent1"/>
                </a:solidFill>
                <a:latin typeface="微软雅黑" pitchFamily="34" charset="-122"/>
                <a:ea typeface="微软雅黑" pitchFamily="34" charset="-122"/>
              </a:rPr>
              <a:t>01010</a:t>
            </a:r>
            <a:r>
              <a:rPr lang="zh-CN" altLang="en-US" sz="1900">
                <a:latin typeface="微软雅黑" pitchFamily="34" charset="-122"/>
                <a:ea typeface="微软雅黑" pitchFamily="34" charset="-122"/>
              </a:rPr>
              <a:t>译码得到</a:t>
            </a:r>
            <a:r>
              <a:rPr lang="en-US" altLang="zh-CN" sz="1900">
                <a:latin typeface="微软雅黑" pitchFamily="34" charset="-122"/>
                <a:ea typeface="微软雅黑" pitchFamily="34" charset="-122"/>
              </a:rPr>
              <a:t>push</a:t>
            </a:r>
            <a:r>
              <a:rPr lang="zh-CN" altLang="en-US" sz="1900">
                <a:latin typeface="微软雅黑" pitchFamily="34" charset="-122"/>
                <a:ea typeface="微软雅黑" pitchFamily="34" charset="-122"/>
              </a:rPr>
              <a:t>指令的控制信号。</a:t>
            </a:r>
          </a:p>
          <a:p>
            <a:pPr>
              <a:lnSpc>
                <a:spcPct val="110000"/>
              </a:lnSpc>
              <a:spcBef>
                <a:spcPct val="25000"/>
              </a:spcBef>
            </a:pPr>
            <a:r>
              <a:rPr lang="zh-CN" altLang="en-US" sz="1900">
                <a:solidFill>
                  <a:schemeClr val="accent1"/>
                </a:solidFill>
                <a:latin typeface="微软雅黑" pitchFamily="34" charset="-122"/>
                <a:ea typeface="微软雅黑" pitchFamily="34" charset="-122"/>
              </a:rPr>
              <a:t>源操作数地址计算并取操作数：</a:t>
            </a:r>
            <a:r>
              <a:rPr lang="zh-CN" altLang="en-US" sz="1900">
                <a:latin typeface="微软雅黑" pitchFamily="34" charset="-122"/>
                <a:ea typeface="微软雅黑" pitchFamily="34" charset="-122"/>
              </a:rPr>
              <a:t>根据寻址方式确定源操作数地址计算方式，若是存储器数据，则需一次或多次访存；若为间接寻址或两操作数都在存储器的双目运算，则需多次访存；若是寄存器数据，则直接从寄存器取数。</a:t>
            </a:r>
          </a:p>
          <a:p>
            <a:pPr>
              <a:lnSpc>
                <a:spcPct val="110000"/>
              </a:lnSpc>
              <a:spcBef>
                <a:spcPct val="25000"/>
              </a:spcBef>
            </a:pPr>
            <a:r>
              <a:rPr lang="zh-CN" altLang="en-US" sz="1900">
                <a:solidFill>
                  <a:schemeClr val="accent1"/>
                </a:solidFill>
                <a:latin typeface="微软雅黑" pitchFamily="34" charset="-122"/>
                <a:ea typeface="微软雅黑" pitchFamily="34" charset="-122"/>
              </a:rPr>
              <a:t>执行数据操作：</a:t>
            </a:r>
            <a:r>
              <a:rPr lang="zh-CN" altLang="en-US" sz="1900">
                <a:latin typeface="微软雅黑" pitchFamily="34" charset="-122"/>
                <a:ea typeface="微软雅黑" pitchFamily="34" charset="-122"/>
              </a:rPr>
              <a:t>在</a:t>
            </a:r>
            <a:r>
              <a:rPr lang="en-US" altLang="zh-CN" sz="1900">
                <a:latin typeface="微软雅黑" pitchFamily="34" charset="-122"/>
                <a:ea typeface="微软雅黑" pitchFamily="34" charset="-122"/>
              </a:rPr>
              <a:t>ALU</a:t>
            </a:r>
            <a:r>
              <a:rPr lang="zh-CN" altLang="en-US" sz="1900">
                <a:latin typeface="微软雅黑" pitchFamily="34" charset="-122"/>
                <a:ea typeface="微软雅黑" pitchFamily="34" charset="-122"/>
              </a:rPr>
              <a:t>或加法器等运算部件中对取出的源操作数进行运算。</a:t>
            </a:r>
          </a:p>
          <a:p>
            <a:pPr>
              <a:lnSpc>
                <a:spcPct val="110000"/>
              </a:lnSpc>
              <a:spcBef>
                <a:spcPct val="25000"/>
              </a:spcBef>
            </a:pPr>
            <a:r>
              <a:rPr lang="zh-CN" altLang="en-US" sz="1900">
                <a:solidFill>
                  <a:schemeClr val="accent1"/>
                </a:solidFill>
                <a:latin typeface="微软雅黑" pitchFamily="34" charset="-122"/>
                <a:ea typeface="微软雅黑" pitchFamily="34" charset="-122"/>
              </a:rPr>
              <a:t>目的操作数地址计算并存结果：</a:t>
            </a:r>
            <a:r>
              <a:rPr lang="zh-CN" altLang="en-US" sz="1900">
                <a:latin typeface="微软雅黑" pitchFamily="34" charset="-122"/>
                <a:ea typeface="微软雅黑" pitchFamily="34" charset="-122"/>
              </a:rPr>
              <a:t>根据寻址方式确定目的操作数地址计算方式，若是存储器数据，则需要一次或多次访存（间接寻址时）；若是寄存器数据，则在进行数据操作时直接存结果到寄存器。</a:t>
            </a:r>
          </a:p>
          <a:p>
            <a:pPr>
              <a:lnSpc>
                <a:spcPct val="110000"/>
              </a:lnSpc>
              <a:spcBef>
                <a:spcPct val="25000"/>
              </a:spcBef>
            </a:pPr>
            <a:r>
              <a:rPr lang="zh-CN" altLang="en-US" sz="1900">
                <a:solidFill>
                  <a:schemeClr val="accent1"/>
                </a:solidFill>
                <a:latin typeface="微软雅黑" pitchFamily="34" charset="-122"/>
                <a:ea typeface="微软雅黑" pitchFamily="34" charset="-122"/>
              </a:rPr>
              <a:t>指令地址计算并将其送</a:t>
            </a:r>
            <a:r>
              <a:rPr lang="en-US" altLang="zh-CN" sz="1900">
                <a:solidFill>
                  <a:schemeClr val="accent1"/>
                </a:solidFill>
                <a:latin typeface="微软雅黑" pitchFamily="34" charset="-122"/>
                <a:ea typeface="微软雅黑" pitchFamily="34" charset="-122"/>
              </a:rPr>
              <a:t>PC</a:t>
            </a:r>
            <a:r>
              <a:rPr lang="zh-CN" altLang="en-US" sz="1900">
                <a:solidFill>
                  <a:schemeClr val="accent1"/>
                </a:solidFill>
                <a:latin typeface="微软雅黑" pitchFamily="34" charset="-122"/>
                <a:ea typeface="微软雅黑" pitchFamily="34" charset="-122"/>
              </a:rPr>
              <a:t>。</a:t>
            </a:r>
            <a:r>
              <a:rPr lang="zh-CN" altLang="en-US" sz="1900">
                <a:latin typeface="微软雅黑" pitchFamily="34" charset="-122"/>
                <a:ea typeface="微软雅黑" pitchFamily="34" charset="-122"/>
              </a:rPr>
              <a:t>顺序执行时，</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加上当前指令长度；遇到转移类指令时，则需要根据条件码、操作码和寻址方式等确定下条指令地址。</a:t>
            </a:r>
            <a:r>
              <a:rPr lang="zh-CN" altLang="en-US">
                <a:latin typeface="微软雅黑" pitchFamily="34" charset="-122"/>
                <a:ea typeface="微软雅黑" pitchFamily="34" charset="-122"/>
              </a:rPr>
              <a:t> </a:t>
            </a:r>
          </a:p>
        </p:txBody>
      </p:sp>
    </p:spTree>
    <p:extLst>
      <p:ext uri="{BB962C8B-B14F-4D97-AF65-F5344CB8AC3E}">
        <p14:creationId xmlns:p14="http://schemas.microsoft.com/office/powerpoint/2010/main" val="3119090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31">
                                            <p:txEl>
                                              <p:pRg st="1" end="1"/>
                                            </p:txEl>
                                          </p:spTgt>
                                        </p:tgtEl>
                                        <p:attrNameLst>
                                          <p:attrName>style.visibility</p:attrName>
                                        </p:attrNameLst>
                                      </p:cBhvr>
                                      <p:to>
                                        <p:strVal val="visible"/>
                                      </p:to>
                                    </p:set>
                                    <p:animEffect transition="in" filter="blinds(horizontal)">
                                      <p:cBhvr>
                                        <p:cTn id="10" dur="500"/>
                                        <p:tgtEl>
                                          <p:spTgt spid="4577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animEffect transition="in" filter="blinds(horizontal)">
                                      <p:cBhvr>
                                        <p:cTn id="15" dur="500"/>
                                        <p:tgtEl>
                                          <p:spTgt spid="457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7731">
                                            <p:txEl>
                                              <p:pRg st="3" end="3"/>
                                            </p:txEl>
                                          </p:spTgt>
                                        </p:tgtEl>
                                        <p:attrNameLst>
                                          <p:attrName>style.visibility</p:attrName>
                                        </p:attrNameLst>
                                      </p:cBhvr>
                                      <p:to>
                                        <p:strVal val="visible"/>
                                      </p:to>
                                    </p:set>
                                    <p:animEffect transition="in" filter="blinds(horizontal)">
                                      <p:cBhvr>
                                        <p:cTn id="18" dur="500"/>
                                        <p:tgtEl>
                                          <p:spTgt spid="4577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animEffect transition="in" filter="blinds(horizontal)">
                                      <p:cBhvr>
                                        <p:cTn id="23" dur="500"/>
                                        <p:tgtEl>
                                          <p:spTgt spid="4577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57731">
                                            <p:txEl>
                                              <p:pRg st="5" end="5"/>
                                            </p:txEl>
                                          </p:spTgt>
                                        </p:tgtEl>
                                        <p:attrNameLst>
                                          <p:attrName>style.visibility</p:attrName>
                                        </p:attrNameLst>
                                      </p:cBhvr>
                                      <p:to>
                                        <p:strVal val="visible"/>
                                      </p:to>
                                    </p:set>
                                    <p:animEffect transition="in" filter="blinds(horizontal)">
                                      <p:cBhvr>
                                        <p:cTn id="28" dur="500"/>
                                        <p:tgtEl>
                                          <p:spTgt spid="45773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7731">
                                            <p:txEl>
                                              <p:pRg st="6" end="6"/>
                                            </p:txEl>
                                          </p:spTgt>
                                        </p:tgtEl>
                                        <p:attrNameLst>
                                          <p:attrName>style.visibility</p:attrName>
                                        </p:attrNameLst>
                                      </p:cBhvr>
                                      <p:to>
                                        <p:strVal val="visible"/>
                                      </p:to>
                                    </p:set>
                                    <p:animEffect transition="in" filter="blinds(horizontal)">
                                      <p:cBhvr>
                                        <p:cTn id="33" dur="500"/>
                                        <p:tgtEl>
                                          <p:spTgt spid="45773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57731">
                                            <p:txEl>
                                              <p:pRg st="7" end="7"/>
                                            </p:txEl>
                                          </p:spTgt>
                                        </p:tgtEl>
                                        <p:attrNameLst>
                                          <p:attrName>style.visibility</p:attrName>
                                        </p:attrNameLst>
                                      </p:cBhvr>
                                      <p:to>
                                        <p:strVal val="visible"/>
                                      </p:to>
                                    </p:set>
                                    <p:animEffect transition="in" filter="blinds(horizontal)">
                                      <p:cBhvr>
                                        <p:cTn id="38" dur="500"/>
                                        <p:tgtEl>
                                          <p:spTgt spid="457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236538" y="171450"/>
            <a:ext cx="8807450" cy="528638"/>
          </a:xfrm>
        </p:spPr>
        <p:txBody>
          <a:bodyPr/>
          <a:lstStyle/>
          <a:p>
            <a:r>
              <a:rPr lang="zh-CN" altLang="en-US"/>
              <a:t>机器指令的执行过程</a:t>
            </a:r>
          </a:p>
        </p:txBody>
      </p:sp>
      <p:sp>
        <p:nvSpPr>
          <p:cNvPr id="392195" name="Rectangle 3"/>
          <p:cNvSpPr>
            <a:spLocks noGrp="1" noChangeArrowheads="1"/>
          </p:cNvSpPr>
          <p:nvPr>
            <p:ph type="body" idx="1"/>
          </p:nvPr>
        </p:nvSpPr>
        <p:spPr>
          <a:xfrm>
            <a:off x="128588" y="896938"/>
            <a:ext cx="8902700" cy="5051425"/>
          </a:xfrm>
        </p:spPr>
        <p:txBody>
          <a:bodyPr/>
          <a:lstStyle/>
          <a:p>
            <a:pPr>
              <a:lnSpc>
                <a:spcPct val="115000"/>
              </a:lnSpc>
              <a:spcBef>
                <a:spcPct val="25000"/>
              </a:spcBef>
            </a:pPr>
            <a:r>
              <a:rPr lang="zh-CN" altLang="en-US" sz="2200">
                <a:latin typeface="微软雅黑" pitchFamily="34" charset="-122"/>
                <a:ea typeface="微软雅黑" pitchFamily="34" charset="-122"/>
              </a:rPr>
              <a:t>每条指令的功能总是由以下四种基本操作来实现：</a:t>
            </a:r>
          </a:p>
          <a:p>
            <a:pPr lvl="1">
              <a:lnSpc>
                <a:spcPct val="115000"/>
              </a:lnSpc>
              <a:spcBef>
                <a:spcPct val="25000"/>
              </a:spcBef>
              <a:buFontTx/>
              <a:buNone/>
            </a:pPr>
            <a:r>
              <a:rPr lang="zh-CN" altLang="en-US" sz="2200">
                <a:latin typeface="微软雅黑" pitchFamily="34" charset="-122"/>
                <a:ea typeface="微软雅黑" pitchFamily="34" charset="-122"/>
              </a:rPr>
              <a:t>读取某一主存单元的内容，并将其装入某个寄存器</a:t>
            </a:r>
            <a:r>
              <a:rPr lang="zh-CN" altLang="en-US" sz="2200">
                <a:solidFill>
                  <a:srgbClr val="993300"/>
                </a:solidFill>
                <a:latin typeface="微软雅黑" pitchFamily="34" charset="-122"/>
                <a:ea typeface="微软雅黑" pitchFamily="34" charset="-122"/>
              </a:rPr>
              <a:t>（取指， 取数）</a:t>
            </a:r>
          </a:p>
          <a:p>
            <a:pPr lvl="1">
              <a:lnSpc>
                <a:spcPct val="115000"/>
              </a:lnSpc>
              <a:spcBef>
                <a:spcPct val="25000"/>
              </a:spcBef>
              <a:buFontTx/>
              <a:buNone/>
            </a:pPr>
            <a:r>
              <a:rPr lang="zh-CN" altLang="en-US" sz="2200">
                <a:latin typeface="微软雅黑" pitchFamily="34" charset="-122"/>
                <a:ea typeface="微软雅黑" pitchFamily="34" charset="-122"/>
              </a:rPr>
              <a:t>把一个数据从某个寄存器存入给定的主存单元中</a:t>
            </a:r>
            <a:r>
              <a:rPr lang="zh-CN" altLang="en-US" sz="2200">
                <a:solidFill>
                  <a:srgbClr val="993300"/>
                </a:solidFill>
                <a:latin typeface="微软雅黑" pitchFamily="34" charset="-122"/>
                <a:ea typeface="微软雅黑" pitchFamily="34" charset="-122"/>
              </a:rPr>
              <a:t>（存结果）</a:t>
            </a:r>
          </a:p>
          <a:p>
            <a:pPr lvl="1">
              <a:lnSpc>
                <a:spcPct val="115000"/>
              </a:lnSpc>
              <a:spcBef>
                <a:spcPct val="25000"/>
              </a:spcBef>
              <a:buFontTx/>
              <a:buNone/>
            </a:pPr>
            <a:r>
              <a:rPr lang="zh-CN" altLang="en-US" sz="2200">
                <a:latin typeface="微软雅黑" pitchFamily="34" charset="-122"/>
                <a:ea typeface="微软雅黑" pitchFamily="34" charset="-122"/>
              </a:rPr>
              <a:t>把一个数据从某寄存器送到另一寄存器或者</a:t>
            </a:r>
            <a:r>
              <a:rPr lang="en-US" altLang="zh-CN" sz="2200">
                <a:latin typeface="微软雅黑" pitchFamily="34" charset="-122"/>
                <a:ea typeface="微软雅黑" pitchFamily="34" charset="-122"/>
              </a:rPr>
              <a:t>ALU</a:t>
            </a:r>
            <a:r>
              <a:rPr lang="zh-CN" altLang="en-US" sz="2200">
                <a:solidFill>
                  <a:srgbClr val="993300"/>
                </a:solidFill>
                <a:latin typeface="微软雅黑" pitchFamily="34" charset="-122"/>
                <a:ea typeface="微软雅黑" pitchFamily="34" charset="-122"/>
              </a:rPr>
              <a:t>（取数，存结果）</a:t>
            </a:r>
          </a:p>
          <a:p>
            <a:pPr lvl="1">
              <a:lnSpc>
                <a:spcPct val="115000"/>
              </a:lnSpc>
              <a:spcBef>
                <a:spcPct val="25000"/>
              </a:spcBef>
              <a:buFontTx/>
              <a:buNone/>
            </a:pPr>
            <a:r>
              <a:rPr lang="zh-CN" altLang="en-US" sz="2200">
                <a:latin typeface="微软雅黑" pitchFamily="34" charset="-122"/>
                <a:ea typeface="微软雅黑" pitchFamily="34" charset="-122"/>
              </a:rPr>
              <a:t>进行算术或逻辑运算</a:t>
            </a:r>
            <a:r>
              <a:rPr lang="zh-CN" altLang="en-US" sz="2200">
                <a:solidFill>
                  <a:srgbClr val="993300"/>
                </a:solidFill>
                <a:latin typeface="微软雅黑" pitchFamily="34" charset="-122"/>
                <a:ea typeface="微软雅黑" pitchFamily="34" charset="-122"/>
              </a:rPr>
              <a:t>（</a:t>
            </a:r>
            <a:r>
              <a:rPr lang="en-US" altLang="zh-CN" sz="2200">
                <a:solidFill>
                  <a:srgbClr val="993300"/>
                </a:solidFill>
                <a:latin typeface="微软雅黑" pitchFamily="34" charset="-122"/>
                <a:ea typeface="微软雅黑" pitchFamily="34" charset="-122"/>
              </a:rPr>
              <a:t>PC+1</a:t>
            </a:r>
            <a:r>
              <a:rPr lang="zh-CN" altLang="en-US" sz="2200">
                <a:solidFill>
                  <a:srgbClr val="993300"/>
                </a:solidFill>
                <a:latin typeface="微软雅黑" pitchFamily="34" charset="-122"/>
                <a:ea typeface="微软雅黑" pitchFamily="34" charset="-122"/>
              </a:rPr>
              <a:t>，计算地址，运算）</a:t>
            </a:r>
          </a:p>
          <a:p>
            <a:pPr lvl="1">
              <a:lnSpc>
                <a:spcPct val="115000"/>
              </a:lnSpc>
              <a:spcBef>
                <a:spcPct val="25000"/>
              </a:spcBef>
              <a:buFontTx/>
              <a:buNone/>
            </a:pPr>
            <a:r>
              <a:rPr lang="zh-CN" altLang="en-US" sz="2200">
                <a:solidFill>
                  <a:srgbClr val="006600"/>
                </a:solidFill>
                <a:latin typeface="微软雅黑" pitchFamily="34" charset="-122"/>
                <a:ea typeface="微软雅黑" pitchFamily="34" charset="-122"/>
              </a:rPr>
              <a:t>指令执行过程中查询各种异常情况，并在发现异常时转异常处理</a:t>
            </a:r>
          </a:p>
          <a:p>
            <a:pPr lvl="1">
              <a:lnSpc>
                <a:spcPct val="115000"/>
              </a:lnSpc>
              <a:spcBef>
                <a:spcPct val="25000"/>
              </a:spcBef>
              <a:buFontTx/>
              <a:buNone/>
            </a:pPr>
            <a:r>
              <a:rPr lang="zh-CN" altLang="en-US" sz="2200">
                <a:solidFill>
                  <a:srgbClr val="006600"/>
                </a:solidFill>
                <a:latin typeface="微软雅黑" pitchFamily="34" charset="-122"/>
                <a:ea typeface="微软雅黑" pitchFamily="34" charset="-122"/>
              </a:rPr>
              <a:t>指令执行结束时查询中断请求，并在发现中断请求时响应中断</a:t>
            </a:r>
          </a:p>
          <a:p>
            <a:pPr>
              <a:lnSpc>
                <a:spcPct val="115000"/>
              </a:lnSpc>
              <a:spcBef>
                <a:spcPct val="25000"/>
              </a:spcBef>
            </a:pPr>
            <a:r>
              <a:rPr lang="zh-CN" altLang="en-US" sz="2200">
                <a:latin typeface="微软雅黑" pitchFamily="34" charset="-122"/>
                <a:ea typeface="微软雅黑" pitchFamily="34" charset="-122"/>
              </a:rPr>
              <a:t>操作功能可形式化描述</a:t>
            </a:r>
          </a:p>
          <a:p>
            <a:pPr lvl="1">
              <a:lnSpc>
                <a:spcPct val="115000"/>
              </a:lnSpc>
              <a:spcBef>
                <a:spcPct val="25000"/>
              </a:spcBef>
              <a:buFontTx/>
              <a:buNone/>
            </a:pPr>
            <a:r>
              <a:rPr lang="zh-CN" altLang="en-US" sz="2200">
                <a:latin typeface="微软雅黑" pitchFamily="34" charset="-122"/>
                <a:ea typeface="微软雅黑" pitchFamily="34" charset="-122"/>
              </a:rPr>
              <a:t>描述语言称为寄存器传送语言</a:t>
            </a:r>
            <a:r>
              <a:rPr lang="en-US" altLang="zh-CN" sz="2200">
                <a:latin typeface="微软雅黑" pitchFamily="34" charset="-122"/>
                <a:ea typeface="微软雅黑" pitchFamily="34" charset="-122"/>
              </a:rPr>
              <a:t>RTL (Register Transfer Language)</a:t>
            </a:r>
            <a:endParaRPr lang="zh-CN" altLang="en-US" sz="2200">
              <a:latin typeface="微软雅黑" pitchFamily="34" charset="-122"/>
              <a:ea typeface="微软雅黑" pitchFamily="34" charset="-122"/>
            </a:endParaRPr>
          </a:p>
          <a:p>
            <a:pPr lvl="1">
              <a:lnSpc>
                <a:spcPct val="115000"/>
              </a:lnSpc>
              <a:spcBef>
                <a:spcPct val="25000"/>
              </a:spcBef>
              <a:buFontTx/>
              <a:buNone/>
            </a:pPr>
            <a:endParaRPr lang="zh-CN" altLang="en-US" sz="2200">
              <a:latin typeface="微软雅黑" pitchFamily="34" charset="-122"/>
              <a:ea typeface="微软雅黑" pitchFamily="34" charset="-122"/>
            </a:endParaRPr>
          </a:p>
        </p:txBody>
      </p:sp>
    </p:spTree>
    <p:extLst>
      <p:ext uri="{BB962C8B-B14F-4D97-AF65-F5344CB8AC3E}">
        <p14:creationId xmlns:p14="http://schemas.microsoft.com/office/powerpoint/2010/main" val="379670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xEl>
                                              <p:pRg st="1" end="1"/>
                                            </p:txEl>
                                          </p:spTgt>
                                        </p:tgtEl>
                                        <p:attrNameLst>
                                          <p:attrName>style.visibility</p:attrName>
                                        </p:attrNameLst>
                                      </p:cBhvr>
                                      <p:to>
                                        <p:strVal val="visible"/>
                                      </p:to>
                                    </p:set>
                                    <p:animEffect transition="in" filter="blinds(horizontal)">
                                      <p:cBhvr>
                                        <p:cTn id="7" dur="500"/>
                                        <p:tgtEl>
                                          <p:spTgt spid="392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12" dur="500"/>
                                        <p:tgtEl>
                                          <p:spTgt spid="392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17" dur="500"/>
                                        <p:tgtEl>
                                          <p:spTgt spid="392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22" dur="500"/>
                                        <p:tgtEl>
                                          <p:spTgt spid="392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2195">
                                            <p:txEl>
                                              <p:pRg st="5" end="5"/>
                                            </p:txEl>
                                          </p:spTgt>
                                        </p:tgtEl>
                                        <p:attrNameLst>
                                          <p:attrName>style.visibility</p:attrName>
                                        </p:attrNameLst>
                                      </p:cBhvr>
                                      <p:to>
                                        <p:strVal val="visible"/>
                                      </p:to>
                                    </p:set>
                                    <p:animEffect transition="in" filter="blinds(horizontal)">
                                      <p:cBhvr>
                                        <p:cTn id="27" dur="500"/>
                                        <p:tgtEl>
                                          <p:spTgt spid="392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2195">
                                            <p:txEl>
                                              <p:pRg st="6" end="6"/>
                                            </p:txEl>
                                          </p:spTgt>
                                        </p:tgtEl>
                                        <p:attrNameLst>
                                          <p:attrName>style.visibility</p:attrName>
                                        </p:attrNameLst>
                                      </p:cBhvr>
                                      <p:to>
                                        <p:strVal val="visible"/>
                                      </p:to>
                                    </p:set>
                                    <p:animEffect transition="in" filter="blinds(horizontal)">
                                      <p:cBhvr>
                                        <p:cTn id="32" dur="500"/>
                                        <p:tgtEl>
                                          <p:spTgt spid="3921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2195">
                                            <p:txEl>
                                              <p:pRg st="8" end="8"/>
                                            </p:txEl>
                                          </p:spTgt>
                                        </p:tgtEl>
                                        <p:attrNameLst>
                                          <p:attrName>style.visibility</p:attrName>
                                        </p:attrNameLst>
                                      </p:cBhvr>
                                      <p:to>
                                        <p:strVal val="visible"/>
                                      </p:to>
                                    </p:set>
                                    <p:animEffect transition="in" filter="blinds(horizontal)">
                                      <p:cBhvr>
                                        <p:cTn id="37" dur="500"/>
                                        <p:tgtEl>
                                          <p:spTgt spid="392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3200" smtClean="0"/>
              <a:t>ALU</a:t>
            </a:r>
            <a:r>
              <a:rPr lang="zh-CN" altLang="en-US" sz="3200" smtClean="0"/>
              <a:t>长啥样呢？</a:t>
            </a:r>
          </a:p>
        </p:txBody>
      </p:sp>
      <p:sp>
        <p:nvSpPr>
          <p:cNvPr id="600067" name="Rectangle 3"/>
          <p:cNvSpPr>
            <a:spLocks noGrp="1" noChangeArrowheads="1"/>
          </p:cNvSpPr>
          <p:nvPr>
            <p:ph type="body" idx="1"/>
          </p:nvPr>
        </p:nvSpPr>
        <p:spPr>
          <a:xfrm>
            <a:off x="222250" y="1008063"/>
            <a:ext cx="8283575" cy="5418137"/>
          </a:xfrm>
        </p:spPr>
        <p:txBody>
          <a:bodyPr/>
          <a:lstStyle/>
          <a:p>
            <a:r>
              <a:rPr lang="zh-CN" altLang="en-US" sz="2200" smtClean="0">
                <a:latin typeface="微软雅黑" pitchFamily="34" charset="-122"/>
                <a:ea typeface="微软雅黑" pitchFamily="34" charset="-122"/>
              </a:rPr>
              <a:t>试想一下</a:t>
            </a:r>
            <a:r>
              <a:rPr lang="en-US" altLang="zh-CN" sz="2200" smtClean="0">
                <a:latin typeface="微软雅黑" pitchFamily="34" charset="-122"/>
                <a:ea typeface="微软雅黑" pitchFamily="34" charset="-122"/>
              </a:rPr>
              <a:t>ALU</a:t>
            </a:r>
            <a:r>
              <a:rPr lang="zh-CN" altLang="en-US" sz="2200" smtClean="0">
                <a:latin typeface="微软雅黑" pitchFamily="34" charset="-122"/>
                <a:ea typeface="微软雅黑" pitchFamily="34" charset="-122"/>
              </a:rPr>
              <a:t>中有哪些部件？（</a:t>
            </a:r>
            <a:r>
              <a:rPr lang="zh-CN" altLang="en-US" sz="2200" smtClean="0">
                <a:solidFill>
                  <a:schemeClr val="accent2"/>
                </a:solidFill>
                <a:latin typeface="微软雅黑" pitchFamily="34" charset="-122"/>
                <a:ea typeface="微软雅黑" pitchFamily="34" charset="-122"/>
              </a:rPr>
              <a:t>想想厨房做菜用什么工具？）</a:t>
            </a:r>
          </a:p>
          <a:p>
            <a:pPr lvl="1"/>
            <a:r>
              <a:rPr lang="zh-CN" altLang="en-US" sz="2200" smtClean="0">
                <a:solidFill>
                  <a:srgbClr val="FF3300"/>
                </a:solidFill>
                <a:latin typeface="微软雅黑" pitchFamily="34" charset="-122"/>
                <a:ea typeface="微软雅黑" pitchFamily="34" charset="-122"/>
              </a:rPr>
              <a:t>补码加</a:t>
            </a:r>
            <a:r>
              <a:rPr lang="en-US" altLang="zh-CN" sz="2200" smtClean="0">
                <a:solidFill>
                  <a:srgbClr val="FF3300"/>
                </a:solidFill>
                <a:latin typeface="微软雅黑" pitchFamily="34" charset="-122"/>
                <a:ea typeface="微软雅黑" pitchFamily="34" charset="-122"/>
              </a:rPr>
              <a:t>/</a:t>
            </a:r>
            <a:r>
              <a:rPr lang="zh-CN" altLang="en-US" sz="2200" smtClean="0">
                <a:solidFill>
                  <a:srgbClr val="FF3300"/>
                </a:solidFill>
                <a:latin typeface="微软雅黑" pitchFamily="34" charset="-122"/>
                <a:ea typeface="微软雅黑" pitchFamily="34" charset="-122"/>
              </a:rPr>
              <a:t>减器（可以干什么？）</a:t>
            </a:r>
          </a:p>
          <a:p>
            <a:pPr lvl="2"/>
            <a:r>
              <a:rPr lang="zh-CN" altLang="en-US" sz="2200" smtClean="0">
                <a:solidFill>
                  <a:srgbClr val="007635"/>
                </a:solidFill>
                <a:latin typeface="微软雅黑" pitchFamily="34" charset="-122"/>
                <a:ea typeface="微软雅黑" pitchFamily="34" charset="-122"/>
              </a:rPr>
              <a:t>带符号加、带符号减</a:t>
            </a:r>
          </a:p>
          <a:p>
            <a:pPr lvl="2"/>
            <a:r>
              <a:rPr lang="zh-CN" altLang="en-US" sz="2200" smtClean="0">
                <a:solidFill>
                  <a:srgbClr val="007635"/>
                </a:solidFill>
                <a:latin typeface="微软雅黑" pitchFamily="34" charset="-122"/>
                <a:ea typeface="微软雅黑" pitchFamily="34" charset="-122"/>
              </a:rPr>
              <a:t>无符号加、无符号减</a:t>
            </a:r>
          </a:p>
          <a:p>
            <a:pPr lvl="1"/>
            <a:r>
              <a:rPr lang="zh-CN" altLang="en-US" sz="2200" smtClean="0">
                <a:solidFill>
                  <a:srgbClr val="FF3300"/>
                </a:solidFill>
                <a:latin typeface="微软雅黑" pitchFamily="34" charset="-122"/>
                <a:ea typeface="微软雅黑" pitchFamily="34" charset="-122"/>
              </a:rPr>
              <a:t>乘法器？（为什么可以没有？）</a:t>
            </a:r>
          </a:p>
          <a:p>
            <a:pPr lvl="2"/>
            <a:r>
              <a:rPr lang="zh-CN" altLang="en-US" sz="2200" smtClean="0">
                <a:solidFill>
                  <a:srgbClr val="007635"/>
                </a:solidFill>
                <a:latin typeface="微软雅黑" pitchFamily="34" charset="-122"/>
                <a:ea typeface="微软雅黑" pitchFamily="34" charset="-122"/>
              </a:rPr>
              <a:t>可用加</a:t>
            </a:r>
            <a:r>
              <a:rPr lang="en-US" altLang="zh-CN" sz="2200" smtClean="0">
                <a:solidFill>
                  <a:srgbClr val="007635"/>
                </a:solidFill>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减</a:t>
            </a:r>
            <a:r>
              <a:rPr lang="en-US" altLang="zh-CN" sz="2200" smtClean="0">
                <a:solidFill>
                  <a:srgbClr val="007635"/>
                </a:solidFill>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移位实现，也可有独立乘法器</a:t>
            </a:r>
          </a:p>
          <a:p>
            <a:pPr lvl="2"/>
            <a:r>
              <a:rPr lang="zh-CN" altLang="en-US" sz="2200" smtClean="0">
                <a:solidFill>
                  <a:srgbClr val="007635"/>
                </a:solidFill>
                <a:latin typeface="微软雅黑" pitchFamily="34" charset="-122"/>
                <a:ea typeface="微软雅黑" pitchFamily="34" charset="-122"/>
              </a:rPr>
              <a:t>带符号乘和无符号乘是各自独立的部件</a:t>
            </a:r>
          </a:p>
          <a:p>
            <a:pPr lvl="1"/>
            <a:r>
              <a:rPr lang="zh-CN" altLang="en-US" sz="2200" smtClean="0">
                <a:solidFill>
                  <a:srgbClr val="FF3300"/>
                </a:solidFill>
                <a:latin typeface="微软雅黑" pitchFamily="34" charset="-122"/>
                <a:ea typeface="微软雅黑" pitchFamily="34" charset="-122"/>
              </a:rPr>
              <a:t>除法器？（为什么可以没有？）</a:t>
            </a:r>
          </a:p>
          <a:p>
            <a:pPr lvl="2"/>
            <a:r>
              <a:rPr lang="zh-CN" altLang="en-US" sz="2200" smtClean="0">
                <a:solidFill>
                  <a:srgbClr val="007635"/>
                </a:solidFill>
                <a:latin typeface="微软雅黑" pitchFamily="34" charset="-122"/>
                <a:ea typeface="微软雅黑" pitchFamily="34" charset="-122"/>
              </a:rPr>
              <a:t>可用加</a:t>
            </a:r>
            <a:r>
              <a:rPr lang="en-US" altLang="zh-CN" sz="2200" smtClean="0">
                <a:solidFill>
                  <a:srgbClr val="007635"/>
                </a:solidFill>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减</a:t>
            </a:r>
            <a:r>
              <a:rPr lang="en-US" altLang="zh-CN" sz="2200" smtClean="0">
                <a:solidFill>
                  <a:srgbClr val="007635"/>
                </a:solidFill>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移位实现，也可有独立除法器</a:t>
            </a:r>
          </a:p>
          <a:p>
            <a:pPr lvl="2"/>
            <a:r>
              <a:rPr lang="zh-CN" altLang="en-US" sz="2200" smtClean="0">
                <a:solidFill>
                  <a:srgbClr val="007635"/>
                </a:solidFill>
                <a:latin typeface="微软雅黑" pitchFamily="34" charset="-122"/>
                <a:ea typeface="微软雅黑" pitchFamily="34" charset="-122"/>
              </a:rPr>
              <a:t>带符号除和无符号除是各自独立的部件</a:t>
            </a:r>
          </a:p>
          <a:p>
            <a:pPr lvl="1"/>
            <a:r>
              <a:rPr lang="zh-CN" altLang="en-US" sz="2200" smtClean="0">
                <a:solidFill>
                  <a:srgbClr val="FF3300"/>
                </a:solidFill>
                <a:latin typeface="微软雅黑" pitchFamily="34" charset="-122"/>
                <a:ea typeface="微软雅黑" pitchFamily="34" charset="-122"/>
              </a:rPr>
              <a:t>各种逻辑运算部件（可以干什么？）</a:t>
            </a:r>
          </a:p>
          <a:p>
            <a:pPr lvl="2"/>
            <a:r>
              <a:rPr lang="zh-CN" altLang="en-US" sz="2200" smtClean="0">
                <a:solidFill>
                  <a:srgbClr val="007635"/>
                </a:solidFill>
                <a:latin typeface="微软雅黑" pitchFamily="34" charset="-122"/>
                <a:ea typeface="微软雅黑" pitchFamily="34" charset="-122"/>
              </a:rPr>
              <a:t>非、与、或、非、前置</a:t>
            </a:r>
            <a:r>
              <a:rPr lang="en-US" altLang="zh-CN" sz="2200" smtClean="0">
                <a:solidFill>
                  <a:srgbClr val="007635"/>
                </a:solidFill>
                <a:latin typeface="微软雅黑" pitchFamily="34" charset="-122"/>
                <a:ea typeface="微软雅黑" pitchFamily="34" charset="-122"/>
              </a:rPr>
              <a:t>0</a:t>
            </a:r>
            <a:r>
              <a:rPr lang="zh-CN" altLang="en-US" sz="2200" smtClean="0">
                <a:solidFill>
                  <a:srgbClr val="007635"/>
                </a:solidFill>
                <a:latin typeface="微软雅黑" pitchFamily="34" charset="-122"/>
                <a:ea typeface="微软雅黑" pitchFamily="34" charset="-122"/>
              </a:rPr>
              <a:t>个数、前置</a:t>
            </a:r>
            <a:r>
              <a:rPr lang="en-US" altLang="zh-CN" sz="2200" smtClean="0">
                <a:solidFill>
                  <a:srgbClr val="007635"/>
                </a:solidFill>
                <a:latin typeface="微软雅黑" pitchFamily="34" charset="-122"/>
                <a:ea typeface="微软雅黑" pitchFamily="34" charset="-122"/>
              </a:rPr>
              <a:t>1</a:t>
            </a:r>
            <a:r>
              <a:rPr lang="zh-CN" altLang="en-US" sz="2200" smtClean="0">
                <a:solidFill>
                  <a:srgbClr val="007635"/>
                </a:solidFill>
                <a:latin typeface="微软雅黑" pitchFamily="34" charset="-122"/>
                <a:ea typeface="微软雅黑" pitchFamily="34" charset="-122"/>
              </a:rPr>
              <a:t>个数</a:t>
            </a:r>
            <a:r>
              <a:rPr lang="en-US" altLang="zh-CN" sz="2200" smtClean="0">
                <a:solidFill>
                  <a:srgbClr val="007635"/>
                </a:solidFill>
                <a:latin typeface="微软雅黑" pitchFamily="34" charset="-122"/>
                <a:ea typeface="微软雅黑" pitchFamily="34" charset="-122"/>
              </a:rPr>
              <a:t>…….</a:t>
            </a:r>
          </a:p>
        </p:txBody>
      </p:sp>
      <p:grpSp>
        <p:nvGrpSpPr>
          <p:cNvPr id="600068" name="Group 4"/>
          <p:cNvGrpSpPr>
            <a:grpSpLocks/>
          </p:cNvGrpSpPr>
          <p:nvPr/>
        </p:nvGrpSpPr>
        <p:grpSpPr bwMode="auto">
          <a:xfrm>
            <a:off x="1033463" y="2825750"/>
            <a:ext cx="900112" cy="360363"/>
            <a:chOff x="697" y="1791"/>
            <a:chExt cx="567" cy="227"/>
          </a:xfrm>
        </p:grpSpPr>
        <p:sp>
          <p:nvSpPr>
            <p:cNvPr id="27657" name="Line 5"/>
            <p:cNvSpPr>
              <a:spLocks noChangeShapeType="1"/>
            </p:cNvSpPr>
            <p:nvPr/>
          </p:nvSpPr>
          <p:spPr bwMode="auto">
            <a:xfrm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8" name="Line 6"/>
            <p:cNvSpPr>
              <a:spLocks noChangeShapeType="1"/>
            </p:cNvSpPr>
            <p:nvPr/>
          </p:nvSpPr>
          <p:spPr bwMode="auto">
            <a:xfrm flipH="1"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0071" name="Group 7"/>
          <p:cNvGrpSpPr>
            <a:grpSpLocks/>
          </p:cNvGrpSpPr>
          <p:nvPr/>
        </p:nvGrpSpPr>
        <p:grpSpPr bwMode="auto">
          <a:xfrm>
            <a:off x="989013" y="4181475"/>
            <a:ext cx="900112" cy="360363"/>
            <a:chOff x="697" y="1791"/>
            <a:chExt cx="567" cy="227"/>
          </a:xfrm>
        </p:grpSpPr>
        <p:sp>
          <p:nvSpPr>
            <p:cNvPr id="27655" name="Line 8"/>
            <p:cNvSpPr>
              <a:spLocks noChangeShapeType="1"/>
            </p:cNvSpPr>
            <p:nvPr/>
          </p:nvSpPr>
          <p:spPr bwMode="auto">
            <a:xfrm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6" name="Line 9"/>
            <p:cNvSpPr>
              <a:spLocks noChangeShapeType="1"/>
            </p:cNvSpPr>
            <p:nvPr/>
          </p:nvSpPr>
          <p:spPr bwMode="auto">
            <a:xfrm flipH="1"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0074" name="Text Box 10"/>
          <p:cNvSpPr txBox="1">
            <a:spLocks noChangeArrowheads="1"/>
          </p:cNvSpPr>
          <p:nvPr/>
        </p:nvSpPr>
        <p:spPr bwMode="auto">
          <a:xfrm>
            <a:off x="5399088" y="2025650"/>
            <a:ext cx="3465512"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200">
                <a:latin typeface="微软雅黑" pitchFamily="34" charset="-122"/>
                <a:ea typeface="微软雅黑" pitchFamily="34" charset="-122"/>
              </a:rPr>
              <a:t>大家能否画出</a:t>
            </a:r>
            <a:r>
              <a:rPr lang="en-US" altLang="zh-CN" sz="2200">
                <a:latin typeface="微软雅黑" pitchFamily="34" charset="-122"/>
                <a:ea typeface="微软雅黑" pitchFamily="34" charset="-122"/>
              </a:rPr>
              <a:t>ALU</a:t>
            </a:r>
            <a:r>
              <a:rPr lang="zh-CN" altLang="en-US" sz="2200">
                <a:latin typeface="微软雅黑" pitchFamily="34" charset="-122"/>
                <a:ea typeface="微软雅黑" pitchFamily="34" charset="-122"/>
              </a:rPr>
              <a:t>框图？</a:t>
            </a:r>
          </a:p>
        </p:txBody>
      </p:sp>
    </p:spTree>
    <p:extLst>
      <p:ext uri="{BB962C8B-B14F-4D97-AF65-F5344CB8AC3E}">
        <p14:creationId xmlns:p14="http://schemas.microsoft.com/office/powerpoint/2010/main" val="2693754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0067">
                                            <p:txEl>
                                              <p:pRg st="1" end="1"/>
                                            </p:txEl>
                                          </p:spTgt>
                                        </p:tgtEl>
                                        <p:attrNameLst>
                                          <p:attrName>style.visibility</p:attrName>
                                        </p:attrNameLst>
                                      </p:cBhvr>
                                      <p:to>
                                        <p:strVal val="visible"/>
                                      </p:to>
                                    </p:set>
                                    <p:animEffect transition="in" filter="blinds(horizontal)">
                                      <p:cBhvr>
                                        <p:cTn id="7" dur="500"/>
                                        <p:tgtEl>
                                          <p:spTgt spid="600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0067">
                                            <p:txEl>
                                              <p:pRg st="2" end="2"/>
                                            </p:txEl>
                                          </p:spTgt>
                                        </p:tgtEl>
                                        <p:attrNameLst>
                                          <p:attrName>style.visibility</p:attrName>
                                        </p:attrNameLst>
                                      </p:cBhvr>
                                      <p:to>
                                        <p:strVal val="visible"/>
                                      </p:to>
                                    </p:set>
                                    <p:animEffect transition="in" filter="blinds(horizontal)">
                                      <p:cBhvr>
                                        <p:cTn id="12" dur="500"/>
                                        <p:tgtEl>
                                          <p:spTgt spid="600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0067">
                                            <p:txEl>
                                              <p:pRg st="3" end="3"/>
                                            </p:txEl>
                                          </p:spTgt>
                                        </p:tgtEl>
                                        <p:attrNameLst>
                                          <p:attrName>style.visibility</p:attrName>
                                        </p:attrNameLst>
                                      </p:cBhvr>
                                      <p:to>
                                        <p:strVal val="visible"/>
                                      </p:to>
                                    </p:set>
                                    <p:animEffect transition="in" filter="blinds(horizontal)">
                                      <p:cBhvr>
                                        <p:cTn id="17" dur="500"/>
                                        <p:tgtEl>
                                          <p:spTgt spid="600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0067">
                                            <p:txEl>
                                              <p:pRg st="4" end="4"/>
                                            </p:txEl>
                                          </p:spTgt>
                                        </p:tgtEl>
                                        <p:attrNameLst>
                                          <p:attrName>style.visibility</p:attrName>
                                        </p:attrNameLst>
                                      </p:cBhvr>
                                      <p:to>
                                        <p:strVal val="visible"/>
                                      </p:to>
                                    </p:set>
                                    <p:animEffect transition="in" filter="blinds(horizontal)">
                                      <p:cBhvr>
                                        <p:cTn id="22" dur="500"/>
                                        <p:tgtEl>
                                          <p:spTgt spid="6000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0068"/>
                                        </p:tgtEl>
                                        <p:attrNameLst>
                                          <p:attrName>style.visibility</p:attrName>
                                        </p:attrNameLst>
                                      </p:cBhvr>
                                      <p:to>
                                        <p:strVal val="visible"/>
                                      </p:to>
                                    </p:set>
                                    <p:animEffect transition="in" filter="blinds(horizontal)">
                                      <p:cBhvr>
                                        <p:cTn id="27" dur="500"/>
                                        <p:tgtEl>
                                          <p:spTgt spid="6000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0067">
                                            <p:txEl>
                                              <p:pRg st="5" end="5"/>
                                            </p:txEl>
                                          </p:spTgt>
                                        </p:tgtEl>
                                        <p:attrNameLst>
                                          <p:attrName>style.visibility</p:attrName>
                                        </p:attrNameLst>
                                      </p:cBhvr>
                                      <p:to>
                                        <p:strVal val="visible"/>
                                      </p:to>
                                    </p:set>
                                    <p:animEffect transition="in" filter="blinds(horizontal)">
                                      <p:cBhvr>
                                        <p:cTn id="32" dur="500"/>
                                        <p:tgtEl>
                                          <p:spTgt spid="6000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00067">
                                            <p:txEl>
                                              <p:pRg st="6" end="6"/>
                                            </p:txEl>
                                          </p:spTgt>
                                        </p:tgtEl>
                                        <p:attrNameLst>
                                          <p:attrName>style.visibility</p:attrName>
                                        </p:attrNameLst>
                                      </p:cBhvr>
                                      <p:to>
                                        <p:strVal val="visible"/>
                                      </p:to>
                                    </p:set>
                                    <p:animEffect transition="in" filter="blinds(horizontal)">
                                      <p:cBhvr>
                                        <p:cTn id="37" dur="500"/>
                                        <p:tgtEl>
                                          <p:spTgt spid="6000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00067">
                                            <p:txEl>
                                              <p:pRg st="7" end="7"/>
                                            </p:txEl>
                                          </p:spTgt>
                                        </p:tgtEl>
                                        <p:attrNameLst>
                                          <p:attrName>style.visibility</p:attrName>
                                        </p:attrNameLst>
                                      </p:cBhvr>
                                      <p:to>
                                        <p:strVal val="visible"/>
                                      </p:to>
                                    </p:set>
                                    <p:animEffect transition="in" filter="blinds(horizontal)">
                                      <p:cBhvr>
                                        <p:cTn id="42" dur="500"/>
                                        <p:tgtEl>
                                          <p:spTgt spid="6000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00071"/>
                                        </p:tgtEl>
                                        <p:attrNameLst>
                                          <p:attrName>style.visibility</p:attrName>
                                        </p:attrNameLst>
                                      </p:cBhvr>
                                      <p:to>
                                        <p:strVal val="visible"/>
                                      </p:to>
                                    </p:set>
                                    <p:animEffect transition="in" filter="blinds(horizontal)">
                                      <p:cBhvr>
                                        <p:cTn id="47" dur="500"/>
                                        <p:tgtEl>
                                          <p:spTgt spid="6000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00067">
                                            <p:txEl>
                                              <p:pRg st="8" end="8"/>
                                            </p:txEl>
                                          </p:spTgt>
                                        </p:tgtEl>
                                        <p:attrNameLst>
                                          <p:attrName>style.visibility</p:attrName>
                                        </p:attrNameLst>
                                      </p:cBhvr>
                                      <p:to>
                                        <p:strVal val="visible"/>
                                      </p:to>
                                    </p:set>
                                    <p:animEffect transition="in" filter="blinds(horizontal)">
                                      <p:cBhvr>
                                        <p:cTn id="52" dur="500"/>
                                        <p:tgtEl>
                                          <p:spTgt spid="60006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00067">
                                            <p:txEl>
                                              <p:pRg st="9" end="9"/>
                                            </p:txEl>
                                          </p:spTgt>
                                        </p:tgtEl>
                                        <p:attrNameLst>
                                          <p:attrName>style.visibility</p:attrName>
                                        </p:attrNameLst>
                                      </p:cBhvr>
                                      <p:to>
                                        <p:strVal val="visible"/>
                                      </p:to>
                                    </p:set>
                                    <p:animEffect transition="in" filter="blinds(horizontal)">
                                      <p:cBhvr>
                                        <p:cTn id="57" dur="500"/>
                                        <p:tgtEl>
                                          <p:spTgt spid="600067">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00067">
                                            <p:txEl>
                                              <p:pRg st="10" end="10"/>
                                            </p:txEl>
                                          </p:spTgt>
                                        </p:tgtEl>
                                        <p:attrNameLst>
                                          <p:attrName>style.visibility</p:attrName>
                                        </p:attrNameLst>
                                      </p:cBhvr>
                                      <p:to>
                                        <p:strVal val="visible"/>
                                      </p:to>
                                    </p:set>
                                    <p:animEffect transition="in" filter="blinds(horizontal)">
                                      <p:cBhvr>
                                        <p:cTn id="62" dur="500"/>
                                        <p:tgtEl>
                                          <p:spTgt spid="600067">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00067">
                                            <p:txEl>
                                              <p:pRg st="11" end="11"/>
                                            </p:txEl>
                                          </p:spTgt>
                                        </p:tgtEl>
                                        <p:attrNameLst>
                                          <p:attrName>style.visibility</p:attrName>
                                        </p:attrNameLst>
                                      </p:cBhvr>
                                      <p:to>
                                        <p:strVal val="visible"/>
                                      </p:to>
                                    </p:set>
                                    <p:animEffect transition="in" filter="blinds(horizontal)">
                                      <p:cBhvr>
                                        <p:cTn id="67" dur="500"/>
                                        <p:tgtEl>
                                          <p:spTgt spid="600067">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00074"/>
                                        </p:tgtEl>
                                        <p:attrNameLst>
                                          <p:attrName>style.visibility</p:attrName>
                                        </p:attrNameLst>
                                      </p:cBhvr>
                                      <p:to>
                                        <p:strVal val="visible"/>
                                      </p:to>
                                    </p:set>
                                    <p:animEffect transition="in" filter="blinds(horizontal)">
                                      <p:cBhvr>
                                        <p:cTn id="72" dur="500"/>
                                        <p:tgtEl>
                                          <p:spTgt spid="600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98425"/>
            <a:ext cx="8229600" cy="561975"/>
          </a:xfrm>
        </p:spPr>
        <p:txBody>
          <a:bodyPr/>
          <a:lstStyle/>
          <a:p>
            <a:pPr algn="l"/>
            <a:r>
              <a:rPr lang="en-US" altLang="zh-CN" sz="3200" smtClean="0"/>
              <a:t>ALU</a:t>
            </a:r>
            <a:r>
              <a:rPr lang="zh-CN" altLang="en-US" sz="3200" smtClean="0"/>
              <a:t>结构原理</a:t>
            </a:r>
          </a:p>
        </p:txBody>
      </p:sp>
      <p:sp>
        <p:nvSpPr>
          <p:cNvPr id="28675" name="Rectangle 3"/>
          <p:cNvSpPr>
            <a:spLocks noGrp="1" noChangeArrowheads="1"/>
          </p:cNvSpPr>
          <p:nvPr>
            <p:ph type="body" idx="1"/>
          </p:nvPr>
        </p:nvSpPr>
        <p:spPr>
          <a:xfrm>
            <a:off x="115888" y="1449388"/>
            <a:ext cx="2430462" cy="314325"/>
          </a:xfrm>
        </p:spPr>
        <p:txBody>
          <a:bodyPr/>
          <a:lstStyle/>
          <a:p>
            <a:pPr>
              <a:lnSpc>
                <a:spcPct val="95000"/>
              </a:lnSpc>
              <a:buFontTx/>
              <a:buNone/>
            </a:pPr>
            <a:r>
              <a:rPr lang="en-US" altLang="zh-CN" smtClean="0">
                <a:latin typeface="微软雅黑" pitchFamily="34" charset="-122"/>
                <a:ea typeface="微软雅黑" pitchFamily="34" charset="-122"/>
              </a:rPr>
              <a:t>   ALU</a:t>
            </a:r>
            <a:r>
              <a:rPr lang="zh-CN" altLang="en-US" smtClean="0">
                <a:latin typeface="微软雅黑" pitchFamily="34" charset="-122"/>
                <a:ea typeface="微软雅黑" pitchFamily="34" charset="-122"/>
              </a:rPr>
              <a:t>符号是怎样的？</a:t>
            </a:r>
          </a:p>
        </p:txBody>
      </p:sp>
      <p:grpSp>
        <p:nvGrpSpPr>
          <p:cNvPr id="601092" name="Group 4"/>
          <p:cNvGrpSpPr>
            <a:grpSpLocks/>
          </p:cNvGrpSpPr>
          <p:nvPr/>
        </p:nvGrpSpPr>
        <p:grpSpPr bwMode="auto">
          <a:xfrm>
            <a:off x="254000" y="3384550"/>
            <a:ext cx="3013075" cy="2120900"/>
            <a:chOff x="160" y="2132"/>
            <a:chExt cx="1898" cy="1336"/>
          </a:xfrm>
        </p:grpSpPr>
        <p:grpSp>
          <p:nvGrpSpPr>
            <p:cNvPr id="28747" name="Group 5"/>
            <p:cNvGrpSpPr>
              <a:grpSpLocks/>
            </p:cNvGrpSpPr>
            <p:nvPr/>
          </p:nvGrpSpPr>
          <p:grpSpPr bwMode="auto">
            <a:xfrm flipH="1">
              <a:off x="727" y="2193"/>
              <a:ext cx="482" cy="935"/>
              <a:chOff x="3135" y="2472"/>
              <a:chExt cx="454" cy="935"/>
            </a:xfrm>
          </p:grpSpPr>
          <p:grpSp>
            <p:nvGrpSpPr>
              <p:cNvPr id="28770" name="Group 6"/>
              <p:cNvGrpSpPr>
                <a:grpSpLocks/>
              </p:cNvGrpSpPr>
              <p:nvPr/>
            </p:nvGrpSpPr>
            <p:grpSpPr bwMode="auto">
              <a:xfrm flipH="1">
                <a:off x="3135" y="2472"/>
                <a:ext cx="454" cy="935"/>
                <a:chOff x="3078" y="2330"/>
                <a:chExt cx="625" cy="1580"/>
              </a:xfrm>
            </p:grpSpPr>
            <p:sp>
              <p:nvSpPr>
                <p:cNvPr id="28772"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3"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4"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5"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6"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7"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8"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9"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71"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nSpc>
                    <a:spcPct val="90000"/>
                  </a:lnSpc>
                </a:pPr>
                <a:r>
                  <a:rPr lang="en-US" altLang="zh-CN" sz="2400">
                    <a:ea typeface="宋体" charset="-122"/>
                    <a:cs typeface="Arial" charset="0"/>
                  </a:rPr>
                  <a:t>ALU</a:t>
                </a:r>
              </a:p>
            </p:txBody>
          </p:sp>
        </p:grpSp>
        <p:sp>
          <p:nvSpPr>
            <p:cNvPr id="28748" name="Line 16"/>
            <p:cNvSpPr>
              <a:spLocks noChangeShapeType="1"/>
            </p:cNvSpPr>
            <p:nvPr/>
          </p:nvSpPr>
          <p:spPr bwMode="auto">
            <a:xfrm>
              <a:off x="444" y="2363"/>
              <a:ext cx="2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49" name="Line 17"/>
            <p:cNvSpPr>
              <a:spLocks noChangeShapeType="1"/>
            </p:cNvSpPr>
            <p:nvPr/>
          </p:nvSpPr>
          <p:spPr bwMode="auto">
            <a:xfrm>
              <a:off x="473" y="2930"/>
              <a:ext cx="2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50" name="Line 18"/>
            <p:cNvSpPr>
              <a:spLocks noChangeShapeType="1"/>
            </p:cNvSpPr>
            <p:nvPr/>
          </p:nvSpPr>
          <p:spPr bwMode="auto">
            <a:xfrm>
              <a:off x="1210" y="2703"/>
              <a:ext cx="2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51" name="Line 19"/>
            <p:cNvSpPr>
              <a:spLocks noChangeShapeType="1"/>
            </p:cNvSpPr>
            <p:nvPr/>
          </p:nvSpPr>
          <p:spPr bwMode="auto">
            <a:xfrm flipV="1">
              <a:off x="1209" y="2447"/>
              <a:ext cx="227"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52" name="Text Box 20"/>
            <p:cNvSpPr txBox="1">
              <a:spLocks noChangeArrowheads="1"/>
            </p:cNvSpPr>
            <p:nvPr/>
          </p:nvSpPr>
          <p:spPr bwMode="auto">
            <a:xfrm flipH="1">
              <a:off x="160" y="2221"/>
              <a:ext cx="28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A</a:t>
              </a:r>
            </a:p>
          </p:txBody>
        </p:sp>
        <p:sp>
          <p:nvSpPr>
            <p:cNvPr id="28753" name="Text Box 21"/>
            <p:cNvSpPr txBox="1">
              <a:spLocks noChangeArrowheads="1"/>
            </p:cNvSpPr>
            <p:nvPr/>
          </p:nvSpPr>
          <p:spPr bwMode="auto">
            <a:xfrm flipH="1">
              <a:off x="189" y="2788"/>
              <a:ext cx="28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B</a:t>
              </a:r>
            </a:p>
          </p:txBody>
        </p:sp>
        <p:sp>
          <p:nvSpPr>
            <p:cNvPr id="28754" name="Line 22"/>
            <p:cNvSpPr>
              <a:spLocks noChangeShapeType="1"/>
            </p:cNvSpPr>
            <p:nvPr/>
          </p:nvSpPr>
          <p:spPr bwMode="auto">
            <a:xfrm flipV="1">
              <a:off x="1009" y="3010"/>
              <a:ext cx="0" cy="341"/>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55" name="Text Box 23"/>
            <p:cNvSpPr txBox="1">
              <a:spLocks noChangeArrowheads="1"/>
            </p:cNvSpPr>
            <p:nvPr/>
          </p:nvSpPr>
          <p:spPr bwMode="auto">
            <a:xfrm flipH="1">
              <a:off x="1464" y="2586"/>
              <a:ext cx="28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R</a:t>
              </a:r>
            </a:p>
          </p:txBody>
        </p:sp>
        <p:sp>
          <p:nvSpPr>
            <p:cNvPr id="28756" name="Text Box 24"/>
            <p:cNvSpPr txBox="1">
              <a:spLocks noChangeArrowheads="1"/>
            </p:cNvSpPr>
            <p:nvPr/>
          </p:nvSpPr>
          <p:spPr bwMode="auto">
            <a:xfrm flipH="1">
              <a:off x="1407" y="2302"/>
              <a:ext cx="65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solidFill>
                    <a:srgbClr val="3333CC"/>
                  </a:solidFill>
                  <a:latin typeface="微软雅黑" pitchFamily="34" charset="-122"/>
                  <a:ea typeface="微软雅黑" pitchFamily="34" charset="-122"/>
                </a:rPr>
                <a:t>Flags</a:t>
              </a:r>
            </a:p>
          </p:txBody>
        </p:sp>
        <p:sp>
          <p:nvSpPr>
            <p:cNvPr id="28757" name="Text Box 25"/>
            <p:cNvSpPr txBox="1">
              <a:spLocks noChangeArrowheads="1"/>
            </p:cNvSpPr>
            <p:nvPr/>
          </p:nvSpPr>
          <p:spPr bwMode="auto">
            <a:xfrm flipH="1">
              <a:off x="1039" y="3180"/>
              <a:ext cx="85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solidFill>
                    <a:srgbClr val="FF3300"/>
                  </a:solidFill>
                  <a:latin typeface="微软雅黑" pitchFamily="34" charset="-122"/>
                  <a:ea typeface="微软雅黑" pitchFamily="34" charset="-122"/>
                </a:rPr>
                <a:t>ALUctr</a:t>
              </a:r>
            </a:p>
          </p:txBody>
        </p:sp>
        <p:grpSp>
          <p:nvGrpSpPr>
            <p:cNvPr id="28758" name="Group 26"/>
            <p:cNvGrpSpPr>
              <a:grpSpLocks/>
            </p:cNvGrpSpPr>
            <p:nvPr/>
          </p:nvGrpSpPr>
          <p:grpSpPr bwMode="auto">
            <a:xfrm>
              <a:off x="443" y="2132"/>
              <a:ext cx="255" cy="316"/>
              <a:chOff x="3419" y="629"/>
              <a:chExt cx="255" cy="316"/>
            </a:xfrm>
          </p:grpSpPr>
          <p:sp>
            <p:nvSpPr>
              <p:cNvPr id="28768" name="Line 27"/>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69" name="Text Box 28"/>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latin typeface="微软雅黑" pitchFamily="34" charset="-122"/>
                    <a:ea typeface="微软雅黑" pitchFamily="34" charset="-122"/>
                  </a:rPr>
                  <a:t>n</a:t>
                </a:r>
              </a:p>
            </p:txBody>
          </p:sp>
        </p:grpSp>
        <p:grpSp>
          <p:nvGrpSpPr>
            <p:cNvPr id="28759" name="Group 29"/>
            <p:cNvGrpSpPr>
              <a:grpSpLocks/>
            </p:cNvGrpSpPr>
            <p:nvPr/>
          </p:nvGrpSpPr>
          <p:grpSpPr bwMode="auto">
            <a:xfrm>
              <a:off x="471" y="2675"/>
              <a:ext cx="255" cy="316"/>
              <a:chOff x="3419" y="629"/>
              <a:chExt cx="255" cy="316"/>
            </a:xfrm>
          </p:grpSpPr>
          <p:sp>
            <p:nvSpPr>
              <p:cNvPr id="28766" name="Line 30"/>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67" name="Text Box 31"/>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latin typeface="微软雅黑" pitchFamily="34" charset="-122"/>
                    <a:ea typeface="微软雅黑" pitchFamily="34" charset="-122"/>
                  </a:rPr>
                  <a:t>n</a:t>
                </a:r>
              </a:p>
            </p:txBody>
          </p:sp>
        </p:grpSp>
        <p:grpSp>
          <p:nvGrpSpPr>
            <p:cNvPr id="28760" name="Group 32"/>
            <p:cNvGrpSpPr>
              <a:grpSpLocks/>
            </p:cNvGrpSpPr>
            <p:nvPr/>
          </p:nvGrpSpPr>
          <p:grpSpPr bwMode="auto">
            <a:xfrm>
              <a:off x="1237" y="2473"/>
              <a:ext cx="255" cy="316"/>
              <a:chOff x="3419" y="629"/>
              <a:chExt cx="255" cy="316"/>
            </a:xfrm>
          </p:grpSpPr>
          <p:sp>
            <p:nvSpPr>
              <p:cNvPr id="28764" name="Line 33"/>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65" name="Text Box 34"/>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latin typeface="微软雅黑" pitchFamily="34" charset="-122"/>
                    <a:ea typeface="微软雅黑" pitchFamily="34" charset="-122"/>
                  </a:rPr>
                  <a:t>n</a:t>
                </a:r>
              </a:p>
            </p:txBody>
          </p:sp>
        </p:grpSp>
        <p:grpSp>
          <p:nvGrpSpPr>
            <p:cNvPr id="28761" name="Group 35"/>
            <p:cNvGrpSpPr>
              <a:grpSpLocks/>
            </p:cNvGrpSpPr>
            <p:nvPr/>
          </p:nvGrpSpPr>
          <p:grpSpPr bwMode="auto">
            <a:xfrm>
              <a:off x="1238" y="2217"/>
              <a:ext cx="283" cy="284"/>
              <a:chOff x="4269" y="544"/>
              <a:chExt cx="283" cy="284"/>
            </a:xfrm>
          </p:grpSpPr>
          <p:sp>
            <p:nvSpPr>
              <p:cNvPr id="28762" name="Line 36"/>
              <p:cNvSpPr>
                <a:spLocks noChangeShapeType="1"/>
              </p:cNvSpPr>
              <p:nvPr/>
            </p:nvSpPr>
            <p:spPr bwMode="auto">
              <a:xfrm>
                <a:off x="4269" y="714"/>
                <a:ext cx="113" cy="114"/>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63" name="Text Box 37"/>
              <p:cNvSpPr txBox="1">
                <a:spLocks noChangeArrowheads="1"/>
              </p:cNvSpPr>
              <p:nvPr/>
            </p:nvSpPr>
            <p:spPr bwMode="auto">
              <a:xfrm>
                <a:off x="4297" y="544"/>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solidFill>
                      <a:srgbClr val="3333CC"/>
                    </a:solidFill>
                    <a:latin typeface="微软雅黑" pitchFamily="34" charset="-122"/>
                    <a:ea typeface="微软雅黑" pitchFamily="34" charset="-122"/>
                  </a:rPr>
                  <a:t>4</a:t>
                </a:r>
              </a:p>
            </p:txBody>
          </p:sp>
        </p:grpSp>
      </p:grpSp>
      <p:grpSp>
        <p:nvGrpSpPr>
          <p:cNvPr id="601126" name="Group 38"/>
          <p:cNvGrpSpPr>
            <a:grpSpLocks/>
          </p:cNvGrpSpPr>
          <p:nvPr/>
        </p:nvGrpSpPr>
        <p:grpSpPr bwMode="auto">
          <a:xfrm>
            <a:off x="701675" y="5138738"/>
            <a:ext cx="6119813" cy="1238250"/>
            <a:chOff x="442" y="3237"/>
            <a:chExt cx="3855" cy="780"/>
          </a:xfrm>
        </p:grpSpPr>
        <p:sp>
          <p:nvSpPr>
            <p:cNvPr id="28745" name="Text Box 39"/>
            <p:cNvSpPr txBox="1">
              <a:spLocks noChangeArrowheads="1"/>
            </p:cNvSpPr>
            <p:nvPr/>
          </p:nvSpPr>
          <p:spPr bwMode="auto">
            <a:xfrm>
              <a:off x="442" y="3748"/>
              <a:ext cx="1531" cy="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200">
                  <a:solidFill>
                    <a:srgbClr val="3333CC"/>
                  </a:solidFill>
                  <a:latin typeface="微软雅黑" pitchFamily="34" charset="-122"/>
                  <a:ea typeface="微软雅黑" pitchFamily="34" charset="-122"/>
                </a:rPr>
                <a:t>猜猜这是什么？</a:t>
              </a:r>
            </a:p>
          </p:txBody>
        </p:sp>
        <p:sp>
          <p:nvSpPr>
            <p:cNvPr id="28746" name="Line 40"/>
            <p:cNvSpPr>
              <a:spLocks noChangeShapeType="1"/>
            </p:cNvSpPr>
            <p:nvPr/>
          </p:nvSpPr>
          <p:spPr bwMode="auto">
            <a:xfrm flipV="1">
              <a:off x="1548" y="3237"/>
              <a:ext cx="2749" cy="53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1129" name="Group 41"/>
          <p:cNvGrpSpPr>
            <a:grpSpLocks/>
          </p:cNvGrpSpPr>
          <p:nvPr/>
        </p:nvGrpSpPr>
        <p:grpSpPr bwMode="auto">
          <a:xfrm>
            <a:off x="2771775" y="549275"/>
            <a:ext cx="6165850" cy="5849938"/>
            <a:chOff x="1746" y="346"/>
            <a:chExt cx="3884" cy="3685"/>
          </a:xfrm>
        </p:grpSpPr>
        <p:grpSp>
          <p:nvGrpSpPr>
            <p:cNvPr id="28688" name="Group 42"/>
            <p:cNvGrpSpPr>
              <a:grpSpLocks/>
            </p:cNvGrpSpPr>
            <p:nvPr/>
          </p:nvGrpSpPr>
          <p:grpSpPr bwMode="auto">
            <a:xfrm rot="5400000">
              <a:off x="2751" y="828"/>
              <a:ext cx="1276" cy="537"/>
              <a:chOff x="3419" y="1395"/>
              <a:chExt cx="1276" cy="510"/>
            </a:xfrm>
          </p:grpSpPr>
          <p:sp>
            <p:nvSpPr>
              <p:cNvPr id="28743" name="Rectangle 43"/>
              <p:cNvSpPr>
                <a:spLocks noChangeArrowheads="1"/>
              </p:cNvSpPr>
              <p:nvPr/>
            </p:nvSpPr>
            <p:spPr bwMode="auto">
              <a:xfrm>
                <a:off x="3419" y="1395"/>
                <a:ext cx="1162" cy="510"/>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endParaRPr lang="zh-CN" altLang="en-US">
                  <a:ea typeface="宋体" charset="-122"/>
                </a:endParaRPr>
              </a:p>
            </p:txBody>
          </p:sp>
          <p:sp>
            <p:nvSpPr>
              <p:cNvPr id="28744" name="Text Box 44"/>
              <p:cNvSpPr txBox="1">
                <a:spLocks noChangeArrowheads="1"/>
              </p:cNvSpPr>
              <p:nvPr/>
            </p:nvSpPr>
            <p:spPr bwMode="auto">
              <a:xfrm>
                <a:off x="3419" y="1537"/>
                <a:ext cx="1276" cy="2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400">
                    <a:latin typeface="微软雅黑" pitchFamily="34" charset="-122"/>
                    <a:ea typeface="微软雅黑" pitchFamily="34" charset="-122"/>
                  </a:rPr>
                  <a:t>补码加</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减器</a:t>
                </a:r>
              </a:p>
            </p:txBody>
          </p:sp>
        </p:grpSp>
        <p:grpSp>
          <p:nvGrpSpPr>
            <p:cNvPr id="28689" name="Group 45"/>
            <p:cNvGrpSpPr>
              <a:grpSpLocks/>
            </p:cNvGrpSpPr>
            <p:nvPr/>
          </p:nvGrpSpPr>
          <p:grpSpPr bwMode="auto">
            <a:xfrm>
              <a:off x="2044" y="771"/>
              <a:ext cx="1076" cy="567"/>
              <a:chOff x="3220" y="1451"/>
              <a:chExt cx="454" cy="567"/>
            </a:xfrm>
          </p:grpSpPr>
          <p:sp>
            <p:nvSpPr>
              <p:cNvPr id="28741" name="Line 46"/>
              <p:cNvSpPr>
                <a:spLocks noChangeShapeType="1"/>
              </p:cNvSpPr>
              <p:nvPr/>
            </p:nvSpPr>
            <p:spPr bwMode="auto">
              <a:xfrm>
                <a:off x="3220" y="1451"/>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42" name="Line 47"/>
              <p:cNvSpPr>
                <a:spLocks noChangeShapeType="1"/>
              </p:cNvSpPr>
              <p:nvPr/>
            </p:nvSpPr>
            <p:spPr bwMode="auto">
              <a:xfrm>
                <a:off x="3220" y="2018"/>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8690" name="Line 48"/>
            <p:cNvSpPr>
              <a:spLocks noChangeShapeType="1"/>
            </p:cNvSpPr>
            <p:nvPr/>
          </p:nvSpPr>
          <p:spPr bwMode="auto">
            <a:xfrm flipV="1">
              <a:off x="3657" y="1055"/>
              <a:ext cx="7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1" name="Rectangle 49"/>
            <p:cNvSpPr>
              <a:spLocks noChangeArrowheads="1"/>
            </p:cNvSpPr>
            <p:nvPr/>
          </p:nvSpPr>
          <p:spPr bwMode="auto">
            <a:xfrm>
              <a:off x="3120" y="2217"/>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endParaRPr lang="zh-CN" altLang="en-US">
                <a:ea typeface="宋体" charset="-122"/>
              </a:endParaRPr>
            </a:p>
          </p:txBody>
        </p:sp>
        <p:sp>
          <p:nvSpPr>
            <p:cNvPr id="28692" name="Line 50"/>
            <p:cNvSpPr>
              <a:spLocks noChangeShapeType="1"/>
            </p:cNvSpPr>
            <p:nvPr/>
          </p:nvSpPr>
          <p:spPr bwMode="auto">
            <a:xfrm>
              <a:off x="3389" y="3266"/>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3" name="Text Box 51"/>
            <p:cNvSpPr txBox="1">
              <a:spLocks noChangeArrowheads="1"/>
            </p:cNvSpPr>
            <p:nvPr/>
          </p:nvSpPr>
          <p:spPr bwMode="auto">
            <a:xfrm>
              <a:off x="3150" y="2302"/>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000">
                  <a:latin typeface="微软雅黑" pitchFamily="34" charset="-122"/>
                  <a:ea typeface="微软雅黑" pitchFamily="34" charset="-122"/>
                </a:rPr>
                <a:t>与门</a:t>
              </a:r>
            </a:p>
          </p:txBody>
        </p:sp>
        <p:grpSp>
          <p:nvGrpSpPr>
            <p:cNvPr id="28694" name="Group 52"/>
            <p:cNvGrpSpPr>
              <a:grpSpLocks/>
            </p:cNvGrpSpPr>
            <p:nvPr/>
          </p:nvGrpSpPr>
          <p:grpSpPr bwMode="auto">
            <a:xfrm>
              <a:off x="2851" y="516"/>
              <a:ext cx="269" cy="316"/>
              <a:chOff x="3419" y="629"/>
              <a:chExt cx="255" cy="316"/>
            </a:xfrm>
          </p:grpSpPr>
          <p:sp>
            <p:nvSpPr>
              <p:cNvPr id="28739" name="Line 53"/>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40" name="Text Box 54"/>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latin typeface="微软雅黑" pitchFamily="34" charset="-122"/>
                    <a:ea typeface="微软雅黑" pitchFamily="34" charset="-122"/>
                  </a:rPr>
                  <a:t>n</a:t>
                </a:r>
              </a:p>
            </p:txBody>
          </p:sp>
        </p:grpSp>
        <p:grpSp>
          <p:nvGrpSpPr>
            <p:cNvPr id="28695" name="Group 55"/>
            <p:cNvGrpSpPr>
              <a:grpSpLocks/>
            </p:cNvGrpSpPr>
            <p:nvPr/>
          </p:nvGrpSpPr>
          <p:grpSpPr bwMode="auto">
            <a:xfrm>
              <a:off x="2851" y="1107"/>
              <a:ext cx="269" cy="316"/>
              <a:chOff x="3419" y="629"/>
              <a:chExt cx="255" cy="316"/>
            </a:xfrm>
          </p:grpSpPr>
          <p:sp>
            <p:nvSpPr>
              <p:cNvPr id="28737" name="Line 56"/>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38" name="Text Box 57"/>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latin typeface="微软雅黑" pitchFamily="34" charset="-122"/>
                    <a:ea typeface="微软雅黑" pitchFamily="34" charset="-122"/>
                  </a:rPr>
                  <a:t>n</a:t>
                </a:r>
              </a:p>
            </p:txBody>
          </p:sp>
        </p:grpSp>
        <p:grpSp>
          <p:nvGrpSpPr>
            <p:cNvPr id="28696" name="Group 58"/>
            <p:cNvGrpSpPr>
              <a:grpSpLocks/>
            </p:cNvGrpSpPr>
            <p:nvPr/>
          </p:nvGrpSpPr>
          <p:grpSpPr bwMode="auto">
            <a:xfrm>
              <a:off x="3867" y="820"/>
              <a:ext cx="269" cy="316"/>
              <a:chOff x="3419" y="629"/>
              <a:chExt cx="255" cy="316"/>
            </a:xfrm>
          </p:grpSpPr>
          <p:sp>
            <p:nvSpPr>
              <p:cNvPr id="28735" name="Line 59"/>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36" name="Text Box 60"/>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latin typeface="微软雅黑" pitchFamily="34" charset="-122"/>
                    <a:ea typeface="微软雅黑" pitchFamily="34" charset="-122"/>
                  </a:rPr>
                  <a:t>n</a:t>
                </a:r>
              </a:p>
            </p:txBody>
          </p:sp>
        </p:grpSp>
        <p:sp>
          <p:nvSpPr>
            <p:cNvPr id="28697" name="Line 61"/>
            <p:cNvSpPr>
              <a:spLocks noChangeShapeType="1"/>
            </p:cNvSpPr>
            <p:nvPr/>
          </p:nvSpPr>
          <p:spPr bwMode="auto">
            <a:xfrm>
              <a:off x="2731" y="771"/>
              <a:ext cx="0" cy="28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8" name="Line 62"/>
            <p:cNvSpPr>
              <a:spLocks noChangeShapeType="1"/>
            </p:cNvSpPr>
            <p:nvPr/>
          </p:nvSpPr>
          <p:spPr bwMode="auto">
            <a:xfrm>
              <a:off x="2492" y="1338"/>
              <a:ext cx="0" cy="25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9" name="Line 63"/>
            <p:cNvSpPr>
              <a:spLocks noChangeShapeType="1"/>
            </p:cNvSpPr>
            <p:nvPr/>
          </p:nvSpPr>
          <p:spPr bwMode="auto">
            <a:xfrm>
              <a:off x="2731" y="2331"/>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0" name="Line 64"/>
            <p:cNvSpPr>
              <a:spLocks noChangeShapeType="1"/>
            </p:cNvSpPr>
            <p:nvPr/>
          </p:nvSpPr>
          <p:spPr bwMode="auto">
            <a:xfrm>
              <a:off x="2492" y="2501"/>
              <a:ext cx="6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1" name="Line 65"/>
            <p:cNvSpPr>
              <a:spLocks noChangeShapeType="1"/>
            </p:cNvSpPr>
            <p:nvPr/>
          </p:nvSpPr>
          <p:spPr bwMode="auto">
            <a:xfrm flipV="1">
              <a:off x="3657" y="658"/>
              <a:ext cx="158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2" name="Text Box 66"/>
            <p:cNvSpPr txBox="1">
              <a:spLocks noChangeArrowheads="1"/>
            </p:cNvSpPr>
            <p:nvPr/>
          </p:nvSpPr>
          <p:spPr bwMode="auto">
            <a:xfrm>
              <a:off x="5092" y="686"/>
              <a:ext cx="538" cy="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200">
                  <a:solidFill>
                    <a:srgbClr val="3333CC"/>
                  </a:solidFill>
                  <a:latin typeface="微软雅黑" pitchFamily="34" charset="-122"/>
                  <a:ea typeface="微软雅黑" pitchFamily="34" charset="-122"/>
                </a:rPr>
                <a:t>Flags</a:t>
              </a:r>
            </a:p>
          </p:txBody>
        </p:sp>
        <p:sp>
          <p:nvSpPr>
            <p:cNvPr id="28703" name="Text Box 67"/>
            <p:cNvSpPr txBox="1">
              <a:spLocks noChangeArrowheads="1"/>
            </p:cNvSpPr>
            <p:nvPr/>
          </p:nvSpPr>
          <p:spPr bwMode="auto">
            <a:xfrm>
              <a:off x="5211" y="2042"/>
              <a:ext cx="3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R</a:t>
              </a:r>
            </a:p>
          </p:txBody>
        </p:sp>
        <p:sp>
          <p:nvSpPr>
            <p:cNvPr id="28704" name="Rectangle 68"/>
            <p:cNvSpPr>
              <a:spLocks noChangeArrowheads="1"/>
            </p:cNvSpPr>
            <p:nvPr/>
          </p:nvSpPr>
          <p:spPr bwMode="auto">
            <a:xfrm>
              <a:off x="3120" y="2756"/>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endParaRPr lang="zh-CN" altLang="en-US">
                <a:ea typeface="宋体" charset="-122"/>
              </a:endParaRPr>
            </a:p>
          </p:txBody>
        </p:sp>
        <p:sp>
          <p:nvSpPr>
            <p:cNvPr id="28705" name="Text Box 69"/>
            <p:cNvSpPr txBox="1">
              <a:spLocks noChangeArrowheads="1"/>
            </p:cNvSpPr>
            <p:nvPr/>
          </p:nvSpPr>
          <p:spPr bwMode="auto">
            <a:xfrm>
              <a:off x="3150" y="2841"/>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000">
                  <a:latin typeface="微软雅黑" pitchFamily="34" charset="-122"/>
                  <a:ea typeface="微软雅黑" pitchFamily="34" charset="-122"/>
                </a:rPr>
                <a:t>或门</a:t>
              </a:r>
            </a:p>
          </p:txBody>
        </p:sp>
        <p:sp>
          <p:nvSpPr>
            <p:cNvPr id="28706" name="Line 70"/>
            <p:cNvSpPr>
              <a:spLocks noChangeShapeType="1"/>
            </p:cNvSpPr>
            <p:nvPr/>
          </p:nvSpPr>
          <p:spPr bwMode="auto">
            <a:xfrm>
              <a:off x="2731" y="2870"/>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7" name="Line 71"/>
            <p:cNvSpPr>
              <a:spLocks noChangeShapeType="1"/>
            </p:cNvSpPr>
            <p:nvPr/>
          </p:nvSpPr>
          <p:spPr bwMode="auto">
            <a:xfrm>
              <a:off x="2492" y="3040"/>
              <a:ext cx="6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8" name="Rectangle 72"/>
            <p:cNvSpPr>
              <a:spLocks noChangeArrowheads="1"/>
            </p:cNvSpPr>
            <p:nvPr/>
          </p:nvSpPr>
          <p:spPr bwMode="auto">
            <a:xfrm>
              <a:off x="3120" y="3549"/>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endParaRPr lang="zh-CN" altLang="en-US">
                <a:ea typeface="宋体" charset="-122"/>
              </a:endParaRPr>
            </a:p>
          </p:txBody>
        </p:sp>
        <p:sp>
          <p:nvSpPr>
            <p:cNvPr id="28709" name="Text Box 73"/>
            <p:cNvSpPr txBox="1">
              <a:spLocks noChangeArrowheads="1"/>
            </p:cNvSpPr>
            <p:nvPr/>
          </p:nvSpPr>
          <p:spPr bwMode="auto">
            <a:xfrm>
              <a:off x="3150" y="3634"/>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000">
                  <a:latin typeface="微软雅黑" pitchFamily="34" charset="-122"/>
                  <a:ea typeface="微软雅黑" pitchFamily="34" charset="-122"/>
                </a:rPr>
                <a:t>右移</a:t>
              </a:r>
            </a:p>
          </p:txBody>
        </p:sp>
        <p:sp>
          <p:nvSpPr>
            <p:cNvPr id="28710" name="Line 74"/>
            <p:cNvSpPr>
              <a:spLocks noChangeShapeType="1"/>
            </p:cNvSpPr>
            <p:nvPr/>
          </p:nvSpPr>
          <p:spPr bwMode="auto">
            <a:xfrm>
              <a:off x="2731" y="3663"/>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11" name="Line 75"/>
            <p:cNvSpPr>
              <a:spLocks noChangeShapeType="1"/>
            </p:cNvSpPr>
            <p:nvPr/>
          </p:nvSpPr>
          <p:spPr bwMode="auto">
            <a:xfrm>
              <a:off x="2492" y="3833"/>
              <a:ext cx="6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12" name="Rectangle 76"/>
            <p:cNvSpPr>
              <a:spLocks noChangeArrowheads="1"/>
            </p:cNvSpPr>
            <p:nvPr/>
          </p:nvSpPr>
          <p:spPr bwMode="auto">
            <a:xfrm>
              <a:off x="3120" y="1735"/>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endParaRPr lang="zh-CN" altLang="en-US">
                <a:ea typeface="宋体" charset="-122"/>
              </a:endParaRPr>
            </a:p>
          </p:txBody>
        </p:sp>
        <p:sp>
          <p:nvSpPr>
            <p:cNvPr id="28713" name="Text Box 77"/>
            <p:cNvSpPr txBox="1">
              <a:spLocks noChangeArrowheads="1"/>
            </p:cNvSpPr>
            <p:nvPr/>
          </p:nvSpPr>
          <p:spPr bwMode="auto">
            <a:xfrm>
              <a:off x="3150" y="1820"/>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000">
                  <a:latin typeface="微软雅黑" pitchFamily="34" charset="-122"/>
                  <a:ea typeface="微软雅黑" pitchFamily="34" charset="-122"/>
                </a:rPr>
                <a:t>非门</a:t>
              </a:r>
            </a:p>
          </p:txBody>
        </p:sp>
        <p:sp>
          <p:nvSpPr>
            <p:cNvPr id="28714" name="Line 78"/>
            <p:cNvSpPr>
              <a:spLocks noChangeShapeType="1"/>
            </p:cNvSpPr>
            <p:nvPr/>
          </p:nvSpPr>
          <p:spPr bwMode="auto">
            <a:xfrm>
              <a:off x="2731" y="1934"/>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8715" name="Group 79"/>
            <p:cNvGrpSpPr>
              <a:grpSpLocks/>
            </p:cNvGrpSpPr>
            <p:nvPr/>
          </p:nvGrpSpPr>
          <p:grpSpPr bwMode="auto">
            <a:xfrm>
              <a:off x="3657" y="1934"/>
              <a:ext cx="687" cy="1814"/>
              <a:chOff x="4184" y="2047"/>
              <a:chExt cx="312" cy="1814"/>
            </a:xfrm>
          </p:grpSpPr>
          <p:sp>
            <p:nvSpPr>
              <p:cNvPr id="28731" name="Line 80"/>
              <p:cNvSpPr>
                <a:spLocks noChangeShapeType="1"/>
              </p:cNvSpPr>
              <p:nvPr/>
            </p:nvSpPr>
            <p:spPr bwMode="auto">
              <a:xfrm>
                <a:off x="4184" y="2529"/>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32" name="Line 81"/>
              <p:cNvSpPr>
                <a:spLocks noChangeShapeType="1"/>
              </p:cNvSpPr>
              <p:nvPr/>
            </p:nvSpPr>
            <p:spPr bwMode="auto">
              <a:xfrm>
                <a:off x="4184" y="3068"/>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33" name="Line 82"/>
              <p:cNvSpPr>
                <a:spLocks noChangeShapeType="1"/>
              </p:cNvSpPr>
              <p:nvPr/>
            </p:nvSpPr>
            <p:spPr bwMode="auto">
              <a:xfrm>
                <a:off x="4184" y="3861"/>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34" name="Line 83"/>
              <p:cNvSpPr>
                <a:spLocks noChangeShapeType="1"/>
              </p:cNvSpPr>
              <p:nvPr/>
            </p:nvSpPr>
            <p:spPr bwMode="auto">
              <a:xfrm>
                <a:off x="4184" y="2047"/>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8716" name="Text Box 84"/>
            <p:cNvSpPr txBox="1">
              <a:spLocks noChangeArrowheads="1"/>
            </p:cNvSpPr>
            <p:nvPr/>
          </p:nvSpPr>
          <p:spPr bwMode="auto">
            <a:xfrm>
              <a:off x="1746" y="601"/>
              <a:ext cx="32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A</a:t>
              </a:r>
            </a:p>
          </p:txBody>
        </p:sp>
        <p:sp>
          <p:nvSpPr>
            <p:cNvPr id="28717" name="Text Box 85"/>
            <p:cNvSpPr txBox="1">
              <a:spLocks noChangeArrowheads="1"/>
            </p:cNvSpPr>
            <p:nvPr/>
          </p:nvSpPr>
          <p:spPr bwMode="auto">
            <a:xfrm>
              <a:off x="1746" y="1197"/>
              <a:ext cx="32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B</a:t>
              </a:r>
            </a:p>
          </p:txBody>
        </p:sp>
        <p:grpSp>
          <p:nvGrpSpPr>
            <p:cNvPr id="28718" name="Group 86"/>
            <p:cNvGrpSpPr>
              <a:grpSpLocks/>
            </p:cNvGrpSpPr>
            <p:nvPr/>
          </p:nvGrpSpPr>
          <p:grpSpPr bwMode="auto">
            <a:xfrm>
              <a:off x="3837" y="1678"/>
              <a:ext cx="328" cy="288"/>
              <a:chOff x="4354" y="1791"/>
              <a:chExt cx="312" cy="288"/>
            </a:xfrm>
          </p:grpSpPr>
          <p:sp>
            <p:nvSpPr>
              <p:cNvPr id="28729" name="Text Box 87"/>
              <p:cNvSpPr txBox="1">
                <a:spLocks noChangeArrowheads="1"/>
              </p:cNvSpPr>
              <p:nvPr/>
            </p:nvSpPr>
            <p:spPr bwMode="auto">
              <a:xfrm>
                <a:off x="4354" y="1791"/>
                <a:ext cx="31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A</a:t>
                </a:r>
              </a:p>
            </p:txBody>
          </p:sp>
          <p:sp>
            <p:nvSpPr>
              <p:cNvPr id="28730" name="Line 88"/>
              <p:cNvSpPr>
                <a:spLocks noChangeShapeType="1"/>
              </p:cNvSpPr>
              <p:nvPr/>
            </p:nvSpPr>
            <p:spPr bwMode="auto">
              <a:xfrm>
                <a:off x="4383" y="1820"/>
                <a:ext cx="1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8719" name="Text Box 89"/>
            <p:cNvSpPr txBox="1">
              <a:spLocks noChangeArrowheads="1"/>
            </p:cNvSpPr>
            <p:nvPr/>
          </p:nvSpPr>
          <p:spPr bwMode="auto">
            <a:xfrm>
              <a:off x="3687" y="2132"/>
              <a:ext cx="6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A∧B</a:t>
              </a:r>
            </a:p>
          </p:txBody>
        </p:sp>
        <p:sp>
          <p:nvSpPr>
            <p:cNvPr id="28720" name="Text Box 90"/>
            <p:cNvSpPr txBox="1">
              <a:spLocks noChangeArrowheads="1"/>
            </p:cNvSpPr>
            <p:nvPr/>
          </p:nvSpPr>
          <p:spPr bwMode="auto">
            <a:xfrm>
              <a:off x="3682" y="3488"/>
              <a:ext cx="729"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300">
                  <a:latin typeface="微软雅黑" pitchFamily="34" charset="-122"/>
                  <a:ea typeface="微软雅黑" pitchFamily="34" charset="-122"/>
                </a:rPr>
                <a:t>A</a:t>
              </a:r>
              <a:r>
                <a:rPr lang="en-US" altLang="zh-CN" sz="2300">
                  <a:latin typeface="微软雅黑" pitchFamily="34" charset="-122"/>
                  <a:ea typeface="微软雅黑" pitchFamily="34" charset="-122"/>
                  <a:sym typeface="Symbol" pitchFamily="18" charset="2"/>
                </a:rPr>
                <a:t>&gt;&gt;1</a:t>
              </a:r>
              <a:endParaRPr lang="en-US" altLang="zh-CN" sz="2300">
                <a:latin typeface="微软雅黑" pitchFamily="34" charset="-122"/>
                <a:ea typeface="微软雅黑" pitchFamily="34" charset="-122"/>
              </a:endParaRPr>
            </a:p>
          </p:txBody>
        </p:sp>
        <p:sp>
          <p:nvSpPr>
            <p:cNvPr id="28721" name="Text Box 91"/>
            <p:cNvSpPr txBox="1">
              <a:spLocks noChangeArrowheads="1"/>
            </p:cNvSpPr>
            <p:nvPr/>
          </p:nvSpPr>
          <p:spPr bwMode="auto">
            <a:xfrm>
              <a:off x="3687" y="2671"/>
              <a:ext cx="6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latin typeface="微软雅黑" pitchFamily="34" charset="-122"/>
                  <a:ea typeface="微软雅黑" pitchFamily="34" charset="-122"/>
                </a:rPr>
                <a:t>A∨B</a:t>
              </a:r>
            </a:p>
          </p:txBody>
        </p:sp>
        <p:sp>
          <p:nvSpPr>
            <p:cNvPr id="28722" name="Rectangle 92"/>
            <p:cNvSpPr>
              <a:spLocks noChangeArrowheads="1"/>
            </p:cNvSpPr>
            <p:nvPr/>
          </p:nvSpPr>
          <p:spPr bwMode="auto">
            <a:xfrm>
              <a:off x="2313" y="346"/>
              <a:ext cx="2751" cy="3685"/>
            </a:xfrm>
            <a:prstGeom prst="rect">
              <a:avLst/>
            </a:prstGeom>
            <a:solidFill>
              <a:schemeClr val="accent2">
                <a:alpha val="18039"/>
              </a:schemeClr>
            </a:solidFill>
            <a:ln w="38100"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endParaRPr lang="zh-CN" altLang="en-US">
                <a:ea typeface="宋体" charset="-122"/>
              </a:endParaRPr>
            </a:p>
          </p:txBody>
        </p:sp>
        <p:sp>
          <p:nvSpPr>
            <p:cNvPr id="28723" name="AutoShape 93"/>
            <p:cNvSpPr>
              <a:spLocks noChangeArrowheads="1"/>
            </p:cNvSpPr>
            <p:nvPr/>
          </p:nvSpPr>
          <p:spPr bwMode="auto">
            <a:xfrm rot="5400000" flipH="1" flipV="1">
              <a:off x="3079" y="2178"/>
              <a:ext cx="2977" cy="4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7 w 21600"/>
                <a:gd name="T13" fmla="*/ 3375 h 21600"/>
                <a:gd name="T14" fmla="*/ 18233 w 21600"/>
                <a:gd name="T15" fmla="*/ 18225 h 21600"/>
              </a:gdLst>
              <a:ahLst/>
              <a:cxnLst>
                <a:cxn ang="T8">
                  <a:pos x="T0" y="T1"/>
                </a:cxn>
                <a:cxn ang="T9">
                  <a:pos x="T2" y="T3"/>
                </a:cxn>
                <a:cxn ang="T10">
                  <a:pos x="T4" y="T5"/>
                </a:cxn>
                <a:cxn ang="T11">
                  <a:pos x="T6" y="T7"/>
                </a:cxn>
              </a:cxnLst>
              <a:rect l="T12" t="T13" r="T14" b="T15"/>
              <a:pathLst>
                <a:path w="21600" h="21600">
                  <a:moveTo>
                    <a:pt x="0" y="0"/>
                  </a:moveTo>
                  <a:lnTo>
                    <a:pt x="3134" y="21600"/>
                  </a:lnTo>
                  <a:lnTo>
                    <a:pt x="18466" y="21600"/>
                  </a:lnTo>
                  <a:lnTo>
                    <a:pt x="21600" y="0"/>
                  </a:lnTo>
                  <a:lnTo>
                    <a:pt x="0" y="0"/>
                  </a:lnTo>
                  <a:close/>
                </a:path>
              </a:pathLst>
            </a:cu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4" name="Line 94"/>
            <p:cNvSpPr>
              <a:spLocks noChangeShapeType="1"/>
            </p:cNvSpPr>
            <p:nvPr/>
          </p:nvSpPr>
          <p:spPr bwMode="auto">
            <a:xfrm>
              <a:off x="4792" y="2359"/>
              <a:ext cx="56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8725" name="Group 95"/>
            <p:cNvGrpSpPr>
              <a:grpSpLocks/>
            </p:cNvGrpSpPr>
            <p:nvPr/>
          </p:nvGrpSpPr>
          <p:grpSpPr bwMode="auto">
            <a:xfrm>
              <a:off x="4255" y="431"/>
              <a:ext cx="298" cy="284"/>
              <a:chOff x="4269" y="544"/>
              <a:chExt cx="283" cy="284"/>
            </a:xfrm>
          </p:grpSpPr>
          <p:sp>
            <p:nvSpPr>
              <p:cNvPr id="28727" name="Line 96"/>
              <p:cNvSpPr>
                <a:spLocks noChangeShapeType="1"/>
              </p:cNvSpPr>
              <p:nvPr/>
            </p:nvSpPr>
            <p:spPr bwMode="auto">
              <a:xfrm>
                <a:off x="4269" y="714"/>
                <a:ext cx="113" cy="114"/>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28" name="Text Box 97"/>
              <p:cNvSpPr txBox="1">
                <a:spLocks noChangeArrowheads="1"/>
              </p:cNvSpPr>
              <p:nvPr/>
            </p:nvSpPr>
            <p:spPr bwMode="auto">
              <a:xfrm>
                <a:off x="4297" y="544"/>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000">
                    <a:solidFill>
                      <a:srgbClr val="3333CC"/>
                    </a:solidFill>
                    <a:latin typeface="微软雅黑" pitchFamily="34" charset="-122"/>
                    <a:ea typeface="微软雅黑" pitchFamily="34" charset="-122"/>
                  </a:rPr>
                  <a:t>4</a:t>
                </a:r>
              </a:p>
            </p:txBody>
          </p:sp>
        </p:grpSp>
        <p:sp>
          <p:nvSpPr>
            <p:cNvPr id="28726" name="Line 98"/>
            <p:cNvSpPr>
              <a:spLocks noChangeShapeType="1"/>
            </p:cNvSpPr>
            <p:nvPr/>
          </p:nvSpPr>
          <p:spPr bwMode="auto">
            <a:xfrm flipH="1">
              <a:off x="3447" y="4003"/>
              <a:ext cx="113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1187" name="Group 99"/>
          <p:cNvGrpSpPr>
            <a:grpSpLocks/>
          </p:cNvGrpSpPr>
          <p:nvPr/>
        </p:nvGrpSpPr>
        <p:grpSpPr bwMode="auto">
          <a:xfrm>
            <a:off x="5472113" y="323850"/>
            <a:ext cx="3290887" cy="6489700"/>
            <a:chOff x="3447" y="261"/>
            <a:chExt cx="2073" cy="4059"/>
          </a:xfrm>
        </p:grpSpPr>
        <p:grpSp>
          <p:nvGrpSpPr>
            <p:cNvPr id="28681" name="Group 100"/>
            <p:cNvGrpSpPr>
              <a:grpSpLocks/>
            </p:cNvGrpSpPr>
            <p:nvPr/>
          </p:nvGrpSpPr>
          <p:grpSpPr bwMode="auto">
            <a:xfrm>
              <a:off x="4581" y="3697"/>
              <a:ext cx="939" cy="623"/>
              <a:chOff x="4581" y="3748"/>
              <a:chExt cx="939" cy="623"/>
            </a:xfrm>
          </p:grpSpPr>
          <p:sp>
            <p:nvSpPr>
              <p:cNvPr id="28686" name="Line 101"/>
              <p:cNvSpPr>
                <a:spLocks noChangeShapeType="1"/>
              </p:cNvSpPr>
              <p:nvPr/>
            </p:nvSpPr>
            <p:spPr bwMode="auto">
              <a:xfrm flipV="1">
                <a:off x="4581" y="3748"/>
                <a:ext cx="0" cy="453"/>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7" name="Text Box 102"/>
              <p:cNvSpPr txBox="1">
                <a:spLocks noChangeArrowheads="1"/>
              </p:cNvSpPr>
              <p:nvPr/>
            </p:nvSpPr>
            <p:spPr bwMode="auto">
              <a:xfrm flipH="1">
                <a:off x="4669" y="4084"/>
                <a:ext cx="851" cy="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en-US" altLang="zh-CN" sz="2400">
                    <a:solidFill>
                      <a:srgbClr val="FF3300"/>
                    </a:solidFill>
                    <a:latin typeface="微软雅黑" pitchFamily="34" charset="-122"/>
                    <a:ea typeface="微软雅黑" pitchFamily="34" charset="-122"/>
                  </a:rPr>
                  <a:t>ALUctr</a:t>
                </a:r>
              </a:p>
            </p:txBody>
          </p:sp>
        </p:grpSp>
        <p:sp>
          <p:nvSpPr>
            <p:cNvPr id="28682" name="Line 103"/>
            <p:cNvSpPr>
              <a:spLocks noChangeShapeType="1"/>
            </p:cNvSpPr>
            <p:nvPr/>
          </p:nvSpPr>
          <p:spPr bwMode="auto">
            <a:xfrm>
              <a:off x="3447" y="261"/>
              <a:ext cx="0" cy="255"/>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3" name="Line 104"/>
            <p:cNvSpPr>
              <a:spLocks noChangeShapeType="1"/>
            </p:cNvSpPr>
            <p:nvPr/>
          </p:nvSpPr>
          <p:spPr bwMode="auto">
            <a:xfrm>
              <a:off x="3447" y="261"/>
              <a:ext cx="1446"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4" name="Line 105"/>
            <p:cNvSpPr>
              <a:spLocks noChangeShapeType="1"/>
            </p:cNvSpPr>
            <p:nvPr/>
          </p:nvSpPr>
          <p:spPr bwMode="auto">
            <a:xfrm>
              <a:off x="4581" y="3918"/>
              <a:ext cx="312"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5" name="Line 106"/>
            <p:cNvSpPr>
              <a:spLocks noChangeShapeType="1"/>
            </p:cNvSpPr>
            <p:nvPr/>
          </p:nvSpPr>
          <p:spPr bwMode="auto">
            <a:xfrm>
              <a:off x="4921" y="261"/>
              <a:ext cx="0" cy="3628"/>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1195" name="Text Box 107"/>
          <p:cNvSpPr txBox="1">
            <a:spLocks noChangeArrowheads="1"/>
          </p:cNvSpPr>
          <p:nvPr/>
        </p:nvSpPr>
        <p:spPr bwMode="auto">
          <a:xfrm>
            <a:off x="7048500" y="2528888"/>
            <a:ext cx="493713" cy="2439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pPr>
            <a:r>
              <a:rPr lang="zh-CN" altLang="en-US" sz="2200">
                <a:solidFill>
                  <a:srgbClr val="FF3300"/>
                </a:solidFill>
                <a:latin typeface="微软雅黑" pitchFamily="34" charset="-122"/>
                <a:ea typeface="微软雅黑" pitchFamily="34" charset="-122"/>
              </a:rPr>
              <a:t>多</a:t>
            </a:r>
          </a:p>
          <a:p>
            <a:pPr>
              <a:spcBef>
                <a:spcPct val="50000"/>
              </a:spcBef>
            </a:pPr>
            <a:r>
              <a:rPr lang="zh-CN" altLang="en-US" sz="2200">
                <a:solidFill>
                  <a:srgbClr val="FF3300"/>
                </a:solidFill>
                <a:latin typeface="微软雅黑" pitchFamily="34" charset="-122"/>
                <a:ea typeface="微软雅黑" pitchFamily="34" charset="-122"/>
              </a:rPr>
              <a:t>路</a:t>
            </a:r>
          </a:p>
          <a:p>
            <a:pPr>
              <a:spcBef>
                <a:spcPct val="50000"/>
              </a:spcBef>
            </a:pPr>
            <a:r>
              <a:rPr lang="zh-CN" altLang="en-US" sz="2200">
                <a:solidFill>
                  <a:srgbClr val="FF3300"/>
                </a:solidFill>
                <a:latin typeface="微软雅黑" pitchFamily="34" charset="-122"/>
                <a:ea typeface="微软雅黑" pitchFamily="34" charset="-122"/>
              </a:rPr>
              <a:t>选</a:t>
            </a:r>
          </a:p>
          <a:p>
            <a:pPr>
              <a:spcBef>
                <a:spcPct val="50000"/>
              </a:spcBef>
            </a:pPr>
            <a:r>
              <a:rPr lang="zh-CN" altLang="en-US" sz="2200">
                <a:solidFill>
                  <a:srgbClr val="FF3300"/>
                </a:solidFill>
                <a:latin typeface="微软雅黑" pitchFamily="34" charset="-122"/>
                <a:ea typeface="微软雅黑" pitchFamily="34" charset="-122"/>
              </a:rPr>
              <a:t>择</a:t>
            </a:r>
          </a:p>
          <a:p>
            <a:pPr>
              <a:spcBef>
                <a:spcPct val="50000"/>
              </a:spcBef>
            </a:pPr>
            <a:r>
              <a:rPr lang="zh-CN" altLang="en-US" sz="2200">
                <a:solidFill>
                  <a:srgbClr val="FF3300"/>
                </a:solidFill>
                <a:latin typeface="微软雅黑" pitchFamily="34" charset="-122"/>
                <a:ea typeface="微软雅黑" pitchFamily="34" charset="-122"/>
              </a:rPr>
              <a:t>器</a:t>
            </a:r>
          </a:p>
        </p:txBody>
      </p:sp>
    </p:spTree>
    <p:extLst>
      <p:ext uri="{BB962C8B-B14F-4D97-AF65-F5344CB8AC3E}">
        <p14:creationId xmlns:p14="http://schemas.microsoft.com/office/powerpoint/2010/main" val="29882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1092"/>
                                        </p:tgtEl>
                                        <p:attrNameLst>
                                          <p:attrName>style.visibility</p:attrName>
                                        </p:attrNameLst>
                                      </p:cBhvr>
                                      <p:to>
                                        <p:strVal val="visible"/>
                                      </p:to>
                                    </p:set>
                                    <p:animEffect transition="in" filter="blinds(horizontal)">
                                      <p:cBhvr>
                                        <p:cTn id="7" dur="500"/>
                                        <p:tgtEl>
                                          <p:spTgt spid="601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1129"/>
                                        </p:tgtEl>
                                        <p:attrNameLst>
                                          <p:attrName>style.visibility</p:attrName>
                                        </p:attrNameLst>
                                      </p:cBhvr>
                                      <p:to>
                                        <p:strVal val="visible"/>
                                      </p:to>
                                    </p:set>
                                    <p:animEffect transition="in" filter="blinds(horizontal)">
                                      <p:cBhvr>
                                        <p:cTn id="12" dur="500"/>
                                        <p:tgtEl>
                                          <p:spTgt spid="601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1126"/>
                                        </p:tgtEl>
                                        <p:attrNameLst>
                                          <p:attrName>style.visibility</p:attrName>
                                        </p:attrNameLst>
                                      </p:cBhvr>
                                      <p:to>
                                        <p:strVal val="visible"/>
                                      </p:to>
                                    </p:set>
                                    <p:animEffect transition="in" filter="blinds(horizontal)">
                                      <p:cBhvr>
                                        <p:cTn id="17" dur="500"/>
                                        <p:tgtEl>
                                          <p:spTgt spid="601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1195"/>
                                        </p:tgtEl>
                                        <p:attrNameLst>
                                          <p:attrName>style.visibility</p:attrName>
                                        </p:attrNameLst>
                                      </p:cBhvr>
                                      <p:to>
                                        <p:strVal val="visible"/>
                                      </p:to>
                                    </p:set>
                                    <p:animEffect transition="in" filter="blinds(horizontal)">
                                      <p:cBhvr>
                                        <p:cTn id="22" dur="500"/>
                                        <p:tgtEl>
                                          <p:spTgt spid="601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1187"/>
                                        </p:tgtEl>
                                        <p:attrNameLst>
                                          <p:attrName>style.visibility</p:attrName>
                                        </p:attrNameLst>
                                      </p:cBhvr>
                                      <p:to>
                                        <p:strVal val="visible"/>
                                      </p:to>
                                    </p:set>
                                    <p:animEffect transition="in" filter="blinds(horizontal)">
                                      <p:cBhvr>
                                        <p:cTn id="27" dur="500"/>
                                        <p:tgtEl>
                                          <p:spTgt spid="60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545795" name="Rectangle 3"/>
          <p:cNvSpPr>
            <a:spLocks noGrp="1" noChangeArrowheads="1"/>
          </p:cNvSpPr>
          <p:nvPr>
            <p:ph type="body" idx="1"/>
          </p:nvPr>
        </p:nvSpPr>
        <p:spPr>
          <a:xfrm>
            <a:off x="454025" y="715963"/>
            <a:ext cx="8229600" cy="5671296"/>
          </a:xfrm>
          <a:noFill/>
          <a:ln/>
        </p:spPr>
        <p:txBody>
          <a:bodyPr/>
          <a:lstStyle/>
          <a:p>
            <a:r>
              <a:rPr lang="zh-CN" altLang="en-US" sz="2200" dirty="0">
                <a:latin typeface="微软雅黑" pitchFamily="34" charset="-122"/>
                <a:ea typeface="微软雅黑" pitchFamily="34" charset="-122"/>
              </a:rPr>
              <a:t>分以下三个部分介绍</a:t>
            </a:r>
          </a:p>
          <a:p>
            <a:pPr lvl="1">
              <a:spcBef>
                <a:spcPct val="30000"/>
              </a:spcBef>
            </a:pPr>
            <a:r>
              <a:rPr lang="zh-CN" altLang="en-US" sz="2200" dirty="0">
                <a:latin typeface="微软雅黑" pitchFamily="34" charset="-122"/>
                <a:ea typeface="微软雅黑" pitchFamily="34" charset="-122"/>
              </a:rPr>
              <a:t>第一讲：程序执行概述</a:t>
            </a:r>
          </a:p>
          <a:p>
            <a:pPr lvl="2">
              <a:spcBef>
                <a:spcPct val="30000"/>
              </a:spcBef>
            </a:pPr>
            <a:r>
              <a:rPr lang="zh-CN" altLang="en-US" sz="2200" dirty="0">
                <a:solidFill>
                  <a:srgbClr val="006600"/>
                </a:solidFill>
                <a:latin typeface="微软雅黑" pitchFamily="34" charset="-122"/>
                <a:ea typeface="微软雅黑" pitchFamily="34" charset="-122"/>
              </a:rPr>
              <a:t>程序及指令的执行过程 </a:t>
            </a:r>
          </a:p>
          <a:p>
            <a:pPr lvl="2">
              <a:spcBef>
                <a:spcPct val="30000"/>
              </a:spcBef>
            </a:pPr>
            <a:r>
              <a:rPr lang="en-US" altLang="zh-CN" sz="2200" dirty="0">
                <a:solidFill>
                  <a:srgbClr val="006600"/>
                </a:solidFill>
                <a:latin typeface="微软雅黑" pitchFamily="34" charset="-122"/>
                <a:ea typeface="微软雅黑" pitchFamily="34" charset="-122"/>
              </a:rPr>
              <a:t>CPU</a:t>
            </a:r>
            <a:r>
              <a:rPr lang="zh-CN" altLang="en-US" sz="2200" dirty="0">
                <a:solidFill>
                  <a:srgbClr val="006600"/>
                </a:solidFill>
                <a:latin typeface="微软雅黑" pitchFamily="34" charset="-122"/>
                <a:ea typeface="微软雅黑" pitchFamily="34" charset="-122"/>
              </a:rPr>
              <a:t>的基本功能和基本组成</a:t>
            </a:r>
          </a:p>
          <a:p>
            <a:pPr lvl="1">
              <a:spcBef>
                <a:spcPct val="30000"/>
              </a:spcBef>
            </a:pPr>
            <a:r>
              <a:rPr lang="zh-CN" altLang="en-US" sz="2200" dirty="0">
                <a:solidFill>
                  <a:schemeClr val="accent1"/>
                </a:solidFill>
                <a:latin typeface="微软雅黑" pitchFamily="34" charset="-122"/>
                <a:ea typeface="微软雅黑" pitchFamily="34" charset="-122"/>
              </a:rPr>
              <a:t>第二讲：数据通路基本结构和工作原理</a:t>
            </a:r>
          </a:p>
          <a:p>
            <a:pPr lvl="2">
              <a:spcBef>
                <a:spcPct val="30000"/>
              </a:spcBef>
            </a:pPr>
            <a:r>
              <a:rPr lang="zh-CN" altLang="en-US" sz="2200" dirty="0">
                <a:solidFill>
                  <a:srgbClr val="006600"/>
                </a:solidFill>
                <a:latin typeface="微软雅黑" pitchFamily="34" charset="-122"/>
                <a:ea typeface="微软雅黑" pitchFamily="34" charset="-122"/>
              </a:rPr>
              <a:t>数据通路基本结构</a:t>
            </a:r>
          </a:p>
          <a:p>
            <a:pPr lvl="2">
              <a:spcBef>
                <a:spcPct val="30000"/>
              </a:spcBef>
            </a:pPr>
            <a:r>
              <a:rPr lang="zh-CN" altLang="en-US" sz="2200" dirty="0">
                <a:solidFill>
                  <a:srgbClr val="006600"/>
                </a:solidFill>
                <a:latin typeface="微软雅黑" pitchFamily="34" charset="-122"/>
                <a:ea typeface="微软雅黑" pitchFamily="34" charset="-122"/>
              </a:rPr>
              <a:t>数据通路的时序控制 </a:t>
            </a:r>
          </a:p>
          <a:p>
            <a:pPr lvl="2">
              <a:spcBef>
                <a:spcPct val="30000"/>
              </a:spcBef>
            </a:pPr>
            <a:r>
              <a:rPr lang="zh-CN" altLang="en-US" sz="2200" dirty="0">
                <a:solidFill>
                  <a:srgbClr val="006600"/>
                </a:solidFill>
                <a:latin typeface="微软雅黑" pitchFamily="34" charset="-122"/>
                <a:ea typeface="微软雅黑" pitchFamily="34" charset="-122"/>
              </a:rPr>
              <a:t>数据通路基本工作原理</a:t>
            </a:r>
            <a:r>
              <a:rPr lang="zh-CN" altLang="en-US" sz="2200" dirty="0">
                <a:solidFill>
                  <a:srgbClr val="009900"/>
                </a:solidFill>
                <a:latin typeface="微软雅黑" pitchFamily="34" charset="-122"/>
                <a:ea typeface="微软雅黑" pitchFamily="34" charset="-122"/>
              </a:rPr>
              <a:t> </a:t>
            </a:r>
          </a:p>
          <a:p>
            <a:pPr lvl="1">
              <a:spcBef>
                <a:spcPct val="30000"/>
              </a:spcBef>
            </a:pPr>
            <a:r>
              <a:rPr lang="zh-CN" altLang="en-US" sz="2200" dirty="0">
                <a:latin typeface="微软雅黑" pitchFamily="34" charset="-122"/>
                <a:ea typeface="微软雅黑" pitchFamily="34" charset="-122"/>
              </a:rPr>
              <a:t>第三讲：流水线方式下指令的执行 </a:t>
            </a:r>
          </a:p>
          <a:p>
            <a:pPr lvl="2">
              <a:spcBef>
                <a:spcPct val="30000"/>
              </a:spcBef>
            </a:pPr>
            <a:r>
              <a:rPr lang="zh-CN" altLang="en-US" sz="2200" dirty="0">
                <a:solidFill>
                  <a:srgbClr val="006600"/>
                </a:solidFill>
                <a:latin typeface="微软雅黑" pitchFamily="34" charset="-122"/>
                <a:ea typeface="微软雅黑" pitchFamily="34" charset="-122"/>
              </a:rPr>
              <a:t>指令流水线的基本原理 </a:t>
            </a:r>
          </a:p>
          <a:p>
            <a:pPr lvl="2">
              <a:spcBef>
                <a:spcPct val="30000"/>
              </a:spcBef>
            </a:pPr>
            <a:r>
              <a:rPr lang="zh-CN" altLang="en-US" sz="2200" dirty="0">
                <a:solidFill>
                  <a:srgbClr val="006600"/>
                </a:solidFill>
                <a:latin typeface="微软雅黑" pitchFamily="34" charset="-122"/>
                <a:ea typeface="微软雅黑" pitchFamily="34" charset="-122"/>
              </a:rPr>
              <a:t>适合流水线的指令集特征 </a:t>
            </a:r>
          </a:p>
          <a:p>
            <a:pPr lvl="2">
              <a:spcBef>
                <a:spcPct val="30000"/>
              </a:spcBef>
            </a:pPr>
            <a:r>
              <a:rPr lang="en-US" altLang="zh-CN" sz="2200" dirty="0">
                <a:solidFill>
                  <a:srgbClr val="006600"/>
                </a:solidFill>
                <a:latin typeface="微软雅黑" pitchFamily="34" charset="-122"/>
                <a:ea typeface="微软雅黑" pitchFamily="34" charset="-122"/>
              </a:rPr>
              <a:t>CISC</a:t>
            </a:r>
            <a:r>
              <a:rPr lang="zh-CN" altLang="en-US" sz="2200" dirty="0">
                <a:solidFill>
                  <a:srgbClr val="006600"/>
                </a:solidFill>
                <a:latin typeface="微软雅黑" pitchFamily="34" charset="-122"/>
                <a:ea typeface="微软雅黑" pitchFamily="34" charset="-122"/>
              </a:rPr>
              <a:t>和</a:t>
            </a:r>
            <a:r>
              <a:rPr lang="en-US" altLang="zh-CN" sz="2200" dirty="0">
                <a:solidFill>
                  <a:srgbClr val="006600"/>
                </a:solidFill>
                <a:latin typeface="微软雅黑" pitchFamily="34" charset="-122"/>
                <a:ea typeface="微软雅黑" pitchFamily="34" charset="-122"/>
              </a:rPr>
              <a:t>RISC</a:t>
            </a:r>
            <a:r>
              <a:rPr lang="zh-CN" altLang="en-US" sz="2200" dirty="0">
                <a:solidFill>
                  <a:srgbClr val="006600"/>
                </a:solidFill>
                <a:latin typeface="微软雅黑" pitchFamily="34" charset="-122"/>
                <a:ea typeface="微软雅黑" pitchFamily="34" charset="-122"/>
              </a:rPr>
              <a:t>风格指令集 </a:t>
            </a:r>
          </a:p>
          <a:p>
            <a:pPr lvl="2">
              <a:spcBef>
                <a:spcPct val="30000"/>
              </a:spcBef>
            </a:pPr>
            <a:r>
              <a:rPr lang="zh-CN" altLang="en-US" sz="2200" dirty="0">
                <a:solidFill>
                  <a:srgbClr val="006600"/>
                </a:solidFill>
                <a:latin typeface="微软雅黑" pitchFamily="34" charset="-122"/>
                <a:ea typeface="微软雅黑" pitchFamily="34" charset="-122"/>
              </a:rPr>
              <a:t>指令流水线的实现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36538" y="128588"/>
            <a:ext cx="8710612" cy="528637"/>
          </a:xfrm>
          <a:noFill/>
          <a:ln/>
        </p:spPr>
        <p:txBody>
          <a:bodyPr/>
          <a:lstStyle/>
          <a:p>
            <a:r>
              <a:rPr lang="zh-CN" altLang="en-US"/>
              <a:t>数据通路的位置</a:t>
            </a:r>
          </a:p>
        </p:txBody>
      </p:sp>
      <p:sp>
        <p:nvSpPr>
          <p:cNvPr id="177155" name="Rectangle 3"/>
          <p:cNvSpPr>
            <a:spLocks noGrp="1" noChangeArrowheads="1"/>
          </p:cNvSpPr>
          <p:nvPr>
            <p:ph type="body" idx="1"/>
          </p:nvPr>
        </p:nvSpPr>
        <p:spPr>
          <a:xfrm>
            <a:off x="406400" y="762000"/>
            <a:ext cx="8483600" cy="5495925"/>
          </a:xfrm>
          <a:noFill/>
          <a:ln/>
        </p:spPr>
        <p:txBody>
          <a:bodyPr/>
          <a:lstStyle/>
          <a:p>
            <a:r>
              <a:rPr lang="zh-CN" altLang="en-US" sz="2400">
                <a:ea typeface="微软雅黑" pitchFamily="34" charset="-122"/>
              </a:rPr>
              <a:t>计算机的五大组成部分：</a:t>
            </a:r>
          </a:p>
          <a:p>
            <a:pPr>
              <a:buFontTx/>
              <a:buNone/>
            </a:pPr>
            <a:endParaRPr lang="en-US" altLang="zh-CN" sz="2400">
              <a:ea typeface="微软雅黑" pitchFamily="34"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lnSpc>
                <a:spcPct val="115000"/>
              </a:lnSpc>
              <a:spcBef>
                <a:spcPct val="25000"/>
              </a:spcBef>
            </a:pPr>
            <a:r>
              <a:rPr lang="zh-CN" altLang="en-US" sz="2000">
                <a:solidFill>
                  <a:srgbClr val="FF0000"/>
                </a:solidFill>
                <a:latin typeface="微软雅黑" pitchFamily="34" charset="-122"/>
                <a:ea typeface="微软雅黑" pitchFamily="34" charset="-122"/>
              </a:rPr>
              <a:t>什么是数据通路（</a:t>
            </a:r>
            <a:r>
              <a:rPr lang="en-US" altLang="zh-CN" sz="2000">
                <a:solidFill>
                  <a:srgbClr val="FF0000"/>
                </a:solidFill>
                <a:latin typeface="微软雅黑" pitchFamily="34" charset="-122"/>
                <a:ea typeface="微软雅黑" pitchFamily="34" charset="-122"/>
              </a:rPr>
              <a:t>DataPath</a:t>
            </a:r>
            <a:r>
              <a:rPr lang="zh-CN" altLang="en-US" sz="2000">
                <a:solidFill>
                  <a:srgbClr val="FF0000"/>
                </a:solidFill>
                <a:latin typeface="微软雅黑" pitchFamily="34" charset="-122"/>
                <a:ea typeface="微软雅黑" pitchFamily="34" charset="-122"/>
              </a:rPr>
              <a:t>）</a:t>
            </a:r>
            <a:r>
              <a:rPr lang="en-US" altLang="zh-CN" sz="2000">
                <a:solidFill>
                  <a:srgbClr val="FF0000"/>
                </a:solidFill>
                <a:latin typeface="微软雅黑" pitchFamily="34" charset="-122"/>
                <a:ea typeface="微软雅黑" pitchFamily="34" charset="-122"/>
              </a:rPr>
              <a:t>?</a:t>
            </a:r>
          </a:p>
          <a:p>
            <a:pPr lvl="1">
              <a:lnSpc>
                <a:spcPct val="125000"/>
              </a:lnSpc>
              <a:spcBef>
                <a:spcPct val="25000"/>
              </a:spcBef>
            </a:pPr>
            <a:r>
              <a:rPr lang="zh-CN" altLang="en-US" sz="2000">
                <a:latin typeface="微软雅黑" pitchFamily="34" charset="-122"/>
                <a:ea typeface="微软雅黑" pitchFamily="34" charset="-122"/>
              </a:rPr>
              <a:t>指令执行过程中，数据所经过的路径，包括路径中的部件。它是</a:t>
            </a:r>
            <a:r>
              <a:rPr lang="zh-CN" altLang="en-US" sz="2000">
                <a:solidFill>
                  <a:srgbClr val="CC0000"/>
                </a:solidFill>
                <a:latin typeface="微软雅黑" pitchFamily="34" charset="-122"/>
                <a:ea typeface="微软雅黑" pitchFamily="34" charset="-122"/>
              </a:rPr>
              <a:t>指令的执行部件</a:t>
            </a:r>
            <a:r>
              <a:rPr lang="zh-CN" altLang="en-US" sz="2000">
                <a:latin typeface="微软雅黑" pitchFamily="34" charset="-122"/>
                <a:ea typeface="微软雅黑" pitchFamily="34" charset="-122"/>
              </a:rPr>
              <a:t>。</a:t>
            </a:r>
          </a:p>
          <a:p>
            <a:pPr>
              <a:lnSpc>
                <a:spcPct val="115000"/>
              </a:lnSpc>
              <a:spcBef>
                <a:spcPct val="25000"/>
              </a:spcBef>
            </a:pPr>
            <a:r>
              <a:rPr lang="zh-CN" altLang="en-US" sz="2000">
                <a:solidFill>
                  <a:schemeClr val="accent1"/>
                </a:solidFill>
                <a:latin typeface="微软雅黑" pitchFamily="34" charset="-122"/>
                <a:ea typeface="微软雅黑" pitchFamily="34" charset="-122"/>
              </a:rPr>
              <a:t>控制器（</a:t>
            </a:r>
            <a:r>
              <a:rPr lang="en-US" altLang="zh-CN" sz="2000">
                <a:solidFill>
                  <a:schemeClr val="accent1"/>
                </a:solidFill>
                <a:latin typeface="微软雅黑" pitchFamily="34" charset="-122"/>
                <a:ea typeface="微软雅黑" pitchFamily="34" charset="-122"/>
              </a:rPr>
              <a:t>Control</a:t>
            </a:r>
            <a:r>
              <a:rPr lang="zh-CN" altLang="en-US" sz="2000">
                <a:solidFill>
                  <a:schemeClr val="accent1"/>
                </a:solidFill>
                <a:latin typeface="微软雅黑" pitchFamily="34" charset="-122"/>
                <a:ea typeface="微软雅黑" pitchFamily="34" charset="-122"/>
              </a:rPr>
              <a:t>）的功能是什么？</a:t>
            </a:r>
          </a:p>
          <a:p>
            <a:pPr lvl="1">
              <a:lnSpc>
                <a:spcPct val="125000"/>
              </a:lnSpc>
              <a:spcBef>
                <a:spcPct val="25000"/>
              </a:spcBef>
            </a:pPr>
            <a:r>
              <a:rPr lang="zh-CN" altLang="en-US" sz="2000">
                <a:latin typeface="微软雅黑" pitchFamily="34" charset="-122"/>
                <a:ea typeface="微软雅黑" pitchFamily="34" charset="-122"/>
              </a:rPr>
              <a:t>对指令进行译码，生成指令对应的控制信号，控制数据通路的动作。能对执行部件发出控制信号，是</a:t>
            </a:r>
            <a:r>
              <a:rPr lang="zh-CN" altLang="en-US" sz="2000">
                <a:solidFill>
                  <a:srgbClr val="CC0000"/>
                </a:solidFill>
                <a:latin typeface="微软雅黑" pitchFamily="34" charset="-122"/>
                <a:ea typeface="微软雅黑" pitchFamily="34" charset="-122"/>
              </a:rPr>
              <a:t>指令的控制部件</a:t>
            </a:r>
            <a:r>
              <a:rPr lang="zh-CN" altLang="en-US" sz="2000">
                <a:latin typeface="微软雅黑" pitchFamily="34" charset="-122"/>
                <a:ea typeface="微软雅黑" pitchFamily="34" charset="-122"/>
              </a:rPr>
              <a:t>。</a:t>
            </a:r>
          </a:p>
        </p:txBody>
      </p:sp>
      <p:sp>
        <p:nvSpPr>
          <p:cNvPr id="177158" name="Rectangle 6"/>
          <p:cNvSpPr>
            <a:spLocks noChangeArrowheads="1"/>
          </p:cNvSpPr>
          <p:nvPr/>
        </p:nvSpPr>
        <p:spPr bwMode="auto">
          <a:xfrm>
            <a:off x="1663700" y="1804988"/>
            <a:ext cx="1558925" cy="736600"/>
          </a:xfrm>
          <a:prstGeom prst="rect">
            <a:avLst/>
          </a:prstGeom>
          <a:solidFill>
            <a:schemeClr val="accent1">
              <a:alpha val="30000"/>
            </a:schemeClr>
          </a:solidFill>
          <a:ln w="25400">
            <a:solidFill>
              <a:schemeClr val="tx1"/>
            </a:solidFill>
            <a:miter lim="800000"/>
            <a:headEnd/>
            <a:tailEnd/>
          </a:ln>
          <a:effectLst/>
        </p:spPr>
        <p:txBody>
          <a:bodyPr wrap="none" anchor="ctr"/>
          <a:lstStyle/>
          <a:p>
            <a:endParaRPr lang="zh-CN" altLang="en-US"/>
          </a:p>
        </p:txBody>
      </p:sp>
      <p:sp>
        <p:nvSpPr>
          <p:cNvPr id="177159" name="Rectangle 7"/>
          <p:cNvSpPr>
            <a:spLocks noChangeArrowheads="1"/>
          </p:cNvSpPr>
          <p:nvPr/>
        </p:nvSpPr>
        <p:spPr bwMode="auto">
          <a:xfrm>
            <a:off x="1895475" y="2006600"/>
            <a:ext cx="942975" cy="363538"/>
          </a:xfrm>
          <a:prstGeom prst="rect">
            <a:avLst/>
          </a:prstGeom>
          <a:noFill/>
          <a:ln w="12700">
            <a:noFill/>
            <a:miter lim="800000"/>
            <a:headEnd/>
            <a:tailEnd/>
          </a:ln>
          <a:effectLst/>
        </p:spPr>
        <p:txBody>
          <a:bodyPr wrap="none" lIns="90488" tIns="44450" rIns="90488" bIns="44450">
            <a:spAutoFit/>
          </a:bodyPr>
          <a:lstStyle/>
          <a:p>
            <a:r>
              <a:rPr lang="en-US" altLang="zh-CN" sz="1800">
                <a:solidFill>
                  <a:srgbClr val="0000FF"/>
                </a:solidFill>
                <a:latin typeface="Times New Roman" pitchFamily="18" charset="0"/>
                <a:ea typeface="宋体" pitchFamily="2" charset="-122"/>
              </a:rPr>
              <a:t>Control</a:t>
            </a:r>
          </a:p>
        </p:txBody>
      </p:sp>
      <p:sp>
        <p:nvSpPr>
          <p:cNvPr id="177163" name="Rectangle 11"/>
          <p:cNvSpPr>
            <a:spLocks noChangeArrowheads="1"/>
          </p:cNvSpPr>
          <p:nvPr/>
        </p:nvSpPr>
        <p:spPr bwMode="auto">
          <a:xfrm>
            <a:off x="3613150" y="1392238"/>
            <a:ext cx="1277938" cy="2184400"/>
          </a:xfrm>
          <a:prstGeom prst="rect">
            <a:avLst/>
          </a:prstGeom>
          <a:noFill/>
          <a:ln w="25400">
            <a:solidFill>
              <a:schemeClr val="tx1"/>
            </a:solidFill>
            <a:miter lim="800000"/>
            <a:headEnd/>
            <a:tailEnd/>
          </a:ln>
          <a:effectLst/>
        </p:spPr>
        <p:txBody>
          <a:bodyPr wrap="none" anchor="ctr"/>
          <a:lstStyle/>
          <a:p>
            <a:endParaRPr lang="zh-CN" altLang="en-US"/>
          </a:p>
        </p:txBody>
      </p:sp>
      <p:sp>
        <p:nvSpPr>
          <p:cNvPr id="177164" name="Rectangle 12"/>
          <p:cNvSpPr>
            <a:spLocks noChangeArrowheads="1"/>
          </p:cNvSpPr>
          <p:nvPr/>
        </p:nvSpPr>
        <p:spPr bwMode="auto">
          <a:xfrm>
            <a:off x="3700463" y="2244725"/>
            <a:ext cx="1019175" cy="363538"/>
          </a:xfrm>
          <a:prstGeom prst="rect">
            <a:avLst/>
          </a:prstGeom>
          <a:noFill/>
          <a:ln w="12700">
            <a:noFill/>
            <a:miter lim="800000"/>
            <a:headEnd/>
            <a:tailEnd/>
          </a:ln>
          <a:effectLst/>
        </p:spPr>
        <p:txBody>
          <a:bodyPr wrap="none" lIns="90488" tIns="44450" rIns="90488" bIns="44450">
            <a:spAutoFit/>
          </a:bodyPr>
          <a:lstStyle/>
          <a:p>
            <a:r>
              <a:rPr lang="en-US" altLang="zh-CN" sz="1800">
                <a:latin typeface="Times New Roman" pitchFamily="18" charset="0"/>
                <a:ea typeface="宋体" pitchFamily="2" charset="-122"/>
              </a:rPr>
              <a:t>Memory</a:t>
            </a:r>
          </a:p>
        </p:txBody>
      </p:sp>
      <p:sp>
        <p:nvSpPr>
          <p:cNvPr id="177165" name="Rectangle 13"/>
          <p:cNvSpPr>
            <a:spLocks noChangeArrowheads="1"/>
          </p:cNvSpPr>
          <p:nvPr/>
        </p:nvSpPr>
        <p:spPr bwMode="auto">
          <a:xfrm>
            <a:off x="1460500" y="1392238"/>
            <a:ext cx="1933575" cy="2184400"/>
          </a:xfrm>
          <a:prstGeom prst="rect">
            <a:avLst/>
          </a:prstGeom>
          <a:noFill/>
          <a:ln w="25400">
            <a:solidFill>
              <a:srgbClr val="A50021"/>
            </a:solidFill>
            <a:miter lim="800000"/>
            <a:headEnd/>
            <a:tailEnd/>
          </a:ln>
          <a:effectLst/>
        </p:spPr>
        <p:txBody>
          <a:bodyPr wrap="none" anchor="ctr"/>
          <a:lstStyle/>
          <a:p>
            <a:endParaRPr lang="zh-CN" altLang="en-US"/>
          </a:p>
        </p:txBody>
      </p:sp>
      <p:sp>
        <p:nvSpPr>
          <p:cNvPr id="177166" name="Rectangle 14"/>
          <p:cNvSpPr>
            <a:spLocks noChangeArrowheads="1"/>
          </p:cNvSpPr>
          <p:nvPr/>
        </p:nvSpPr>
        <p:spPr bwMode="auto">
          <a:xfrm>
            <a:off x="1801813" y="1379538"/>
            <a:ext cx="704850" cy="393700"/>
          </a:xfrm>
          <a:prstGeom prst="rect">
            <a:avLst/>
          </a:prstGeom>
          <a:noFill/>
          <a:ln w="12700">
            <a:noFill/>
            <a:miter lim="800000"/>
            <a:headEnd/>
            <a:tailEnd/>
          </a:ln>
          <a:effectLst/>
        </p:spPr>
        <p:txBody>
          <a:bodyPr wrap="none" lIns="90488" tIns="44450" rIns="90488" bIns="44450">
            <a:spAutoFit/>
          </a:bodyPr>
          <a:lstStyle/>
          <a:p>
            <a:r>
              <a:rPr lang="en-US" altLang="zh-CN" sz="2000">
                <a:solidFill>
                  <a:srgbClr val="CC0000"/>
                </a:solidFill>
                <a:latin typeface="Times New Roman" pitchFamily="18" charset="0"/>
                <a:ea typeface="宋体" pitchFamily="2" charset="-122"/>
              </a:rPr>
              <a:t>CPU</a:t>
            </a:r>
          </a:p>
        </p:txBody>
      </p:sp>
      <p:sp>
        <p:nvSpPr>
          <p:cNvPr id="177167" name="Rectangle 15"/>
          <p:cNvSpPr>
            <a:spLocks noChangeArrowheads="1"/>
          </p:cNvSpPr>
          <p:nvPr/>
        </p:nvSpPr>
        <p:spPr bwMode="auto">
          <a:xfrm>
            <a:off x="5110163" y="1392238"/>
            <a:ext cx="1277937" cy="889000"/>
          </a:xfrm>
          <a:prstGeom prst="rect">
            <a:avLst/>
          </a:prstGeom>
          <a:noFill/>
          <a:ln w="25400">
            <a:solidFill>
              <a:schemeClr val="tx1"/>
            </a:solidFill>
            <a:miter lim="800000"/>
            <a:headEnd/>
            <a:tailEnd/>
          </a:ln>
          <a:effectLst/>
        </p:spPr>
        <p:txBody>
          <a:bodyPr wrap="none" anchor="ctr"/>
          <a:lstStyle/>
          <a:p>
            <a:endParaRPr lang="zh-CN" altLang="en-US"/>
          </a:p>
        </p:txBody>
      </p:sp>
      <p:sp>
        <p:nvSpPr>
          <p:cNvPr id="177168" name="Rectangle 16"/>
          <p:cNvSpPr>
            <a:spLocks noChangeArrowheads="1"/>
          </p:cNvSpPr>
          <p:nvPr/>
        </p:nvSpPr>
        <p:spPr bwMode="auto">
          <a:xfrm>
            <a:off x="5376863" y="1684338"/>
            <a:ext cx="727075" cy="363537"/>
          </a:xfrm>
          <a:prstGeom prst="rect">
            <a:avLst/>
          </a:prstGeom>
          <a:noFill/>
          <a:ln w="12700">
            <a:noFill/>
            <a:miter lim="800000"/>
            <a:headEnd/>
            <a:tailEnd/>
          </a:ln>
          <a:effectLst/>
        </p:spPr>
        <p:txBody>
          <a:bodyPr wrap="none" lIns="90488" tIns="44450" rIns="90488" bIns="44450">
            <a:spAutoFit/>
          </a:bodyPr>
          <a:lstStyle/>
          <a:p>
            <a:pPr algn="ctr"/>
            <a:r>
              <a:rPr lang="en-US" altLang="zh-CN" sz="1800">
                <a:latin typeface="Times New Roman" pitchFamily="18" charset="0"/>
                <a:ea typeface="宋体" pitchFamily="2" charset="-122"/>
              </a:rPr>
              <a:t>Input</a:t>
            </a:r>
          </a:p>
        </p:txBody>
      </p:sp>
      <p:sp>
        <p:nvSpPr>
          <p:cNvPr id="177169" name="Rectangle 17"/>
          <p:cNvSpPr>
            <a:spLocks noChangeArrowheads="1"/>
          </p:cNvSpPr>
          <p:nvPr/>
        </p:nvSpPr>
        <p:spPr bwMode="auto">
          <a:xfrm>
            <a:off x="5110163" y="2687638"/>
            <a:ext cx="1277937" cy="889000"/>
          </a:xfrm>
          <a:prstGeom prst="rect">
            <a:avLst/>
          </a:prstGeom>
          <a:noFill/>
          <a:ln w="25400">
            <a:solidFill>
              <a:schemeClr val="tx1"/>
            </a:solidFill>
            <a:miter lim="800000"/>
            <a:headEnd/>
            <a:tailEnd/>
          </a:ln>
          <a:effectLst/>
        </p:spPr>
        <p:txBody>
          <a:bodyPr wrap="none" anchor="ctr"/>
          <a:lstStyle/>
          <a:p>
            <a:endParaRPr lang="zh-CN" altLang="en-US"/>
          </a:p>
        </p:txBody>
      </p:sp>
      <p:sp>
        <p:nvSpPr>
          <p:cNvPr id="177170" name="Rectangle 18"/>
          <p:cNvSpPr>
            <a:spLocks noChangeArrowheads="1"/>
          </p:cNvSpPr>
          <p:nvPr/>
        </p:nvSpPr>
        <p:spPr bwMode="auto">
          <a:xfrm>
            <a:off x="5295900" y="2979738"/>
            <a:ext cx="892175" cy="363537"/>
          </a:xfrm>
          <a:prstGeom prst="rect">
            <a:avLst/>
          </a:prstGeom>
          <a:noFill/>
          <a:ln w="12700">
            <a:noFill/>
            <a:miter lim="800000"/>
            <a:headEnd/>
            <a:tailEnd/>
          </a:ln>
          <a:effectLst/>
        </p:spPr>
        <p:txBody>
          <a:bodyPr wrap="none" lIns="90488" tIns="44450" rIns="90488" bIns="44450">
            <a:spAutoFit/>
          </a:bodyPr>
          <a:lstStyle/>
          <a:p>
            <a:pPr algn="ctr"/>
            <a:r>
              <a:rPr lang="en-US" altLang="zh-CN" sz="1800">
                <a:latin typeface="Times New Roman" pitchFamily="18" charset="0"/>
                <a:ea typeface="宋体" pitchFamily="2" charset="-122"/>
              </a:rPr>
              <a:t>Output</a:t>
            </a:r>
          </a:p>
        </p:txBody>
      </p:sp>
      <p:grpSp>
        <p:nvGrpSpPr>
          <p:cNvPr id="177172" name="Group 20"/>
          <p:cNvGrpSpPr>
            <a:grpSpLocks/>
          </p:cNvGrpSpPr>
          <p:nvPr/>
        </p:nvGrpSpPr>
        <p:grpSpPr bwMode="auto">
          <a:xfrm>
            <a:off x="1641475" y="2709863"/>
            <a:ext cx="1589088" cy="736600"/>
            <a:chOff x="1016" y="2072"/>
            <a:chExt cx="800" cy="464"/>
          </a:xfrm>
        </p:grpSpPr>
        <p:sp>
          <p:nvSpPr>
            <p:cNvPr id="177173" name="Rectangle 21"/>
            <p:cNvSpPr>
              <a:spLocks noChangeArrowheads="1"/>
            </p:cNvSpPr>
            <p:nvPr/>
          </p:nvSpPr>
          <p:spPr bwMode="auto">
            <a:xfrm>
              <a:off x="1016" y="2072"/>
              <a:ext cx="800" cy="464"/>
            </a:xfrm>
            <a:prstGeom prst="rect">
              <a:avLst/>
            </a:prstGeom>
            <a:solidFill>
              <a:schemeClr val="bg1"/>
            </a:solidFill>
            <a:ln w="25400">
              <a:solidFill>
                <a:schemeClr val="tx1"/>
              </a:solidFill>
              <a:miter lim="800000"/>
              <a:headEnd/>
              <a:tailEnd/>
            </a:ln>
            <a:effectLst/>
          </p:spPr>
          <p:txBody>
            <a:bodyPr wrap="none" anchor="ctr"/>
            <a:lstStyle/>
            <a:p>
              <a:endParaRPr lang="zh-CN" altLang="en-US"/>
            </a:p>
          </p:txBody>
        </p:sp>
        <p:sp>
          <p:nvSpPr>
            <p:cNvPr id="177174" name="Rectangle 22"/>
            <p:cNvSpPr>
              <a:spLocks noChangeArrowheads="1"/>
            </p:cNvSpPr>
            <p:nvPr/>
          </p:nvSpPr>
          <p:spPr bwMode="auto">
            <a:xfrm>
              <a:off x="1095" y="2193"/>
              <a:ext cx="510" cy="210"/>
            </a:xfrm>
            <a:prstGeom prst="rect">
              <a:avLst/>
            </a:prstGeom>
            <a:solidFill>
              <a:schemeClr val="bg1"/>
            </a:solidFill>
            <a:ln w="12700">
              <a:noFill/>
              <a:miter lim="800000"/>
              <a:headEnd/>
              <a:tailEnd/>
            </a:ln>
            <a:effectLst/>
          </p:spPr>
          <p:txBody>
            <a:bodyPr lIns="90488" tIns="44450" rIns="90488" bIns="44450">
              <a:spAutoFit/>
            </a:bodyPr>
            <a:lstStyle/>
            <a:p>
              <a:r>
                <a:rPr lang="en-US" altLang="zh-CN">
                  <a:solidFill>
                    <a:srgbClr val="CC3300"/>
                  </a:solidFill>
                  <a:latin typeface="Times New Roman" pitchFamily="18" charset="0"/>
                  <a:ea typeface="宋体" pitchFamily="2" charset="-122"/>
                </a:rPr>
                <a:t>Datapath</a:t>
              </a:r>
            </a:p>
          </p:txBody>
        </p:sp>
      </p:grpSp>
      <p:sp>
        <p:nvSpPr>
          <p:cNvPr id="177161" name="Rectangle 9"/>
          <p:cNvSpPr>
            <a:spLocks noChangeArrowheads="1"/>
          </p:cNvSpPr>
          <p:nvPr/>
        </p:nvSpPr>
        <p:spPr bwMode="auto">
          <a:xfrm>
            <a:off x="1641475" y="2716213"/>
            <a:ext cx="1589088" cy="736600"/>
          </a:xfrm>
          <a:prstGeom prst="rect">
            <a:avLst/>
          </a:prstGeom>
          <a:solidFill>
            <a:srgbClr val="91B3F1"/>
          </a:solidFill>
          <a:ln w="25400">
            <a:solidFill>
              <a:schemeClr val="tx1"/>
            </a:solidFill>
            <a:miter lim="800000"/>
            <a:headEnd/>
            <a:tailEnd/>
          </a:ln>
          <a:effectLst/>
        </p:spPr>
        <p:txBody>
          <a:bodyPr wrap="none" anchor="ctr"/>
          <a:lstStyle/>
          <a:p>
            <a:endParaRPr lang="zh-CN" altLang="en-US"/>
          </a:p>
        </p:txBody>
      </p:sp>
      <p:sp>
        <p:nvSpPr>
          <p:cNvPr id="177162" name="Rectangle 10"/>
          <p:cNvSpPr>
            <a:spLocks noChangeArrowheads="1"/>
          </p:cNvSpPr>
          <p:nvPr/>
        </p:nvSpPr>
        <p:spPr bwMode="auto">
          <a:xfrm>
            <a:off x="1887538" y="2908300"/>
            <a:ext cx="1203325" cy="363538"/>
          </a:xfrm>
          <a:prstGeom prst="rect">
            <a:avLst/>
          </a:prstGeom>
          <a:solidFill>
            <a:srgbClr val="91B3F1"/>
          </a:solidFill>
          <a:ln w="12700">
            <a:noFill/>
            <a:miter lim="800000"/>
            <a:headEnd/>
            <a:tailEnd/>
          </a:ln>
          <a:effectLst/>
        </p:spPr>
        <p:txBody>
          <a:bodyPr lIns="90488" tIns="44450" rIns="90488" bIns="44450">
            <a:spAutoFit/>
          </a:bodyPr>
          <a:lstStyle/>
          <a:p>
            <a:r>
              <a:rPr lang="en-US" altLang="zh-CN" sz="1800">
                <a:solidFill>
                  <a:srgbClr val="CC3300"/>
                </a:solidFill>
                <a:latin typeface="Times New Roman" pitchFamily="18" charset="0"/>
                <a:ea typeface="宋体" pitchFamily="2" charset="-122"/>
              </a:rPr>
              <a:t>Datapath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55">
                                            <p:txEl>
                                              <p:pRg st="7" end="7"/>
                                            </p:txEl>
                                          </p:spTgt>
                                        </p:tgtEl>
                                        <p:attrNameLst>
                                          <p:attrName>style.visibility</p:attrName>
                                        </p:attrNameLst>
                                      </p:cBhvr>
                                      <p:to>
                                        <p:strVal val="visible"/>
                                      </p:to>
                                    </p:set>
                                    <p:animEffect transition="in" filter="blinds(horizontal)">
                                      <p:cBhvr>
                                        <p:cTn id="7" dur="500"/>
                                        <p:tgtEl>
                                          <p:spTgt spid="17715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5">
                                            <p:txEl>
                                              <p:pRg st="8" end="8"/>
                                            </p:txEl>
                                          </p:spTgt>
                                        </p:tgtEl>
                                        <p:attrNameLst>
                                          <p:attrName>style.visibility</p:attrName>
                                        </p:attrNameLst>
                                      </p:cBhvr>
                                      <p:to>
                                        <p:strVal val="visible"/>
                                      </p:to>
                                    </p:set>
                                    <p:animEffect transition="in" filter="blinds(horizontal)">
                                      <p:cBhvr>
                                        <p:cTn id="12" dur="500"/>
                                        <p:tgtEl>
                                          <p:spTgt spid="17715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5">
                                            <p:txEl>
                                              <p:pRg st="9" end="9"/>
                                            </p:txEl>
                                          </p:spTgt>
                                        </p:tgtEl>
                                        <p:attrNameLst>
                                          <p:attrName>style.visibility</p:attrName>
                                        </p:attrNameLst>
                                      </p:cBhvr>
                                      <p:to>
                                        <p:strVal val="visible"/>
                                      </p:to>
                                    </p:set>
                                    <p:animEffect transition="in" filter="blinds(horizontal)">
                                      <p:cBhvr>
                                        <p:cTn id="17" dur="500"/>
                                        <p:tgtEl>
                                          <p:spTgt spid="17715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7155">
                                            <p:txEl>
                                              <p:pRg st="10" end="10"/>
                                            </p:txEl>
                                          </p:spTgt>
                                        </p:tgtEl>
                                        <p:attrNameLst>
                                          <p:attrName>style.visibility</p:attrName>
                                        </p:attrNameLst>
                                      </p:cBhvr>
                                      <p:to>
                                        <p:strVal val="visible"/>
                                      </p:to>
                                    </p:set>
                                    <p:animEffect transition="in" filter="blinds(horizontal)">
                                      <p:cBhvr>
                                        <p:cTn id="22" dur="500"/>
                                        <p:tgtEl>
                                          <p:spTgt spid="1771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a:t>数据通路的基本结构</a:t>
            </a:r>
          </a:p>
        </p:txBody>
      </p:sp>
      <p:sp>
        <p:nvSpPr>
          <p:cNvPr id="394243" name="Rectangle 3"/>
          <p:cNvSpPr>
            <a:spLocks noGrp="1" noChangeArrowheads="1"/>
          </p:cNvSpPr>
          <p:nvPr>
            <p:ph type="body" idx="1"/>
          </p:nvPr>
        </p:nvSpPr>
        <p:spPr>
          <a:xfrm>
            <a:off x="473075" y="819150"/>
            <a:ext cx="8201025" cy="4635500"/>
          </a:xfrm>
        </p:spPr>
        <p:txBody>
          <a:bodyPr/>
          <a:lstStyle/>
          <a:p>
            <a:pPr>
              <a:spcBef>
                <a:spcPct val="30000"/>
              </a:spcBef>
            </a:pPr>
            <a:r>
              <a:rPr lang="zh-CN" altLang="en-US" sz="2200">
                <a:ea typeface="微软雅黑" pitchFamily="34" charset="-122"/>
              </a:rPr>
              <a:t>数据通路由两类元件组成</a:t>
            </a:r>
          </a:p>
          <a:p>
            <a:pPr lvl="1">
              <a:spcBef>
                <a:spcPct val="30000"/>
              </a:spcBef>
            </a:pPr>
            <a:r>
              <a:rPr lang="zh-CN" altLang="en-US" sz="2200">
                <a:ea typeface="微软雅黑" pitchFamily="34" charset="-122"/>
              </a:rPr>
              <a:t>组合逻辑元件（也称操作元件）</a:t>
            </a:r>
          </a:p>
          <a:p>
            <a:pPr lvl="1">
              <a:spcBef>
                <a:spcPct val="30000"/>
              </a:spcBef>
            </a:pPr>
            <a:r>
              <a:rPr lang="zh-CN" altLang="en-US" sz="2200">
                <a:ea typeface="微软雅黑" pitchFamily="34" charset="-122"/>
              </a:rPr>
              <a:t>时序逻辑元件（也称状态元件，存储元件）</a:t>
            </a:r>
          </a:p>
          <a:p>
            <a:pPr>
              <a:spcBef>
                <a:spcPct val="30000"/>
              </a:spcBef>
            </a:pPr>
            <a:r>
              <a:rPr lang="zh-CN" altLang="en-US" sz="2200">
                <a:ea typeface="微软雅黑" pitchFamily="34" charset="-122"/>
              </a:rPr>
              <a:t>元件间的连接方式</a:t>
            </a:r>
          </a:p>
          <a:p>
            <a:pPr lvl="1">
              <a:spcBef>
                <a:spcPct val="30000"/>
              </a:spcBef>
            </a:pPr>
            <a:r>
              <a:rPr lang="zh-CN" altLang="en-US" sz="2200">
                <a:ea typeface="微软雅黑" pitchFamily="34" charset="-122"/>
              </a:rPr>
              <a:t>总线连接方式</a:t>
            </a:r>
          </a:p>
          <a:p>
            <a:pPr lvl="1">
              <a:spcBef>
                <a:spcPct val="30000"/>
              </a:spcBef>
            </a:pPr>
            <a:r>
              <a:rPr lang="zh-CN" altLang="en-US" sz="2200">
                <a:ea typeface="微软雅黑" pitchFamily="34" charset="-122"/>
              </a:rPr>
              <a:t>分散连接方式</a:t>
            </a:r>
          </a:p>
          <a:p>
            <a:pPr>
              <a:spcBef>
                <a:spcPct val="30000"/>
              </a:spcBef>
            </a:pPr>
            <a:r>
              <a:rPr lang="zh-CN" altLang="en-US" sz="2200">
                <a:ea typeface="微软雅黑" pitchFamily="34" charset="-122"/>
              </a:rPr>
              <a:t>数据通路如何构成？</a:t>
            </a:r>
          </a:p>
          <a:p>
            <a:pPr lvl="1">
              <a:spcBef>
                <a:spcPct val="30000"/>
              </a:spcBef>
            </a:pPr>
            <a:r>
              <a:rPr lang="zh-CN" altLang="en-US" sz="2200">
                <a:ea typeface="微软雅黑" pitchFamily="34" charset="-122"/>
              </a:rPr>
              <a:t>由</a:t>
            </a:r>
            <a:r>
              <a:rPr lang="zh-CN" altLang="en-US" sz="2200">
                <a:latin typeface="微软雅黑"/>
                <a:ea typeface="微软雅黑" pitchFamily="34" charset="-122"/>
              </a:rPr>
              <a:t>“</a:t>
            </a:r>
            <a:r>
              <a:rPr lang="zh-CN" altLang="en-US" sz="2200">
                <a:ea typeface="微软雅黑" pitchFamily="34" charset="-122"/>
              </a:rPr>
              <a:t>操作元件</a:t>
            </a:r>
            <a:r>
              <a:rPr lang="zh-CN" altLang="en-US" sz="2200">
                <a:latin typeface="微软雅黑"/>
                <a:ea typeface="微软雅黑" pitchFamily="34" charset="-122"/>
              </a:rPr>
              <a:t>”</a:t>
            </a:r>
            <a:r>
              <a:rPr lang="zh-CN" altLang="en-US" sz="2200">
                <a:ea typeface="微软雅黑" pitchFamily="34" charset="-122"/>
              </a:rPr>
              <a:t>和</a:t>
            </a:r>
            <a:r>
              <a:rPr lang="zh-CN" altLang="en-US" sz="2200">
                <a:latin typeface="微软雅黑"/>
                <a:ea typeface="微软雅黑" pitchFamily="34" charset="-122"/>
              </a:rPr>
              <a:t>“</a:t>
            </a:r>
            <a:r>
              <a:rPr lang="zh-CN" altLang="en-US" sz="2200">
                <a:ea typeface="微软雅黑" pitchFamily="34" charset="-122"/>
              </a:rPr>
              <a:t>存储元件</a:t>
            </a:r>
            <a:r>
              <a:rPr lang="zh-CN" altLang="en-US" sz="2200">
                <a:latin typeface="微软雅黑"/>
                <a:ea typeface="微软雅黑" pitchFamily="34" charset="-122"/>
              </a:rPr>
              <a:t>”</a:t>
            </a:r>
            <a:r>
              <a:rPr lang="zh-CN" altLang="en-US" sz="2200">
                <a:ea typeface="微软雅黑" pitchFamily="34" charset="-122"/>
              </a:rPr>
              <a:t>通过总线方式或分散方式连接而成</a:t>
            </a:r>
          </a:p>
          <a:p>
            <a:pPr>
              <a:spcBef>
                <a:spcPct val="30000"/>
              </a:spcBef>
            </a:pPr>
            <a:r>
              <a:rPr lang="zh-CN" altLang="en-US" sz="2200">
                <a:ea typeface="微软雅黑" pitchFamily="34" charset="-122"/>
              </a:rPr>
              <a:t>数据通路的功能是什么？</a:t>
            </a:r>
          </a:p>
          <a:p>
            <a:pPr lvl="1">
              <a:spcBef>
                <a:spcPct val="30000"/>
              </a:spcBef>
            </a:pPr>
            <a:r>
              <a:rPr lang="zh-CN" altLang="en-US" sz="2200">
                <a:ea typeface="微软雅黑" pitchFamily="34" charset="-122"/>
              </a:rPr>
              <a:t>进行数据存储、处理、传送</a:t>
            </a:r>
          </a:p>
        </p:txBody>
      </p:sp>
      <p:sp>
        <p:nvSpPr>
          <p:cNvPr id="394244" name="Rectangle 4"/>
          <p:cNvSpPr>
            <a:spLocks noChangeArrowheads="1"/>
          </p:cNvSpPr>
          <p:nvPr/>
        </p:nvSpPr>
        <p:spPr bwMode="auto">
          <a:xfrm>
            <a:off x="728663" y="5627688"/>
            <a:ext cx="7413625" cy="962025"/>
          </a:xfrm>
          <a:prstGeom prst="rect">
            <a:avLst/>
          </a:prstGeom>
          <a:noFill/>
          <a:ln w="50800">
            <a:noFill/>
            <a:miter lim="800000"/>
            <a:headEnd/>
            <a:tailEnd/>
          </a:ln>
          <a:effectLst/>
        </p:spPr>
        <p:txBody>
          <a:bodyPr anchor="ctr">
            <a:spAutoFit/>
          </a:bodyPr>
          <a:lstStyle/>
          <a:p>
            <a:pPr>
              <a:lnSpc>
                <a:spcPct val="130000"/>
              </a:lnSpc>
              <a:spcBef>
                <a:spcPct val="25000"/>
              </a:spcBef>
            </a:pPr>
            <a:r>
              <a:rPr lang="zh-CN" altLang="en-US" sz="2200">
                <a:solidFill>
                  <a:srgbClr val="006600"/>
                </a:solidFill>
                <a:latin typeface="微软雅黑" pitchFamily="34" charset="-122"/>
                <a:ea typeface="微软雅黑" pitchFamily="34" charset="-122"/>
              </a:rPr>
              <a:t>因此，数据通路是由</a:t>
            </a:r>
            <a:r>
              <a:rPr lang="zh-CN" altLang="en-US" sz="2200">
                <a:solidFill>
                  <a:schemeClr val="accent1"/>
                </a:solidFill>
                <a:latin typeface="微软雅黑" pitchFamily="34" charset="-122"/>
                <a:ea typeface="微软雅黑" pitchFamily="34" charset="-122"/>
              </a:rPr>
              <a:t>操作元件</a:t>
            </a:r>
            <a:r>
              <a:rPr lang="zh-CN" altLang="en-US" sz="2200">
                <a:solidFill>
                  <a:srgbClr val="006600"/>
                </a:solidFill>
                <a:latin typeface="微软雅黑" pitchFamily="34" charset="-122"/>
                <a:ea typeface="微软雅黑" pitchFamily="34" charset="-122"/>
              </a:rPr>
              <a:t>和</a:t>
            </a:r>
            <a:r>
              <a:rPr lang="zh-CN" altLang="en-US" sz="2200">
                <a:solidFill>
                  <a:schemeClr val="accent1"/>
                </a:solidFill>
                <a:latin typeface="微软雅黑" pitchFamily="34" charset="-122"/>
                <a:ea typeface="微软雅黑" pitchFamily="34" charset="-122"/>
              </a:rPr>
              <a:t>存储元件</a:t>
            </a:r>
            <a:r>
              <a:rPr lang="zh-CN" altLang="en-US" sz="2200">
                <a:solidFill>
                  <a:srgbClr val="006600"/>
                </a:solidFill>
                <a:latin typeface="微软雅黑" pitchFamily="34" charset="-122"/>
                <a:ea typeface="微软雅黑" pitchFamily="34" charset="-122"/>
              </a:rPr>
              <a:t>通过总线方式或分散方式连接而成的进行数据存储、处理、传送的路径。</a:t>
            </a:r>
            <a:r>
              <a:rPr lang="zh-CN" altLang="en-US" sz="2200">
                <a:solidFill>
                  <a:srgbClr val="009900"/>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1" end="1"/>
                                            </p:txEl>
                                          </p:spTgt>
                                        </p:tgtEl>
                                        <p:attrNameLst>
                                          <p:attrName>style.visibility</p:attrName>
                                        </p:attrNameLst>
                                      </p:cBhvr>
                                      <p:to>
                                        <p:strVal val="visible"/>
                                      </p:to>
                                    </p:set>
                                    <p:animEffect transition="in" filter="blinds(horizontal)">
                                      <p:cBhvr>
                                        <p:cTn id="7" dur="500"/>
                                        <p:tgtEl>
                                          <p:spTgt spid="3942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10" dur="500"/>
                                        <p:tgtEl>
                                          <p:spTgt spid="3942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4" end="4"/>
                                            </p:txEl>
                                          </p:spTgt>
                                        </p:tgtEl>
                                        <p:attrNameLst>
                                          <p:attrName>style.visibility</p:attrName>
                                        </p:attrNameLst>
                                      </p:cBhvr>
                                      <p:to>
                                        <p:strVal val="visible"/>
                                      </p:to>
                                    </p:set>
                                    <p:animEffect transition="in" filter="blinds(horizontal)">
                                      <p:cBhvr>
                                        <p:cTn id="15" dur="500"/>
                                        <p:tgtEl>
                                          <p:spTgt spid="39424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8" dur="500"/>
                                        <p:tgtEl>
                                          <p:spTgt spid="39424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3" dur="500"/>
                                        <p:tgtEl>
                                          <p:spTgt spid="39424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4243">
                                            <p:txEl>
                                              <p:pRg st="9" end="9"/>
                                            </p:txEl>
                                          </p:spTgt>
                                        </p:tgtEl>
                                        <p:attrNameLst>
                                          <p:attrName>style.visibility</p:attrName>
                                        </p:attrNameLst>
                                      </p:cBhvr>
                                      <p:to>
                                        <p:strVal val="visible"/>
                                      </p:to>
                                    </p:set>
                                    <p:animEffect transition="in" filter="blinds(horizontal)">
                                      <p:cBhvr>
                                        <p:cTn id="28" dur="500"/>
                                        <p:tgtEl>
                                          <p:spTgt spid="39424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4244"/>
                                        </p:tgtEl>
                                        <p:attrNameLst>
                                          <p:attrName>style.visibility</p:attrName>
                                        </p:attrNameLst>
                                      </p:cBhvr>
                                      <p:to>
                                        <p:strVal val="visible"/>
                                      </p:to>
                                    </p:set>
                                    <p:animEffect transition="in" filter="blinds(horizontal)">
                                      <p:cBhvr>
                                        <p:cTn id="33" dur="500"/>
                                        <p:tgtEl>
                                          <p:spTgt spid="39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程序的执行机制</a:t>
            </a:r>
          </a:p>
        </p:txBody>
      </p:sp>
      <p:sp>
        <p:nvSpPr>
          <p:cNvPr id="447491" name="Rectangle 3"/>
          <p:cNvSpPr>
            <a:spLocks noGrp="1" noChangeArrowheads="1"/>
          </p:cNvSpPr>
          <p:nvPr>
            <p:ph type="body" idx="4294967295"/>
          </p:nvPr>
        </p:nvSpPr>
        <p:spPr>
          <a:xfrm>
            <a:off x="250825" y="936625"/>
            <a:ext cx="8551863" cy="4029075"/>
          </a:xfrm>
        </p:spPr>
        <p:txBody>
          <a:bodyPr lIns="91440" tIns="45720" rIns="91440" bIns="45720"/>
          <a:lstStyle/>
          <a:p>
            <a:pPr marL="457200" indent="-457200">
              <a:spcBef>
                <a:spcPts val="1300"/>
              </a:spcBef>
            </a:pPr>
            <a:r>
              <a:rPr lang="zh-CN" altLang="en-US" sz="2800">
                <a:ea typeface="黑体" pitchFamily="49"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itchFamily="34" charset="-122"/>
                <a:ea typeface="微软雅黑" pitchFamily="34" charset="-122"/>
              </a:rPr>
              <a:t>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如何控制程序的执行流</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了解一条指令的执行过程</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的主要功能和内部结构</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了解数据通路的基本组成和定时方式</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理解指令执行时数据通路中信息的流动过程</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了解指令流水线的基本概念</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了解内部异常和外部中断的基本概念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36538" y="128588"/>
            <a:ext cx="6880225" cy="528637"/>
          </a:xfrm>
          <a:noFill/>
          <a:ln/>
        </p:spPr>
        <p:txBody>
          <a:bodyPr/>
          <a:lstStyle/>
          <a:p>
            <a:r>
              <a:rPr lang="zh-CN" altLang="en-US"/>
              <a:t>操作元件：组合逻辑电路</a:t>
            </a:r>
            <a:endParaRPr lang="en-US" altLang="zh-CN"/>
          </a:p>
        </p:txBody>
      </p:sp>
      <p:sp>
        <p:nvSpPr>
          <p:cNvPr id="187395" name="Rectangle 3"/>
          <p:cNvSpPr>
            <a:spLocks noGrp="1" noChangeArrowheads="1"/>
          </p:cNvSpPr>
          <p:nvPr>
            <p:ph type="body" idx="1"/>
          </p:nvPr>
        </p:nvSpPr>
        <p:spPr>
          <a:xfrm>
            <a:off x="222250" y="914400"/>
            <a:ext cx="1708150" cy="4559300"/>
          </a:xfrm>
          <a:noFill/>
          <a:ln/>
        </p:spPr>
        <p:txBody>
          <a:bodyPr/>
          <a:lstStyle/>
          <a:p>
            <a:r>
              <a:rPr lang="zh-CN" altLang="en-US" sz="2000">
                <a:latin typeface="微软雅黑" pitchFamily="34" charset="-122"/>
                <a:ea typeface="微软雅黑" pitchFamily="34" charset="-122"/>
              </a:rPr>
              <a:t>加法器</a:t>
            </a:r>
            <a:r>
              <a:rPr lang="en-US" altLang="zh-CN" sz="2000">
                <a:latin typeface="微软雅黑" pitchFamily="34" charset="-122"/>
                <a:ea typeface="微软雅黑" pitchFamily="34" charset="-122"/>
              </a:rPr>
              <a:t>(Adder)</a:t>
            </a: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r>
              <a:rPr lang="zh-CN" altLang="en-US" sz="2000">
                <a:latin typeface="微软雅黑" pitchFamily="34" charset="-122"/>
                <a:ea typeface="微软雅黑" pitchFamily="34" charset="-122"/>
              </a:rPr>
              <a:t>多路选择器     </a:t>
            </a:r>
            <a:r>
              <a:rPr lang="en-US" altLang="zh-CN" sz="2000">
                <a:latin typeface="微软雅黑" pitchFamily="34" charset="-122"/>
                <a:ea typeface="微软雅黑" pitchFamily="34" charset="-122"/>
              </a:rPr>
              <a:t>(MUX)</a:t>
            </a: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r>
              <a:rPr lang="zh-CN" altLang="en-US" sz="2000">
                <a:latin typeface="微软雅黑" pitchFamily="34" charset="-122"/>
                <a:ea typeface="微软雅黑" pitchFamily="34" charset="-122"/>
              </a:rPr>
              <a:t>算逻部件</a:t>
            </a:r>
            <a:r>
              <a:rPr lang="en-US" altLang="zh-CN" sz="2000">
                <a:latin typeface="微软雅黑" pitchFamily="34" charset="-122"/>
                <a:ea typeface="微软雅黑" pitchFamily="34" charset="-122"/>
              </a:rPr>
              <a:t>(ALU)</a:t>
            </a:r>
          </a:p>
        </p:txBody>
      </p:sp>
      <p:grpSp>
        <p:nvGrpSpPr>
          <p:cNvPr id="187488" name="Group 96"/>
          <p:cNvGrpSpPr>
            <a:grpSpLocks/>
          </p:cNvGrpSpPr>
          <p:nvPr/>
        </p:nvGrpSpPr>
        <p:grpSpPr bwMode="auto">
          <a:xfrm>
            <a:off x="1614488" y="2667000"/>
            <a:ext cx="2466975" cy="1735138"/>
            <a:chOff x="1431" y="1680"/>
            <a:chExt cx="1554" cy="1093"/>
          </a:xfrm>
        </p:grpSpPr>
        <p:sp>
          <p:nvSpPr>
            <p:cNvPr id="187443" name="Line 51"/>
            <p:cNvSpPr>
              <a:spLocks noChangeShapeType="1"/>
            </p:cNvSpPr>
            <p:nvPr/>
          </p:nvSpPr>
          <p:spPr bwMode="auto">
            <a:xfrm>
              <a:off x="2112" y="1976"/>
              <a:ext cx="0" cy="704"/>
            </a:xfrm>
            <a:prstGeom prst="line">
              <a:avLst/>
            </a:prstGeom>
            <a:noFill/>
            <a:ln w="25400">
              <a:solidFill>
                <a:schemeClr val="tx1"/>
              </a:solidFill>
              <a:round/>
              <a:headEnd/>
              <a:tailEnd/>
            </a:ln>
            <a:effectLst/>
          </p:spPr>
          <p:txBody>
            <a:bodyPr wrap="none" anchor="ctr"/>
            <a:lstStyle/>
            <a:p>
              <a:endParaRPr lang="zh-CN" altLang="en-US"/>
            </a:p>
          </p:txBody>
        </p:sp>
        <p:sp>
          <p:nvSpPr>
            <p:cNvPr id="187444" name="Line 52"/>
            <p:cNvSpPr>
              <a:spLocks noChangeShapeType="1"/>
            </p:cNvSpPr>
            <p:nvPr/>
          </p:nvSpPr>
          <p:spPr bwMode="auto">
            <a:xfrm>
              <a:off x="2120" y="1976"/>
              <a:ext cx="194" cy="107"/>
            </a:xfrm>
            <a:prstGeom prst="line">
              <a:avLst/>
            </a:prstGeom>
            <a:noFill/>
            <a:ln w="25400">
              <a:solidFill>
                <a:schemeClr val="tx1"/>
              </a:solidFill>
              <a:round/>
              <a:headEnd/>
              <a:tailEnd/>
            </a:ln>
            <a:effectLst/>
          </p:spPr>
          <p:txBody>
            <a:bodyPr wrap="none" anchor="ctr"/>
            <a:lstStyle/>
            <a:p>
              <a:endParaRPr lang="zh-CN" altLang="en-US"/>
            </a:p>
          </p:txBody>
        </p:sp>
        <p:sp>
          <p:nvSpPr>
            <p:cNvPr id="187445" name="Line 53"/>
            <p:cNvSpPr>
              <a:spLocks noChangeShapeType="1"/>
            </p:cNvSpPr>
            <p:nvPr/>
          </p:nvSpPr>
          <p:spPr bwMode="auto">
            <a:xfrm flipV="1">
              <a:off x="2102" y="2566"/>
              <a:ext cx="194" cy="121"/>
            </a:xfrm>
            <a:prstGeom prst="line">
              <a:avLst/>
            </a:prstGeom>
            <a:noFill/>
            <a:ln w="25400">
              <a:solidFill>
                <a:schemeClr val="tx1"/>
              </a:solidFill>
              <a:round/>
              <a:headEnd/>
              <a:tailEnd/>
            </a:ln>
            <a:effectLst/>
          </p:spPr>
          <p:txBody>
            <a:bodyPr wrap="none" anchor="ctr"/>
            <a:lstStyle/>
            <a:p>
              <a:endParaRPr lang="zh-CN" altLang="en-US"/>
            </a:p>
          </p:txBody>
        </p:sp>
        <p:sp>
          <p:nvSpPr>
            <p:cNvPr id="187446" name="Line 54"/>
            <p:cNvSpPr>
              <a:spLocks noChangeShapeType="1"/>
            </p:cNvSpPr>
            <p:nvPr/>
          </p:nvSpPr>
          <p:spPr bwMode="auto">
            <a:xfrm>
              <a:off x="2304" y="2072"/>
              <a:ext cx="0" cy="512"/>
            </a:xfrm>
            <a:prstGeom prst="line">
              <a:avLst/>
            </a:prstGeom>
            <a:noFill/>
            <a:ln w="25400">
              <a:solidFill>
                <a:schemeClr val="tx1"/>
              </a:solidFill>
              <a:round/>
              <a:headEnd/>
              <a:tailEnd/>
            </a:ln>
            <a:effectLst/>
          </p:spPr>
          <p:txBody>
            <a:bodyPr wrap="none" anchor="ctr"/>
            <a:lstStyle/>
            <a:p>
              <a:endParaRPr lang="zh-CN" altLang="en-US"/>
            </a:p>
          </p:txBody>
        </p:sp>
        <p:sp>
          <p:nvSpPr>
            <p:cNvPr id="187447" name="Line 55"/>
            <p:cNvSpPr>
              <a:spLocks noChangeShapeType="1"/>
            </p:cNvSpPr>
            <p:nvPr/>
          </p:nvSpPr>
          <p:spPr bwMode="auto">
            <a:xfrm flipH="1">
              <a:off x="1624" y="2112"/>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48" name="Line 56"/>
            <p:cNvSpPr>
              <a:spLocks noChangeShapeType="1"/>
            </p:cNvSpPr>
            <p:nvPr/>
          </p:nvSpPr>
          <p:spPr bwMode="auto">
            <a:xfrm flipH="1">
              <a:off x="1868" y="2068"/>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49" name="Rectangle 57"/>
            <p:cNvSpPr>
              <a:spLocks noChangeArrowheads="1"/>
            </p:cNvSpPr>
            <p:nvPr/>
          </p:nvSpPr>
          <p:spPr bwMode="auto">
            <a:xfrm>
              <a:off x="1671" y="2112"/>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50" name="Line 58"/>
            <p:cNvSpPr>
              <a:spLocks noChangeShapeType="1"/>
            </p:cNvSpPr>
            <p:nvPr/>
          </p:nvSpPr>
          <p:spPr bwMode="auto">
            <a:xfrm flipH="1">
              <a:off x="1624" y="2544"/>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51" name="Line 59"/>
            <p:cNvSpPr>
              <a:spLocks noChangeShapeType="1"/>
            </p:cNvSpPr>
            <p:nvPr/>
          </p:nvSpPr>
          <p:spPr bwMode="auto">
            <a:xfrm flipH="1">
              <a:off x="1868" y="2500"/>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52" name="Rectangle 60"/>
            <p:cNvSpPr>
              <a:spLocks noChangeArrowheads="1"/>
            </p:cNvSpPr>
            <p:nvPr/>
          </p:nvSpPr>
          <p:spPr bwMode="auto">
            <a:xfrm>
              <a:off x="1431" y="2016"/>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a:t>
              </a:r>
            </a:p>
          </p:txBody>
        </p:sp>
        <p:sp>
          <p:nvSpPr>
            <p:cNvPr id="187453" name="Rectangle 61"/>
            <p:cNvSpPr>
              <a:spLocks noChangeArrowheads="1"/>
            </p:cNvSpPr>
            <p:nvPr/>
          </p:nvSpPr>
          <p:spPr bwMode="auto">
            <a:xfrm>
              <a:off x="1431" y="2448"/>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a:t>
              </a:r>
            </a:p>
          </p:txBody>
        </p:sp>
        <p:sp>
          <p:nvSpPr>
            <p:cNvPr id="187454" name="Rectangle 62"/>
            <p:cNvSpPr>
              <a:spLocks noChangeArrowheads="1"/>
            </p:cNvSpPr>
            <p:nvPr/>
          </p:nvSpPr>
          <p:spPr bwMode="auto">
            <a:xfrm>
              <a:off x="1671" y="2544"/>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55" name="Line 63"/>
            <p:cNvSpPr>
              <a:spLocks noChangeShapeType="1"/>
            </p:cNvSpPr>
            <p:nvPr/>
          </p:nvSpPr>
          <p:spPr bwMode="auto">
            <a:xfrm flipH="1">
              <a:off x="2296" y="2352"/>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56" name="Line 64"/>
            <p:cNvSpPr>
              <a:spLocks noChangeShapeType="1"/>
            </p:cNvSpPr>
            <p:nvPr/>
          </p:nvSpPr>
          <p:spPr bwMode="auto">
            <a:xfrm flipH="1">
              <a:off x="2540" y="2308"/>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57" name="Rectangle 65"/>
            <p:cNvSpPr>
              <a:spLocks noChangeArrowheads="1"/>
            </p:cNvSpPr>
            <p:nvPr/>
          </p:nvSpPr>
          <p:spPr bwMode="auto">
            <a:xfrm>
              <a:off x="2775" y="2256"/>
              <a:ext cx="21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Y</a:t>
              </a:r>
            </a:p>
          </p:txBody>
        </p:sp>
        <p:sp>
          <p:nvSpPr>
            <p:cNvPr id="187458" name="Rectangle 66"/>
            <p:cNvSpPr>
              <a:spLocks noChangeArrowheads="1"/>
            </p:cNvSpPr>
            <p:nvPr/>
          </p:nvSpPr>
          <p:spPr bwMode="auto">
            <a:xfrm>
              <a:off x="2343" y="2352"/>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59" name="Line 67"/>
            <p:cNvSpPr>
              <a:spLocks noChangeShapeType="1"/>
            </p:cNvSpPr>
            <p:nvPr/>
          </p:nvSpPr>
          <p:spPr bwMode="auto">
            <a:xfrm>
              <a:off x="2208" y="1736"/>
              <a:ext cx="0" cy="272"/>
            </a:xfrm>
            <a:prstGeom prst="line">
              <a:avLst/>
            </a:prstGeom>
            <a:noFill/>
            <a:ln w="38100">
              <a:solidFill>
                <a:srgbClr val="D90125"/>
              </a:solidFill>
              <a:prstDash val="sysDot"/>
              <a:round/>
              <a:headEnd/>
              <a:tailEnd type="triangle" w="med" len="med"/>
            </a:ln>
            <a:effectLst/>
          </p:spPr>
          <p:txBody>
            <a:bodyPr wrap="none" anchor="ctr"/>
            <a:lstStyle/>
            <a:p>
              <a:endParaRPr lang="zh-CN" altLang="en-US"/>
            </a:p>
          </p:txBody>
        </p:sp>
        <p:sp>
          <p:nvSpPr>
            <p:cNvPr id="187460" name="Rectangle 68"/>
            <p:cNvSpPr>
              <a:spLocks noChangeArrowheads="1"/>
            </p:cNvSpPr>
            <p:nvPr/>
          </p:nvSpPr>
          <p:spPr bwMode="auto">
            <a:xfrm>
              <a:off x="1697" y="1680"/>
              <a:ext cx="543" cy="229"/>
            </a:xfrm>
            <a:prstGeom prst="rect">
              <a:avLst/>
            </a:prstGeom>
            <a:noFill/>
            <a:ln w="12700">
              <a:noFill/>
              <a:miter lim="800000"/>
              <a:headEnd/>
              <a:tailEnd/>
            </a:ln>
            <a:effectLst/>
          </p:spPr>
          <p:txBody>
            <a:bodyPr lIns="90488" tIns="44450" rIns="90488" bIns="44450">
              <a:spAutoFit/>
            </a:bodyPr>
            <a:lstStyle/>
            <a:p>
              <a:r>
                <a:rPr lang="en-US" altLang="zh-CN" sz="1800">
                  <a:ea typeface="宋体" pitchFamily="2" charset="-122"/>
                  <a:cs typeface="Arial" charset="0"/>
                </a:rPr>
                <a:t>Select</a:t>
              </a:r>
            </a:p>
          </p:txBody>
        </p:sp>
        <p:sp>
          <p:nvSpPr>
            <p:cNvPr id="187462" name="Rectangle 70"/>
            <p:cNvSpPr>
              <a:spLocks noChangeArrowheads="1"/>
            </p:cNvSpPr>
            <p:nvPr/>
          </p:nvSpPr>
          <p:spPr bwMode="auto">
            <a:xfrm rot="5400000">
              <a:off x="1968" y="2238"/>
              <a:ext cx="43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grpSp>
      <p:grpSp>
        <p:nvGrpSpPr>
          <p:cNvPr id="187489" name="Group 97"/>
          <p:cNvGrpSpPr>
            <a:grpSpLocks/>
          </p:cNvGrpSpPr>
          <p:nvPr/>
        </p:nvGrpSpPr>
        <p:grpSpPr bwMode="auto">
          <a:xfrm>
            <a:off x="1266825" y="4738688"/>
            <a:ext cx="3165475" cy="1797050"/>
            <a:chOff x="1383" y="2985"/>
            <a:chExt cx="1994" cy="1132"/>
          </a:xfrm>
        </p:grpSpPr>
        <p:sp>
          <p:nvSpPr>
            <p:cNvPr id="187432" name="Rectangle 40"/>
            <p:cNvSpPr>
              <a:spLocks noChangeArrowheads="1"/>
            </p:cNvSpPr>
            <p:nvPr/>
          </p:nvSpPr>
          <p:spPr bwMode="auto">
            <a:xfrm>
              <a:off x="1623" y="3888"/>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18" name="Line 26"/>
            <p:cNvSpPr>
              <a:spLocks noChangeShapeType="1"/>
            </p:cNvSpPr>
            <p:nvPr/>
          </p:nvSpPr>
          <p:spPr bwMode="auto">
            <a:xfrm flipH="1">
              <a:off x="1576" y="3312"/>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grpSp>
          <p:nvGrpSpPr>
            <p:cNvPr id="187419" name="Group 27"/>
            <p:cNvGrpSpPr>
              <a:grpSpLocks/>
            </p:cNvGrpSpPr>
            <p:nvPr/>
          </p:nvGrpSpPr>
          <p:grpSpPr bwMode="auto">
            <a:xfrm>
              <a:off x="2064" y="3224"/>
              <a:ext cx="288" cy="768"/>
              <a:chOff x="2064" y="3224"/>
              <a:chExt cx="288" cy="768"/>
            </a:xfrm>
          </p:grpSpPr>
          <p:sp>
            <p:nvSpPr>
              <p:cNvPr id="187420" name="Line 28"/>
              <p:cNvSpPr>
                <a:spLocks noChangeShapeType="1"/>
              </p:cNvSpPr>
              <p:nvPr/>
            </p:nvSpPr>
            <p:spPr bwMode="auto">
              <a:xfrm>
                <a:off x="2064" y="3224"/>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21" name="Line 29"/>
              <p:cNvSpPr>
                <a:spLocks noChangeShapeType="1"/>
              </p:cNvSpPr>
              <p:nvPr/>
            </p:nvSpPr>
            <p:spPr bwMode="auto">
              <a:xfrm>
                <a:off x="2072" y="3224"/>
                <a:ext cx="272" cy="176"/>
              </a:xfrm>
              <a:prstGeom prst="line">
                <a:avLst/>
              </a:prstGeom>
              <a:noFill/>
              <a:ln w="25400">
                <a:solidFill>
                  <a:schemeClr val="tx1"/>
                </a:solidFill>
                <a:round/>
                <a:headEnd/>
                <a:tailEnd/>
              </a:ln>
              <a:effectLst/>
            </p:spPr>
            <p:txBody>
              <a:bodyPr wrap="none" anchor="ctr"/>
              <a:lstStyle/>
              <a:p>
                <a:endParaRPr lang="zh-CN" altLang="en-US"/>
              </a:p>
            </p:txBody>
          </p:sp>
          <p:sp>
            <p:nvSpPr>
              <p:cNvPr id="187422" name="Line 30"/>
              <p:cNvSpPr>
                <a:spLocks noChangeShapeType="1"/>
              </p:cNvSpPr>
              <p:nvPr/>
            </p:nvSpPr>
            <p:spPr bwMode="auto">
              <a:xfrm>
                <a:off x="2072" y="3416"/>
                <a:ext cx="128" cy="80"/>
              </a:xfrm>
              <a:prstGeom prst="line">
                <a:avLst/>
              </a:prstGeom>
              <a:noFill/>
              <a:ln w="25400">
                <a:solidFill>
                  <a:schemeClr val="tx1"/>
                </a:solidFill>
                <a:round/>
                <a:headEnd/>
                <a:tailEnd/>
              </a:ln>
              <a:effectLst/>
            </p:spPr>
            <p:txBody>
              <a:bodyPr wrap="none" anchor="ctr"/>
              <a:lstStyle/>
              <a:p>
                <a:endParaRPr lang="zh-CN" altLang="en-US"/>
              </a:p>
            </p:txBody>
          </p:sp>
          <p:sp>
            <p:nvSpPr>
              <p:cNvPr id="187423" name="Line 31"/>
              <p:cNvSpPr>
                <a:spLocks noChangeShapeType="1"/>
              </p:cNvSpPr>
              <p:nvPr/>
            </p:nvSpPr>
            <p:spPr bwMode="auto">
              <a:xfrm>
                <a:off x="2208" y="3512"/>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24" name="Line 32"/>
              <p:cNvSpPr>
                <a:spLocks noChangeShapeType="1"/>
              </p:cNvSpPr>
              <p:nvPr/>
            </p:nvSpPr>
            <p:spPr bwMode="auto">
              <a:xfrm>
                <a:off x="2352" y="3416"/>
                <a:ext cx="0" cy="368"/>
              </a:xfrm>
              <a:prstGeom prst="line">
                <a:avLst/>
              </a:prstGeom>
              <a:noFill/>
              <a:ln w="25400">
                <a:solidFill>
                  <a:schemeClr val="tx1"/>
                </a:solidFill>
                <a:round/>
                <a:headEnd/>
                <a:tailEnd/>
              </a:ln>
              <a:effectLst/>
            </p:spPr>
            <p:txBody>
              <a:bodyPr wrap="none" anchor="ctr"/>
              <a:lstStyle/>
              <a:p>
                <a:endParaRPr lang="zh-CN" altLang="en-US"/>
              </a:p>
            </p:txBody>
          </p:sp>
          <p:sp>
            <p:nvSpPr>
              <p:cNvPr id="187425" name="Line 33"/>
              <p:cNvSpPr>
                <a:spLocks noChangeShapeType="1"/>
              </p:cNvSpPr>
              <p:nvPr/>
            </p:nvSpPr>
            <p:spPr bwMode="auto">
              <a:xfrm flipV="1">
                <a:off x="2072" y="3688"/>
                <a:ext cx="128" cy="112"/>
              </a:xfrm>
              <a:prstGeom prst="line">
                <a:avLst/>
              </a:prstGeom>
              <a:noFill/>
              <a:ln w="25400">
                <a:solidFill>
                  <a:schemeClr val="tx1"/>
                </a:solidFill>
                <a:round/>
                <a:headEnd/>
                <a:tailEnd/>
              </a:ln>
              <a:effectLst/>
            </p:spPr>
            <p:txBody>
              <a:bodyPr wrap="none" anchor="ctr"/>
              <a:lstStyle/>
              <a:p>
                <a:endParaRPr lang="zh-CN" altLang="en-US"/>
              </a:p>
            </p:txBody>
          </p:sp>
          <p:sp>
            <p:nvSpPr>
              <p:cNvPr id="187426" name="Line 34"/>
              <p:cNvSpPr>
                <a:spLocks noChangeShapeType="1"/>
              </p:cNvSpPr>
              <p:nvPr/>
            </p:nvSpPr>
            <p:spPr bwMode="auto">
              <a:xfrm>
                <a:off x="2064" y="3800"/>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27" name="Line 35"/>
              <p:cNvSpPr>
                <a:spLocks noChangeShapeType="1"/>
              </p:cNvSpPr>
              <p:nvPr/>
            </p:nvSpPr>
            <p:spPr bwMode="auto">
              <a:xfrm flipV="1">
                <a:off x="2072" y="3784"/>
                <a:ext cx="272" cy="208"/>
              </a:xfrm>
              <a:prstGeom prst="line">
                <a:avLst/>
              </a:prstGeom>
              <a:noFill/>
              <a:ln w="25400">
                <a:solidFill>
                  <a:schemeClr val="tx1"/>
                </a:solidFill>
                <a:round/>
                <a:headEnd/>
                <a:tailEnd/>
              </a:ln>
              <a:effectLst/>
            </p:spPr>
            <p:txBody>
              <a:bodyPr wrap="none" anchor="ctr"/>
              <a:lstStyle/>
              <a:p>
                <a:endParaRPr lang="zh-CN" altLang="en-US"/>
              </a:p>
            </p:txBody>
          </p:sp>
        </p:grpSp>
        <p:sp>
          <p:nvSpPr>
            <p:cNvPr id="187428" name="Line 36"/>
            <p:cNvSpPr>
              <a:spLocks noChangeShapeType="1"/>
            </p:cNvSpPr>
            <p:nvPr/>
          </p:nvSpPr>
          <p:spPr bwMode="auto">
            <a:xfrm flipH="1">
              <a:off x="1820" y="3268"/>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29" name="Rectangle 37"/>
            <p:cNvSpPr>
              <a:spLocks noChangeArrowheads="1"/>
            </p:cNvSpPr>
            <p:nvPr/>
          </p:nvSpPr>
          <p:spPr bwMode="auto">
            <a:xfrm>
              <a:off x="1623" y="3312"/>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30" name="Line 38"/>
            <p:cNvSpPr>
              <a:spLocks noChangeShapeType="1"/>
            </p:cNvSpPr>
            <p:nvPr/>
          </p:nvSpPr>
          <p:spPr bwMode="auto">
            <a:xfrm flipH="1">
              <a:off x="1576" y="3888"/>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31" name="Line 39"/>
            <p:cNvSpPr>
              <a:spLocks noChangeShapeType="1"/>
            </p:cNvSpPr>
            <p:nvPr/>
          </p:nvSpPr>
          <p:spPr bwMode="auto">
            <a:xfrm flipH="1">
              <a:off x="1820" y="3844"/>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33" name="Rectangle 41"/>
            <p:cNvSpPr>
              <a:spLocks noChangeArrowheads="1"/>
            </p:cNvSpPr>
            <p:nvPr/>
          </p:nvSpPr>
          <p:spPr bwMode="auto">
            <a:xfrm>
              <a:off x="1383" y="3216"/>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a:t>
              </a:r>
            </a:p>
          </p:txBody>
        </p:sp>
        <p:sp>
          <p:nvSpPr>
            <p:cNvPr id="187434" name="Rectangle 42"/>
            <p:cNvSpPr>
              <a:spLocks noChangeArrowheads="1"/>
            </p:cNvSpPr>
            <p:nvPr/>
          </p:nvSpPr>
          <p:spPr bwMode="auto">
            <a:xfrm>
              <a:off x="1383" y="3792"/>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a:t>
              </a:r>
            </a:p>
          </p:txBody>
        </p:sp>
        <p:sp>
          <p:nvSpPr>
            <p:cNvPr id="187435" name="Line 43"/>
            <p:cNvSpPr>
              <a:spLocks noChangeShapeType="1"/>
            </p:cNvSpPr>
            <p:nvPr/>
          </p:nvSpPr>
          <p:spPr bwMode="auto">
            <a:xfrm flipH="1">
              <a:off x="2344" y="3600"/>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36" name="Line 44"/>
            <p:cNvSpPr>
              <a:spLocks noChangeShapeType="1"/>
            </p:cNvSpPr>
            <p:nvPr/>
          </p:nvSpPr>
          <p:spPr bwMode="auto">
            <a:xfrm flipH="1">
              <a:off x="2588" y="3556"/>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37" name="Rectangle 45"/>
            <p:cNvSpPr>
              <a:spLocks noChangeArrowheads="1"/>
            </p:cNvSpPr>
            <p:nvPr/>
          </p:nvSpPr>
          <p:spPr bwMode="auto">
            <a:xfrm>
              <a:off x="2391" y="3600"/>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38" name="Rectangle 46"/>
            <p:cNvSpPr>
              <a:spLocks noChangeArrowheads="1"/>
            </p:cNvSpPr>
            <p:nvPr/>
          </p:nvSpPr>
          <p:spPr bwMode="auto">
            <a:xfrm>
              <a:off x="2823" y="3504"/>
              <a:ext cx="55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Result</a:t>
              </a:r>
            </a:p>
          </p:txBody>
        </p:sp>
        <p:sp>
          <p:nvSpPr>
            <p:cNvPr id="187439" name="Line 47"/>
            <p:cNvSpPr>
              <a:spLocks noChangeShapeType="1"/>
            </p:cNvSpPr>
            <p:nvPr/>
          </p:nvSpPr>
          <p:spPr bwMode="auto">
            <a:xfrm>
              <a:off x="2216" y="3888"/>
              <a:ext cx="608"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87440" name="Rectangle 48"/>
            <p:cNvSpPr>
              <a:spLocks noChangeArrowheads="1"/>
            </p:cNvSpPr>
            <p:nvPr/>
          </p:nvSpPr>
          <p:spPr bwMode="auto">
            <a:xfrm>
              <a:off x="2823" y="3792"/>
              <a:ext cx="42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Zero</a:t>
              </a:r>
            </a:p>
          </p:txBody>
        </p:sp>
        <p:sp>
          <p:nvSpPr>
            <p:cNvPr id="187441" name="Line 49"/>
            <p:cNvSpPr>
              <a:spLocks noChangeShapeType="1"/>
            </p:cNvSpPr>
            <p:nvPr/>
          </p:nvSpPr>
          <p:spPr bwMode="auto">
            <a:xfrm>
              <a:off x="2208" y="3032"/>
              <a:ext cx="0" cy="272"/>
            </a:xfrm>
            <a:prstGeom prst="line">
              <a:avLst/>
            </a:prstGeom>
            <a:noFill/>
            <a:ln w="38100">
              <a:solidFill>
                <a:srgbClr val="D90125"/>
              </a:solidFill>
              <a:prstDash val="sysDot"/>
              <a:round/>
              <a:headEnd/>
              <a:tailEnd type="triangle" w="med" len="med"/>
            </a:ln>
            <a:effectLst/>
          </p:spPr>
          <p:txBody>
            <a:bodyPr wrap="none" anchor="ctr"/>
            <a:lstStyle/>
            <a:p>
              <a:endParaRPr lang="zh-CN" altLang="en-US"/>
            </a:p>
          </p:txBody>
        </p:sp>
        <p:sp>
          <p:nvSpPr>
            <p:cNvPr id="187442" name="Rectangle 50"/>
            <p:cNvSpPr>
              <a:spLocks noChangeArrowheads="1"/>
            </p:cNvSpPr>
            <p:nvPr/>
          </p:nvSpPr>
          <p:spPr bwMode="auto">
            <a:xfrm>
              <a:off x="1929" y="2985"/>
              <a:ext cx="442" cy="210"/>
            </a:xfrm>
            <a:prstGeom prst="rect">
              <a:avLst/>
            </a:prstGeom>
            <a:noFill/>
            <a:ln w="12700">
              <a:noFill/>
              <a:miter lim="800000"/>
              <a:headEnd/>
              <a:tailEnd/>
            </a:ln>
            <a:effectLst/>
          </p:spPr>
          <p:txBody>
            <a:bodyPr lIns="90488" tIns="44450" rIns="90488" bIns="44450">
              <a:spAutoFit/>
            </a:bodyPr>
            <a:lstStyle/>
            <a:p>
              <a:r>
                <a:rPr lang="en-US" altLang="zh-CN">
                  <a:solidFill>
                    <a:srgbClr val="B7011F"/>
                  </a:solidFill>
                  <a:ea typeface="宋体" pitchFamily="2" charset="-122"/>
                  <a:cs typeface="Arial" charset="0"/>
                </a:rPr>
                <a:t>OP</a:t>
              </a:r>
            </a:p>
          </p:txBody>
        </p:sp>
        <p:sp>
          <p:nvSpPr>
            <p:cNvPr id="187463" name="Rectangle 71"/>
            <p:cNvSpPr>
              <a:spLocks noChangeArrowheads="1"/>
            </p:cNvSpPr>
            <p:nvPr/>
          </p:nvSpPr>
          <p:spPr bwMode="auto">
            <a:xfrm rot="5400000">
              <a:off x="2054" y="3502"/>
              <a:ext cx="41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ALU</a:t>
              </a:r>
            </a:p>
          </p:txBody>
        </p:sp>
      </p:grpSp>
      <p:grpSp>
        <p:nvGrpSpPr>
          <p:cNvPr id="187485" name="Group 93"/>
          <p:cNvGrpSpPr>
            <a:grpSpLocks/>
          </p:cNvGrpSpPr>
          <p:nvPr/>
        </p:nvGrpSpPr>
        <p:grpSpPr bwMode="auto">
          <a:xfrm>
            <a:off x="1474788" y="687388"/>
            <a:ext cx="3063875" cy="1735137"/>
            <a:chOff x="1431" y="432"/>
            <a:chExt cx="1930" cy="1093"/>
          </a:xfrm>
        </p:grpSpPr>
        <p:sp>
          <p:nvSpPr>
            <p:cNvPr id="187396" name="Line 4"/>
            <p:cNvSpPr>
              <a:spLocks noChangeShapeType="1"/>
            </p:cNvSpPr>
            <p:nvPr/>
          </p:nvSpPr>
          <p:spPr bwMode="auto">
            <a:xfrm flipH="1">
              <a:off x="1624" y="720"/>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397" name="Line 5"/>
            <p:cNvSpPr>
              <a:spLocks noChangeShapeType="1"/>
            </p:cNvSpPr>
            <p:nvPr/>
          </p:nvSpPr>
          <p:spPr bwMode="auto">
            <a:xfrm>
              <a:off x="2112" y="632"/>
              <a:ext cx="0" cy="213"/>
            </a:xfrm>
            <a:prstGeom prst="line">
              <a:avLst/>
            </a:prstGeom>
            <a:noFill/>
            <a:ln w="25400">
              <a:solidFill>
                <a:schemeClr val="tx1"/>
              </a:solidFill>
              <a:round/>
              <a:headEnd/>
              <a:tailEnd/>
            </a:ln>
            <a:effectLst/>
          </p:spPr>
          <p:txBody>
            <a:bodyPr wrap="none" anchor="ctr"/>
            <a:lstStyle/>
            <a:p>
              <a:endParaRPr lang="zh-CN" altLang="en-US"/>
            </a:p>
          </p:txBody>
        </p:sp>
        <p:sp>
          <p:nvSpPr>
            <p:cNvPr id="187398" name="Line 6"/>
            <p:cNvSpPr>
              <a:spLocks noChangeShapeType="1"/>
            </p:cNvSpPr>
            <p:nvPr/>
          </p:nvSpPr>
          <p:spPr bwMode="auto">
            <a:xfrm>
              <a:off x="2120" y="632"/>
              <a:ext cx="282" cy="194"/>
            </a:xfrm>
            <a:prstGeom prst="line">
              <a:avLst/>
            </a:prstGeom>
            <a:noFill/>
            <a:ln w="25400">
              <a:solidFill>
                <a:schemeClr val="tx1"/>
              </a:solidFill>
              <a:round/>
              <a:headEnd/>
              <a:tailEnd/>
            </a:ln>
            <a:effectLst/>
          </p:spPr>
          <p:txBody>
            <a:bodyPr wrap="none" anchor="ctr"/>
            <a:lstStyle/>
            <a:p>
              <a:endParaRPr lang="zh-CN" altLang="en-US"/>
            </a:p>
          </p:txBody>
        </p:sp>
        <p:sp>
          <p:nvSpPr>
            <p:cNvPr id="187399" name="Line 7"/>
            <p:cNvSpPr>
              <a:spLocks noChangeShapeType="1"/>
            </p:cNvSpPr>
            <p:nvPr/>
          </p:nvSpPr>
          <p:spPr bwMode="auto">
            <a:xfrm>
              <a:off x="2102" y="815"/>
              <a:ext cx="164" cy="107"/>
            </a:xfrm>
            <a:prstGeom prst="line">
              <a:avLst/>
            </a:prstGeom>
            <a:noFill/>
            <a:ln w="25400">
              <a:solidFill>
                <a:schemeClr val="tx1"/>
              </a:solidFill>
              <a:round/>
              <a:headEnd/>
              <a:tailEnd/>
            </a:ln>
            <a:effectLst/>
          </p:spPr>
          <p:txBody>
            <a:bodyPr wrap="none" anchor="ctr"/>
            <a:lstStyle/>
            <a:p>
              <a:endParaRPr lang="zh-CN" altLang="en-US"/>
            </a:p>
          </p:txBody>
        </p:sp>
        <p:sp>
          <p:nvSpPr>
            <p:cNvPr id="187400" name="Line 8"/>
            <p:cNvSpPr>
              <a:spLocks noChangeShapeType="1"/>
            </p:cNvSpPr>
            <p:nvPr/>
          </p:nvSpPr>
          <p:spPr bwMode="auto">
            <a:xfrm>
              <a:off x="2256" y="920"/>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01" name="Line 9"/>
            <p:cNvSpPr>
              <a:spLocks noChangeShapeType="1"/>
            </p:cNvSpPr>
            <p:nvPr/>
          </p:nvSpPr>
          <p:spPr bwMode="auto">
            <a:xfrm>
              <a:off x="2400" y="824"/>
              <a:ext cx="0" cy="368"/>
            </a:xfrm>
            <a:prstGeom prst="line">
              <a:avLst/>
            </a:prstGeom>
            <a:noFill/>
            <a:ln w="25400">
              <a:solidFill>
                <a:schemeClr val="tx1"/>
              </a:solidFill>
              <a:round/>
              <a:headEnd/>
              <a:tailEnd/>
            </a:ln>
            <a:effectLst/>
          </p:spPr>
          <p:txBody>
            <a:bodyPr wrap="none" anchor="ctr"/>
            <a:lstStyle/>
            <a:p>
              <a:endParaRPr lang="zh-CN" altLang="en-US"/>
            </a:p>
          </p:txBody>
        </p:sp>
        <p:sp>
          <p:nvSpPr>
            <p:cNvPr id="187402" name="Line 10"/>
            <p:cNvSpPr>
              <a:spLocks noChangeShapeType="1"/>
            </p:cNvSpPr>
            <p:nvPr/>
          </p:nvSpPr>
          <p:spPr bwMode="auto">
            <a:xfrm flipV="1">
              <a:off x="2120" y="1096"/>
              <a:ext cx="128" cy="112"/>
            </a:xfrm>
            <a:prstGeom prst="line">
              <a:avLst/>
            </a:prstGeom>
            <a:noFill/>
            <a:ln w="25400">
              <a:solidFill>
                <a:schemeClr val="tx1"/>
              </a:solidFill>
              <a:round/>
              <a:headEnd/>
              <a:tailEnd/>
            </a:ln>
            <a:effectLst/>
          </p:spPr>
          <p:txBody>
            <a:bodyPr wrap="none" anchor="ctr"/>
            <a:lstStyle/>
            <a:p>
              <a:endParaRPr lang="zh-CN" altLang="en-US"/>
            </a:p>
          </p:txBody>
        </p:sp>
        <p:sp>
          <p:nvSpPr>
            <p:cNvPr id="187403" name="Line 11"/>
            <p:cNvSpPr>
              <a:spLocks noChangeShapeType="1"/>
            </p:cNvSpPr>
            <p:nvPr/>
          </p:nvSpPr>
          <p:spPr bwMode="auto">
            <a:xfrm flipH="1">
              <a:off x="2103" y="1208"/>
              <a:ext cx="9" cy="194"/>
            </a:xfrm>
            <a:prstGeom prst="line">
              <a:avLst/>
            </a:prstGeom>
            <a:noFill/>
            <a:ln w="25400">
              <a:solidFill>
                <a:schemeClr val="tx1"/>
              </a:solidFill>
              <a:round/>
              <a:headEnd/>
              <a:tailEnd/>
            </a:ln>
            <a:effectLst/>
          </p:spPr>
          <p:txBody>
            <a:bodyPr wrap="none" anchor="ctr"/>
            <a:lstStyle/>
            <a:p>
              <a:endParaRPr lang="zh-CN" altLang="en-US"/>
            </a:p>
          </p:txBody>
        </p:sp>
        <p:sp>
          <p:nvSpPr>
            <p:cNvPr id="187404" name="Line 12"/>
            <p:cNvSpPr>
              <a:spLocks noChangeShapeType="1"/>
            </p:cNvSpPr>
            <p:nvPr/>
          </p:nvSpPr>
          <p:spPr bwMode="auto">
            <a:xfrm flipV="1">
              <a:off x="2120" y="1192"/>
              <a:ext cx="272" cy="208"/>
            </a:xfrm>
            <a:prstGeom prst="line">
              <a:avLst/>
            </a:prstGeom>
            <a:noFill/>
            <a:ln w="25400">
              <a:solidFill>
                <a:schemeClr val="tx1"/>
              </a:solidFill>
              <a:round/>
              <a:headEnd/>
              <a:tailEnd/>
            </a:ln>
            <a:effectLst/>
          </p:spPr>
          <p:txBody>
            <a:bodyPr wrap="none" anchor="ctr"/>
            <a:lstStyle/>
            <a:p>
              <a:endParaRPr lang="zh-CN" altLang="en-US"/>
            </a:p>
          </p:txBody>
        </p:sp>
        <p:sp>
          <p:nvSpPr>
            <p:cNvPr id="187405" name="Line 13"/>
            <p:cNvSpPr>
              <a:spLocks noChangeShapeType="1"/>
            </p:cNvSpPr>
            <p:nvPr/>
          </p:nvSpPr>
          <p:spPr bwMode="auto">
            <a:xfrm flipH="1">
              <a:off x="1868" y="676"/>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06" name="Rectangle 14"/>
            <p:cNvSpPr>
              <a:spLocks noChangeArrowheads="1"/>
            </p:cNvSpPr>
            <p:nvPr/>
          </p:nvSpPr>
          <p:spPr bwMode="auto">
            <a:xfrm>
              <a:off x="1671" y="720"/>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07" name="Line 15"/>
            <p:cNvSpPr>
              <a:spLocks noChangeShapeType="1"/>
            </p:cNvSpPr>
            <p:nvPr/>
          </p:nvSpPr>
          <p:spPr bwMode="auto">
            <a:xfrm flipH="1">
              <a:off x="1624" y="1296"/>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08" name="Line 16"/>
            <p:cNvSpPr>
              <a:spLocks noChangeShapeType="1"/>
            </p:cNvSpPr>
            <p:nvPr/>
          </p:nvSpPr>
          <p:spPr bwMode="auto">
            <a:xfrm flipH="1">
              <a:off x="1868" y="1252"/>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09" name="Rectangle 17"/>
            <p:cNvSpPr>
              <a:spLocks noChangeArrowheads="1"/>
            </p:cNvSpPr>
            <p:nvPr/>
          </p:nvSpPr>
          <p:spPr bwMode="auto">
            <a:xfrm>
              <a:off x="1671" y="1296"/>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10" name="Rectangle 18"/>
            <p:cNvSpPr>
              <a:spLocks noChangeArrowheads="1"/>
            </p:cNvSpPr>
            <p:nvPr/>
          </p:nvSpPr>
          <p:spPr bwMode="auto">
            <a:xfrm>
              <a:off x="1431" y="624"/>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a:t>
              </a:r>
            </a:p>
          </p:txBody>
        </p:sp>
        <p:sp>
          <p:nvSpPr>
            <p:cNvPr id="187411" name="Rectangle 19"/>
            <p:cNvSpPr>
              <a:spLocks noChangeArrowheads="1"/>
            </p:cNvSpPr>
            <p:nvPr/>
          </p:nvSpPr>
          <p:spPr bwMode="auto">
            <a:xfrm>
              <a:off x="1431" y="1200"/>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a:t>
              </a:r>
            </a:p>
          </p:txBody>
        </p:sp>
        <p:sp>
          <p:nvSpPr>
            <p:cNvPr id="187412" name="Line 20"/>
            <p:cNvSpPr>
              <a:spLocks noChangeShapeType="1"/>
            </p:cNvSpPr>
            <p:nvPr/>
          </p:nvSpPr>
          <p:spPr bwMode="auto">
            <a:xfrm flipH="1">
              <a:off x="2392" y="1008"/>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13" name="Line 21"/>
            <p:cNvSpPr>
              <a:spLocks noChangeShapeType="1"/>
            </p:cNvSpPr>
            <p:nvPr/>
          </p:nvSpPr>
          <p:spPr bwMode="auto">
            <a:xfrm flipH="1">
              <a:off x="2636" y="964"/>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14" name="Rectangle 22"/>
            <p:cNvSpPr>
              <a:spLocks noChangeArrowheads="1"/>
            </p:cNvSpPr>
            <p:nvPr/>
          </p:nvSpPr>
          <p:spPr bwMode="auto">
            <a:xfrm>
              <a:off x="2439" y="1008"/>
              <a:ext cx="242" cy="210"/>
            </a:xfrm>
            <a:prstGeom prst="rect">
              <a:avLst/>
            </a:prstGeom>
            <a:noFill/>
            <a:ln w="12700">
              <a:noFill/>
              <a:miter lim="800000"/>
              <a:headEnd/>
              <a:tailEnd/>
            </a:ln>
            <a:effectLst/>
          </p:spPr>
          <p:txBody>
            <a:bodyPr wrap="none" lIns="90488" tIns="44450" rIns="90488" bIns="44450">
              <a:spAutoFit/>
            </a:bodyPr>
            <a:lstStyle/>
            <a:p>
              <a:r>
                <a:rPr lang="zh-CN" altLang="en-US" b="0">
                  <a:latin typeface="Times New Roman" pitchFamily="18" charset="0"/>
                  <a:ea typeface="宋体" pitchFamily="2" charset="-122"/>
                </a:rPr>
                <a:t>32</a:t>
              </a:r>
            </a:p>
          </p:txBody>
        </p:sp>
        <p:sp>
          <p:nvSpPr>
            <p:cNvPr id="187415" name="Rectangle 23"/>
            <p:cNvSpPr>
              <a:spLocks noChangeArrowheads="1"/>
            </p:cNvSpPr>
            <p:nvPr/>
          </p:nvSpPr>
          <p:spPr bwMode="auto">
            <a:xfrm>
              <a:off x="2871" y="912"/>
              <a:ext cx="42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Sum</a:t>
              </a:r>
            </a:p>
          </p:txBody>
        </p:sp>
        <p:sp>
          <p:nvSpPr>
            <p:cNvPr id="187416" name="Line 24"/>
            <p:cNvSpPr>
              <a:spLocks noChangeShapeType="1"/>
            </p:cNvSpPr>
            <p:nvPr/>
          </p:nvSpPr>
          <p:spPr bwMode="auto">
            <a:xfrm>
              <a:off x="2264" y="1296"/>
              <a:ext cx="608"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87417" name="Rectangle 25"/>
            <p:cNvSpPr>
              <a:spLocks noChangeArrowheads="1"/>
            </p:cNvSpPr>
            <p:nvPr/>
          </p:nvSpPr>
          <p:spPr bwMode="auto">
            <a:xfrm>
              <a:off x="2871" y="1200"/>
              <a:ext cx="49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Carry</a:t>
              </a:r>
            </a:p>
          </p:txBody>
        </p:sp>
        <p:sp>
          <p:nvSpPr>
            <p:cNvPr id="187461" name="Rectangle 69"/>
            <p:cNvSpPr>
              <a:spLocks noChangeArrowheads="1"/>
            </p:cNvSpPr>
            <p:nvPr/>
          </p:nvSpPr>
          <p:spPr bwMode="auto">
            <a:xfrm rot="5400000">
              <a:off x="2064" y="935"/>
              <a:ext cx="53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Adder</a:t>
              </a:r>
            </a:p>
          </p:txBody>
        </p:sp>
        <p:sp>
          <p:nvSpPr>
            <p:cNvPr id="187464" name="Line 72"/>
            <p:cNvSpPr>
              <a:spLocks noChangeShapeType="1"/>
            </p:cNvSpPr>
            <p:nvPr/>
          </p:nvSpPr>
          <p:spPr bwMode="auto">
            <a:xfrm>
              <a:off x="2304" y="488"/>
              <a:ext cx="0" cy="272"/>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87465" name="Rectangle 73"/>
            <p:cNvSpPr>
              <a:spLocks noChangeArrowheads="1"/>
            </p:cNvSpPr>
            <p:nvPr/>
          </p:nvSpPr>
          <p:spPr bwMode="auto">
            <a:xfrm>
              <a:off x="2295" y="432"/>
              <a:ext cx="6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CarryIn</a:t>
              </a:r>
            </a:p>
          </p:txBody>
        </p:sp>
      </p:grpSp>
      <p:grpSp>
        <p:nvGrpSpPr>
          <p:cNvPr id="187493" name="Group 101"/>
          <p:cNvGrpSpPr>
            <a:grpSpLocks/>
          </p:cNvGrpSpPr>
          <p:nvPr/>
        </p:nvGrpSpPr>
        <p:grpSpPr bwMode="auto">
          <a:xfrm>
            <a:off x="6305550" y="993775"/>
            <a:ext cx="2451100" cy="1676400"/>
            <a:chOff x="3843" y="1056"/>
            <a:chExt cx="1544" cy="864"/>
          </a:xfrm>
        </p:grpSpPr>
        <p:sp>
          <p:nvSpPr>
            <p:cNvPr id="187466" name="Line 74"/>
            <p:cNvSpPr>
              <a:spLocks noChangeShapeType="1"/>
            </p:cNvSpPr>
            <p:nvPr/>
          </p:nvSpPr>
          <p:spPr bwMode="auto">
            <a:xfrm>
              <a:off x="4359" y="1115"/>
              <a:ext cx="0" cy="713"/>
            </a:xfrm>
            <a:prstGeom prst="line">
              <a:avLst/>
            </a:prstGeom>
            <a:noFill/>
            <a:ln w="25400">
              <a:solidFill>
                <a:schemeClr val="tx1"/>
              </a:solidFill>
              <a:round/>
              <a:headEnd/>
              <a:tailEnd/>
            </a:ln>
            <a:effectLst/>
          </p:spPr>
          <p:txBody>
            <a:bodyPr wrap="none" anchor="ctr"/>
            <a:lstStyle/>
            <a:p>
              <a:endParaRPr lang="zh-CN" altLang="en-US"/>
            </a:p>
          </p:txBody>
        </p:sp>
        <p:sp>
          <p:nvSpPr>
            <p:cNvPr id="187467" name="Line 75"/>
            <p:cNvSpPr>
              <a:spLocks noChangeShapeType="1"/>
            </p:cNvSpPr>
            <p:nvPr/>
          </p:nvSpPr>
          <p:spPr bwMode="auto">
            <a:xfrm flipV="1">
              <a:off x="4367" y="1112"/>
              <a:ext cx="167" cy="3"/>
            </a:xfrm>
            <a:prstGeom prst="line">
              <a:avLst/>
            </a:prstGeom>
            <a:noFill/>
            <a:ln w="25400">
              <a:solidFill>
                <a:schemeClr val="tx1"/>
              </a:solidFill>
              <a:round/>
              <a:headEnd/>
              <a:tailEnd/>
            </a:ln>
            <a:effectLst/>
          </p:spPr>
          <p:txBody>
            <a:bodyPr wrap="none" anchor="ctr"/>
            <a:lstStyle/>
            <a:p>
              <a:endParaRPr lang="zh-CN" altLang="en-US"/>
            </a:p>
          </p:txBody>
        </p:sp>
        <p:sp>
          <p:nvSpPr>
            <p:cNvPr id="187468" name="Line 76"/>
            <p:cNvSpPr>
              <a:spLocks noChangeShapeType="1"/>
            </p:cNvSpPr>
            <p:nvPr/>
          </p:nvSpPr>
          <p:spPr bwMode="auto">
            <a:xfrm>
              <a:off x="4340" y="1835"/>
              <a:ext cx="212" cy="7"/>
            </a:xfrm>
            <a:prstGeom prst="line">
              <a:avLst/>
            </a:prstGeom>
            <a:noFill/>
            <a:ln w="25400">
              <a:solidFill>
                <a:schemeClr val="tx1"/>
              </a:solidFill>
              <a:round/>
              <a:headEnd/>
              <a:tailEnd/>
            </a:ln>
            <a:effectLst/>
          </p:spPr>
          <p:txBody>
            <a:bodyPr wrap="none" anchor="ctr"/>
            <a:lstStyle/>
            <a:p>
              <a:endParaRPr lang="zh-CN" altLang="en-US"/>
            </a:p>
          </p:txBody>
        </p:sp>
        <p:sp>
          <p:nvSpPr>
            <p:cNvPr id="187469" name="Line 77"/>
            <p:cNvSpPr>
              <a:spLocks noChangeShapeType="1"/>
            </p:cNvSpPr>
            <p:nvPr/>
          </p:nvSpPr>
          <p:spPr bwMode="auto">
            <a:xfrm>
              <a:off x="4551" y="1119"/>
              <a:ext cx="0" cy="724"/>
            </a:xfrm>
            <a:prstGeom prst="line">
              <a:avLst/>
            </a:prstGeom>
            <a:noFill/>
            <a:ln w="25400">
              <a:solidFill>
                <a:schemeClr val="tx1"/>
              </a:solidFill>
              <a:round/>
              <a:headEnd/>
              <a:tailEnd/>
            </a:ln>
            <a:effectLst/>
          </p:spPr>
          <p:txBody>
            <a:bodyPr wrap="none" anchor="ctr"/>
            <a:lstStyle/>
            <a:p>
              <a:endParaRPr lang="zh-CN" altLang="en-US"/>
            </a:p>
          </p:txBody>
        </p:sp>
        <p:sp>
          <p:nvSpPr>
            <p:cNvPr id="187470" name="Line 78"/>
            <p:cNvSpPr>
              <a:spLocks noChangeShapeType="1"/>
            </p:cNvSpPr>
            <p:nvPr/>
          </p:nvSpPr>
          <p:spPr bwMode="auto">
            <a:xfrm flipH="1">
              <a:off x="3843" y="1427"/>
              <a:ext cx="496" cy="1"/>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71" name="Line 79"/>
            <p:cNvSpPr>
              <a:spLocks noChangeShapeType="1"/>
            </p:cNvSpPr>
            <p:nvPr/>
          </p:nvSpPr>
          <p:spPr bwMode="auto">
            <a:xfrm flipH="1">
              <a:off x="4096" y="1392"/>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72" name="Rectangle 80"/>
            <p:cNvSpPr>
              <a:spLocks noChangeArrowheads="1"/>
            </p:cNvSpPr>
            <p:nvPr/>
          </p:nvSpPr>
          <p:spPr bwMode="auto">
            <a:xfrm>
              <a:off x="3992" y="1427"/>
              <a:ext cx="178" cy="171"/>
            </a:xfrm>
            <a:prstGeom prst="rect">
              <a:avLst/>
            </a:prstGeom>
            <a:noFill/>
            <a:ln w="12700">
              <a:noFill/>
              <a:miter lim="800000"/>
              <a:headEnd/>
              <a:tailEnd/>
            </a:ln>
            <a:effectLst/>
          </p:spPr>
          <p:txBody>
            <a:bodyPr wrap="none" lIns="90488" tIns="44450" rIns="90488" bIns="44450">
              <a:spAutoFit/>
            </a:bodyPr>
            <a:lstStyle/>
            <a:p>
              <a:r>
                <a:rPr lang="zh-CN" altLang="en-US" b="0">
                  <a:latin typeface="Times New Roman" pitchFamily="18" charset="0"/>
                  <a:ea typeface="宋体" pitchFamily="2" charset="-122"/>
                </a:rPr>
                <a:t>3</a:t>
              </a:r>
            </a:p>
          </p:txBody>
        </p:sp>
        <p:sp>
          <p:nvSpPr>
            <p:cNvPr id="187473" name="Line 81"/>
            <p:cNvSpPr>
              <a:spLocks noChangeShapeType="1"/>
            </p:cNvSpPr>
            <p:nvPr/>
          </p:nvSpPr>
          <p:spPr bwMode="auto">
            <a:xfrm flipH="1">
              <a:off x="4542" y="1171"/>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4" name="Rectangle 82"/>
            <p:cNvSpPr>
              <a:spLocks noChangeArrowheads="1"/>
            </p:cNvSpPr>
            <p:nvPr/>
          </p:nvSpPr>
          <p:spPr bwMode="auto">
            <a:xfrm rot="5400000">
              <a:off x="4104" y="1460"/>
              <a:ext cx="690" cy="229"/>
            </a:xfrm>
            <a:prstGeom prst="rect">
              <a:avLst/>
            </a:prstGeom>
            <a:noFill/>
            <a:ln w="12700">
              <a:noFill/>
              <a:miter lim="800000"/>
              <a:headEnd/>
              <a:tailEnd/>
            </a:ln>
            <a:effectLst/>
          </p:spPr>
          <p:txBody>
            <a:bodyPr lIns="90488" tIns="44450" rIns="90488" bIns="44450">
              <a:spAutoFit/>
            </a:bodyPr>
            <a:lstStyle/>
            <a:p>
              <a:r>
                <a:rPr lang="en-US" altLang="zh-CN" sz="1800">
                  <a:latin typeface="微软雅黑" pitchFamily="34" charset="-122"/>
                  <a:ea typeface="微软雅黑" pitchFamily="34" charset="-122"/>
                </a:rPr>
                <a:t>Decoder</a:t>
              </a:r>
            </a:p>
          </p:txBody>
        </p:sp>
        <p:sp>
          <p:nvSpPr>
            <p:cNvPr id="187475" name="Line 83"/>
            <p:cNvSpPr>
              <a:spLocks noChangeShapeType="1"/>
            </p:cNvSpPr>
            <p:nvPr/>
          </p:nvSpPr>
          <p:spPr bwMode="auto">
            <a:xfrm flipH="1">
              <a:off x="4546" y="1331"/>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6" name="Line 84"/>
            <p:cNvSpPr>
              <a:spLocks noChangeShapeType="1"/>
            </p:cNvSpPr>
            <p:nvPr/>
          </p:nvSpPr>
          <p:spPr bwMode="auto">
            <a:xfrm flipH="1">
              <a:off x="4542" y="1473"/>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7" name="Line 85"/>
            <p:cNvSpPr>
              <a:spLocks noChangeShapeType="1"/>
            </p:cNvSpPr>
            <p:nvPr/>
          </p:nvSpPr>
          <p:spPr bwMode="auto">
            <a:xfrm flipH="1">
              <a:off x="4546" y="1788"/>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8" name="Text Box 86"/>
            <p:cNvSpPr txBox="1">
              <a:spLocks noChangeArrowheads="1"/>
            </p:cNvSpPr>
            <p:nvPr/>
          </p:nvSpPr>
          <p:spPr bwMode="auto">
            <a:xfrm>
              <a:off x="5028" y="1056"/>
              <a:ext cx="358" cy="173"/>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out0</a:t>
              </a:r>
            </a:p>
          </p:txBody>
        </p:sp>
        <p:sp>
          <p:nvSpPr>
            <p:cNvPr id="187479" name="Text Box 87"/>
            <p:cNvSpPr txBox="1">
              <a:spLocks noChangeArrowheads="1"/>
            </p:cNvSpPr>
            <p:nvPr/>
          </p:nvSpPr>
          <p:spPr bwMode="auto">
            <a:xfrm>
              <a:off x="5025" y="1197"/>
              <a:ext cx="358" cy="173"/>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out1</a:t>
              </a:r>
            </a:p>
          </p:txBody>
        </p:sp>
        <p:sp>
          <p:nvSpPr>
            <p:cNvPr id="187480" name="Text Box 88"/>
            <p:cNvSpPr txBox="1">
              <a:spLocks noChangeArrowheads="1"/>
            </p:cNvSpPr>
            <p:nvPr/>
          </p:nvSpPr>
          <p:spPr bwMode="auto">
            <a:xfrm>
              <a:off x="5029" y="1669"/>
              <a:ext cx="358" cy="173"/>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out7</a:t>
              </a:r>
            </a:p>
          </p:txBody>
        </p:sp>
        <p:sp>
          <p:nvSpPr>
            <p:cNvPr id="187481" name="Text Box 89"/>
            <p:cNvSpPr txBox="1">
              <a:spLocks noChangeArrowheads="1"/>
            </p:cNvSpPr>
            <p:nvPr/>
          </p:nvSpPr>
          <p:spPr bwMode="auto">
            <a:xfrm>
              <a:off x="5029" y="1356"/>
              <a:ext cx="358" cy="174"/>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out2</a:t>
              </a:r>
            </a:p>
          </p:txBody>
        </p:sp>
      </p:grpSp>
      <p:sp>
        <p:nvSpPr>
          <p:cNvPr id="187482" name="Rectangle 90"/>
          <p:cNvSpPr>
            <a:spLocks noChangeArrowheads="1"/>
          </p:cNvSpPr>
          <p:nvPr/>
        </p:nvSpPr>
        <p:spPr bwMode="auto">
          <a:xfrm>
            <a:off x="5183188" y="854075"/>
            <a:ext cx="2027237" cy="568325"/>
          </a:xfrm>
          <a:prstGeom prst="rect">
            <a:avLst/>
          </a:prstGeom>
          <a:noFill/>
          <a:ln w="12700">
            <a:noFill/>
            <a:miter lim="800000"/>
            <a:headEnd/>
            <a:tailEnd/>
          </a:ln>
          <a:effectLst/>
        </p:spPr>
        <p:txBody>
          <a:bodyPr lIns="63500" tIns="25400" rIns="63500" bIns="25400">
            <a:spAutoFit/>
          </a:bodyPr>
          <a:lstStyle/>
          <a:p>
            <a:pPr marL="203200" indent="-203200">
              <a:lnSpc>
                <a:spcPct val="85000"/>
              </a:lnSpc>
              <a:spcBef>
                <a:spcPct val="100000"/>
              </a:spcBef>
              <a:buSzPct val="100000"/>
              <a:buFontTx/>
              <a:buChar char="°"/>
            </a:pPr>
            <a:r>
              <a:rPr lang="zh-CN" altLang="en-US" sz="2000">
                <a:latin typeface="微软雅黑" pitchFamily="34" charset="-122"/>
                <a:ea typeface="微软雅黑" pitchFamily="34" charset="-122"/>
              </a:rPr>
              <a:t>译码器</a:t>
            </a:r>
            <a:r>
              <a:rPr lang="en-US" altLang="zh-CN" sz="2000">
                <a:latin typeface="微软雅黑" pitchFamily="34" charset="-122"/>
                <a:ea typeface="微软雅黑" pitchFamily="34" charset="-122"/>
              </a:rPr>
              <a:t>(Decoder)</a:t>
            </a:r>
          </a:p>
        </p:txBody>
      </p:sp>
      <p:sp>
        <p:nvSpPr>
          <p:cNvPr id="187483" name="AutoShape 91"/>
          <p:cNvSpPr>
            <a:spLocks noChangeArrowheads="1"/>
          </p:cNvSpPr>
          <p:nvPr/>
        </p:nvSpPr>
        <p:spPr bwMode="auto">
          <a:xfrm>
            <a:off x="5318125" y="3081338"/>
            <a:ext cx="3405188" cy="1168400"/>
          </a:xfrm>
          <a:prstGeom prst="cloudCallout">
            <a:avLst>
              <a:gd name="adj1" fmla="val 52981"/>
              <a:gd name="adj2" fmla="val 38722"/>
            </a:avLst>
          </a:prstGeom>
          <a:noFill/>
          <a:ln w="12700">
            <a:solidFill>
              <a:srgbClr val="0000FF"/>
            </a:solidFill>
            <a:round/>
            <a:headEnd/>
            <a:tailEnd/>
          </a:ln>
          <a:effectLst/>
        </p:spPr>
        <p:txBody>
          <a:bodyPr/>
          <a:lstStyle/>
          <a:p>
            <a:pPr algn="ctr"/>
            <a:r>
              <a:rPr lang="zh-CN" altLang="en-US" sz="2000">
                <a:solidFill>
                  <a:schemeClr val="accent2"/>
                </a:solidFill>
                <a:latin typeface="微软雅黑" pitchFamily="34" charset="-122"/>
                <a:ea typeface="微软雅黑" pitchFamily="34" charset="-122"/>
              </a:rPr>
              <a:t>何时要用到</a:t>
            </a:r>
            <a:r>
              <a:rPr lang="en-US" altLang="zh-CN" sz="2000">
                <a:solidFill>
                  <a:schemeClr val="accent2"/>
                </a:solidFill>
                <a:latin typeface="微软雅黑" pitchFamily="34" charset="-122"/>
                <a:ea typeface="微软雅黑" pitchFamily="34" charset="-122"/>
              </a:rPr>
              <a:t>adder, ALU, MUX or Decoder?</a:t>
            </a:r>
          </a:p>
        </p:txBody>
      </p:sp>
      <p:grpSp>
        <p:nvGrpSpPr>
          <p:cNvPr id="187492" name="Group 100"/>
          <p:cNvGrpSpPr>
            <a:grpSpLocks/>
          </p:cNvGrpSpPr>
          <p:nvPr/>
        </p:nvGrpSpPr>
        <p:grpSpPr bwMode="auto">
          <a:xfrm>
            <a:off x="6788150" y="273050"/>
            <a:ext cx="2001838" cy="396875"/>
            <a:chOff x="3273" y="2076"/>
            <a:chExt cx="1261" cy="250"/>
          </a:xfrm>
        </p:grpSpPr>
        <p:sp>
          <p:nvSpPr>
            <p:cNvPr id="187490" name="Line 98"/>
            <p:cNvSpPr>
              <a:spLocks noChangeShapeType="1"/>
            </p:cNvSpPr>
            <p:nvPr/>
          </p:nvSpPr>
          <p:spPr bwMode="auto">
            <a:xfrm>
              <a:off x="3273" y="2194"/>
              <a:ext cx="357" cy="0"/>
            </a:xfrm>
            <a:prstGeom prst="line">
              <a:avLst/>
            </a:prstGeom>
            <a:noFill/>
            <a:ln w="50800">
              <a:solidFill>
                <a:srgbClr val="D90125"/>
              </a:solidFill>
              <a:prstDash val="sysDot"/>
              <a:round/>
              <a:headEnd/>
              <a:tailEnd type="triangle" w="med" len="med"/>
            </a:ln>
            <a:effectLst/>
          </p:spPr>
          <p:txBody>
            <a:bodyPr/>
            <a:lstStyle/>
            <a:p>
              <a:endParaRPr lang="zh-CN" altLang="en-US"/>
            </a:p>
          </p:txBody>
        </p:sp>
        <p:sp>
          <p:nvSpPr>
            <p:cNvPr id="187491" name="Text Box 99"/>
            <p:cNvSpPr txBox="1">
              <a:spLocks noChangeArrowheads="1"/>
            </p:cNvSpPr>
            <p:nvPr/>
          </p:nvSpPr>
          <p:spPr bwMode="auto">
            <a:xfrm>
              <a:off x="3656" y="2076"/>
              <a:ext cx="878" cy="250"/>
            </a:xfrm>
            <a:prstGeom prst="rect">
              <a:avLst/>
            </a:prstGeom>
            <a:noFill/>
            <a:ln w="50800">
              <a:noFill/>
              <a:miter lim="800000"/>
              <a:headEnd/>
              <a:tailEnd/>
            </a:ln>
            <a:effectLst/>
          </p:spPr>
          <p:txBody>
            <a:bodyPr>
              <a:spAutoFit/>
            </a:bodyPr>
            <a:lstStyle/>
            <a:p>
              <a:pPr>
                <a:spcBef>
                  <a:spcPct val="50000"/>
                </a:spcBef>
              </a:pPr>
              <a:r>
                <a:rPr lang="zh-CN" altLang="en-US" sz="2000">
                  <a:solidFill>
                    <a:srgbClr val="B7011F"/>
                  </a:solidFill>
                  <a:latin typeface="Times New Roman" pitchFamily="18" charset="0"/>
                  <a:ea typeface="黑体" pitchFamily="49" charset="-122"/>
                </a:rPr>
                <a:t>控制信号</a:t>
              </a:r>
            </a:p>
          </p:txBody>
        </p:sp>
      </p:grpSp>
      <p:sp>
        <p:nvSpPr>
          <p:cNvPr id="187494" name="Text Box 102"/>
          <p:cNvSpPr txBox="1">
            <a:spLocks noChangeArrowheads="1"/>
          </p:cNvSpPr>
          <p:nvPr/>
        </p:nvSpPr>
        <p:spPr bwMode="auto">
          <a:xfrm>
            <a:off x="4838700" y="4457700"/>
            <a:ext cx="4051300" cy="2114550"/>
          </a:xfrm>
          <a:prstGeom prst="rect">
            <a:avLst/>
          </a:prstGeom>
          <a:noFill/>
          <a:ln w="50800">
            <a:noFill/>
            <a:miter lim="800000"/>
            <a:headEnd/>
            <a:tailEnd/>
          </a:ln>
          <a:effectLst/>
        </p:spPr>
        <p:txBody>
          <a:bodyPr>
            <a:spAutoFit/>
          </a:bodyPr>
          <a:lstStyle/>
          <a:p>
            <a:pPr>
              <a:spcBef>
                <a:spcPct val="50000"/>
              </a:spcBef>
            </a:pPr>
            <a:r>
              <a:rPr lang="zh-CN" altLang="en-US" sz="1900">
                <a:ea typeface="微软雅黑" pitchFamily="34" charset="-122"/>
              </a:rPr>
              <a:t>组合逻辑元件的特点：</a:t>
            </a:r>
          </a:p>
          <a:p>
            <a:pPr>
              <a:spcBef>
                <a:spcPct val="50000"/>
              </a:spcBef>
            </a:pPr>
            <a:r>
              <a:rPr lang="zh-CN" altLang="en-US" sz="1900">
                <a:solidFill>
                  <a:srgbClr val="B7011F"/>
                </a:solidFill>
                <a:ea typeface="微软雅黑" pitchFamily="34" charset="-122"/>
              </a:rPr>
              <a:t>其输出只取决于当前的输入。即：若输入一样，则其输出也一样</a:t>
            </a:r>
          </a:p>
          <a:p>
            <a:pPr>
              <a:spcBef>
                <a:spcPct val="50000"/>
              </a:spcBef>
            </a:pPr>
            <a:r>
              <a:rPr lang="zh-CN" altLang="en-US" sz="1900">
                <a:solidFill>
                  <a:srgbClr val="B7011F"/>
                </a:solidFill>
                <a:ea typeface="微软雅黑" pitchFamily="34" charset="-122"/>
              </a:rPr>
              <a:t>定时：所有输入到达后，经过一定的逻辑门延时，输出端改变，并保持到</a:t>
            </a:r>
            <a:r>
              <a:rPr lang="zh-CN" altLang="en-US" sz="1900">
                <a:solidFill>
                  <a:srgbClr val="B7011F"/>
                </a:solidFill>
                <a:latin typeface="Times New Roman" pitchFamily="18" charset="0"/>
                <a:ea typeface="微软雅黑" pitchFamily="34" charset="-122"/>
              </a:rPr>
              <a:t>下次改变，不需要时钟信号来定时</a:t>
            </a:r>
          </a:p>
        </p:txBody>
      </p:sp>
      <p:sp>
        <p:nvSpPr>
          <p:cNvPr id="187497" name="AutoShape 105"/>
          <p:cNvSpPr>
            <a:spLocks noChangeArrowheads="1"/>
          </p:cNvSpPr>
          <p:nvPr/>
        </p:nvSpPr>
        <p:spPr bwMode="auto">
          <a:xfrm>
            <a:off x="3354388" y="2185988"/>
            <a:ext cx="2901950" cy="1112837"/>
          </a:xfrm>
          <a:prstGeom prst="cloudCallout">
            <a:avLst>
              <a:gd name="adj1" fmla="val 37690"/>
              <a:gd name="adj2" fmla="val -2352"/>
            </a:avLst>
          </a:prstGeom>
          <a:noFill/>
          <a:ln w="12700">
            <a:solidFill>
              <a:srgbClr val="0000FF"/>
            </a:solidFill>
            <a:round/>
            <a:headEnd/>
            <a:tailEnd/>
          </a:ln>
          <a:effectLst/>
        </p:spPr>
        <p:txBody>
          <a:bodyPr/>
          <a:lstStyle/>
          <a:p>
            <a:pPr algn="ctr"/>
            <a:r>
              <a:rPr lang="zh-CN" altLang="en-US" sz="2200">
                <a:solidFill>
                  <a:schemeClr val="accent2"/>
                </a:solidFill>
                <a:latin typeface="微软雅黑" pitchFamily="34" charset="-122"/>
                <a:ea typeface="微软雅黑" pitchFamily="34" charset="-122"/>
              </a:rPr>
              <a:t>加法器需要什么控制信号</a:t>
            </a:r>
            <a:r>
              <a:rPr lang="en-US" altLang="zh-CN" sz="2200">
                <a:solidFill>
                  <a:schemeClr val="accent2"/>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485"/>
                                        </p:tgtEl>
                                        <p:attrNameLst>
                                          <p:attrName>style.visibility</p:attrName>
                                        </p:attrNameLst>
                                      </p:cBhvr>
                                      <p:to>
                                        <p:strVal val="visible"/>
                                      </p:to>
                                    </p:set>
                                    <p:animEffect transition="in" filter="blinds(horizontal)">
                                      <p:cBhvr>
                                        <p:cTn id="7" dur="500"/>
                                        <p:tgtEl>
                                          <p:spTgt spid="187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7488"/>
                                        </p:tgtEl>
                                        <p:attrNameLst>
                                          <p:attrName>style.visibility</p:attrName>
                                        </p:attrNameLst>
                                      </p:cBhvr>
                                      <p:to>
                                        <p:strVal val="visible"/>
                                      </p:to>
                                    </p:set>
                                    <p:animEffect transition="in" filter="blinds(horizontal)">
                                      <p:cBhvr>
                                        <p:cTn id="12" dur="500"/>
                                        <p:tgtEl>
                                          <p:spTgt spid="187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7489"/>
                                        </p:tgtEl>
                                        <p:attrNameLst>
                                          <p:attrName>style.visibility</p:attrName>
                                        </p:attrNameLst>
                                      </p:cBhvr>
                                      <p:to>
                                        <p:strVal val="visible"/>
                                      </p:to>
                                    </p:set>
                                    <p:animEffect transition="in" filter="blinds(horizontal)">
                                      <p:cBhvr>
                                        <p:cTn id="17" dur="500"/>
                                        <p:tgtEl>
                                          <p:spTgt spid="1874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7493"/>
                                        </p:tgtEl>
                                        <p:attrNameLst>
                                          <p:attrName>style.visibility</p:attrName>
                                        </p:attrNameLst>
                                      </p:cBhvr>
                                      <p:to>
                                        <p:strVal val="visible"/>
                                      </p:to>
                                    </p:set>
                                    <p:animEffect transition="in" filter="blinds(horizontal)">
                                      <p:cBhvr>
                                        <p:cTn id="22" dur="500"/>
                                        <p:tgtEl>
                                          <p:spTgt spid="187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7492"/>
                                        </p:tgtEl>
                                        <p:attrNameLst>
                                          <p:attrName>style.visibility</p:attrName>
                                        </p:attrNameLst>
                                      </p:cBhvr>
                                      <p:to>
                                        <p:strVal val="visible"/>
                                      </p:to>
                                    </p:set>
                                    <p:animEffect transition="in" filter="blinds(horizontal)">
                                      <p:cBhvr>
                                        <p:cTn id="27" dur="500"/>
                                        <p:tgtEl>
                                          <p:spTgt spid="1874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7497"/>
                                        </p:tgtEl>
                                        <p:attrNameLst>
                                          <p:attrName>style.visibility</p:attrName>
                                        </p:attrNameLst>
                                      </p:cBhvr>
                                      <p:to>
                                        <p:strVal val="visible"/>
                                      </p:to>
                                    </p:set>
                                    <p:animEffect transition="in" filter="blinds(horizontal)">
                                      <p:cBhvr>
                                        <p:cTn id="32" dur="500"/>
                                        <p:tgtEl>
                                          <p:spTgt spid="1874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7483"/>
                                        </p:tgtEl>
                                        <p:attrNameLst>
                                          <p:attrName>style.visibility</p:attrName>
                                        </p:attrNameLst>
                                      </p:cBhvr>
                                      <p:to>
                                        <p:strVal val="visible"/>
                                      </p:to>
                                    </p:set>
                                    <p:animEffect transition="in" filter="blinds(horizontal)">
                                      <p:cBhvr>
                                        <p:cTn id="37" dur="500"/>
                                        <p:tgtEl>
                                          <p:spTgt spid="1874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7494">
                                            <p:txEl>
                                              <p:pRg st="0" end="0"/>
                                            </p:txEl>
                                          </p:spTgt>
                                        </p:tgtEl>
                                        <p:attrNameLst>
                                          <p:attrName>style.visibility</p:attrName>
                                        </p:attrNameLst>
                                      </p:cBhvr>
                                      <p:to>
                                        <p:strVal val="visible"/>
                                      </p:to>
                                    </p:set>
                                    <p:animEffect transition="in" filter="blinds(horizontal)">
                                      <p:cBhvr>
                                        <p:cTn id="42" dur="500"/>
                                        <p:tgtEl>
                                          <p:spTgt spid="18749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7494">
                                            <p:txEl>
                                              <p:pRg st="1" end="1"/>
                                            </p:txEl>
                                          </p:spTgt>
                                        </p:tgtEl>
                                        <p:attrNameLst>
                                          <p:attrName>style.visibility</p:attrName>
                                        </p:attrNameLst>
                                      </p:cBhvr>
                                      <p:to>
                                        <p:strVal val="visible"/>
                                      </p:to>
                                    </p:set>
                                    <p:animEffect transition="in" filter="blinds(horizontal)">
                                      <p:cBhvr>
                                        <p:cTn id="47" dur="500"/>
                                        <p:tgtEl>
                                          <p:spTgt spid="18749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7494">
                                            <p:txEl>
                                              <p:pRg st="2" end="2"/>
                                            </p:txEl>
                                          </p:spTgt>
                                        </p:tgtEl>
                                        <p:attrNameLst>
                                          <p:attrName>style.visibility</p:attrName>
                                        </p:attrNameLst>
                                      </p:cBhvr>
                                      <p:to>
                                        <p:strVal val="visible"/>
                                      </p:to>
                                    </p:set>
                                    <p:animEffect transition="in" filter="blinds(horizontal)">
                                      <p:cBhvr>
                                        <p:cTn id="52" dur="500"/>
                                        <p:tgtEl>
                                          <p:spTgt spid="1874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83" grpId="0" animBg="1"/>
      <p:bldP spid="1874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857250" y="133350"/>
            <a:ext cx="7716838" cy="528638"/>
          </a:xfrm>
        </p:spPr>
        <p:txBody>
          <a:bodyPr/>
          <a:lstStyle/>
          <a:p>
            <a:r>
              <a:rPr lang="zh-CN" altLang="en-US"/>
              <a:t>状态元件：时序逻辑电路</a:t>
            </a:r>
          </a:p>
        </p:txBody>
      </p:sp>
      <p:sp>
        <p:nvSpPr>
          <p:cNvPr id="301059" name="Rectangle 3"/>
          <p:cNvSpPr>
            <a:spLocks noGrp="1" noChangeArrowheads="1"/>
          </p:cNvSpPr>
          <p:nvPr>
            <p:ph type="body" idx="1"/>
          </p:nvPr>
        </p:nvSpPr>
        <p:spPr>
          <a:xfrm>
            <a:off x="223838" y="746125"/>
            <a:ext cx="8567737" cy="5781675"/>
          </a:xfrm>
        </p:spPr>
        <p:txBody>
          <a:bodyPr/>
          <a:lstStyle/>
          <a:p>
            <a:r>
              <a:rPr lang="zh-CN" altLang="en-US" sz="2000">
                <a:latin typeface="微软雅黑" pitchFamily="34" charset="-122"/>
                <a:ea typeface="微软雅黑" pitchFamily="34" charset="-122"/>
              </a:rPr>
              <a:t>状态（存储）元件的特点：</a:t>
            </a:r>
          </a:p>
          <a:p>
            <a:pPr lvl="1"/>
            <a:r>
              <a:rPr lang="zh-CN" altLang="en-US" sz="2000">
                <a:latin typeface="微软雅黑" pitchFamily="34" charset="-122"/>
                <a:ea typeface="微软雅黑" pitchFamily="34" charset="-122"/>
              </a:rPr>
              <a:t>具有存储功能，在</a:t>
            </a:r>
            <a:r>
              <a:rPr lang="zh-CN" altLang="en-US" sz="2000">
                <a:solidFill>
                  <a:schemeClr val="accent1"/>
                </a:solidFill>
                <a:latin typeface="微软雅黑" pitchFamily="34" charset="-122"/>
                <a:ea typeface="微软雅黑" pitchFamily="34" charset="-122"/>
              </a:rPr>
              <a:t>时钟控制下</a:t>
            </a:r>
            <a:r>
              <a:rPr lang="zh-CN" altLang="en-US" sz="2000">
                <a:latin typeface="微软雅黑" pitchFamily="34" charset="-122"/>
                <a:ea typeface="微软雅黑" pitchFamily="34" charset="-122"/>
              </a:rPr>
              <a:t>输入被写到电路中，直到下个时钟到达</a:t>
            </a:r>
          </a:p>
          <a:p>
            <a:pPr lvl="1"/>
            <a:r>
              <a:rPr lang="zh-CN" altLang="en-US" sz="2000">
                <a:latin typeface="微软雅黑" pitchFamily="34" charset="-122"/>
                <a:ea typeface="微软雅黑" pitchFamily="34" charset="-122"/>
              </a:rPr>
              <a:t>输入端状态由时钟决定何时被写入，输出端状态随时可以读出</a:t>
            </a:r>
          </a:p>
          <a:p>
            <a:r>
              <a:rPr lang="zh-CN" altLang="en-US" sz="2000">
                <a:latin typeface="微软雅黑" pitchFamily="34" charset="-122"/>
                <a:ea typeface="微软雅黑" pitchFamily="34" charset="-122"/>
              </a:rPr>
              <a:t>定时方式：规定信号何时写入状态元件或何时从状态元件读出</a:t>
            </a:r>
          </a:p>
          <a:p>
            <a:pPr lvl="1"/>
            <a:r>
              <a:rPr lang="zh-CN" altLang="en-US" sz="2000">
                <a:latin typeface="微软雅黑" pitchFamily="34" charset="-122"/>
                <a:ea typeface="微软雅黑" pitchFamily="34" charset="-122"/>
              </a:rPr>
              <a:t>边沿触发（</a:t>
            </a:r>
            <a:r>
              <a:rPr lang="en-US" altLang="zh-CN" sz="2000">
                <a:latin typeface="微软雅黑" pitchFamily="34" charset="-122"/>
                <a:ea typeface="微软雅黑" pitchFamily="34" charset="-122"/>
              </a:rPr>
              <a:t>edge-triggered</a:t>
            </a:r>
            <a:r>
              <a:rPr lang="zh-CN" altLang="en-US" sz="2000">
                <a:latin typeface="微软雅黑" pitchFamily="34" charset="-122"/>
                <a:ea typeface="微软雅黑" pitchFamily="34" charset="-122"/>
              </a:rPr>
              <a:t>）方式：</a:t>
            </a:r>
          </a:p>
          <a:p>
            <a:pPr lvl="2">
              <a:lnSpc>
                <a:spcPct val="110000"/>
              </a:lnSpc>
            </a:pPr>
            <a:r>
              <a:rPr lang="zh-CN" altLang="en-US" sz="2000">
                <a:latin typeface="微软雅黑" pitchFamily="34" charset="-122"/>
                <a:ea typeface="微软雅黑" pitchFamily="34" charset="-122"/>
              </a:rPr>
              <a:t>状态单元中的值只在时钟边沿改变。每个时钟周期改变一次。</a:t>
            </a:r>
            <a:endParaRPr lang="en-US" altLang="zh-CN" sz="2000">
              <a:latin typeface="微软雅黑" pitchFamily="34" charset="-122"/>
              <a:ea typeface="微软雅黑" pitchFamily="34" charset="-122"/>
            </a:endParaRPr>
          </a:p>
          <a:p>
            <a:pPr lvl="3">
              <a:lnSpc>
                <a:spcPct val="110000"/>
              </a:lnSpc>
              <a:buFontTx/>
              <a:buChar char="•"/>
            </a:pPr>
            <a:r>
              <a:rPr lang="zh-CN" altLang="en-US" b="1">
                <a:solidFill>
                  <a:srgbClr val="006600"/>
                </a:solidFill>
                <a:latin typeface="微软雅黑" pitchFamily="34" charset="-122"/>
                <a:ea typeface="微软雅黑" pitchFamily="34" charset="-122"/>
              </a:rPr>
              <a:t>上升沿（</a:t>
            </a:r>
            <a:r>
              <a:rPr lang="en-US" altLang="zh-CN" b="1">
                <a:solidFill>
                  <a:srgbClr val="006600"/>
                </a:solidFill>
                <a:latin typeface="微软雅黑" pitchFamily="34" charset="-122"/>
                <a:ea typeface="微软雅黑" pitchFamily="34" charset="-122"/>
              </a:rPr>
              <a:t>rising edge</a:t>
            </a:r>
            <a:r>
              <a:rPr lang="zh-CN" altLang="en-US" b="1">
                <a:solidFill>
                  <a:srgbClr val="006600"/>
                </a:solidFill>
                <a:latin typeface="微软雅黑" pitchFamily="34" charset="-122"/>
                <a:ea typeface="微软雅黑" pitchFamily="34" charset="-122"/>
              </a:rPr>
              <a:t>） 触发：在时钟正跳变时进行读</a:t>
            </a:r>
            <a:r>
              <a:rPr lang="en-US" altLang="zh-CN" b="1">
                <a:solidFill>
                  <a:srgbClr val="006600"/>
                </a:solidFill>
                <a:latin typeface="微软雅黑" pitchFamily="34" charset="-122"/>
                <a:ea typeface="微软雅黑" pitchFamily="34" charset="-122"/>
              </a:rPr>
              <a:t>/</a:t>
            </a:r>
            <a:r>
              <a:rPr lang="zh-CN" altLang="en-US" b="1">
                <a:solidFill>
                  <a:srgbClr val="006600"/>
                </a:solidFill>
                <a:latin typeface="微软雅黑" pitchFamily="34" charset="-122"/>
                <a:ea typeface="微软雅黑" pitchFamily="34" charset="-122"/>
              </a:rPr>
              <a:t>写。</a:t>
            </a:r>
          </a:p>
          <a:p>
            <a:pPr lvl="3">
              <a:lnSpc>
                <a:spcPct val="110000"/>
              </a:lnSpc>
              <a:buFontTx/>
              <a:buChar char="•"/>
            </a:pPr>
            <a:r>
              <a:rPr lang="zh-CN" altLang="en-US" b="1">
                <a:solidFill>
                  <a:srgbClr val="006600"/>
                </a:solidFill>
                <a:latin typeface="微软雅黑" pitchFamily="34" charset="-122"/>
                <a:ea typeface="微软雅黑" pitchFamily="34" charset="-122"/>
              </a:rPr>
              <a:t>下降沿（</a:t>
            </a:r>
            <a:r>
              <a:rPr lang="en-US" altLang="zh-CN" b="1">
                <a:solidFill>
                  <a:srgbClr val="006600"/>
                </a:solidFill>
                <a:latin typeface="微软雅黑" pitchFamily="34" charset="-122"/>
                <a:ea typeface="微软雅黑" pitchFamily="34" charset="-122"/>
              </a:rPr>
              <a:t>falling edge</a:t>
            </a:r>
            <a:r>
              <a:rPr lang="zh-CN" altLang="en-US" b="1">
                <a:solidFill>
                  <a:srgbClr val="006600"/>
                </a:solidFill>
                <a:latin typeface="微软雅黑" pitchFamily="34" charset="-122"/>
                <a:ea typeface="微软雅黑" pitchFamily="34" charset="-122"/>
              </a:rPr>
              <a:t>）触发：在时钟负跳变时进行读</a:t>
            </a:r>
            <a:r>
              <a:rPr lang="en-US" altLang="zh-CN" b="1">
                <a:solidFill>
                  <a:srgbClr val="006600"/>
                </a:solidFill>
                <a:latin typeface="微软雅黑" pitchFamily="34" charset="-122"/>
                <a:ea typeface="微软雅黑" pitchFamily="34" charset="-122"/>
              </a:rPr>
              <a:t>/</a:t>
            </a:r>
            <a:r>
              <a:rPr lang="zh-CN" altLang="en-US" b="1">
                <a:solidFill>
                  <a:srgbClr val="006600"/>
                </a:solidFill>
                <a:latin typeface="微软雅黑" pitchFamily="34" charset="-122"/>
                <a:ea typeface="微软雅黑" pitchFamily="34" charset="-122"/>
              </a:rPr>
              <a:t>写。</a:t>
            </a:r>
          </a:p>
          <a:p>
            <a:pPr lvl="3">
              <a:buFontTx/>
              <a:buChar char="•"/>
            </a:pPr>
            <a:endParaRPr lang="zh-CN" altLang="en-US" b="1">
              <a:solidFill>
                <a:srgbClr val="339933"/>
              </a:solidFill>
              <a:latin typeface="微软雅黑" pitchFamily="34" charset="-122"/>
              <a:ea typeface="微软雅黑" pitchFamily="34" charset="-122"/>
            </a:endParaRPr>
          </a:p>
          <a:p>
            <a:pPr lvl="3">
              <a:buFontTx/>
              <a:buChar char="•"/>
            </a:pPr>
            <a:endParaRPr lang="zh-CN" altLang="en-US" sz="1800" b="1">
              <a:solidFill>
                <a:srgbClr val="339933"/>
              </a:solidFill>
              <a:latin typeface="Arial" charset="0"/>
              <a:ea typeface="黑体" pitchFamily="49" charset="-122"/>
            </a:endParaRPr>
          </a:p>
          <a:p>
            <a:pPr lvl="3">
              <a:buFontTx/>
              <a:buChar char="•"/>
            </a:pPr>
            <a:endParaRPr lang="zh-CN" altLang="en-US" sz="1800" b="1">
              <a:solidFill>
                <a:srgbClr val="339933"/>
              </a:solidFill>
              <a:latin typeface="Arial" charset="0"/>
              <a:ea typeface="黑体" pitchFamily="49" charset="-122"/>
            </a:endParaRPr>
          </a:p>
          <a:p>
            <a:pPr lvl="3">
              <a:buFontTx/>
              <a:buChar char="•"/>
            </a:pPr>
            <a:endParaRPr lang="zh-CN" altLang="en-US" sz="1800" b="1">
              <a:solidFill>
                <a:srgbClr val="339933"/>
              </a:solidFill>
              <a:latin typeface="Arial" charset="0"/>
              <a:ea typeface="黑体" pitchFamily="49" charset="-122"/>
            </a:endParaRPr>
          </a:p>
          <a:p>
            <a:endParaRPr lang="zh-CN" altLang="en-US">
              <a:ea typeface="黑体" pitchFamily="49" charset="-122"/>
            </a:endParaRPr>
          </a:p>
          <a:p>
            <a:r>
              <a:rPr lang="zh-CN" altLang="en-US" sz="2000">
                <a:latin typeface="微软雅黑" pitchFamily="34" charset="-122"/>
                <a:ea typeface="微软雅黑" pitchFamily="34" charset="-122"/>
              </a:rPr>
              <a:t>最简单的状态单元（回顾：数字逻辑电路课程内容）：</a:t>
            </a:r>
          </a:p>
          <a:p>
            <a:pPr lvl="1"/>
            <a:r>
              <a:rPr lang="en-US" altLang="zh-CN" sz="2000">
                <a:latin typeface="微软雅黑" pitchFamily="34" charset="-122"/>
                <a:ea typeface="微软雅黑" pitchFamily="34" charset="-122"/>
              </a:rPr>
              <a:t>D</a:t>
            </a:r>
            <a:r>
              <a:rPr lang="zh-CN" altLang="en-US" sz="2000">
                <a:latin typeface="微软雅黑" pitchFamily="34" charset="-122"/>
                <a:ea typeface="微软雅黑" pitchFamily="34" charset="-122"/>
              </a:rPr>
              <a:t>触发器：一个时钟输入、一个状态输入、一个状态输出</a:t>
            </a:r>
          </a:p>
        </p:txBody>
      </p:sp>
      <p:grpSp>
        <p:nvGrpSpPr>
          <p:cNvPr id="301086" name="Group 30"/>
          <p:cNvGrpSpPr>
            <a:grpSpLocks/>
          </p:cNvGrpSpPr>
          <p:nvPr/>
        </p:nvGrpSpPr>
        <p:grpSpPr bwMode="auto">
          <a:xfrm>
            <a:off x="1381125" y="4095750"/>
            <a:ext cx="6283325" cy="1577975"/>
            <a:chOff x="897" y="2384"/>
            <a:chExt cx="3958" cy="994"/>
          </a:xfrm>
        </p:grpSpPr>
        <p:sp>
          <p:nvSpPr>
            <p:cNvPr id="301061" name="Line 5"/>
            <p:cNvSpPr>
              <a:spLocks noChangeShapeType="1"/>
            </p:cNvSpPr>
            <p:nvPr/>
          </p:nvSpPr>
          <p:spPr bwMode="auto">
            <a:xfrm flipV="1">
              <a:off x="1155" y="2717"/>
              <a:ext cx="0" cy="293"/>
            </a:xfrm>
            <a:prstGeom prst="line">
              <a:avLst/>
            </a:prstGeom>
            <a:noFill/>
            <a:ln w="50800">
              <a:solidFill>
                <a:srgbClr val="000000"/>
              </a:solidFill>
              <a:round/>
              <a:headEnd/>
              <a:tailEnd/>
            </a:ln>
            <a:effectLst/>
          </p:spPr>
          <p:txBody>
            <a:bodyPr/>
            <a:lstStyle/>
            <a:p>
              <a:endParaRPr lang="zh-CN" altLang="en-US"/>
            </a:p>
          </p:txBody>
        </p:sp>
        <p:sp>
          <p:nvSpPr>
            <p:cNvPr id="301062" name="Line 6"/>
            <p:cNvSpPr>
              <a:spLocks noChangeShapeType="1"/>
            </p:cNvSpPr>
            <p:nvPr/>
          </p:nvSpPr>
          <p:spPr bwMode="auto">
            <a:xfrm>
              <a:off x="1145" y="2730"/>
              <a:ext cx="660" cy="0"/>
            </a:xfrm>
            <a:prstGeom prst="line">
              <a:avLst/>
            </a:prstGeom>
            <a:noFill/>
            <a:ln w="50800">
              <a:solidFill>
                <a:srgbClr val="000000"/>
              </a:solidFill>
              <a:round/>
              <a:headEnd/>
              <a:tailEnd/>
            </a:ln>
            <a:effectLst/>
          </p:spPr>
          <p:txBody>
            <a:bodyPr/>
            <a:lstStyle/>
            <a:p>
              <a:endParaRPr lang="zh-CN" altLang="en-US"/>
            </a:p>
          </p:txBody>
        </p:sp>
        <p:sp>
          <p:nvSpPr>
            <p:cNvPr id="301063" name="Line 7"/>
            <p:cNvSpPr>
              <a:spLocks noChangeShapeType="1"/>
            </p:cNvSpPr>
            <p:nvPr/>
          </p:nvSpPr>
          <p:spPr bwMode="auto">
            <a:xfrm>
              <a:off x="1794" y="2721"/>
              <a:ext cx="0" cy="285"/>
            </a:xfrm>
            <a:prstGeom prst="line">
              <a:avLst/>
            </a:prstGeom>
            <a:noFill/>
            <a:ln w="50800">
              <a:solidFill>
                <a:srgbClr val="000000"/>
              </a:solidFill>
              <a:round/>
              <a:headEnd/>
              <a:tailEnd/>
            </a:ln>
            <a:effectLst/>
          </p:spPr>
          <p:txBody>
            <a:bodyPr/>
            <a:lstStyle/>
            <a:p>
              <a:endParaRPr lang="zh-CN" altLang="en-US"/>
            </a:p>
          </p:txBody>
        </p:sp>
        <p:sp>
          <p:nvSpPr>
            <p:cNvPr id="301064" name="Line 8"/>
            <p:cNvSpPr>
              <a:spLocks noChangeShapeType="1"/>
            </p:cNvSpPr>
            <p:nvPr/>
          </p:nvSpPr>
          <p:spPr bwMode="auto">
            <a:xfrm>
              <a:off x="1784" y="2995"/>
              <a:ext cx="305" cy="0"/>
            </a:xfrm>
            <a:prstGeom prst="line">
              <a:avLst/>
            </a:prstGeom>
            <a:noFill/>
            <a:ln w="50800">
              <a:solidFill>
                <a:srgbClr val="000000"/>
              </a:solidFill>
              <a:round/>
              <a:headEnd/>
              <a:tailEnd/>
            </a:ln>
            <a:effectLst/>
          </p:spPr>
          <p:txBody>
            <a:bodyPr/>
            <a:lstStyle/>
            <a:p>
              <a:endParaRPr lang="zh-CN" altLang="en-US"/>
            </a:p>
          </p:txBody>
        </p:sp>
        <p:sp>
          <p:nvSpPr>
            <p:cNvPr id="301065" name="Line 9"/>
            <p:cNvSpPr>
              <a:spLocks noChangeShapeType="1"/>
            </p:cNvSpPr>
            <p:nvPr/>
          </p:nvSpPr>
          <p:spPr bwMode="auto">
            <a:xfrm>
              <a:off x="897" y="2995"/>
              <a:ext cx="269" cy="0"/>
            </a:xfrm>
            <a:prstGeom prst="line">
              <a:avLst/>
            </a:prstGeom>
            <a:noFill/>
            <a:ln w="50800">
              <a:solidFill>
                <a:srgbClr val="000000"/>
              </a:solidFill>
              <a:round/>
              <a:headEnd/>
              <a:tailEnd/>
            </a:ln>
            <a:effectLst/>
          </p:spPr>
          <p:txBody>
            <a:bodyPr/>
            <a:lstStyle/>
            <a:p>
              <a:endParaRPr lang="zh-CN" altLang="en-US"/>
            </a:p>
          </p:txBody>
        </p:sp>
        <p:sp>
          <p:nvSpPr>
            <p:cNvPr id="301066" name="Line 10"/>
            <p:cNvSpPr>
              <a:spLocks noChangeShapeType="1"/>
            </p:cNvSpPr>
            <p:nvPr/>
          </p:nvSpPr>
          <p:spPr bwMode="auto">
            <a:xfrm>
              <a:off x="1152" y="3108"/>
              <a:ext cx="914" cy="0"/>
            </a:xfrm>
            <a:prstGeom prst="line">
              <a:avLst/>
            </a:prstGeom>
            <a:noFill/>
            <a:ln w="28575">
              <a:solidFill>
                <a:schemeClr val="accent1"/>
              </a:solidFill>
              <a:round/>
              <a:headEnd type="triangle" w="med" len="med"/>
              <a:tailEnd type="triangle" w="med" len="med"/>
            </a:ln>
            <a:effectLst/>
          </p:spPr>
          <p:txBody>
            <a:bodyPr/>
            <a:lstStyle/>
            <a:p>
              <a:endParaRPr lang="zh-CN" altLang="en-US"/>
            </a:p>
          </p:txBody>
        </p:sp>
        <p:sp>
          <p:nvSpPr>
            <p:cNvPr id="301067" name="Rectangle 11"/>
            <p:cNvSpPr>
              <a:spLocks noChangeArrowheads="1"/>
            </p:cNvSpPr>
            <p:nvPr/>
          </p:nvSpPr>
          <p:spPr bwMode="auto">
            <a:xfrm>
              <a:off x="1305" y="3118"/>
              <a:ext cx="687" cy="228"/>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kumimoji="1" lang="zh-CN" altLang="en-US" sz="2000">
                  <a:solidFill>
                    <a:schemeClr val="accent1"/>
                  </a:solidFill>
                  <a:latin typeface="Times New Roman" pitchFamily="18" charset="0"/>
                  <a:ea typeface="微软雅黑" pitchFamily="34" charset="-122"/>
                </a:rPr>
                <a:t>时钟周期</a:t>
              </a:r>
            </a:p>
          </p:txBody>
        </p:sp>
        <p:sp>
          <p:nvSpPr>
            <p:cNvPr id="301068" name="Line 12"/>
            <p:cNvSpPr>
              <a:spLocks noChangeShapeType="1"/>
            </p:cNvSpPr>
            <p:nvPr/>
          </p:nvSpPr>
          <p:spPr bwMode="auto">
            <a:xfrm>
              <a:off x="2117" y="2868"/>
              <a:ext cx="692" cy="373"/>
            </a:xfrm>
            <a:prstGeom prst="line">
              <a:avLst/>
            </a:prstGeom>
            <a:noFill/>
            <a:ln w="28575">
              <a:solidFill>
                <a:schemeClr val="accent1"/>
              </a:solidFill>
              <a:round/>
              <a:headEnd type="triangle" w="med" len="med"/>
              <a:tailEnd/>
            </a:ln>
            <a:effectLst/>
          </p:spPr>
          <p:txBody>
            <a:bodyPr/>
            <a:lstStyle/>
            <a:p>
              <a:endParaRPr lang="zh-CN" altLang="en-US"/>
            </a:p>
          </p:txBody>
        </p:sp>
        <p:sp>
          <p:nvSpPr>
            <p:cNvPr id="301069" name="Rectangle 13"/>
            <p:cNvSpPr>
              <a:spLocks noChangeArrowheads="1"/>
            </p:cNvSpPr>
            <p:nvPr/>
          </p:nvSpPr>
          <p:spPr bwMode="auto">
            <a:xfrm>
              <a:off x="2839" y="3149"/>
              <a:ext cx="971" cy="229"/>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kumimoji="1" lang="zh-CN" altLang="en-US" sz="2000">
                  <a:solidFill>
                    <a:schemeClr val="accent1"/>
                  </a:solidFill>
                  <a:latin typeface="Times New Roman" pitchFamily="18" charset="0"/>
                  <a:ea typeface="微软雅黑" pitchFamily="34" charset="-122"/>
                </a:rPr>
                <a:t>上升沿</a:t>
              </a:r>
            </a:p>
          </p:txBody>
        </p:sp>
        <p:sp>
          <p:nvSpPr>
            <p:cNvPr id="301070" name="Line 14"/>
            <p:cNvSpPr>
              <a:spLocks noChangeShapeType="1"/>
            </p:cNvSpPr>
            <p:nvPr/>
          </p:nvSpPr>
          <p:spPr bwMode="auto">
            <a:xfrm flipV="1">
              <a:off x="2749" y="2462"/>
              <a:ext cx="462" cy="396"/>
            </a:xfrm>
            <a:prstGeom prst="line">
              <a:avLst/>
            </a:prstGeom>
            <a:noFill/>
            <a:ln w="28575">
              <a:solidFill>
                <a:schemeClr val="accent1"/>
              </a:solidFill>
              <a:round/>
              <a:headEnd type="triangle" w="med" len="med"/>
              <a:tailEnd/>
            </a:ln>
            <a:effectLst/>
          </p:spPr>
          <p:txBody>
            <a:bodyPr/>
            <a:lstStyle/>
            <a:p>
              <a:endParaRPr lang="zh-CN" altLang="en-US"/>
            </a:p>
          </p:txBody>
        </p:sp>
        <p:sp>
          <p:nvSpPr>
            <p:cNvPr id="301071" name="Rectangle 15"/>
            <p:cNvSpPr>
              <a:spLocks noChangeArrowheads="1"/>
            </p:cNvSpPr>
            <p:nvPr/>
          </p:nvSpPr>
          <p:spPr bwMode="auto">
            <a:xfrm>
              <a:off x="3222" y="2384"/>
              <a:ext cx="963" cy="228"/>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kumimoji="1" lang="zh-CN" altLang="en-US" sz="2000">
                  <a:solidFill>
                    <a:schemeClr val="accent1"/>
                  </a:solidFill>
                  <a:latin typeface="微软雅黑" pitchFamily="34" charset="-122"/>
                  <a:ea typeface="微软雅黑" pitchFamily="34" charset="-122"/>
                </a:rPr>
                <a:t>下降沿</a:t>
              </a:r>
            </a:p>
          </p:txBody>
        </p:sp>
        <p:sp>
          <p:nvSpPr>
            <p:cNvPr id="301072" name="Line 16"/>
            <p:cNvSpPr>
              <a:spLocks noChangeShapeType="1"/>
            </p:cNvSpPr>
            <p:nvPr/>
          </p:nvSpPr>
          <p:spPr bwMode="auto">
            <a:xfrm flipV="1">
              <a:off x="2079" y="2732"/>
              <a:ext cx="0" cy="276"/>
            </a:xfrm>
            <a:prstGeom prst="line">
              <a:avLst/>
            </a:prstGeom>
            <a:noFill/>
            <a:ln w="50800">
              <a:solidFill>
                <a:srgbClr val="000000"/>
              </a:solidFill>
              <a:round/>
              <a:headEnd/>
              <a:tailEnd/>
            </a:ln>
            <a:effectLst/>
          </p:spPr>
          <p:txBody>
            <a:bodyPr/>
            <a:lstStyle/>
            <a:p>
              <a:endParaRPr lang="zh-CN" altLang="en-US"/>
            </a:p>
          </p:txBody>
        </p:sp>
        <p:sp>
          <p:nvSpPr>
            <p:cNvPr id="301073" name="Line 17"/>
            <p:cNvSpPr>
              <a:spLocks noChangeShapeType="1"/>
            </p:cNvSpPr>
            <p:nvPr/>
          </p:nvSpPr>
          <p:spPr bwMode="auto">
            <a:xfrm>
              <a:off x="2069" y="2728"/>
              <a:ext cx="660" cy="0"/>
            </a:xfrm>
            <a:prstGeom prst="line">
              <a:avLst/>
            </a:prstGeom>
            <a:noFill/>
            <a:ln w="50800">
              <a:solidFill>
                <a:srgbClr val="000000"/>
              </a:solidFill>
              <a:round/>
              <a:headEnd/>
              <a:tailEnd/>
            </a:ln>
            <a:effectLst/>
          </p:spPr>
          <p:txBody>
            <a:bodyPr/>
            <a:lstStyle/>
            <a:p>
              <a:endParaRPr lang="zh-CN" altLang="en-US"/>
            </a:p>
          </p:txBody>
        </p:sp>
        <p:sp>
          <p:nvSpPr>
            <p:cNvPr id="301074" name="Line 18"/>
            <p:cNvSpPr>
              <a:spLocks noChangeShapeType="1"/>
            </p:cNvSpPr>
            <p:nvPr/>
          </p:nvSpPr>
          <p:spPr bwMode="auto">
            <a:xfrm>
              <a:off x="2718" y="2718"/>
              <a:ext cx="0" cy="285"/>
            </a:xfrm>
            <a:prstGeom prst="line">
              <a:avLst/>
            </a:prstGeom>
            <a:noFill/>
            <a:ln w="50800">
              <a:solidFill>
                <a:srgbClr val="000000"/>
              </a:solidFill>
              <a:round/>
              <a:headEnd/>
              <a:tailEnd/>
            </a:ln>
            <a:effectLst/>
          </p:spPr>
          <p:txBody>
            <a:bodyPr/>
            <a:lstStyle/>
            <a:p>
              <a:endParaRPr lang="zh-CN" altLang="en-US"/>
            </a:p>
          </p:txBody>
        </p:sp>
        <p:sp>
          <p:nvSpPr>
            <p:cNvPr id="301075" name="Line 19"/>
            <p:cNvSpPr>
              <a:spLocks noChangeShapeType="1"/>
            </p:cNvSpPr>
            <p:nvPr/>
          </p:nvSpPr>
          <p:spPr bwMode="auto">
            <a:xfrm>
              <a:off x="2708" y="2993"/>
              <a:ext cx="305" cy="0"/>
            </a:xfrm>
            <a:prstGeom prst="line">
              <a:avLst/>
            </a:prstGeom>
            <a:noFill/>
            <a:ln w="50800">
              <a:solidFill>
                <a:srgbClr val="000000"/>
              </a:solidFill>
              <a:round/>
              <a:headEnd/>
              <a:tailEnd/>
            </a:ln>
            <a:effectLst/>
          </p:spPr>
          <p:txBody>
            <a:bodyPr/>
            <a:lstStyle/>
            <a:p>
              <a:endParaRPr lang="zh-CN" altLang="en-US"/>
            </a:p>
          </p:txBody>
        </p:sp>
        <p:sp>
          <p:nvSpPr>
            <p:cNvPr id="301076" name="Line 20"/>
            <p:cNvSpPr>
              <a:spLocks noChangeShapeType="1"/>
            </p:cNvSpPr>
            <p:nvPr/>
          </p:nvSpPr>
          <p:spPr bwMode="auto">
            <a:xfrm flipV="1">
              <a:off x="3003" y="2712"/>
              <a:ext cx="0" cy="293"/>
            </a:xfrm>
            <a:prstGeom prst="line">
              <a:avLst/>
            </a:prstGeom>
            <a:noFill/>
            <a:ln w="50800">
              <a:solidFill>
                <a:srgbClr val="000000"/>
              </a:solidFill>
              <a:round/>
              <a:headEnd/>
              <a:tailEnd/>
            </a:ln>
            <a:effectLst/>
          </p:spPr>
          <p:txBody>
            <a:bodyPr/>
            <a:lstStyle/>
            <a:p>
              <a:endParaRPr lang="zh-CN" altLang="en-US"/>
            </a:p>
          </p:txBody>
        </p:sp>
        <p:sp>
          <p:nvSpPr>
            <p:cNvPr id="301077" name="Line 21"/>
            <p:cNvSpPr>
              <a:spLocks noChangeShapeType="1"/>
            </p:cNvSpPr>
            <p:nvPr/>
          </p:nvSpPr>
          <p:spPr bwMode="auto">
            <a:xfrm>
              <a:off x="2993" y="2725"/>
              <a:ext cx="660" cy="0"/>
            </a:xfrm>
            <a:prstGeom prst="line">
              <a:avLst/>
            </a:prstGeom>
            <a:noFill/>
            <a:ln w="50800">
              <a:solidFill>
                <a:srgbClr val="000000"/>
              </a:solidFill>
              <a:round/>
              <a:headEnd/>
              <a:tailEnd/>
            </a:ln>
            <a:effectLst/>
          </p:spPr>
          <p:txBody>
            <a:bodyPr/>
            <a:lstStyle/>
            <a:p>
              <a:endParaRPr lang="zh-CN" altLang="en-US"/>
            </a:p>
          </p:txBody>
        </p:sp>
        <p:sp>
          <p:nvSpPr>
            <p:cNvPr id="301078" name="Line 22"/>
            <p:cNvSpPr>
              <a:spLocks noChangeShapeType="1"/>
            </p:cNvSpPr>
            <p:nvPr/>
          </p:nvSpPr>
          <p:spPr bwMode="auto">
            <a:xfrm>
              <a:off x="3642" y="2715"/>
              <a:ext cx="0" cy="285"/>
            </a:xfrm>
            <a:prstGeom prst="line">
              <a:avLst/>
            </a:prstGeom>
            <a:noFill/>
            <a:ln w="50800">
              <a:solidFill>
                <a:srgbClr val="000000"/>
              </a:solidFill>
              <a:round/>
              <a:headEnd/>
              <a:tailEnd/>
            </a:ln>
            <a:effectLst/>
          </p:spPr>
          <p:txBody>
            <a:bodyPr/>
            <a:lstStyle/>
            <a:p>
              <a:endParaRPr lang="zh-CN" altLang="en-US"/>
            </a:p>
          </p:txBody>
        </p:sp>
        <p:sp>
          <p:nvSpPr>
            <p:cNvPr id="301079" name="Line 23"/>
            <p:cNvSpPr>
              <a:spLocks noChangeShapeType="1"/>
            </p:cNvSpPr>
            <p:nvPr/>
          </p:nvSpPr>
          <p:spPr bwMode="auto">
            <a:xfrm>
              <a:off x="3632" y="2990"/>
              <a:ext cx="305" cy="0"/>
            </a:xfrm>
            <a:prstGeom prst="line">
              <a:avLst/>
            </a:prstGeom>
            <a:noFill/>
            <a:ln w="50800">
              <a:solidFill>
                <a:srgbClr val="000000"/>
              </a:solidFill>
              <a:round/>
              <a:headEnd/>
              <a:tailEnd/>
            </a:ln>
            <a:effectLst/>
          </p:spPr>
          <p:txBody>
            <a:bodyPr/>
            <a:lstStyle/>
            <a:p>
              <a:endParaRPr lang="zh-CN" altLang="en-US"/>
            </a:p>
          </p:txBody>
        </p:sp>
        <p:sp>
          <p:nvSpPr>
            <p:cNvPr id="301080" name="Line 24"/>
            <p:cNvSpPr>
              <a:spLocks noChangeShapeType="1"/>
            </p:cNvSpPr>
            <p:nvPr/>
          </p:nvSpPr>
          <p:spPr bwMode="auto">
            <a:xfrm flipV="1">
              <a:off x="3921" y="2712"/>
              <a:ext cx="0" cy="293"/>
            </a:xfrm>
            <a:prstGeom prst="line">
              <a:avLst/>
            </a:prstGeom>
            <a:noFill/>
            <a:ln w="50800">
              <a:solidFill>
                <a:srgbClr val="000000"/>
              </a:solidFill>
              <a:round/>
              <a:headEnd/>
              <a:tailEnd/>
            </a:ln>
            <a:effectLst/>
          </p:spPr>
          <p:txBody>
            <a:bodyPr/>
            <a:lstStyle/>
            <a:p>
              <a:endParaRPr lang="zh-CN" altLang="en-US"/>
            </a:p>
          </p:txBody>
        </p:sp>
        <p:sp>
          <p:nvSpPr>
            <p:cNvPr id="301081" name="Line 25"/>
            <p:cNvSpPr>
              <a:spLocks noChangeShapeType="1"/>
            </p:cNvSpPr>
            <p:nvPr/>
          </p:nvSpPr>
          <p:spPr bwMode="auto">
            <a:xfrm>
              <a:off x="3911" y="2725"/>
              <a:ext cx="660" cy="0"/>
            </a:xfrm>
            <a:prstGeom prst="line">
              <a:avLst/>
            </a:prstGeom>
            <a:noFill/>
            <a:ln w="50800">
              <a:solidFill>
                <a:srgbClr val="000000"/>
              </a:solidFill>
              <a:round/>
              <a:headEnd/>
              <a:tailEnd/>
            </a:ln>
            <a:effectLst/>
          </p:spPr>
          <p:txBody>
            <a:bodyPr/>
            <a:lstStyle/>
            <a:p>
              <a:endParaRPr lang="zh-CN" altLang="en-US"/>
            </a:p>
          </p:txBody>
        </p:sp>
        <p:sp>
          <p:nvSpPr>
            <p:cNvPr id="301082" name="Line 26"/>
            <p:cNvSpPr>
              <a:spLocks noChangeShapeType="1"/>
            </p:cNvSpPr>
            <p:nvPr/>
          </p:nvSpPr>
          <p:spPr bwMode="auto">
            <a:xfrm>
              <a:off x="4560" y="2715"/>
              <a:ext cx="0" cy="285"/>
            </a:xfrm>
            <a:prstGeom prst="line">
              <a:avLst/>
            </a:prstGeom>
            <a:noFill/>
            <a:ln w="50800">
              <a:solidFill>
                <a:srgbClr val="000000"/>
              </a:solidFill>
              <a:round/>
              <a:headEnd/>
              <a:tailEnd/>
            </a:ln>
            <a:effectLst/>
          </p:spPr>
          <p:txBody>
            <a:bodyPr/>
            <a:lstStyle/>
            <a:p>
              <a:endParaRPr lang="zh-CN" altLang="en-US"/>
            </a:p>
          </p:txBody>
        </p:sp>
        <p:sp>
          <p:nvSpPr>
            <p:cNvPr id="301083" name="Line 27"/>
            <p:cNvSpPr>
              <a:spLocks noChangeShapeType="1"/>
            </p:cNvSpPr>
            <p:nvPr/>
          </p:nvSpPr>
          <p:spPr bwMode="auto">
            <a:xfrm>
              <a:off x="4550" y="2990"/>
              <a:ext cx="305" cy="0"/>
            </a:xfrm>
            <a:prstGeom prst="line">
              <a:avLst/>
            </a:prstGeom>
            <a:noFill/>
            <a:ln w="50800">
              <a:solidFill>
                <a:srgbClr val="00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Effect transition="in" filter="blinds(horizontal)">
                                      <p:cBhvr>
                                        <p:cTn id="7" dur="500"/>
                                        <p:tgtEl>
                                          <p:spTgt spid="301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1059">
                                            <p:txEl>
                                              <p:pRg st="2" end="2"/>
                                            </p:txEl>
                                          </p:spTgt>
                                        </p:tgtEl>
                                        <p:attrNameLst>
                                          <p:attrName>style.visibility</p:attrName>
                                        </p:attrNameLst>
                                      </p:cBhvr>
                                      <p:to>
                                        <p:strVal val="visible"/>
                                      </p:to>
                                    </p:set>
                                    <p:animEffect transition="in" filter="blinds(horizontal)">
                                      <p:cBhvr>
                                        <p:cTn id="12" dur="500"/>
                                        <p:tgtEl>
                                          <p:spTgt spid="301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1059">
                                            <p:txEl>
                                              <p:pRg st="4" end="4"/>
                                            </p:txEl>
                                          </p:spTgt>
                                        </p:tgtEl>
                                        <p:attrNameLst>
                                          <p:attrName>style.visibility</p:attrName>
                                        </p:attrNameLst>
                                      </p:cBhvr>
                                      <p:to>
                                        <p:strVal val="visible"/>
                                      </p:to>
                                    </p:set>
                                    <p:animEffect transition="in" filter="blinds(horizontal)">
                                      <p:cBhvr>
                                        <p:cTn id="17" dur="500"/>
                                        <p:tgtEl>
                                          <p:spTgt spid="3010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1059">
                                            <p:txEl>
                                              <p:pRg st="5" end="5"/>
                                            </p:txEl>
                                          </p:spTgt>
                                        </p:tgtEl>
                                        <p:attrNameLst>
                                          <p:attrName>style.visibility</p:attrName>
                                        </p:attrNameLst>
                                      </p:cBhvr>
                                      <p:to>
                                        <p:strVal val="visible"/>
                                      </p:to>
                                    </p:set>
                                    <p:animEffect transition="in" filter="blinds(horizontal)">
                                      <p:cBhvr>
                                        <p:cTn id="22" dur="500"/>
                                        <p:tgtEl>
                                          <p:spTgt spid="3010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1059">
                                            <p:txEl>
                                              <p:pRg st="6" end="6"/>
                                            </p:txEl>
                                          </p:spTgt>
                                        </p:tgtEl>
                                        <p:attrNameLst>
                                          <p:attrName>style.visibility</p:attrName>
                                        </p:attrNameLst>
                                      </p:cBhvr>
                                      <p:to>
                                        <p:strVal val="visible"/>
                                      </p:to>
                                    </p:set>
                                    <p:animEffect transition="in" filter="blinds(horizontal)">
                                      <p:cBhvr>
                                        <p:cTn id="27" dur="500"/>
                                        <p:tgtEl>
                                          <p:spTgt spid="3010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1059">
                                            <p:txEl>
                                              <p:pRg st="7" end="7"/>
                                            </p:txEl>
                                          </p:spTgt>
                                        </p:tgtEl>
                                        <p:attrNameLst>
                                          <p:attrName>style.visibility</p:attrName>
                                        </p:attrNameLst>
                                      </p:cBhvr>
                                      <p:to>
                                        <p:strVal val="visible"/>
                                      </p:to>
                                    </p:set>
                                    <p:animEffect transition="in" filter="blinds(horizontal)">
                                      <p:cBhvr>
                                        <p:cTn id="32" dur="500"/>
                                        <p:tgtEl>
                                          <p:spTgt spid="3010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1086"/>
                                        </p:tgtEl>
                                        <p:attrNameLst>
                                          <p:attrName>style.visibility</p:attrName>
                                        </p:attrNameLst>
                                      </p:cBhvr>
                                      <p:to>
                                        <p:strVal val="visible"/>
                                      </p:to>
                                    </p:set>
                                    <p:animEffect transition="in" filter="blinds(horizontal)">
                                      <p:cBhvr>
                                        <p:cTn id="37" dur="500"/>
                                        <p:tgtEl>
                                          <p:spTgt spid="3010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1059">
                                            <p:txEl>
                                              <p:pRg st="13" end="13"/>
                                            </p:txEl>
                                          </p:spTgt>
                                        </p:tgtEl>
                                        <p:attrNameLst>
                                          <p:attrName>style.visibility</p:attrName>
                                        </p:attrNameLst>
                                      </p:cBhvr>
                                      <p:to>
                                        <p:strVal val="visible"/>
                                      </p:to>
                                    </p:set>
                                    <p:animEffect transition="in" filter="blinds(horizontal)">
                                      <p:cBhvr>
                                        <p:cTn id="42" dur="500"/>
                                        <p:tgtEl>
                                          <p:spTgt spid="301059">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1059">
                                            <p:txEl>
                                              <p:pRg st="14" end="14"/>
                                            </p:txEl>
                                          </p:spTgt>
                                        </p:tgtEl>
                                        <p:attrNameLst>
                                          <p:attrName>style.visibility</p:attrName>
                                        </p:attrNameLst>
                                      </p:cBhvr>
                                      <p:to>
                                        <p:strVal val="visible"/>
                                      </p:to>
                                    </p:set>
                                    <p:animEffect transition="in" filter="blinds(horizontal)">
                                      <p:cBhvr>
                                        <p:cTn id="47" dur="500"/>
                                        <p:tgtEl>
                                          <p:spTgt spid="3010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98613" y="133350"/>
            <a:ext cx="7397750" cy="528638"/>
          </a:xfrm>
        </p:spPr>
        <p:txBody>
          <a:bodyPr/>
          <a:lstStyle/>
          <a:p>
            <a:r>
              <a:rPr lang="zh-CN" altLang="en-US"/>
              <a:t>存储元件中何时状态被改变？</a:t>
            </a:r>
            <a:endParaRPr lang="en-US" altLang="zh-CN"/>
          </a:p>
        </p:txBody>
      </p:sp>
      <p:grpSp>
        <p:nvGrpSpPr>
          <p:cNvPr id="191494" name="Group 6"/>
          <p:cNvGrpSpPr>
            <a:grpSpLocks/>
          </p:cNvGrpSpPr>
          <p:nvPr/>
        </p:nvGrpSpPr>
        <p:grpSpPr bwMode="auto">
          <a:xfrm>
            <a:off x="511175" y="892175"/>
            <a:ext cx="8197850" cy="4237038"/>
            <a:chOff x="259" y="1440"/>
            <a:chExt cx="5347" cy="2577"/>
          </a:xfrm>
        </p:grpSpPr>
        <p:pic>
          <p:nvPicPr>
            <p:cNvPr id="191491" name="Picture 3"/>
            <p:cNvPicPr>
              <a:picLocks noChangeAspect="1" noChangeArrowheads="1"/>
            </p:cNvPicPr>
            <p:nvPr/>
          </p:nvPicPr>
          <p:blipFill>
            <a:blip r:embed="rId2"/>
            <a:srcRect/>
            <a:stretch>
              <a:fillRect/>
            </a:stretch>
          </p:blipFill>
          <p:spPr bwMode="auto">
            <a:xfrm>
              <a:off x="259" y="1440"/>
              <a:ext cx="5347" cy="2577"/>
            </a:xfrm>
            <a:prstGeom prst="rect">
              <a:avLst/>
            </a:prstGeom>
            <a:noFill/>
            <a:ln/>
            <a:effectLst/>
          </p:spPr>
        </p:pic>
        <p:sp>
          <p:nvSpPr>
            <p:cNvPr id="191492" name="Text Box 4"/>
            <p:cNvSpPr txBox="1">
              <a:spLocks noChangeArrowheads="1"/>
            </p:cNvSpPr>
            <p:nvPr/>
          </p:nvSpPr>
          <p:spPr bwMode="auto">
            <a:xfrm>
              <a:off x="411" y="1491"/>
              <a:ext cx="2880" cy="205"/>
            </a:xfrm>
            <a:prstGeom prst="rect">
              <a:avLst/>
            </a:prstGeom>
            <a:solidFill>
              <a:schemeClr val="bg1"/>
            </a:solidFill>
            <a:ln w="50800">
              <a:noFill/>
              <a:miter lim="800000"/>
              <a:headEnd/>
              <a:tailEnd/>
            </a:ln>
            <a:effectLst/>
          </p:spPr>
          <p:txBody>
            <a:bodyPr>
              <a:spAutoFit/>
            </a:bodyPr>
            <a:lstStyle/>
            <a:p>
              <a:pPr>
                <a:spcBef>
                  <a:spcPct val="50000"/>
                </a:spcBef>
              </a:pPr>
              <a:endParaRPr lang="zh-CN" altLang="en-US">
                <a:latin typeface="Times New Roman" pitchFamily="18" charset="0"/>
                <a:ea typeface="宋体" pitchFamily="2" charset="-122"/>
              </a:endParaRPr>
            </a:p>
          </p:txBody>
        </p:sp>
      </p:grpSp>
      <p:sp>
        <p:nvSpPr>
          <p:cNvPr id="191496" name="Text Box 8"/>
          <p:cNvSpPr txBox="1">
            <a:spLocks noChangeArrowheads="1"/>
          </p:cNvSpPr>
          <p:nvPr/>
        </p:nvSpPr>
        <p:spPr bwMode="auto">
          <a:xfrm>
            <a:off x="233363" y="5260975"/>
            <a:ext cx="7707312" cy="762000"/>
          </a:xfrm>
          <a:prstGeom prst="rect">
            <a:avLst/>
          </a:prstGeom>
          <a:noFill/>
          <a:ln w="50800">
            <a:noFill/>
            <a:miter lim="800000"/>
            <a:headEnd/>
            <a:tailEnd/>
          </a:ln>
          <a:effectLst/>
        </p:spPr>
        <p:txBody>
          <a:bodyPr>
            <a:spAutoFit/>
          </a:bodyPr>
          <a:lstStyle/>
          <a:p>
            <a:pPr>
              <a:spcBef>
                <a:spcPct val="20000"/>
              </a:spcBef>
            </a:pPr>
            <a:r>
              <a:rPr lang="zh-CN" altLang="en-US" sz="2200">
                <a:solidFill>
                  <a:schemeClr val="accent1"/>
                </a:solidFill>
                <a:latin typeface="微软雅黑" pitchFamily="34" charset="-122"/>
                <a:ea typeface="微软雅黑" pitchFamily="34" charset="-122"/>
              </a:rPr>
              <a:t>切记：状态单元的输入信息总是在一个时钟边沿到达后的</a:t>
            </a:r>
            <a:r>
              <a:rPr lang="zh-CN" altLang="en-US" sz="2200">
                <a:solidFill>
                  <a:schemeClr val="accent1"/>
                </a:solidFill>
                <a:latin typeface="微软雅黑" pitchFamily="34" charset="-122"/>
                <a:ea typeface="微软雅黑" pitchFamily="34" charset="-122"/>
                <a:cs typeface="Arial" charset="0"/>
              </a:rPr>
              <a:t>“</a:t>
            </a:r>
            <a:r>
              <a:rPr lang="en-US" altLang="zh-CN" sz="2200">
                <a:solidFill>
                  <a:schemeClr val="accent1"/>
                </a:solidFill>
                <a:latin typeface="微软雅黑" pitchFamily="34" charset="-122"/>
                <a:ea typeface="微软雅黑" pitchFamily="34" charset="-122"/>
                <a:cs typeface="Arial" charset="0"/>
              </a:rPr>
              <a:t>Clk-to-Q</a:t>
            </a:r>
            <a:r>
              <a:rPr lang="zh-CN" altLang="en-US" sz="2200">
                <a:solidFill>
                  <a:schemeClr val="accent1"/>
                </a:solidFill>
                <a:latin typeface="微软雅黑" pitchFamily="34" charset="-122"/>
                <a:ea typeface="微软雅黑" pitchFamily="34" charset="-122"/>
                <a:cs typeface="Arial" charset="0"/>
              </a:rPr>
              <a:t>”</a:t>
            </a:r>
            <a:r>
              <a:rPr lang="zh-CN" altLang="en-US" sz="2200">
                <a:solidFill>
                  <a:schemeClr val="accent1"/>
                </a:solidFill>
                <a:latin typeface="微软雅黑" pitchFamily="34" charset="-122"/>
                <a:ea typeface="微软雅黑" pitchFamily="34" charset="-122"/>
              </a:rPr>
              <a:t>时间才被写入，此时的输出才反映新的状态值</a:t>
            </a:r>
          </a:p>
        </p:txBody>
      </p:sp>
      <p:sp>
        <p:nvSpPr>
          <p:cNvPr id="191497" name="Text Box 9"/>
          <p:cNvSpPr txBox="1">
            <a:spLocks noChangeArrowheads="1"/>
          </p:cNvSpPr>
          <p:nvPr/>
        </p:nvSpPr>
        <p:spPr bwMode="auto">
          <a:xfrm>
            <a:off x="963613" y="6192838"/>
            <a:ext cx="7321550" cy="427037"/>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2"/>
                </a:solidFill>
                <a:latin typeface="微软雅黑" pitchFamily="34" charset="-122"/>
                <a:ea typeface="微软雅黑" pitchFamily="34" charset="-122"/>
              </a:rPr>
              <a:t>数据通路中的状态元件有两种：寄存器</a:t>
            </a:r>
            <a:r>
              <a:rPr lang="en-US" altLang="zh-CN" sz="2200">
                <a:solidFill>
                  <a:schemeClr val="accent2"/>
                </a:solidFill>
                <a:latin typeface="微软雅黑" pitchFamily="34" charset="-122"/>
                <a:ea typeface="微软雅黑" pitchFamily="34" charset="-122"/>
              </a:rPr>
              <a:t>(</a:t>
            </a:r>
            <a:r>
              <a:rPr lang="zh-CN" altLang="en-US" sz="2200">
                <a:solidFill>
                  <a:schemeClr val="accent2"/>
                </a:solidFill>
                <a:latin typeface="微软雅黑" pitchFamily="34" charset="-122"/>
                <a:ea typeface="微软雅黑" pitchFamily="34" charset="-122"/>
              </a:rPr>
              <a:t>组</a:t>
            </a:r>
            <a:r>
              <a:rPr lang="en-US" altLang="zh-CN" sz="2200">
                <a:solidFill>
                  <a:schemeClr val="accent2"/>
                </a:solidFill>
                <a:latin typeface="微软雅黑" pitchFamily="34" charset="-122"/>
                <a:ea typeface="微软雅黑" pitchFamily="34" charset="-122"/>
              </a:rPr>
              <a:t>) + </a:t>
            </a:r>
            <a:r>
              <a:rPr lang="zh-CN" altLang="en-US" sz="2200">
                <a:solidFill>
                  <a:schemeClr val="accent2"/>
                </a:solidFill>
                <a:latin typeface="微软雅黑" pitchFamily="34" charset="-122"/>
                <a:ea typeface="微软雅黑" pitchFamily="34" charset="-122"/>
              </a:rPr>
              <a:t>存储器</a:t>
            </a:r>
          </a:p>
        </p:txBody>
      </p:sp>
      <p:sp>
        <p:nvSpPr>
          <p:cNvPr id="191498" name="Text Box 10"/>
          <p:cNvSpPr txBox="1">
            <a:spLocks noChangeArrowheads="1"/>
          </p:cNvSpPr>
          <p:nvPr/>
        </p:nvSpPr>
        <p:spPr bwMode="auto">
          <a:xfrm>
            <a:off x="2613025" y="4406900"/>
            <a:ext cx="3827463" cy="366713"/>
          </a:xfrm>
          <a:prstGeom prst="rect">
            <a:avLst/>
          </a:prstGeom>
          <a:noFill/>
          <a:ln w="50800">
            <a:noFill/>
            <a:miter lim="800000"/>
            <a:headEnd/>
            <a:tailEnd/>
          </a:ln>
          <a:effectLst/>
        </p:spPr>
        <p:txBody>
          <a:bodyPr>
            <a:spAutoFit/>
          </a:bodyPr>
          <a:lstStyle/>
          <a:p>
            <a:pPr>
              <a:spcBef>
                <a:spcPct val="50000"/>
              </a:spcBef>
            </a:pPr>
            <a:r>
              <a:rPr lang="en-US" altLang="zh-CN" sz="1800">
                <a:latin typeface="微软雅黑" pitchFamily="34" charset="-122"/>
                <a:ea typeface="微软雅黑" pitchFamily="34" charset="-122"/>
                <a:cs typeface="Arial" charset="0"/>
              </a:rPr>
              <a:t> ( Latch Prop - </a:t>
            </a:r>
            <a:r>
              <a:rPr lang="zh-CN" altLang="en-US" sz="1800">
                <a:latin typeface="微软雅黑" pitchFamily="34" charset="-122"/>
                <a:ea typeface="微软雅黑" pitchFamily="34" charset="-122"/>
                <a:cs typeface="Arial" charset="0"/>
              </a:rPr>
              <a:t>锁存延迟 </a:t>
            </a:r>
            <a:r>
              <a:rPr lang="en-US" altLang="zh-CN" sz="1800">
                <a:latin typeface="微软雅黑" pitchFamily="34" charset="-122"/>
                <a:ea typeface="微软雅黑" pitchFamily="34" charset="-122"/>
                <a:cs typeface="Arial" charset="0"/>
              </a:rPr>
              <a:t>)</a:t>
            </a:r>
          </a:p>
        </p:txBody>
      </p:sp>
      <p:sp>
        <p:nvSpPr>
          <p:cNvPr id="191499" name="Line 11"/>
          <p:cNvSpPr>
            <a:spLocks noChangeShapeType="1"/>
          </p:cNvSpPr>
          <p:nvPr/>
        </p:nvSpPr>
        <p:spPr bwMode="auto">
          <a:xfrm>
            <a:off x="4208463" y="2200275"/>
            <a:ext cx="1060450" cy="1588"/>
          </a:xfrm>
          <a:prstGeom prst="line">
            <a:avLst/>
          </a:prstGeom>
          <a:noFill/>
          <a:ln w="50800">
            <a:solidFill>
              <a:srgbClr val="FE9AAB"/>
            </a:solidFill>
            <a:round/>
            <a:headEnd/>
            <a:tailEnd/>
          </a:ln>
          <a:effectLst/>
        </p:spPr>
        <p:txBody>
          <a:bodyPr/>
          <a:lstStyle/>
          <a:p>
            <a:endParaRPr lang="zh-CN" altLang="en-US"/>
          </a:p>
        </p:txBody>
      </p:sp>
      <p:sp>
        <p:nvSpPr>
          <p:cNvPr id="191500" name="Line 12"/>
          <p:cNvSpPr>
            <a:spLocks noChangeShapeType="1"/>
          </p:cNvSpPr>
          <p:nvPr/>
        </p:nvSpPr>
        <p:spPr bwMode="auto">
          <a:xfrm flipV="1">
            <a:off x="7104063" y="1960563"/>
            <a:ext cx="1073150" cy="14287"/>
          </a:xfrm>
          <a:prstGeom prst="line">
            <a:avLst/>
          </a:prstGeom>
          <a:noFill/>
          <a:ln w="50800">
            <a:solidFill>
              <a:srgbClr val="FE9AAB"/>
            </a:solidFill>
            <a:round/>
            <a:headEnd/>
            <a:tailEnd/>
          </a:ln>
          <a:effectLst/>
        </p:spPr>
        <p:txBody>
          <a:bodyPr/>
          <a:lstStyle/>
          <a:p>
            <a:endParaRPr lang="zh-CN" altLang="en-US"/>
          </a:p>
        </p:txBody>
      </p:sp>
      <p:sp>
        <p:nvSpPr>
          <p:cNvPr id="191501" name="Line 13"/>
          <p:cNvSpPr>
            <a:spLocks noChangeShapeType="1"/>
          </p:cNvSpPr>
          <p:nvPr/>
        </p:nvSpPr>
        <p:spPr bwMode="auto">
          <a:xfrm>
            <a:off x="4983163" y="2844800"/>
            <a:ext cx="2903537" cy="1588"/>
          </a:xfrm>
          <a:prstGeom prst="line">
            <a:avLst/>
          </a:prstGeom>
          <a:noFill/>
          <a:ln w="50800">
            <a:solidFill>
              <a:srgbClr val="008000"/>
            </a:solidFill>
            <a:round/>
            <a:headEnd/>
            <a:tailEnd/>
          </a:ln>
          <a:effectLst/>
        </p:spPr>
        <p:txBody>
          <a:bodyPr/>
          <a:lstStyle/>
          <a:p>
            <a:endParaRPr lang="zh-CN" altLang="en-US"/>
          </a:p>
        </p:txBody>
      </p:sp>
      <p:sp>
        <p:nvSpPr>
          <p:cNvPr id="191502" name="Line 14"/>
          <p:cNvSpPr>
            <a:spLocks noChangeShapeType="1"/>
          </p:cNvSpPr>
          <p:nvPr/>
        </p:nvSpPr>
        <p:spPr bwMode="auto">
          <a:xfrm>
            <a:off x="7910513" y="2579688"/>
            <a:ext cx="681037" cy="0"/>
          </a:xfrm>
          <a:prstGeom prst="line">
            <a:avLst/>
          </a:prstGeom>
          <a:noFill/>
          <a:ln w="50800">
            <a:solidFill>
              <a:srgbClr val="008000"/>
            </a:solidFill>
            <a:round/>
            <a:headEnd/>
            <a:tailEnd/>
          </a:ln>
          <a:effectLst/>
        </p:spPr>
        <p:txBody>
          <a:bodyPr/>
          <a:lstStyle/>
          <a:p>
            <a:endParaRPr lang="zh-CN" altLang="en-US"/>
          </a:p>
        </p:txBody>
      </p:sp>
      <p:sp>
        <p:nvSpPr>
          <p:cNvPr id="191503" name="Text Box 15"/>
          <p:cNvSpPr txBox="1">
            <a:spLocks noChangeArrowheads="1"/>
          </p:cNvSpPr>
          <p:nvPr/>
        </p:nvSpPr>
        <p:spPr bwMode="auto">
          <a:xfrm>
            <a:off x="4621213" y="2967038"/>
            <a:ext cx="4041775" cy="3968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2"/>
                </a:solidFill>
                <a:latin typeface="微软雅黑" pitchFamily="34" charset="-122"/>
                <a:ea typeface="微软雅黑" pitchFamily="34" charset="-122"/>
              </a:rPr>
              <a:t>Q</a:t>
            </a:r>
            <a:r>
              <a:rPr lang="zh-CN" altLang="en-US" sz="2000">
                <a:solidFill>
                  <a:schemeClr val="accent2"/>
                </a:solidFill>
                <a:latin typeface="微软雅黑" pitchFamily="34" charset="-122"/>
                <a:ea typeface="微软雅黑" pitchFamily="34" charset="-122"/>
              </a:rPr>
              <a:t>总是在</a:t>
            </a:r>
            <a:r>
              <a:rPr lang="en-US" altLang="zh-CN" sz="2000">
                <a:solidFill>
                  <a:schemeClr val="accent2"/>
                </a:solidFill>
                <a:latin typeface="微软雅黑" pitchFamily="34" charset="-122"/>
                <a:ea typeface="微软雅黑" pitchFamily="34" charset="-122"/>
              </a:rPr>
              <a:t>clock-to-Q</a:t>
            </a:r>
            <a:r>
              <a:rPr lang="zh-CN" altLang="en-US" sz="2000">
                <a:solidFill>
                  <a:schemeClr val="accent2"/>
                </a:solidFill>
                <a:latin typeface="微软雅黑" pitchFamily="34" charset="-122"/>
                <a:ea typeface="微软雅黑" pitchFamily="34" charset="-122"/>
              </a:rPr>
              <a:t>后跟着</a:t>
            </a:r>
            <a:r>
              <a:rPr lang="en-US" altLang="zh-CN" sz="2000">
                <a:solidFill>
                  <a:schemeClr val="accent2"/>
                </a:solidFill>
                <a:latin typeface="微软雅黑" pitchFamily="34" charset="-122"/>
                <a:ea typeface="微软雅黑" pitchFamily="34" charset="-122"/>
              </a:rPr>
              <a:t>D</a:t>
            </a:r>
            <a:r>
              <a:rPr lang="zh-CN" altLang="en-US" sz="2000">
                <a:solidFill>
                  <a:schemeClr val="accent2"/>
                </a:solidFill>
                <a:latin typeface="微软雅黑" pitchFamily="34" charset="-122"/>
                <a:ea typeface="微软雅黑" pitchFamily="34" charset="-122"/>
              </a:rPr>
              <a:t>变化</a:t>
            </a:r>
          </a:p>
        </p:txBody>
      </p:sp>
      <p:grpSp>
        <p:nvGrpSpPr>
          <p:cNvPr id="191507" name="Group 19"/>
          <p:cNvGrpSpPr>
            <a:grpSpLocks/>
          </p:cNvGrpSpPr>
          <p:nvPr/>
        </p:nvGrpSpPr>
        <p:grpSpPr bwMode="auto">
          <a:xfrm>
            <a:off x="3749675" y="947738"/>
            <a:ext cx="4127500" cy="962025"/>
            <a:chOff x="2394" y="426"/>
            <a:chExt cx="2274" cy="606"/>
          </a:xfrm>
        </p:grpSpPr>
        <p:sp>
          <p:nvSpPr>
            <p:cNvPr id="191504" name="Text Box 16"/>
            <p:cNvSpPr txBox="1">
              <a:spLocks noChangeArrowheads="1"/>
            </p:cNvSpPr>
            <p:nvPr/>
          </p:nvSpPr>
          <p:spPr bwMode="auto">
            <a:xfrm>
              <a:off x="3072" y="426"/>
              <a:ext cx="1596" cy="250"/>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2"/>
                  </a:solidFill>
                  <a:latin typeface="微软雅黑" pitchFamily="34" charset="-122"/>
                  <a:ea typeface="微软雅黑" pitchFamily="34" charset="-122"/>
                </a:rPr>
                <a:t>这期间</a:t>
              </a:r>
              <a:r>
                <a:rPr lang="en-US" altLang="zh-CN" sz="2000">
                  <a:solidFill>
                    <a:schemeClr val="accent2"/>
                  </a:solidFill>
                  <a:latin typeface="微软雅黑" pitchFamily="34" charset="-122"/>
                  <a:ea typeface="微软雅黑" pitchFamily="34" charset="-122"/>
                </a:rPr>
                <a:t>D</a:t>
              </a:r>
              <a:r>
                <a:rPr lang="zh-CN" altLang="en-US" sz="2000">
                  <a:solidFill>
                    <a:schemeClr val="accent2"/>
                  </a:solidFill>
                  <a:latin typeface="微软雅黑" pitchFamily="34" charset="-122"/>
                  <a:ea typeface="微软雅黑" pitchFamily="34" charset="-122"/>
                </a:rPr>
                <a:t>的变化不影响</a:t>
              </a:r>
              <a:r>
                <a:rPr lang="en-US" altLang="zh-CN" sz="2000">
                  <a:solidFill>
                    <a:schemeClr val="accent2"/>
                  </a:solidFill>
                  <a:latin typeface="微软雅黑" pitchFamily="34" charset="-122"/>
                  <a:ea typeface="微软雅黑" pitchFamily="34" charset="-122"/>
                </a:rPr>
                <a:t>Q</a:t>
              </a:r>
            </a:p>
          </p:txBody>
        </p:sp>
        <p:sp>
          <p:nvSpPr>
            <p:cNvPr id="191505" name="Line 17"/>
            <p:cNvSpPr>
              <a:spLocks noChangeShapeType="1"/>
            </p:cNvSpPr>
            <p:nvPr/>
          </p:nvSpPr>
          <p:spPr bwMode="auto">
            <a:xfrm flipH="1">
              <a:off x="2394" y="624"/>
              <a:ext cx="876" cy="408"/>
            </a:xfrm>
            <a:prstGeom prst="line">
              <a:avLst/>
            </a:prstGeom>
            <a:noFill/>
            <a:ln w="50800">
              <a:solidFill>
                <a:srgbClr val="FE9AAB"/>
              </a:solidFill>
              <a:round/>
              <a:headEnd/>
              <a:tailEnd type="triangle" w="med" len="med"/>
            </a:ln>
            <a:effectLst/>
          </p:spPr>
          <p:txBody>
            <a:bodyPr/>
            <a:lstStyle/>
            <a:p>
              <a:endParaRPr lang="zh-CN" altLang="en-US"/>
            </a:p>
          </p:txBody>
        </p:sp>
        <p:sp>
          <p:nvSpPr>
            <p:cNvPr id="191506" name="Line 18"/>
            <p:cNvSpPr>
              <a:spLocks noChangeShapeType="1"/>
            </p:cNvSpPr>
            <p:nvPr/>
          </p:nvSpPr>
          <p:spPr bwMode="auto">
            <a:xfrm>
              <a:off x="3606" y="624"/>
              <a:ext cx="252" cy="384"/>
            </a:xfrm>
            <a:prstGeom prst="line">
              <a:avLst/>
            </a:prstGeom>
            <a:noFill/>
            <a:ln w="50800">
              <a:solidFill>
                <a:srgbClr val="FE9AAB"/>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9"/>
                                        </p:tgtEl>
                                        <p:attrNameLst>
                                          <p:attrName>style.visibility</p:attrName>
                                        </p:attrNameLst>
                                      </p:cBhvr>
                                      <p:to>
                                        <p:strVal val="visible"/>
                                      </p:to>
                                    </p:set>
                                    <p:animEffect transition="in" filter="blinds(horizontal)">
                                      <p:cBhvr>
                                        <p:cTn id="7" dur="500"/>
                                        <p:tgtEl>
                                          <p:spTgt spid="1914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501"/>
                                        </p:tgtEl>
                                        <p:attrNameLst>
                                          <p:attrName>style.visibility</p:attrName>
                                        </p:attrNameLst>
                                      </p:cBhvr>
                                      <p:to>
                                        <p:strVal val="visible"/>
                                      </p:to>
                                    </p:set>
                                    <p:animEffect transition="in" filter="blinds(horizontal)">
                                      <p:cBhvr>
                                        <p:cTn id="12" dur="500"/>
                                        <p:tgtEl>
                                          <p:spTgt spid="1915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1500"/>
                                        </p:tgtEl>
                                        <p:attrNameLst>
                                          <p:attrName>style.visibility</p:attrName>
                                        </p:attrNameLst>
                                      </p:cBhvr>
                                      <p:to>
                                        <p:strVal val="visible"/>
                                      </p:to>
                                    </p:set>
                                    <p:animEffect transition="in" filter="blinds(horizontal)">
                                      <p:cBhvr>
                                        <p:cTn id="17" dur="500"/>
                                        <p:tgtEl>
                                          <p:spTgt spid="1915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1502"/>
                                        </p:tgtEl>
                                        <p:attrNameLst>
                                          <p:attrName>style.visibility</p:attrName>
                                        </p:attrNameLst>
                                      </p:cBhvr>
                                      <p:to>
                                        <p:strVal val="visible"/>
                                      </p:to>
                                    </p:set>
                                    <p:animEffect transition="in" filter="blinds(horizontal)">
                                      <p:cBhvr>
                                        <p:cTn id="22" dur="500"/>
                                        <p:tgtEl>
                                          <p:spTgt spid="1915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1503"/>
                                        </p:tgtEl>
                                        <p:attrNameLst>
                                          <p:attrName>style.visibility</p:attrName>
                                        </p:attrNameLst>
                                      </p:cBhvr>
                                      <p:to>
                                        <p:strVal val="visible"/>
                                      </p:to>
                                    </p:set>
                                    <p:animEffect transition="in" filter="blinds(horizontal)">
                                      <p:cBhvr>
                                        <p:cTn id="27" dur="500"/>
                                        <p:tgtEl>
                                          <p:spTgt spid="1915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1507"/>
                                        </p:tgtEl>
                                        <p:attrNameLst>
                                          <p:attrName>style.visibility</p:attrName>
                                        </p:attrNameLst>
                                      </p:cBhvr>
                                      <p:to>
                                        <p:strVal val="visible"/>
                                      </p:to>
                                    </p:set>
                                    <p:animEffect transition="in" filter="blinds(horizontal)">
                                      <p:cBhvr>
                                        <p:cTn id="32" dur="500"/>
                                        <p:tgtEl>
                                          <p:spTgt spid="19150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blinds(horizontal)">
                                      <p:cBhvr>
                                        <p:cTn id="37" dur="500"/>
                                        <p:tgtEl>
                                          <p:spTgt spid="19149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1497">
                                            <p:txEl>
                                              <p:pRg st="0" end="0"/>
                                            </p:txEl>
                                          </p:spTgt>
                                        </p:tgtEl>
                                        <p:attrNameLst>
                                          <p:attrName>style.visibility</p:attrName>
                                        </p:attrNameLst>
                                      </p:cBhvr>
                                      <p:to>
                                        <p:strVal val="visible"/>
                                      </p:to>
                                    </p:set>
                                    <p:animEffect transition="in" filter="blinds(horizontal)">
                                      <p:cBhvr>
                                        <p:cTn id="42" dur="500"/>
                                        <p:tgtEl>
                                          <p:spTgt spid="1914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6" grpId="0"/>
      <p:bldP spid="191499" grpId="0" animBg="1"/>
      <p:bldP spid="191500" grpId="0" animBg="1"/>
      <p:bldP spid="191501" grpId="0" animBg="1"/>
      <p:bldP spid="191502" grpId="0" animBg="1"/>
      <p:bldP spid="1915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36538" y="128588"/>
            <a:ext cx="8175625" cy="528637"/>
          </a:xfrm>
          <a:noFill/>
          <a:ln/>
        </p:spPr>
        <p:txBody>
          <a:bodyPr/>
          <a:lstStyle/>
          <a:p>
            <a:r>
              <a:rPr lang="zh-CN" altLang="en-US"/>
              <a:t>数据通路与时序控制</a:t>
            </a:r>
            <a:endParaRPr lang="zh-CN" altLang="en-US" sz="2400" b="0"/>
          </a:p>
        </p:txBody>
      </p:sp>
      <p:grpSp>
        <p:nvGrpSpPr>
          <p:cNvPr id="302084" name="Group 4"/>
          <p:cNvGrpSpPr>
            <a:grpSpLocks/>
          </p:cNvGrpSpPr>
          <p:nvPr/>
        </p:nvGrpSpPr>
        <p:grpSpPr bwMode="auto">
          <a:xfrm>
            <a:off x="539750" y="892175"/>
            <a:ext cx="7835900" cy="342900"/>
            <a:chOff x="340" y="524"/>
            <a:chExt cx="4936" cy="200"/>
          </a:xfrm>
        </p:grpSpPr>
        <p:sp>
          <p:nvSpPr>
            <p:cNvPr id="302085" name="Line 5"/>
            <p:cNvSpPr>
              <a:spLocks noChangeShapeType="1"/>
            </p:cNvSpPr>
            <p:nvPr/>
          </p:nvSpPr>
          <p:spPr bwMode="auto">
            <a:xfrm>
              <a:off x="340" y="528"/>
              <a:ext cx="698" cy="0"/>
            </a:xfrm>
            <a:prstGeom prst="line">
              <a:avLst/>
            </a:prstGeom>
            <a:noFill/>
            <a:ln w="28575">
              <a:solidFill>
                <a:schemeClr val="tx1"/>
              </a:solidFill>
              <a:round/>
              <a:headEnd/>
              <a:tailEnd/>
            </a:ln>
            <a:effectLst/>
          </p:spPr>
          <p:txBody>
            <a:bodyPr wrap="none" anchor="ctr"/>
            <a:lstStyle/>
            <a:p>
              <a:endParaRPr lang="zh-CN" altLang="en-US"/>
            </a:p>
          </p:txBody>
        </p:sp>
        <p:sp>
          <p:nvSpPr>
            <p:cNvPr id="302086" name="Line 6"/>
            <p:cNvSpPr>
              <a:spLocks noChangeShapeType="1"/>
            </p:cNvSpPr>
            <p:nvPr/>
          </p:nvSpPr>
          <p:spPr bwMode="auto">
            <a:xfrm>
              <a:off x="1042" y="532"/>
              <a:ext cx="0" cy="18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302087" name="Line 7"/>
            <p:cNvSpPr>
              <a:spLocks noChangeShapeType="1"/>
            </p:cNvSpPr>
            <p:nvPr/>
          </p:nvSpPr>
          <p:spPr bwMode="auto">
            <a:xfrm>
              <a:off x="1046" y="720"/>
              <a:ext cx="1758" cy="0"/>
            </a:xfrm>
            <a:prstGeom prst="line">
              <a:avLst/>
            </a:prstGeom>
            <a:noFill/>
            <a:ln w="28575">
              <a:solidFill>
                <a:schemeClr val="tx1"/>
              </a:solidFill>
              <a:round/>
              <a:headEnd/>
              <a:tailEnd/>
            </a:ln>
            <a:effectLst/>
          </p:spPr>
          <p:txBody>
            <a:bodyPr wrap="none" anchor="ctr"/>
            <a:lstStyle/>
            <a:p>
              <a:endParaRPr lang="zh-CN" altLang="en-US"/>
            </a:p>
          </p:txBody>
        </p:sp>
        <p:sp>
          <p:nvSpPr>
            <p:cNvPr id="302088" name="Line 8"/>
            <p:cNvSpPr>
              <a:spLocks noChangeShapeType="1"/>
            </p:cNvSpPr>
            <p:nvPr/>
          </p:nvSpPr>
          <p:spPr bwMode="auto">
            <a:xfrm flipV="1">
              <a:off x="2808" y="524"/>
              <a:ext cx="0" cy="200"/>
            </a:xfrm>
            <a:prstGeom prst="line">
              <a:avLst/>
            </a:prstGeom>
            <a:noFill/>
            <a:ln w="28575">
              <a:solidFill>
                <a:schemeClr val="tx1"/>
              </a:solidFill>
              <a:round/>
              <a:headEnd/>
              <a:tailEnd/>
            </a:ln>
            <a:effectLst/>
          </p:spPr>
          <p:txBody>
            <a:bodyPr wrap="none" anchor="ctr"/>
            <a:lstStyle/>
            <a:p>
              <a:endParaRPr lang="zh-CN" altLang="en-US"/>
            </a:p>
          </p:txBody>
        </p:sp>
        <p:sp>
          <p:nvSpPr>
            <p:cNvPr id="302089" name="Line 9"/>
            <p:cNvSpPr>
              <a:spLocks noChangeShapeType="1"/>
            </p:cNvSpPr>
            <p:nvPr/>
          </p:nvSpPr>
          <p:spPr bwMode="auto">
            <a:xfrm>
              <a:off x="2812" y="528"/>
              <a:ext cx="1758" cy="0"/>
            </a:xfrm>
            <a:prstGeom prst="line">
              <a:avLst/>
            </a:prstGeom>
            <a:noFill/>
            <a:ln w="28575">
              <a:solidFill>
                <a:schemeClr val="tx1"/>
              </a:solidFill>
              <a:round/>
              <a:headEnd/>
              <a:tailEnd/>
            </a:ln>
            <a:effectLst/>
          </p:spPr>
          <p:txBody>
            <a:bodyPr wrap="none" anchor="ctr"/>
            <a:lstStyle/>
            <a:p>
              <a:endParaRPr lang="zh-CN" altLang="en-US"/>
            </a:p>
          </p:txBody>
        </p:sp>
        <p:sp>
          <p:nvSpPr>
            <p:cNvPr id="302090" name="Line 10"/>
            <p:cNvSpPr>
              <a:spLocks noChangeShapeType="1"/>
            </p:cNvSpPr>
            <p:nvPr/>
          </p:nvSpPr>
          <p:spPr bwMode="auto">
            <a:xfrm>
              <a:off x="4574" y="532"/>
              <a:ext cx="0" cy="18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302091" name="Line 11"/>
            <p:cNvSpPr>
              <a:spLocks noChangeShapeType="1"/>
            </p:cNvSpPr>
            <p:nvPr/>
          </p:nvSpPr>
          <p:spPr bwMode="auto">
            <a:xfrm>
              <a:off x="4578" y="720"/>
              <a:ext cx="698" cy="0"/>
            </a:xfrm>
            <a:prstGeom prst="line">
              <a:avLst/>
            </a:prstGeom>
            <a:noFill/>
            <a:ln w="28575">
              <a:solidFill>
                <a:schemeClr val="tx1"/>
              </a:solidFill>
              <a:round/>
              <a:headEnd/>
              <a:tailEnd/>
            </a:ln>
            <a:effectLst/>
          </p:spPr>
          <p:txBody>
            <a:bodyPr wrap="none" anchor="ctr"/>
            <a:lstStyle/>
            <a:p>
              <a:endParaRPr lang="zh-CN" altLang="en-US"/>
            </a:p>
          </p:txBody>
        </p:sp>
      </p:grpSp>
      <p:sp>
        <p:nvSpPr>
          <p:cNvPr id="302092" name="Rectangle 12"/>
          <p:cNvSpPr>
            <a:spLocks noChangeArrowheads="1"/>
          </p:cNvSpPr>
          <p:nvPr/>
        </p:nvSpPr>
        <p:spPr bwMode="auto">
          <a:xfrm>
            <a:off x="442913" y="987425"/>
            <a:ext cx="496887" cy="333375"/>
          </a:xfrm>
          <a:prstGeom prst="rect">
            <a:avLst/>
          </a:prstGeom>
          <a:noFill/>
          <a:ln w="12700">
            <a:noFill/>
            <a:miter lim="800000"/>
            <a:headEnd/>
            <a:tailEnd/>
          </a:ln>
          <a:effectLst/>
        </p:spPr>
        <p:txBody>
          <a:bodyPr lIns="90488" tIns="44450" rIns="90488" bIns="44450">
            <a:spAutoFit/>
          </a:bodyPr>
          <a:lstStyle/>
          <a:p>
            <a:r>
              <a:rPr lang="en-US" altLang="zh-CN">
                <a:ea typeface="宋体" pitchFamily="2" charset="-122"/>
              </a:rPr>
              <a:t>Clk</a:t>
            </a:r>
          </a:p>
        </p:txBody>
      </p:sp>
      <p:sp>
        <p:nvSpPr>
          <p:cNvPr id="302093" name="Rectangle 13"/>
          <p:cNvSpPr>
            <a:spLocks noChangeArrowheads="1"/>
          </p:cNvSpPr>
          <p:nvPr/>
        </p:nvSpPr>
        <p:spPr bwMode="auto">
          <a:xfrm>
            <a:off x="527050" y="1590675"/>
            <a:ext cx="520700" cy="292100"/>
          </a:xfrm>
          <a:prstGeom prst="rect">
            <a:avLst/>
          </a:prstGeom>
          <a:solidFill>
            <a:schemeClr val="bg2">
              <a:alpha val="28000"/>
            </a:schemeClr>
          </a:solidFill>
          <a:ln w="12700">
            <a:solidFill>
              <a:schemeClr val="tx1"/>
            </a:solidFill>
            <a:miter lim="800000"/>
            <a:headEnd/>
            <a:tailEnd/>
          </a:ln>
          <a:effectLst/>
        </p:spPr>
        <p:txBody>
          <a:bodyPr wrap="none" anchor="ctr"/>
          <a:lstStyle/>
          <a:p>
            <a:endParaRPr lang="zh-CN" altLang="en-US"/>
          </a:p>
        </p:txBody>
      </p:sp>
      <p:sp>
        <p:nvSpPr>
          <p:cNvPr id="302094" name="Line 14"/>
          <p:cNvSpPr>
            <a:spLocks noChangeShapeType="1"/>
          </p:cNvSpPr>
          <p:nvPr/>
        </p:nvSpPr>
        <p:spPr bwMode="auto">
          <a:xfrm>
            <a:off x="1060450" y="1889125"/>
            <a:ext cx="1130300" cy="0"/>
          </a:xfrm>
          <a:prstGeom prst="line">
            <a:avLst/>
          </a:prstGeom>
          <a:noFill/>
          <a:ln w="28575">
            <a:solidFill>
              <a:schemeClr val="accent2"/>
            </a:solidFill>
            <a:round/>
            <a:headEnd/>
            <a:tailEnd/>
          </a:ln>
          <a:effectLst/>
        </p:spPr>
        <p:txBody>
          <a:bodyPr wrap="none" anchor="ctr"/>
          <a:lstStyle/>
          <a:p>
            <a:endParaRPr lang="zh-CN" altLang="en-US"/>
          </a:p>
        </p:txBody>
      </p:sp>
      <p:sp>
        <p:nvSpPr>
          <p:cNvPr id="302095" name="Line 15"/>
          <p:cNvSpPr>
            <a:spLocks noChangeShapeType="1"/>
          </p:cNvSpPr>
          <p:nvPr/>
        </p:nvSpPr>
        <p:spPr bwMode="auto">
          <a:xfrm>
            <a:off x="6623050" y="1597025"/>
            <a:ext cx="1130300" cy="0"/>
          </a:xfrm>
          <a:prstGeom prst="line">
            <a:avLst/>
          </a:prstGeom>
          <a:noFill/>
          <a:ln w="28575">
            <a:solidFill>
              <a:schemeClr val="accent2"/>
            </a:solidFill>
            <a:round/>
            <a:headEnd/>
            <a:tailEnd/>
          </a:ln>
          <a:effectLst/>
        </p:spPr>
        <p:txBody>
          <a:bodyPr wrap="none" anchor="ctr"/>
          <a:lstStyle/>
          <a:p>
            <a:endParaRPr lang="zh-CN" altLang="en-US"/>
          </a:p>
        </p:txBody>
      </p:sp>
      <p:sp>
        <p:nvSpPr>
          <p:cNvPr id="302096" name="Rectangle 16"/>
          <p:cNvSpPr>
            <a:spLocks noChangeArrowheads="1"/>
          </p:cNvSpPr>
          <p:nvPr/>
        </p:nvSpPr>
        <p:spPr bwMode="auto">
          <a:xfrm>
            <a:off x="2203450" y="1590675"/>
            <a:ext cx="4406900" cy="292100"/>
          </a:xfrm>
          <a:prstGeom prst="rect">
            <a:avLst/>
          </a:prstGeom>
          <a:solidFill>
            <a:schemeClr val="bg2">
              <a:alpha val="28000"/>
            </a:schemeClr>
          </a:solidFill>
          <a:ln w="12700">
            <a:solidFill>
              <a:schemeClr val="tx1"/>
            </a:solidFill>
            <a:miter lim="800000"/>
            <a:headEnd/>
            <a:tailEnd/>
          </a:ln>
          <a:effectLst/>
        </p:spPr>
        <p:txBody>
          <a:bodyPr wrap="none" anchor="ctr"/>
          <a:lstStyle/>
          <a:p>
            <a:endParaRPr lang="zh-CN" altLang="en-US"/>
          </a:p>
        </p:txBody>
      </p:sp>
      <p:sp>
        <p:nvSpPr>
          <p:cNvPr id="302097" name="Rectangle 17"/>
          <p:cNvSpPr>
            <a:spLocks noChangeArrowheads="1"/>
          </p:cNvSpPr>
          <p:nvPr/>
        </p:nvSpPr>
        <p:spPr bwMode="auto">
          <a:xfrm>
            <a:off x="3097213" y="1558925"/>
            <a:ext cx="2657475" cy="363538"/>
          </a:xfrm>
          <a:prstGeom prst="rect">
            <a:avLst/>
          </a:prstGeom>
          <a:noFill/>
          <a:ln w="12700">
            <a:noFill/>
            <a:miter lim="800000"/>
            <a:headEnd/>
            <a:tailEnd/>
          </a:ln>
          <a:effectLst/>
        </p:spPr>
        <p:txBody>
          <a:bodyPr lIns="90488" tIns="44450" rIns="90488" bIns="44450">
            <a:spAutoFit/>
          </a:bodyPr>
          <a:lstStyle/>
          <a:p>
            <a:r>
              <a:rPr lang="zh-CN" altLang="en-US" sz="1800" b="0">
                <a:solidFill>
                  <a:srgbClr val="006600"/>
                </a:solidFill>
                <a:latin typeface="Times New Roman" pitchFamily="18" charset="0"/>
                <a:ea typeface="黑体" pitchFamily="49" charset="-122"/>
              </a:rPr>
              <a:t>寄存器的输入可变化</a:t>
            </a:r>
          </a:p>
        </p:txBody>
      </p:sp>
      <p:sp>
        <p:nvSpPr>
          <p:cNvPr id="302098" name="Rectangle 18"/>
          <p:cNvSpPr>
            <a:spLocks noChangeArrowheads="1"/>
          </p:cNvSpPr>
          <p:nvPr/>
        </p:nvSpPr>
        <p:spPr bwMode="auto">
          <a:xfrm>
            <a:off x="7766050" y="1590675"/>
            <a:ext cx="673100" cy="292100"/>
          </a:xfrm>
          <a:prstGeom prst="rect">
            <a:avLst/>
          </a:prstGeom>
          <a:solidFill>
            <a:schemeClr val="bg2">
              <a:alpha val="28000"/>
            </a:schemeClr>
          </a:solidFill>
          <a:ln w="12700">
            <a:solidFill>
              <a:schemeClr val="tx1"/>
            </a:solidFill>
            <a:miter lim="800000"/>
            <a:headEnd/>
            <a:tailEnd/>
          </a:ln>
          <a:effectLst/>
        </p:spPr>
        <p:txBody>
          <a:bodyPr wrap="none" anchor="ctr"/>
          <a:lstStyle/>
          <a:p>
            <a:endParaRPr lang="zh-CN" altLang="en-US"/>
          </a:p>
        </p:txBody>
      </p:sp>
      <p:sp>
        <p:nvSpPr>
          <p:cNvPr id="302099" name="Line 19"/>
          <p:cNvSpPr>
            <a:spLocks noChangeShapeType="1"/>
          </p:cNvSpPr>
          <p:nvPr/>
        </p:nvSpPr>
        <p:spPr bwMode="auto">
          <a:xfrm>
            <a:off x="6623050" y="1698625"/>
            <a:ext cx="5969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00" name="Line 20"/>
          <p:cNvSpPr>
            <a:spLocks noChangeShapeType="1"/>
          </p:cNvSpPr>
          <p:nvPr/>
        </p:nvSpPr>
        <p:spPr bwMode="auto">
          <a:xfrm>
            <a:off x="7232650" y="1698625"/>
            <a:ext cx="5207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01" name="Rectangle 21"/>
          <p:cNvSpPr>
            <a:spLocks noChangeArrowheads="1"/>
          </p:cNvSpPr>
          <p:nvPr/>
        </p:nvSpPr>
        <p:spPr bwMode="auto">
          <a:xfrm>
            <a:off x="6500813" y="1254125"/>
            <a:ext cx="744537"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Setup</a:t>
            </a:r>
          </a:p>
        </p:txBody>
      </p:sp>
      <p:sp>
        <p:nvSpPr>
          <p:cNvPr id="302102" name="Rectangle 22"/>
          <p:cNvSpPr>
            <a:spLocks noChangeArrowheads="1"/>
          </p:cNvSpPr>
          <p:nvPr/>
        </p:nvSpPr>
        <p:spPr bwMode="auto">
          <a:xfrm>
            <a:off x="7224713" y="1279525"/>
            <a:ext cx="631825"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Hold</a:t>
            </a:r>
          </a:p>
        </p:txBody>
      </p:sp>
      <p:grpSp>
        <p:nvGrpSpPr>
          <p:cNvPr id="302201" name="Group 121"/>
          <p:cNvGrpSpPr>
            <a:grpSpLocks/>
          </p:cNvGrpSpPr>
          <p:nvPr/>
        </p:nvGrpSpPr>
        <p:grpSpPr bwMode="auto">
          <a:xfrm>
            <a:off x="1047750" y="2197100"/>
            <a:ext cx="6794500" cy="1809750"/>
            <a:chOff x="668" y="1544"/>
            <a:chExt cx="4280" cy="1140"/>
          </a:xfrm>
        </p:grpSpPr>
        <p:grpSp>
          <p:nvGrpSpPr>
            <p:cNvPr id="302103" name="Group 23"/>
            <p:cNvGrpSpPr>
              <a:grpSpLocks/>
            </p:cNvGrpSpPr>
            <p:nvPr/>
          </p:nvGrpSpPr>
          <p:grpSpPr bwMode="auto">
            <a:xfrm>
              <a:off x="668" y="1544"/>
              <a:ext cx="776" cy="1140"/>
              <a:chOff x="668" y="1544"/>
              <a:chExt cx="776" cy="1140"/>
            </a:xfrm>
          </p:grpSpPr>
          <p:sp>
            <p:nvSpPr>
              <p:cNvPr id="302104" name="Rectangle 24"/>
              <p:cNvSpPr>
                <a:spLocks noChangeArrowheads="1"/>
              </p:cNvSpPr>
              <p:nvPr/>
            </p:nvSpPr>
            <p:spPr bwMode="auto">
              <a:xfrm>
                <a:off x="968" y="1544"/>
                <a:ext cx="176" cy="896"/>
              </a:xfrm>
              <a:prstGeom prst="rect">
                <a:avLst/>
              </a:prstGeom>
              <a:noFill/>
              <a:ln w="25400">
                <a:solidFill>
                  <a:schemeClr val="tx1"/>
                </a:solidFill>
                <a:miter lim="800000"/>
                <a:headEnd/>
                <a:tailEnd/>
              </a:ln>
              <a:effectLst/>
            </p:spPr>
            <p:txBody>
              <a:bodyPr wrap="none" anchor="ctr"/>
              <a:lstStyle/>
              <a:p>
                <a:endParaRPr lang="zh-CN" altLang="en-US"/>
              </a:p>
            </p:txBody>
          </p:sp>
          <p:sp>
            <p:nvSpPr>
              <p:cNvPr id="302105" name="Line 25"/>
              <p:cNvSpPr>
                <a:spLocks noChangeShapeType="1"/>
              </p:cNvSpPr>
              <p:nvPr/>
            </p:nvSpPr>
            <p:spPr bwMode="auto">
              <a:xfrm>
                <a:off x="1056" y="2548"/>
                <a:ext cx="0" cy="136"/>
              </a:xfrm>
              <a:prstGeom prst="line">
                <a:avLst/>
              </a:prstGeom>
              <a:noFill/>
              <a:ln w="12700">
                <a:solidFill>
                  <a:schemeClr val="tx1"/>
                </a:solidFill>
                <a:round/>
                <a:headEnd/>
                <a:tailEnd/>
              </a:ln>
              <a:effectLst/>
            </p:spPr>
            <p:txBody>
              <a:bodyPr wrap="none" anchor="ctr"/>
              <a:lstStyle/>
              <a:p>
                <a:endParaRPr lang="zh-CN" altLang="en-US"/>
              </a:p>
            </p:txBody>
          </p:sp>
          <p:sp>
            <p:nvSpPr>
              <p:cNvPr id="302106" name="Line 26"/>
              <p:cNvSpPr>
                <a:spLocks noChangeShapeType="1"/>
              </p:cNvSpPr>
              <p:nvPr/>
            </p:nvSpPr>
            <p:spPr bwMode="auto">
              <a:xfrm flipV="1">
                <a:off x="1016" y="2296"/>
                <a:ext cx="32" cy="160"/>
              </a:xfrm>
              <a:prstGeom prst="line">
                <a:avLst/>
              </a:prstGeom>
              <a:noFill/>
              <a:ln w="25400">
                <a:solidFill>
                  <a:schemeClr val="tx1"/>
                </a:solidFill>
                <a:round/>
                <a:headEnd/>
                <a:tailEnd/>
              </a:ln>
              <a:effectLst/>
            </p:spPr>
            <p:txBody>
              <a:bodyPr wrap="none" anchor="ctr"/>
              <a:lstStyle/>
              <a:p>
                <a:endParaRPr lang="zh-CN" altLang="en-US"/>
              </a:p>
            </p:txBody>
          </p:sp>
          <p:sp>
            <p:nvSpPr>
              <p:cNvPr id="302107" name="Line 27"/>
              <p:cNvSpPr>
                <a:spLocks noChangeShapeType="1"/>
              </p:cNvSpPr>
              <p:nvPr/>
            </p:nvSpPr>
            <p:spPr bwMode="auto">
              <a:xfrm>
                <a:off x="1064" y="2312"/>
                <a:ext cx="32" cy="128"/>
              </a:xfrm>
              <a:prstGeom prst="line">
                <a:avLst/>
              </a:prstGeom>
              <a:noFill/>
              <a:ln w="25400">
                <a:solidFill>
                  <a:schemeClr val="tx1"/>
                </a:solidFill>
                <a:round/>
                <a:headEnd/>
                <a:tailEnd/>
              </a:ln>
              <a:effectLst/>
            </p:spPr>
            <p:txBody>
              <a:bodyPr wrap="none" anchor="ctr"/>
              <a:lstStyle/>
              <a:p>
                <a:endParaRPr lang="zh-CN" altLang="en-US"/>
              </a:p>
            </p:txBody>
          </p:sp>
          <p:sp>
            <p:nvSpPr>
              <p:cNvPr id="302108" name="Oval 28"/>
              <p:cNvSpPr>
                <a:spLocks noChangeArrowheads="1"/>
              </p:cNvSpPr>
              <p:nvPr/>
            </p:nvSpPr>
            <p:spPr bwMode="auto">
              <a:xfrm>
                <a:off x="1016" y="2456"/>
                <a:ext cx="80" cy="80"/>
              </a:xfrm>
              <a:prstGeom prst="ellipse">
                <a:avLst/>
              </a:prstGeom>
              <a:noFill/>
              <a:ln w="25400">
                <a:solidFill>
                  <a:schemeClr val="tx1"/>
                </a:solidFill>
                <a:round/>
                <a:headEnd/>
                <a:tailEnd/>
              </a:ln>
              <a:effectLst/>
            </p:spPr>
            <p:txBody>
              <a:bodyPr wrap="none" anchor="ctr"/>
              <a:lstStyle/>
              <a:p>
                <a:endParaRPr lang="zh-CN" altLang="en-US"/>
              </a:p>
            </p:txBody>
          </p:sp>
          <p:sp>
            <p:nvSpPr>
              <p:cNvPr id="302109" name="Line 29"/>
              <p:cNvSpPr>
                <a:spLocks noChangeShapeType="1"/>
              </p:cNvSpPr>
              <p:nvPr/>
            </p:nvSpPr>
            <p:spPr bwMode="auto">
              <a:xfrm flipH="1">
                <a:off x="668"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10" name="Rectangle 30"/>
              <p:cNvSpPr>
                <a:spLocks noChangeArrowheads="1"/>
              </p:cNvSpPr>
              <p:nvPr/>
            </p:nvSpPr>
            <p:spPr bwMode="auto">
              <a:xfrm>
                <a:off x="759"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11" name="Line 31"/>
              <p:cNvSpPr>
                <a:spLocks noChangeShapeType="1"/>
              </p:cNvSpPr>
              <p:nvPr/>
            </p:nvSpPr>
            <p:spPr bwMode="auto">
              <a:xfrm flipH="1">
                <a:off x="668"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12" name="Line 32"/>
              <p:cNvSpPr>
                <a:spLocks noChangeShapeType="1"/>
              </p:cNvSpPr>
              <p:nvPr/>
            </p:nvSpPr>
            <p:spPr bwMode="auto">
              <a:xfrm flipH="1">
                <a:off x="1148"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13" name="Rectangle 33"/>
              <p:cNvSpPr>
                <a:spLocks noChangeArrowheads="1"/>
              </p:cNvSpPr>
              <p:nvPr/>
            </p:nvSpPr>
            <p:spPr bwMode="auto">
              <a:xfrm>
                <a:off x="1239"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14" name="Line 34"/>
              <p:cNvSpPr>
                <a:spLocks noChangeShapeType="1"/>
              </p:cNvSpPr>
              <p:nvPr/>
            </p:nvSpPr>
            <p:spPr bwMode="auto">
              <a:xfrm flipH="1">
                <a:off x="1148"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grpSp>
        <p:grpSp>
          <p:nvGrpSpPr>
            <p:cNvPr id="302115" name="Group 35"/>
            <p:cNvGrpSpPr>
              <a:grpSpLocks/>
            </p:cNvGrpSpPr>
            <p:nvPr/>
          </p:nvGrpSpPr>
          <p:grpSpPr bwMode="auto">
            <a:xfrm>
              <a:off x="4172" y="1544"/>
              <a:ext cx="776" cy="1140"/>
              <a:chOff x="4172" y="1544"/>
              <a:chExt cx="776" cy="1140"/>
            </a:xfrm>
          </p:grpSpPr>
          <p:sp>
            <p:nvSpPr>
              <p:cNvPr id="302116" name="Rectangle 36"/>
              <p:cNvSpPr>
                <a:spLocks noChangeArrowheads="1"/>
              </p:cNvSpPr>
              <p:nvPr/>
            </p:nvSpPr>
            <p:spPr bwMode="auto">
              <a:xfrm>
                <a:off x="4472" y="1544"/>
                <a:ext cx="176" cy="896"/>
              </a:xfrm>
              <a:prstGeom prst="rect">
                <a:avLst/>
              </a:prstGeom>
              <a:noFill/>
              <a:ln w="25400">
                <a:solidFill>
                  <a:schemeClr val="tx1"/>
                </a:solidFill>
                <a:miter lim="800000"/>
                <a:headEnd/>
                <a:tailEnd/>
              </a:ln>
              <a:effectLst/>
            </p:spPr>
            <p:txBody>
              <a:bodyPr wrap="none" anchor="ctr"/>
              <a:lstStyle/>
              <a:p>
                <a:endParaRPr lang="zh-CN" altLang="en-US"/>
              </a:p>
            </p:txBody>
          </p:sp>
          <p:sp>
            <p:nvSpPr>
              <p:cNvPr id="302117" name="Line 37"/>
              <p:cNvSpPr>
                <a:spLocks noChangeShapeType="1"/>
              </p:cNvSpPr>
              <p:nvPr/>
            </p:nvSpPr>
            <p:spPr bwMode="auto">
              <a:xfrm>
                <a:off x="4560" y="2548"/>
                <a:ext cx="0" cy="136"/>
              </a:xfrm>
              <a:prstGeom prst="line">
                <a:avLst/>
              </a:prstGeom>
              <a:noFill/>
              <a:ln w="12700">
                <a:solidFill>
                  <a:schemeClr val="tx1"/>
                </a:solidFill>
                <a:round/>
                <a:headEnd/>
                <a:tailEnd/>
              </a:ln>
              <a:effectLst/>
            </p:spPr>
            <p:txBody>
              <a:bodyPr wrap="none" anchor="ctr"/>
              <a:lstStyle/>
              <a:p>
                <a:endParaRPr lang="zh-CN" altLang="en-US"/>
              </a:p>
            </p:txBody>
          </p:sp>
          <p:sp>
            <p:nvSpPr>
              <p:cNvPr id="302118" name="Line 38"/>
              <p:cNvSpPr>
                <a:spLocks noChangeShapeType="1"/>
              </p:cNvSpPr>
              <p:nvPr/>
            </p:nvSpPr>
            <p:spPr bwMode="auto">
              <a:xfrm flipV="1">
                <a:off x="4520" y="2296"/>
                <a:ext cx="32" cy="160"/>
              </a:xfrm>
              <a:prstGeom prst="line">
                <a:avLst/>
              </a:prstGeom>
              <a:noFill/>
              <a:ln w="25400">
                <a:solidFill>
                  <a:schemeClr val="tx1"/>
                </a:solidFill>
                <a:round/>
                <a:headEnd/>
                <a:tailEnd/>
              </a:ln>
              <a:effectLst/>
            </p:spPr>
            <p:txBody>
              <a:bodyPr wrap="none" anchor="ctr"/>
              <a:lstStyle/>
              <a:p>
                <a:endParaRPr lang="zh-CN" altLang="en-US"/>
              </a:p>
            </p:txBody>
          </p:sp>
          <p:sp>
            <p:nvSpPr>
              <p:cNvPr id="302119" name="Line 39"/>
              <p:cNvSpPr>
                <a:spLocks noChangeShapeType="1"/>
              </p:cNvSpPr>
              <p:nvPr/>
            </p:nvSpPr>
            <p:spPr bwMode="auto">
              <a:xfrm>
                <a:off x="4568" y="2312"/>
                <a:ext cx="32" cy="128"/>
              </a:xfrm>
              <a:prstGeom prst="line">
                <a:avLst/>
              </a:prstGeom>
              <a:noFill/>
              <a:ln w="25400">
                <a:solidFill>
                  <a:schemeClr val="tx1"/>
                </a:solidFill>
                <a:round/>
                <a:headEnd/>
                <a:tailEnd/>
              </a:ln>
              <a:effectLst/>
            </p:spPr>
            <p:txBody>
              <a:bodyPr wrap="none" anchor="ctr"/>
              <a:lstStyle/>
              <a:p>
                <a:endParaRPr lang="zh-CN" altLang="en-US"/>
              </a:p>
            </p:txBody>
          </p:sp>
          <p:sp>
            <p:nvSpPr>
              <p:cNvPr id="302120" name="Oval 40"/>
              <p:cNvSpPr>
                <a:spLocks noChangeArrowheads="1"/>
              </p:cNvSpPr>
              <p:nvPr/>
            </p:nvSpPr>
            <p:spPr bwMode="auto">
              <a:xfrm>
                <a:off x="4520" y="2456"/>
                <a:ext cx="80" cy="80"/>
              </a:xfrm>
              <a:prstGeom prst="ellipse">
                <a:avLst/>
              </a:prstGeom>
              <a:noFill/>
              <a:ln w="25400">
                <a:solidFill>
                  <a:schemeClr val="tx1"/>
                </a:solidFill>
                <a:round/>
                <a:headEnd/>
                <a:tailEnd/>
              </a:ln>
              <a:effectLst/>
            </p:spPr>
            <p:txBody>
              <a:bodyPr wrap="none" anchor="ctr"/>
              <a:lstStyle/>
              <a:p>
                <a:endParaRPr lang="zh-CN" altLang="en-US"/>
              </a:p>
            </p:txBody>
          </p:sp>
          <p:sp>
            <p:nvSpPr>
              <p:cNvPr id="302121" name="Line 41"/>
              <p:cNvSpPr>
                <a:spLocks noChangeShapeType="1"/>
              </p:cNvSpPr>
              <p:nvPr/>
            </p:nvSpPr>
            <p:spPr bwMode="auto">
              <a:xfrm flipH="1">
                <a:off x="4172"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22" name="Rectangle 42"/>
              <p:cNvSpPr>
                <a:spLocks noChangeArrowheads="1"/>
              </p:cNvSpPr>
              <p:nvPr/>
            </p:nvSpPr>
            <p:spPr bwMode="auto">
              <a:xfrm>
                <a:off x="4263"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23" name="Line 43"/>
              <p:cNvSpPr>
                <a:spLocks noChangeShapeType="1"/>
              </p:cNvSpPr>
              <p:nvPr/>
            </p:nvSpPr>
            <p:spPr bwMode="auto">
              <a:xfrm flipH="1">
                <a:off x="4172"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24" name="Line 44"/>
              <p:cNvSpPr>
                <a:spLocks noChangeShapeType="1"/>
              </p:cNvSpPr>
              <p:nvPr/>
            </p:nvSpPr>
            <p:spPr bwMode="auto">
              <a:xfrm flipH="1">
                <a:off x="4652"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25" name="Rectangle 45"/>
              <p:cNvSpPr>
                <a:spLocks noChangeArrowheads="1"/>
              </p:cNvSpPr>
              <p:nvPr/>
            </p:nvSpPr>
            <p:spPr bwMode="auto">
              <a:xfrm>
                <a:off x="4743"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26" name="Line 46"/>
              <p:cNvSpPr>
                <a:spLocks noChangeShapeType="1"/>
              </p:cNvSpPr>
              <p:nvPr/>
            </p:nvSpPr>
            <p:spPr bwMode="auto">
              <a:xfrm flipH="1">
                <a:off x="4652"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grpSp>
        <p:sp>
          <p:nvSpPr>
            <p:cNvPr id="302127" name="Rectangle 47"/>
            <p:cNvSpPr>
              <a:spLocks noChangeArrowheads="1"/>
            </p:cNvSpPr>
            <p:nvPr/>
          </p:nvSpPr>
          <p:spPr bwMode="auto">
            <a:xfrm>
              <a:off x="1448" y="1544"/>
              <a:ext cx="2720" cy="896"/>
            </a:xfrm>
            <a:prstGeom prst="rect">
              <a:avLst/>
            </a:prstGeom>
            <a:noFill/>
            <a:ln w="28575">
              <a:solidFill>
                <a:srgbClr val="339933"/>
              </a:solidFill>
              <a:miter lim="800000"/>
              <a:headEnd/>
              <a:tailEnd/>
            </a:ln>
            <a:effectLst/>
          </p:spPr>
          <p:txBody>
            <a:bodyPr wrap="none" anchor="ctr"/>
            <a:lstStyle/>
            <a:p>
              <a:endParaRPr lang="zh-CN" altLang="en-US"/>
            </a:p>
          </p:txBody>
        </p:sp>
        <p:sp>
          <p:nvSpPr>
            <p:cNvPr id="302128" name="Oval 48"/>
            <p:cNvSpPr>
              <a:spLocks noChangeArrowheads="1"/>
            </p:cNvSpPr>
            <p:nvPr/>
          </p:nvSpPr>
          <p:spPr bwMode="auto">
            <a:xfrm>
              <a:off x="1951" y="1864"/>
              <a:ext cx="51" cy="52"/>
            </a:xfrm>
            <a:prstGeom prst="ellipse">
              <a:avLst/>
            </a:prstGeom>
            <a:noFill/>
            <a:ln w="25400">
              <a:solidFill>
                <a:schemeClr val="tx1"/>
              </a:solidFill>
              <a:round/>
              <a:headEnd/>
              <a:tailEnd/>
            </a:ln>
            <a:effectLst/>
          </p:spPr>
          <p:txBody>
            <a:bodyPr wrap="none" anchor="ctr"/>
            <a:lstStyle/>
            <a:p>
              <a:endParaRPr lang="zh-CN" altLang="en-US"/>
            </a:p>
          </p:txBody>
        </p:sp>
        <p:grpSp>
          <p:nvGrpSpPr>
            <p:cNvPr id="302129" name="Group 49"/>
            <p:cNvGrpSpPr>
              <a:grpSpLocks/>
            </p:cNvGrpSpPr>
            <p:nvPr/>
          </p:nvGrpSpPr>
          <p:grpSpPr bwMode="auto">
            <a:xfrm>
              <a:off x="1600" y="1755"/>
              <a:ext cx="344" cy="272"/>
              <a:chOff x="1600" y="1755"/>
              <a:chExt cx="344" cy="272"/>
            </a:xfrm>
          </p:grpSpPr>
          <p:sp>
            <p:nvSpPr>
              <p:cNvPr id="302130" name="Arc 50"/>
              <p:cNvSpPr>
                <a:spLocks/>
              </p:cNvSpPr>
              <p:nvPr/>
            </p:nvSpPr>
            <p:spPr bwMode="auto">
              <a:xfrm>
                <a:off x="1804" y="1764"/>
                <a:ext cx="132" cy="128"/>
              </a:xfrm>
              <a:custGeom>
                <a:avLst/>
                <a:gdLst>
                  <a:gd name="G0" fmla="+- 164 0 0"/>
                  <a:gd name="G1" fmla="+- 21600 0 0"/>
                  <a:gd name="G2" fmla="+- 21600 0 0"/>
                  <a:gd name="T0" fmla="*/ 0 w 21764"/>
                  <a:gd name="T1" fmla="*/ 1 h 21600"/>
                  <a:gd name="T2" fmla="*/ 21764 w 21764"/>
                  <a:gd name="T3" fmla="*/ 21600 h 21600"/>
                  <a:gd name="T4" fmla="*/ 164 w 21764"/>
                  <a:gd name="T5" fmla="*/ 21600 h 21600"/>
                </a:gdLst>
                <a:ahLst/>
                <a:cxnLst>
                  <a:cxn ang="0">
                    <a:pos x="T0" y="T1"/>
                  </a:cxn>
                  <a:cxn ang="0">
                    <a:pos x="T2" y="T3"/>
                  </a:cxn>
                  <a:cxn ang="0">
                    <a:pos x="T4" y="T5"/>
                  </a:cxn>
                </a:cxnLst>
                <a:rect l="0" t="0" r="r" b="b"/>
                <a:pathLst>
                  <a:path w="21764" h="21600" fill="none" extrusionOk="0">
                    <a:moveTo>
                      <a:pt x="-1" y="0"/>
                    </a:moveTo>
                    <a:cubicBezTo>
                      <a:pt x="54" y="0"/>
                      <a:pt x="109" y="-1"/>
                      <a:pt x="164" y="0"/>
                    </a:cubicBezTo>
                    <a:cubicBezTo>
                      <a:pt x="12093" y="0"/>
                      <a:pt x="21764" y="9670"/>
                      <a:pt x="21764" y="21600"/>
                    </a:cubicBezTo>
                  </a:path>
                  <a:path w="21764" h="21600" stroke="0" extrusionOk="0">
                    <a:moveTo>
                      <a:pt x="-1" y="0"/>
                    </a:moveTo>
                    <a:cubicBezTo>
                      <a:pt x="54" y="0"/>
                      <a:pt x="109" y="-1"/>
                      <a:pt x="164" y="0"/>
                    </a:cubicBezTo>
                    <a:cubicBezTo>
                      <a:pt x="12093" y="0"/>
                      <a:pt x="21764" y="9670"/>
                      <a:pt x="21764" y="21600"/>
                    </a:cubicBezTo>
                    <a:lnTo>
                      <a:pt x="164" y="21600"/>
                    </a:lnTo>
                    <a:close/>
                  </a:path>
                </a:pathLst>
              </a:custGeom>
              <a:noFill/>
              <a:ln w="25400" cap="rnd">
                <a:solidFill>
                  <a:schemeClr val="tx1"/>
                </a:solidFill>
                <a:round/>
                <a:headEnd/>
                <a:tailEnd/>
              </a:ln>
              <a:effectLst/>
            </p:spPr>
            <p:txBody>
              <a:bodyPr wrap="none" anchor="ctr"/>
              <a:lstStyle/>
              <a:p>
                <a:endParaRPr lang="zh-CN" altLang="en-US"/>
              </a:p>
            </p:txBody>
          </p:sp>
          <p:sp>
            <p:nvSpPr>
              <p:cNvPr id="302131" name="Arc 51"/>
              <p:cNvSpPr>
                <a:spLocks/>
              </p:cNvSpPr>
              <p:nvPr/>
            </p:nvSpPr>
            <p:spPr bwMode="auto">
              <a:xfrm rot="10800000">
                <a:off x="1813" y="1900"/>
                <a:ext cx="131" cy="127"/>
              </a:xfrm>
              <a:custGeom>
                <a:avLst/>
                <a:gdLst>
                  <a:gd name="G0" fmla="+- 21599 0 0"/>
                  <a:gd name="G1" fmla="+- 21599 0 0"/>
                  <a:gd name="G2" fmla="+- 21600 0 0"/>
                  <a:gd name="T0" fmla="*/ 0 w 21599"/>
                  <a:gd name="T1" fmla="*/ 21430 h 21599"/>
                  <a:gd name="T2" fmla="*/ 2143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ffectLst/>
            </p:spPr>
            <p:txBody>
              <a:bodyPr wrap="none" anchor="ctr"/>
              <a:lstStyle/>
              <a:p>
                <a:endParaRPr lang="zh-CN" altLang="en-US"/>
              </a:p>
            </p:txBody>
          </p:sp>
          <p:sp>
            <p:nvSpPr>
              <p:cNvPr id="302132" name="Line 52"/>
              <p:cNvSpPr>
                <a:spLocks noChangeShapeType="1"/>
              </p:cNvSpPr>
              <p:nvPr/>
            </p:nvSpPr>
            <p:spPr bwMode="auto">
              <a:xfrm flipH="1">
                <a:off x="1600" y="1755"/>
                <a:ext cx="212" cy="0"/>
              </a:xfrm>
              <a:prstGeom prst="line">
                <a:avLst/>
              </a:prstGeom>
              <a:noFill/>
              <a:ln w="25400">
                <a:solidFill>
                  <a:schemeClr val="tx1"/>
                </a:solidFill>
                <a:round/>
                <a:headEnd/>
                <a:tailEnd/>
              </a:ln>
              <a:effectLst/>
            </p:spPr>
            <p:txBody>
              <a:bodyPr wrap="none" anchor="ctr"/>
              <a:lstStyle/>
              <a:p>
                <a:endParaRPr lang="zh-CN" altLang="en-US"/>
              </a:p>
            </p:txBody>
          </p:sp>
          <p:sp>
            <p:nvSpPr>
              <p:cNvPr id="302133" name="Line 53"/>
              <p:cNvSpPr>
                <a:spLocks noChangeShapeType="1"/>
              </p:cNvSpPr>
              <p:nvPr/>
            </p:nvSpPr>
            <p:spPr bwMode="auto">
              <a:xfrm>
                <a:off x="1608" y="1763"/>
                <a:ext cx="0" cy="256"/>
              </a:xfrm>
              <a:prstGeom prst="line">
                <a:avLst/>
              </a:prstGeom>
              <a:noFill/>
              <a:ln w="25400">
                <a:solidFill>
                  <a:schemeClr val="tx1"/>
                </a:solidFill>
                <a:round/>
                <a:headEnd/>
                <a:tailEnd/>
              </a:ln>
              <a:effectLst/>
            </p:spPr>
            <p:txBody>
              <a:bodyPr wrap="none" anchor="ctr"/>
              <a:lstStyle/>
              <a:p>
                <a:endParaRPr lang="zh-CN" altLang="en-US"/>
              </a:p>
            </p:txBody>
          </p:sp>
          <p:sp>
            <p:nvSpPr>
              <p:cNvPr id="302134" name="Line 54"/>
              <p:cNvSpPr>
                <a:spLocks noChangeShapeType="1"/>
              </p:cNvSpPr>
              <p:nvPr/>
            </p:nvSpPr>
            <p:spPr bwMode="auto">
              <a:xfrm flipH="1">
                <a:off x="1600" y="2027"/>
                <a:ext cx="212" cy="0"/>
              </a:xfrm>
              <a:prstGeom prst="line">
                <a:avLst/>
              </a:prstGeom>
              <a:noFill/>
              <a:ln w="25400">
                <a:solidFill>
                  <a:schemeClr val="tx1"/>
                </a:solidFill>
                <a:round/>
                <a:headEnd/>
                <a:tailEnd/>
              </a:ln>
              <a:effectLst/>
            </p:spPr>
            <p:txBody>
              <a:bodyPr wrap="none" anchor="ctr"/>
              <a:lstStyle/>
              <a:p>
                <a:endParaRPr lang="zh-CN" altLang="en-US"/>
              </a:p>
            </p:txBody>
          </p:sp>
        </p:grpSp>
        <p:sp>
          <p:nvSpPr>
            <p:cNvPr id="302135" name="Line 55"/>
            <p:cNvSpPr>
              <a:spLocks noChangeShapeType="1"/>
            </p:cNvSpPr>
            <p:nvPr/>
          </p:nvSpPr>
          <p:spPr bwMode="auto">
            <a:xfrm flipH="1">
              <a:off x="1438" y="1823"/>
              <a:ext cx="174" cy="0"/>
            </a:xfrm>
            <a:prstGeom prst="line">
              <a:avLst/>
            </a:prstGeom>
            <a:noFill/>
            <a:ln w="12700">
              <a:solidFill>
                <a:schemeClr val="accent2"/>
              </a:solidFill>
              <a:round/>
              <a:headEnd/>
              <a:tailEnd/>
            </a:ln>
            <a:effectLst/>
          </p:spPr>
          <p:txBody>
            <a:bodyPr wrap="none" anchor="ctr"/>
            <a:lstStyle/>
            <a:p>
              <a:endParaRPr lang="zh-CN" altLang="en-US"/>
            </a:p>
          </p:txBody>
        </p:sp>
        <p:sp>
          <p:nvSpPr>
            <p:cNvPr id="302136" name="Line 56"/>
            <p:cNvSpPr>
              <a:spLocks noChangeShapeType="1"/>
            </p:cNvSpPr>
            <p:nvPr/>
          </p:nvSpPr>
          <p:spPr bwMode="auto">
            <a:xfrm flipH="1">
              <a:off x="1438" y="1959"/>
              <a:ext cx="174" cy="0"/>
            </a:xfrm>
            <a:prstGeom prst="line">
              <a:avLst/>
            </a:prstGeom>
            <a:noFill/>
            <a:ln w="12700">
              <a:solidFill>
                <a:schemeClr val="tx1"/>
              </a:solidFill>
              <a:round/>
              <a:headEnd/>
              <a:tailEnd/>
            </a:ln>
            <a:effectLst/>
          </p:spPr>
          <p:txBody>
            <a:bodyPr wrap="none" anchor="ctr"/>
            <a:lstStyle/>
            <a:p>
              <a:endParaRPr lang="zh-CN" altLang="en-US"/>
            </a:p>
          </p:txBody>
        </p:sp>
        <p:sp>
          <p:nvSpPr>
            <p:cNvPr id="302137" name="Line 57"/>
            <p:cNvSpPr>
              <a:spLocks noChangeShapeType="1"/>
            </p:cNvSpPr>
            <p:nvPr/>
          </p:nvSpPr>
          <p:spPr bwMode="auto">
            <a:xfrm>
              <a:off x="2014" y="1890"/>
              <a:ext cx="192" cy="0"/>
            </a:xfrm>
            <a:prstGeom prst="line">
              <a:avLst/>
            </a:prstGeom>
            <a:noFill/>
            <a:ln w="12700">
              <a:solidFill>
                <a:schemeClr val="tx1"/>
              </a:solidFill>
              <a:round/>
              <a:headEnd/>
              <a:tailEnd/>
            </a:ln>
            <a:effectLst/>
          </p:spPr>
          <p:txBody>
            <a:bodyPr wrap="none" anchor="ctr"/>
            <a:lstStyle/>
            <a:p>
              <a:endParaRPr lang="zh-CN" altLang="en-US"/>
            </a:p>
          </p:txBody>
        </p:sp>
        <p:grpSp>
          <p:nvGrpSpPr>
            <p:cNvPr id="302138" name="Group 58"/>
            <p:cNvGrpSpPr>
              <a:grpSpLocks/>
            </p:cNvGrpSpPr>
            <p:nvPr/>
          </p:nvGrpSpPr>
          <p:grpSpPr bwMode="auto">
            <a:xfrm>
              <a:off x="1445" y="2131"/>
              <a:ext cx="736" cy="253"/>
              <a:chOff x="1445" y="2131"/>
              <a:chExt cx="736" cy="253"/>
            </a:xfrm>
          </p:grpSpPr>
          <p:grpSp>
            <p:nvGrpSpPr>
              <p:cNvPr id="302139" name="Group 59"/>
              <p:cNvGrpSpPr>
                <a:grpSpLocks/>
              </p:cNvGrpSpPr>
              <p:nvPr/>
            </p:nvGrpSpPr>
            <p:grpSpPr bwMode="auto">
              <a:xfrm>
                <a:off x="1583" y="2131"/>
                <a:ext cx="361" cy="253"/>
                <a:chOff x="1583" y="2131"/>
                <a:chExt cx="361" cy="253"/>
              </a:xfrm>
            </p:grpSpPr>
            <p:sp>
              <p:nvSpPr>
                <p:cNvPr id="302140" name="Arc 60"/>
                <p:cNvSpPr>
                  <a:spLocks/>
                </p:cNvSpPr>
                <p:nvPr/>
              </p:nvSpPr>
              <p:spPr bwMode="auto">
                <a:xfrm>
                  <a:off x="1611" y="2131"/>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41" name="Arc 61"/>
                <p:cNvSpPr>
                  <a:spLocks/>
                </p:cNvSpPr>
                <p:nvPr/>
              </p:nvSpPr>
              <p:spPr bwMode="auto">
                <a:xfrm rot="10800000">
                  <a:off x="1620" y="2262"/>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ffectLst/>
              </p:spPr>
              <p:txBody>
                <a:bodyPr wrap="none" anchor="ctr"/>
                <a:lstStyle/>
                <a:p>
                  <a:endParaRPr lang="zh-CN" altLang="en-US"/>
                </a:p>
              </p:txBody>
            </p:sp>
            <p:sp>
              <p:nvSpPr>
                <p:cNvPr id="302142" name="Oval 62"/>
                <p:cNvSpPr>
                  <a:spLocks noChangeArrowheads="1"/>
                </p:cNvSpPr>
                <p:nvPr/>
              </p:nvSpPr>
              <p:spPr bwMode="auto">
                <a:xfrm>
                  <a:off x="1902" y="2235"/>
                  <a:ext cx="42" cy="35"/>
                </a:xfrm>
                <a:prstGeom prst="ellipse">
                  <a:avLst/>
                </a:prstGeom>
                <a:noFill/>
                <a:ln w="25400">
                  <a:solidFill>
                    <a:schemeClr val="tx1"/>
                  </a:solidFill>
                  <a:round/>
                  <a:headEnd/>
                  <a:tailEnd/>
                </a:ln>
                <a:effectLst/>
              </p:spPr>
              <p:txBody>
                <a:bodyPr wrap="none" anchor="ctr"/>
                <a:lstStyle/>
                <a:p>
                  <a:endParaRPr lang="zh-CN" altLang="en-US"/>
                </a:p>
              </p:txBody>
            </p:sp>
            <p:sp>
              <p:nvSpPr>
                <p:cNvPr id="302143" name="Arc 63"/>
                <p:cNvSpPr>
                  <a:spLocks/>
                </p:cNvSpPr>
                <p:nvPr/>
              </p:nvSpPr>
              <p:spPr bwMode="auto">
                <a:xfrm>
                  <a:off x="1583" y="2131"/>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44" name="Arc 64"/>
                <p:cNvSpPr>
                  <a:spLocks/>
                </p:cNvSpPr>
                <p:nvPr/>
              </p:nvSpPr>
              <p:spPr bwMode="auto">
                <a:xfrm rot="10800000">
                  <a:off x="1592" y="2262"/>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ffectLst/>
              </p:spPr>
              <p:txBody>
                <a:bodyPr wrap="none" anchor="ctr"/>
                <a:lstStyle/>
                <a:p>
                  <a:endParaRPr lang="zh-CN" altLang="en-US"/>
                </a:p>
              </p:txBody>
            </p:sp>
          </p:grpSp>
          <p:sp>
            <p:nvSpPr>
              <p:cNvPr id="302145" name="Line 65"/>
              <p:cNvSpPr>
                <a:spLocks noChangeShapeType="1"/>
              </p:cNvSpPr>
              <p:nvPr/>
            </p:nvSpPr>
            <p:spPr bwMode="auto">
              <a:xfrm>
                <a:off x="1956" y="2253"/>
                <a:ext cx="225" cy="0"/>
              </a:xfrm>
              <a:prstGeom prst="line">
                <a:avLst/>
              </a:prstGeom>
              <a:noFill/>
              <a:ln w="12700">
                <a:solidFill>
                  <a:schemeClr val="tx1"/>
                </a:solidFill>
                <a:round/>
                <a:headEnd/>
                <a:tailEnd/>
              </a:ln>
              <a:effectLst/>
            </p:spPr>
            <p:txBody>
              <a:bodyPr wrap="none" anchor="ctr"/>
              <a:lstStyle/>
              <a:p>
                <a:endParaRPr lang="zh-CN" altLang="en-US"/>
              </a:p>
            </p:txBody>
          </p:sp>
          <p:sp>
            <p:nvSpPr>
              <p:cNvPr id="302146" name="Line 66"/>
              <p:cNvSpPr>
                <a:spLocks noChangeShapeType="1"/>
              </p:cNvSpPr>
              <p:nvPr/>
            </p:nvSpPr>
            <p:spPr bwMode="auto">
              <a:xfrm flipH="1">
                <a:off x="1445" y="2187"/>
                <a:ext cx="210" cy="0"/>
              </a:xfrm>
              <a:prstGeom prst="line">
                <a:avLst/>
              </a:prstGeom>
              <a:noFill/>
              <a:ln w="12700">
                <a:solidFill>
                  <a:schemeClr val="tx1"/>
                </a:solidFill>
                <a:round/>
                <a:headEnd/>
                <a:tailEnd/>
              </a:ln>
              <a:effectLst/>
            </p:spPr>
            <p:txBody>
              <a:bodyPr wrap="none" anchor="ctr"/>
              <a:lstStyle/>
              <a:p>
                <a:endParaRPr lang="zh-CN" altLang="en-US"/>
              </a:p>
            </p:txBody>
          </p:sp>
          <p:sp>
            <p:nvSpPr>
              <p:cNvPr id="302147" name="Line 67"/>
              <p:cNvSpPr>
                <a:spLocks noChangeShapeType="1"/>
              </p:cNvSpPr>
              <p:nvPr/>
            </p:nvSpPr>
            <p:spPr bwMode="auto">
              <a:xfrm flipH="1">
                <a:off x="1445" y="2318"/>
                <a:ext cx="21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302148" name="Group 68"/>
            <p:cNvGrpSpPr>
              <a:grpSpLocks/>
            </p:cNvGrpSpPr>
            <p:nvPr/>
          </p:nvGrpSpPr>
          <p:grpSpPr bwMode="auto">
            <a:xfrm>
              <a:off x="3765" y="1620"/>
              <a:ext cx="201" cy="212"/>
              <a:chOff x="3765" y="1620"/>
              <a:chExt cx="201" cy="212"/>
            </a:xfrm>
          </p:grpSpPr>
          <p:sp>
            <p:nvSpPr>
              <p:cNvPr id="302149" name="Oval 69"/>
              <p:cNvSpPr>
                <a:spLocks noChangeArrowheads="1"/>
              </p:cNvSpPr>
              <p:nvPr/>
            </p:nvSpPr>
            <p:spPr bwMode="auto">
              <a:xfrm>
                <a:off x="3914" y="1701"/>
                <a:ext cx="52" cy="50"/>
              </a:xfrm>
              <a:prstGeom prst="ellipse">
                <a:avLst/>
              </a:prstGeom>
              <a:noFill/>
              <a:ln w="25400">
                <a:solidFill>
                  <a:schemeClr val="tx1"/>
                </a:solidFill>
                <a:round/>
                <a:headEnd/>
                <a:tailEnd/>
              </a:ln>
              <a:effectLst/>
            </p:spPr>
            <p:txBody>
              <a:bodyPr wrap="none" anchor="ctr"/>
              <a:lstStyle/>
              <a:p>
                <a:endParaRPr lang="zh-CN" altLang="en-US"/>
              </a:p>
            </p:txBody>
          </p:sp>
          <p:sp>
            <p:nvSpPr>
              <p:cNvPr id="302150" name="Line 70"/>
              <p:cNvSpPr>
                <a:spLocks noChangeShapeType="1"/>
              </p:cNvSpPr>
              <p:nvPr/>
            </p:nvSpPr>
            <p:spPr bwMode="auto">
              <a:xfrm flipH="1" flipV="1">
                <a:off x="3765" y="1620"/>
                <a:ext cx="149" cy="115"/>
              </a:xfrm>
              <a:prstGeom prst="line">
                <a:avLst/>
              </a:prstGeom>
              <a:noFill/>
              <a:ln w="25400">
                <a:solidFill>
                  <a:schemeClr val="tx1"/>
                </a:solidFill>
                <a:round/>
                <a:headEnd/>
                <a:tailEnd/>
              </a:ln>
              <a:effectLst/>
            </p:spPr>
            <p:txBody>
              <a:bodyPr wrap="none" anchor="ctr"/>
              <a:lstStyle/>
              <a:p>
                <a:endParaRPr lang="zh-CN" altLang="en-US"/>
              </a:p>
            </p:txBody>
          </p:sp>
          <p:sp>
            <p:nvSpPr>
              <p:cNvPr id="302151" name="Line 71"/>
              <p:cNvSpPr>
                <a:spLocks noChangeShapeType="1"/>
              </p:cNvSpPr>
              <p:nvPr/>
            </p:nvSpPr>
            <p:spPr bwMode="auto">
              <a:xfrm flipH="1">
                <a:off x="3765" y="1735"/>
                <a:ext cx="149" cy="81"/>
              </a:xfrm>
              <a:prstGeom prst="line">
                <a:avLst/>
              </a:prstGeom>
              <a:noFill/>
              <a:ln w="25400">
                <a:solidFill>
                  <a:schemeClr val="tx1"/>
                </a:solidFill>
                <a:round/>
                <a:headEnd/>
                <a:tailEnd/>
              </a:ln>
              <a:effectLst/>
            </p:spPr>
            <p:txBody>
              <a:bodyPr wrap="none" anchor="ctr"/>
              <a:lstStyle/>
              <a:p>
                <a:endParaRPr lang="zh-CN" altLang="en-US"/>
              </a:p>
            </p:txBody>
          </p:sp>
          <p:sp>
            <p:nvSpPr>
              <p:cNvPr id="302152" name="Line 72"/>
              <p:cNvSpPr>
                <a:spLocks noChangeShapeType="1"/>
              </p:cNvSpPr>
              <p:nvPr/>
            </p:nvSpPr>
            <p:spPr bwMode="auto">
              <a:xfrm flipV="1">
                <a:off x="3773" y="1620"/>
                <a:ext cx="0" cy="212"/>
              </a:xfrm>
              <a:prstGeom prst="line">
                <a:avLst/>
              </a:prstGeom>
              <a:noFill/>
              <a:ln w="25400">
                <a:solidFill>
                  <a:schemeClr val="tx1"/>
                </a:solidFill>
                <a:round/>
                <a:headEnd/>
                <a:tailEnd/>
              </a:ln>
              <a:effectLst/>
            </p:spPr>
            <p:txBody>
              <a:bodyPr wrap="none" anchor="ctr"/>
              <a:lstStyle/>
              <a:p>
                <a:endParaRPr lang="zh-CN" altLang="en-US"/>
              </a:p>
            </p:txBody>
          </p:sp>
        </p:grpSp>
        <p:sp>
          <p:nvSpPr>
            <p:cNvPr id="302153" name="Line 73"/>
            <p:cNvSpPr>
              <a:spLocks noChangeShapeType="1"/>
            </p:cNvSpPr>
            <p:nvPr/>
          </p:nvSpPr>
          <p:spPr bwMode="auto">
            <a:xfrm flipH="1">
              <a:off x="3601" y="1727"/>
              <a:ext cx="176" cy="0"/>
            </a:xfrm>
            <a:prstGeom prst="line">
              <a:avLst/>
            </a:prstGeom>
            <a:noFill/>
            <a:ln w="12700">
              <a:solidFill>
                <a:schemeClr val="tx1"/>
              </a:solidFill>
              <a:round/>
              <a:headEnd/>
              <a:tailEnd/>
            </a:ln>
            <a:effectLst/>
          </p:spPr>
          <p:txBody>
            <a:bodyPr wrap="none" anchor="ctr"/>
            <a:lstStyle/>
            <a:p>
              <a:endParaRPr lang="zh-CN" altLang="en-US"/>
            </a:p>
          </p:txBody>
        </p:sp>
        <p:sp>
          <p:nvSpPr>
            <p:cNvPr id="302154" name="Line 74"/>
            <p:cNvSpPr>
              <a:spLocks noChangeShapeType="1"/>
            </p:cNvSpPr>
            <p:nvPr/>
          </p:nvSpPr>
          <p:spPr bwMode="auto">
            <a:xfrm>
              <a:off x="3978" y="1727"/>
              <a:ext cx="192" cy="0"/>
            </a:xfrm>
            <a:prstGeom prst="line">
              <a:avLst/>
            </a:prstGeom>
            <a:noFill/>
            <a:ln w="12700">
              <a:solidFill>
                <a:schemeClr val="accent2"/>
              </a:solidFill>
              <a:round/>
              <a:headEnd/>
              <a:tailEnd/>
            </a:ln>
            <a:effectLst/>
          </p:spPr>
          <p:txBody>
            <a:bodyPr wrap="none" anchor="ctr"/>
            <a:lstStyle/>
            <a:p>
              <a:endParaRPr lang="zh-CN" altLang="en-US"/>
            </a:p>
          </p:txBody>
        </p:sp>
        <p:grpSp>
          <p:nvGrpSpPr>
            <p:cNvPr id="302155" name="Group 75"/>
            <p:cNvGrpSpPr>
              <a:grpSpLocks/>
            </p:cNvGrpSpPr>
            <p:nvPr/>
          </p:nvGrpSpPr>
          <p:grpSpPr bwMode="auto">
            <a:xfrm>
              <a:off x="2196" y="1779"/>
              <a:ext cx="201" cy="212"/>
              <a:chOff x="2196" y="1779"/>
              <a:chExt cx="201" cy="212"/>
            </a:xfrm>
          </p:grpSpPr>
          <p:sp>
            <p:nvSpPr>
              <p:cNvPr id="302156" name="Oval 76"/>
              <p:cNvSpPr>
                <a:spLocks noChangeArrowheads="1"/>
              </p:cNvSpPr>
              <p:nvPr/>
            </p:nvSpPr>
            <p:spPr bwMode="auto">
              <a:xfrm>
                <a:off x="2345" y="1860"/>
                <a:ext cx="52" cy="50"/>
              </a:xfrm>
              <a:prstGeom prst="ellipse">
                <a:avLst/>
              </a:prstGeom>
              <a:noFill/>
              <a:ln w="25400">
                <a:solidFill>
                  <a:schemeClr val="tx1"/>
                </a:solidFill>
                <a:round/>
                <a:headEnd/>
                <a:tailEnd/>
              </a:ln>
              <a:effectLst/>
            </p:spPr>
            <p:txBody>
              <a:bodyPr wrap="none" anchor="ctr"/>
              <a:lstStyle/>
              <a:p>
                <a:endParaRPr lang="zh-CN" altLang="en-US"/>
              </a:p>
            </p:txBody>
          </p:sp>
          <p:sp>
            <p:nvSpPr>
              <p:cNvPr id="302157" name="Line 77"/>
              <p:cNvSpPr>
                <a:spLocks noChangeShapeType="1"/>
              </p:cNvSpPr>
              <p:nvPr/>
            </p:nvSpPr>
            <p:spPr bwMode="auto">
              <a:xfrm flipH="1" flipV="1">
                <a:off x="2196" y="1779"/>
                <a:ext cx="149" cy="115"/>
              </a:xfrm>
              <a:prstGeom prst="line">
                <a:avLst/>
              </a:prstGeom>
              <a:noFill/>
              <a:ln w="25400">
                <a:solidFill>
                  <a:schemeClr val="tx1"/>
                </a:solidFill>
                <a:round/>
                <a:headEnd/>
                <a:tailEnd/>
              </a:ln>
              <a:effectLst/>
            </p:spPr>
            <p:txBody>
              <a:bodyPr wrap="none" anchor="ctr"/>
              <a:lstStyle/>
              <a:p>
                <a:endParaRPr lang="zh-CN" altLang="en-US"/>
              </a:p>
            </p:txBody>
          </p:sp>
          <p:sp>
            <p:nvSpPr>
              <p:cNvPr id="302158" name="Line 78"/>
              <p:cNvSpPr>
                <a:spLocks noChangeShapeType="1"/>
              </p:cNvSpPr>
              <p:nvPr/>
            </p:nvSpPr>
            <p:spPr bwMode="auto">
              <a:xfrm flipH="1">
                <a:off x="2196" y="1894"/>
                <a:ext cx="149" cy="81"/>
              </a:xfrm>
              <a:prstGeom prst="line">
                <a:avLst/>
              </a:prstGeom>
              <a:noFill/>
              <a:ln w="25400">
                <a:solidFill>
                  <a:schemeClr val="tx1"/>
                </a:solidFill>
                <a:round/>
                <a:headEnd/>
                <a:tailEnd/>
              </a:ln>
              <a:effectLst/>
            </p:spPr>
            <p:txBody>
              <a:bodyPr wrap="none" anchor="ctr"/>
              <a:lstStyle/>
              <a:p>
                <a:endParaRPr lang="zh-CN" altLang="en-US"/>
              </a:p>
            </p:txBody>
          </p:sp>
          <p:sp>
            <p:nvSpPr>
              <p:cNvPr id="302159" name="Line 79"/>
              <p:cNvSpPr>
                <a:spLocks noChangeShapeType="1"/>
              </p:cNvSpPr>
              <p:nvPr/>
            </p:nvSpPr>
            <p:spPr bwMode="auto">
              <a:xfrm flipV="1">
                <a:off x="2204" y="1779"/>
                <a:ext cx="0" cy="212"/>
              </a:xfrm>
              <a:prstGeom prst="line">
                <a:avLst/>
              </a:prstGeom>
              <a:noFill/>
              <a:ln w="25400">
                <a:solidFill>
                  <a:schemeClr val="tx1"/>
                </a:solidFill>
                <a:round/>
                <a:headEnd/>
                <a:tailEnd/>
              </a:ln>
              <a:effectLst/>
            </p:spPr>
            <p:txBody>
              <a:bodyPr wrap="none" anchor="ctr"/>
              <a:lstStyle/>
              <a:p>
                <a:endParaRPr lang="zh-CN" altLang="en-US"/>
              </a:p>
            </p:txBody>
          </p:sp>
        </p:grpSp>
        <p:sp>
          <p:nvSpPr>
            <p:cNvPr id="302160" name="Line 80"/>
            <p:cNvSpPr>
              <a:spLocks noChangeShapeType="1"/>
            </p:cNvSpPr>
            <p:nvPr/>
          </p:nvSpPr>
          <p:spPr bwMode="auto">
            <a:xfrm flipH="1">
              <a:off x="2032" y="1886"/>
              <a:ext cx="176" cy="0"/>
            </a:xfrm>
            <a:prstGeom prst="line">
              <a:avLst/>
            </a:prstGeom>
            <a:noFill/>
            <a:ln w="12700">
              <a:solidFill>
                <a:schemeClr val="accent2"/>
              </a:solidFill>
              <a:round/>
              <a:headEnd/>
              <a:tailEnd/>
            </a:ln>
            <a:effectLst/>
          </p:spPr>
          <p:txBody>
            <a:bodyPr wrap="none" anchor="ctr"/>
            <a:lstStyle/>
            <a:p>
              <a:endParaRPr lang="zh-CN" altLang="en-US"/>
            </a:p>
          </p:txBody>
        </p:sp>
        <p:sp>
          <p:nvSpPr>
            <p:cNvPr id="302161" name="Line 81"/>
            <p:cNvSpPr>
              <a:spLocks noChangeShapeType="1"/>
            </p:cNvSpPr>
            <p:nvPr/>
          </p:nvSpPr>
          <p:spPr bwMode="auto">
            <a:xfrm>
              <a:off x="2408" y="1886"/>
              <a:ext cx="202" cy="0"/>
            </a:xfrm>
            <a:prstGeom prst="line">
              <a:avLst/>
            </a:prstGeom>
            <a:noFill/>
            <a:ln w="12700">
              <a:solidFill>
                <a:schemeClr val="accent2"/>
              </a:solidFill>
              <a:round/>
              <a:headEnd/>
              <a:tailEnd/>
            </a:ln>
            <a:effectLst/>
          </p:spPr>
          <p:txBody>
            <a:bodyPr wrap="none" anchor="ctr"/>
            <a:lstStyle/>
            <a:p>
              <a:endParaRPr lang="zh-CN" altLang="en-US"/>
            </a:p>
          </p:txBody>
        </p:sp>
        <p:grpSp>
          <p:nvGrpSpPr>
            <p:cNvPr id="302162" name="Group 82"/>
            <p:cNvGrpSpPr>
              <a:grpSpLocks/>
            </p:cNvGrpSpPr>
            <p:nvPr/>
          </p:nvGrpSpPr>
          <p:grpSpPr bwMode="auto">
            <a:xfrm>
              <a:off x="3106" y="1605"/>
              <a:ext cx="361" cy="253"/>
              <a:chOff x="3106" y="1605"/>
              <a:chExt cx="361" cy="253"/>
            </a:xfrm>
          </p:grpSpPr>
          <p:sp>
            <p:nvSpPr>
              <p:cNvPr id="302163" name="Arc 83"/>
              <p:cNvSpPr>
                <a:spLocks/>
              </p:cNvSpPr>
              <p:nvPr/>
            </p:nvSpPr>
            <p:spPr bwMode="auto">
              <a:xfrm>
                <a:off x="3134" y="1605"/>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64" name="Arc 84"/>
              <p:cNvSpPr>
                <a:spLocks/>
              </p:cNvSpPr>
              <p:nvPr/>
            </p:nvSpPr>
            <p:spPr bwMode="auto">
              <a:xfrm rot="10800000">
                <a:off x="3143" y="1736"/>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ffectLst/>
            </p:spPr>
            <p:txBody>
              <a:bodyPr wrap="none" anchor="ctr"/>
              <a:lstStyle/>
              <a:p>
                <a:endParaRPr lang="zh-CN" altLang="en-US"/>
              </a:p>
            </p:txBody>
          </p:sp>
          <p:sp>
            <p:nvSpPr>
              <p:cNvPr id="302165" name="Oval 85"/>
              <p:cNvSpPr>
                <a:spLocks noChangeArrowheads="1"/>
              </p:cNvSpPr>
              <p:nvPr/>
            </p:nvSpPr>
            <p:spPr bwMode="auto">
              <a:xfrm>
                <a:off x="3425" y="1709"/>
                <a:ext cx="42" cy="35"/>
              </a:xfrm>
              <a:prstGeom prst="ellipse">
                <a:avLst/>
              </a:prstGeom>
              <a:noFill/>
              <a:ln w="25400">
                <a:solidFill>
                  <a:schemeClr val="tx1"/>
                </a:solidFill>
                <a:round/>
                <a:headEnd/>
                <a:tailEnd/>
              </a:ln>
              <a:effectLst/>
            </p:spPr>
            <p:txBody>
              <a:bodyPr wrap="none" anchor="ctr"/>
              <a:lstStyle/>
              <a:p>
                <a:endParaRPr lang="zh-CN" altLang="en-US"/>
              </a:p>
            </p:txBody>
          </p:sp>
          <p:sp>
            <p:nvSpPr>
              <p:cNvPr id="302166" name="Arc 86"/>
              <p:cNvSpPr>
                <a:spLocks/>
              </p:cNvSpPr>
              <p:nvPr/>
            </p:nvSpPr>
            <p:spPr bwMode="auto">
              <a:xfrm>
                <a:off x="3106" y="1605"/>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67" name="Arc 87"/>
              <p:cNvSpPr>
                <a:spLocks/>
              </p:cNvSpPr>
              <p:nvPr/>
            </p:nvSpPr>
            <p:spPr bwMode="auto">
              <a:xfrm rot="10800000">
                <a:off x="3115" y="1736"/>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ffectLst/>
            </p:spPr>
            <p:txBody>
              <a:bodyPr wrap="none" anchor="ctr"/>
              <a:lstStyle/>
              <a:p>
                <a:endParaRPr lang="zh-CN" altLang="en-US"/>
              </a:p>
            </p:txBody>
          </p:sp>
        </p:grpSp>
        <p:sp>
          <p:nvSpPr>
            <p:cNvPr id="302168" name="Line 88"/>
            <p:cNvSpPr>
              <a:spLocks noChangeShapeType="1"/>
            </p:cNvSpPr>
            <p:nvPr/>
          </p:nvSpPr>
          <p:spPr bwMode="auto">
            <a:xfrm>
              <a:off x="3479" y="1727"/>
              <a:ext cx="225" cy="0"/>
            </a:xfrm>
            <a:prstGeom prst="line">
              <a:avLst/>
            </a:prstGeom>
            <a:noFill/>
            <a:ln w="12700">
              <a:solidFill>
                <a:schemeClr val="accent2"/>
              </a:solidFill>
              <a:round/>
              <a:headEnd/>
              <a:tailEnd/>
            </a:ln>
            <a:effectLst/>
          </p:spPr>
          <p:txBody>
            <a:bodyPr wrap="none" anchor="ctr"/>
            <a:lstStyle/>
            <a:p>
              <a:endParaRPr lang="zh-CN" altLang="en-US"/>
            </a:p>
          </p:txBody>
        </p:sp>
        <p:sp>
          <p:nvSpPr>
            <p:cNvPr id="302169" name="Line 89"/>
            <p:cNvSpPr>
              <a:spLocks noChangeShapeType="1"/>
            </p:cNvSpPr>
            <p:nvPr/>
          </p:nvSpPr>
          <p:spPr bwMode="auto">
            <a:xfrm flipH="1">
              <a:off x="2968" y="1661"/>
              <a:ext cx="210" cy="0"/>
            </a:xfrm>
            <a:prstGeom prst="line">
              <a:avLst/>
            </a:prstGeom>
            <a:noFill/>
            <a:ln w="12700">
              <a:solidFill>
                <a:schemeClr val="tx1"/>
              </a:solidFill>
              <a:round/>
              <a:headEnd/>
              <a:tailEnd/>
            </a:ln>
            <a:effectLst/>
          </p:spPr>
          <p:txBody>
            <a:bodyPr wrap="none" anchor="ctr"/>
            <a:lstStyle/>
            <a:p>
              <a:endParaRPr lang="zh-CN" altLang="en-US"/>
            </a:p>
          </p:txBody>
        </p:sp>
        <p:sp>
          <p:nvSpPr>
            <p:cNvPr id="302170" name="Line 90"/>
            <p:cNvSpPr>
              <a:spLocks noChangeShapeType="1"/>
            </p:cNvSpPr>
            <p:nvPr/>
          </p:nvSpPr>
          <p:spPr bwMode="auto">
            <a:xfrm flipH="1">
              <a:off x="2968" y="1792"/>
              <a:ext cx="210" cy="0"/>
            </a:xfrm>
            <a:prstGeom prst="line">
              <a:avLst/>
            </a:prstGeom>
            <a:noFill/>
            <a:ln w="12700">
              <a:solidFill>
                <a:schemeClr val="accent2"/>
              </a:solidFill>
              <a:round/>
              <a:headEnd/>
              <a:tailEnd/>
            </a:ln>
            <a:effectLst/>
          </p:spPr>
          <p:txBody>
            <a:bodyPr wrap="none" anchor="ctr"/>
            <a:lstStyle/>
            <a:p>
              <a:endParaRPr lang="zh-CN" altLang="en-US"/>
            </a:p>
          </p:txBody>
        </p:sp>
        <p:sp>
          <p:nvSpPr>
            <p:cNvPr id="302171" name="Oval 91"/>
            <p:cNvSpPr>
              <a:spLocks noChangeArrowheads="1"/>
            </p:cNvSpPr>
            <p:nvPr/>
          </p:nvSpPr>
          <p:spPr bwMode="auto">
            <a:xfrm>
              <a:off x="3107" y="2161"/>
              <a:ext cx="51" cy="49"/>
            </a:xfrm>
            <a:prstGeom prst="ellipse">
              <a:avLst/>
            </a:prstGeom>
            <a:noFill/>
            <a:ln w="25400">
              <a:solidFill>
                <a:schemeClr val="tx1"/>
              </a:solidFill>
              <a:round/>
              <a:headEnd/>
              <a:tailEnd/>
            </a:ln>
            <a:effectLst/>
          </p:spPr>
          <p:txBody>
            <a:bodyPr wrap="none" anchor="ctr"/>
            <a:lstStyle/>
            <a:p>
              <a:endParaRPr lang="zh-CN" altLang="en-US"/>
            </a:p>
          </p:txBody>
        </p:sp>
        <p:grpSp>
          <p:nvGrpSpPr>
            <p:cNvPr id="302172" name="Group 92"/>
            <p:cNvGrpSpPr>
              <a:grpSpLocks/>
            </p:cNvGrpSpPr>
            <p:nvPr/>
          </p:nvGrpSpPr>
          <p:grpSpPr bwMode="auto">
            <a:xfrm>
              <a:off x="2756" y="2056"/>
              <a:ext cx="344" cy="261"/>
              <a:chOff x="2756" y="2056"/>
              <a:chExt cx="344" cy="261"/>
            </a:xfrm>
          </p:grpSpPr>
          <p:sp>
            <p:nvSpPr>
              <p:cNvPr id="302173" name="Arc 93"/>
              <p:cNvSpPr>
                <a:spLocks/>
              </p:cNvSpPr>
              <p:nvPr/>
            </p:nvSpPr>
            <p:spPr bwMode="auto">
              <a:xfrm>
                <a:off x="2960" y="2065"/>
                <a:ext cx="132" cy="123"/>
              </a:xfrm>
              <a:custGeom>
                <a:avLst/>
                <a:gdLst>
                  <a:gd name="G0" fmla="+- 164 0 0"/>
                  <a:gd name="G1" fmla="+- 21600 0 0"/>
                  <a:gd name="G2" fmla="+- 21600 0 0"/>
                  <a:gd name="T0" fmla="*/ 0 w 21763"/>
                  <a:gd name="T1" fmla="*/ 1 h 21600"/>
                  <a:gd name="T2" fmla="*/ 21763 w 21763"/>
                  <a:gd name="T3" fmla="*/ 21423 h 21600"/>
                  <a:gd name="T4" fmla="*/ 164 w 21763"/>
                  <a:gd name="T5" fmla="*/ 21600 h 21600"/>
                </a:gdLst>
                <a:ahLst/>
                <a:cxnLst>
                  <a:cxn ang="0">
                    <a:pos x="T0" y="T1"/>
                  </a:cxn>
                  <a:cxn ang="0">
                    <a:pos x="T2" y="T3"/>
                  </a:cxn>
                  <a:cxn ang="0">
                    <a:pos x="T4" y="T5"/>
                  </a:cxn>
                </a:cxnLst>
                <a:rect l="0" t="0" r="r" b="b"/>
                <a:pathLst>
                  <a:path w="21763" h="21600" fill="none" extrusionOk="0">
                    <a:moveTo>
                      <a:pt x="-1" y="0"/>
                    </a:moveTo>
                    <a:cubicBezTo>
                      <a:pt x="54" y="0"/>
                      <a:pt x="109" y="-1"/>
                      <a:pt x="164" y="0"/>
                    </a:cubicBezTo>
                    <a:cubicBezTo>
                      <a:pt x="12024" y="0"/>
                      <a:pt x="21666" y="9563"/>
                      <a:pt x="21763" y="21422"/>
                    </a:cubicBezTo>
                  </a:path>
                  <a:path w="21763" h="21600" stroke="0" extrusionOk="0">
                    <a:moveTo>
                      <a:pt x="-1" y="0"/>
                    </a:moveTo>
                    <a:cubicBezTo>
                      <a:pt x="54" y="0"/>
                      <a:pt x="109" y="-1"/>
                      <a:pt x="164" y="0"/>
                    </a:cubicBezTo>
                    <a:cubicBezTo>
                      <a:pt x="12024" y="0"/>
                      <a:pt x="21666" y="9563"/>
                      <a:pt x="21763" y="21422"/>
                    </a:cubicBezTo>
                    <a:lnTo>
                      <a:pt x="164" y="21600"/>
                    </a:lnTo>
                    <a:close/>
                  </a:path>
                </a:pathLst>
              </a:custGeom>
              <a:noFill/>
              <a:ln w="25400" cap="rnd">
                <a:solidFill>
                  <a:schemeClr val="tx1"/>
                </a:solidFill>
                <a:round/>
                <a:headEnd/>
                <a:tailEnd/>
              </a:ln>
              <a:effectLst/>
            </p:spPr>
            <p:txBody>
              <a:bodyPr wrap="none" anchor="ctr"/>
              <a:lstStyle/>
              <a:p>
                <a:endParaRPr lang="zh-CN" altLang="en-US"/>
              </a:p>
            </p:txBody>
          </p:sp>
          <p:sp>
            <p:nvSpPr>
              <p:cNvPr id="302174" name="Arc 94"/>
              <p:cNvSpPr>
                <a:spLocks/>
              </p:cNvSpPr>
              <p:nvPr/>
            </p:nvSpPr>
            <p:spPr bwMode="auto">
              <a:xfrm rot="10800000">
                <a:off x="2969" y="2195"/>
                <a:ext cx="131" cy="122"/>
              </a:xfrm>
              <a:custGeom>
                <a:avLst/>
                <a:gdLst>
                  <a:gd name="G0" fmla="+- 21600 0 0"/>
                  <a:gd name="G1" fmla="+- 21599 0 0"/>
                  <a:gd name="G2" fmla="+- 21600 0 0"/>
                  <a:gd name="T0" fmla="*/ 0 w 21600"/>
                  <a:gd name="T1" fmla="*/ 21599 h 21599"/>
                  <a:gd name="T2" fmla="*/ 2143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4"/>
                      <a:pt x="9570" y="90"/>
                      <a:pt x="21434" y="-1"/>
                    </a:cubicBezTo>
                  </a:path>
                  <a:path w="21600" h="21599" stroke="0" extrusionOk="0">
                    <a:moveTo>
                      <a:pt x="0" y="21599"/>
                    </a:moveTo>
                    <a:cubicBezTo>
                      <a:pt x="0" y="9734"/>
                      <a:pt x="9570" y="90"/>
                      <a:pt x="21434" y="-1"/>
                    </a:cubicBezTo>
                    <a:lnTo>
                      <a:pt x="21600" y="21599"/>
                    </a:lnTo>
                    <a:close/>
                  </a:path>
                </a:pathLst>
              </a:custGeom>
              <a:noFill/>
              <a:ln w="25400" cap="rnd">
                <a:solidFill>
                  <a:schemeClr val="tx1"/>
                </a:solidFill>
                <a:round/>
                <a:headEnd/>
                <a:tailEnd/>
              </a:ln>
              <a:effectLst/>
            </p:spPr>
            <p:txBody>
              <a:bodyPr wrap="none" anchor="ctr"/>
              <a:lstStyle/>
              <a:p>
                <a:endParaRPr lang="zh-CN" altLang="en-US"/>
              </a:p>
            </p:txBody>
          </p:sp>
          <p:sp>
            <p:nvSpPr>
              <p:cNvPr id="302175" name="Line 95"/>
              <p:cNvSpPr>
                <a:spLocks noChangeShapeType="1"/>
              </p:cNvSpPr>
              <p:nvPr/>
            </p:nvSpPr>
            <p:spPr bwMode="auto">
              <a:xfrm flipH="1">
                <a:off x="2756" y="2056"/>
                <a:ext cx="212" cy="0"/>
              </a:xfrm>
              <a:prstGeom prst="line">
                <a:avLst/>
              </a:prstGeom>
              <a:noFill/>
              <a:ln w="25400">
                <a:solidFill>
                  <a:schemeClr val="tx1"/>
                </a:solidFill>
                <a:round/>
                <a:headEnd/>
                <a:tailEnd/>
              </a:ln>
              <a:effectLst/>
            </p:spPr>
            <p:txBody>
              <a:bodyPr wrap="none" anchor="ctr"/>
              <a:lstStyle/>
              <a:p>
                <a:endParaRPr lang="zh-CN" altLang="en-US"/>
              </a:p>
            </p:txBody>
          </p:sp>
          <p:sp>
            <p:nvSpPr>
              <p:cNvPr id="302176" name="Line 96"/>
              <p:cNvSpPr>
                <a:spLocks noChangeShapeType="1"/>
              </p:cNvSpPr>
              <p:nvPr/>
            </p:nvSpPr>
            <p:spPr bwMode="auto">
              <a:xfrm>
                <a:off x="2764" y="2064"/>
                <a:ext cx="0" cy="245"/>
              </a:xfrm>
              <a:prstGeom prst="line">
                <a:avLst/>
              </a:prstGeom>
              <a:noFill/>
              <a:ln w="25400">
                <a:solidFill>
                  <a:schemeClr val="tx1"/>
                </a:solidFill>
                <a:round/>
                <a:headEnd/>
                <a:tailEnd/>
              </a:ln>
              <a:effectLst/>
            </p:spPr>
            <p:txBody>
              <a:bodyPr wrap="none" anchor="ctr"/>
              <a:lstStyle/>
              <a:p>
                <a:endParaRPr lang="zh-CN" altLang="en-US"/>
              </a:p>
            </p:txBody>
          </p:sp>
          <p:sp>
            <p:nvSpPr>
              <p:cNvPr id="302177" name="Line 97"/>
              <p:cNvSpPr>
                <a:spLocks noChangeShapeType="1"/>
              </p:cNvSpPr>
              <p:nvPr/>
            </p:nvSpPr>
            <p:spPr bwMode="auto">
              <a:xfrm flipH="1">
                <a:off x="2756" y="2317"/>
                <a:ext cx="212" cy="0"/>
              </a:xfrm>
              <a:prstGeom prst="line">
                <a:avLst/>
              </a:prstGeom>
              <a:noFill/>
              <a:ln w="25400">
                <a:solidFill>
                  <a:schemeClr val="tx1"/>
                </a:solidFill>
                <a:round/>
                <a:headEnd/>
                <a:tailEnd/>
              </a:ln>
              <a:effectLst/>
            </p:spPr>
            <p:txBody>
              <a:bodyPr wrap="none" anchor="ctr"/>
              <a:lstStyle/>
              <a:p>
                <a:endParaRPr lang="zh-CN" altLang="en-US"/>
              </a:p>
            </p:txBody>
          </p:sp>
        </p:grpSp>
        <p:sp>
          <p:nvSpPr>
            <p:cNvPr id="302178" name="Line 98"/>
            <p:cNvSpPr>
              <a:spLocks noChangeShapeType="1"/>
            </p:cNvSpPr>
            <p:nvPr/>
          </p:nvSpPr>
          <p:spPr bwMode="auto">
            <a:xfrm flipH="1">
              <a:off x="2603" y="2121"/>
              <a:ext cx="174" cy="0"/>
            </a:xfrm>
            <a:prstGeom prst="line">
              <a:avLst/>
            </a:prstGeom>
            <a:noFill/>
            <a:ln w="12700">
              <a:solidFill>
                <a:schemeClr val="accent2"/>
              </a:solidFill>
              <a:round/>
              <a:headEnd/>
              <a:tailEnd/>
            </a:ln>
            <a:effectLst/>
          </p:spPr>
          <p:txBody>
            <a:bodyPr wrap="none" anchor="ctr"/>
            <a:lstStyle/>
            <a:p>
              <a:endParaRPr lang="zh-CN" altLang="en-US"/>
            </a:p>
          </p:txBody>
        </p:sp>
        <p:sp>
          <p:nvSpPr>
            <p:cNvPr id="302179" name="Line 99"/>
            <p:cNvSpPr>
              <a:spLocks noChangeShapeType="1"/>
            </p:cNvSpPr>
            <p:nvPr/>
          </p:nvSpPr>
          <p:spPr bwMode="auto">
            <a:xfrm flipH="1">
              <a:off x="2594" y="2252"/>
              <a:ext cx="174" cy="0"/>
            </a:xfrm>
            <a:prstGeom prst="line">
              <a:avLst/>
            </a:prstGeom>
            <a:noFill/>
            <a:ln w="12700">
              <a:solidFill>
                <a:schemeClr val="tx1"/>
              </a:solidFill>
              <a:round/>
              <a:headEnd/>
              <a:tailEnd/>
            </a:ln>
            <a:effectLst/>
          </p:spPr>
          <p:txBody>
            <a:bodyPr wrap="none" anchor="ctr"/>
            <a:lstStyle/>
            <a:p>
              <a:endParaRPr lang="zh-CN" altLang="en-US"/>
            </a:p>
          </p:txBody>
        </p:sp>
        <p:sp>
          <p:nvSpPr>
            <p:cNvPr id="302180" name="Line 100"/>
            <p:cNvSpPr>
              <a:spLocks noChangeShapeType="1"/>
            </p:cNvSpPr>
            <p:nvPr/>
          </p:nvSpPr>
          <p:spPr bwMode="auto">
            <a:xfrm>
              <a:off x="3170" y="2186"/>
              <a:ext cx="192" cy="0"/>
            </a:xfrm>
            <a:prstGeom prst="line">
              <a:avLst/>
            </a:prstGeom>
            <a:noFill/>
            <a:ln w="12700">
              <a:solidFill>
                <a:schemeClr val="accent2"/>
              </a:solidFill>
              <a:round/>
              <a:headEnd/>
              <a:tailEnd/>
            </a:ln>
            <a:effectLst/>
          </p:spPr>
          <p:txBody>
            <a:bodyPr wrap="none" anchor="ctr"/>
            <a:lstStyle/>
            <a:p>
              <a:endParaRPr lang="zh-CN" altLang="en-US"/>
            </a:p>
          </p:txBody>
        </p:sp>
        <p:sp>
          <p:nvSpPr>
            <p:cNvPr id="302181" name="Line 101"/>
            <p:cNvSpPr>
              <a:spLocks noChangeShapeType="1"/>
            </p:cNvSpPr>
            <p:nvPr/>
          </p:nvSpPr>
          <p:spPr bwMode="auto">
            <a:xfrm>
              <a:off x="2602" y="1887"/>
              <a:ext cx="0" cy="232"/>
            </a:xfrm>
            <a:prstGeom prst="line">
              <a:avLst/>
            </a:prstGeom>
            <a:noFill/>
            <a:ln w="12700">
              <a:solidFill>
                <a:schemeClr val="accent2"/>
              </a:solidFill>
              <a:round/>
              <a:headEnd/>
              <a:tailEnd/>
            </a:ln>
            <a:effectLst/>
          </p:spPr>
          <p:txBody>
            <a:bodyPr wrap="none" anchor="ctr"/>
            <a:lstStyle/>
            <a:p>
              <a:endParaRPr lang="zh-CN" altLang="en-US"/>
            </a:p>
          </p:txBody>
        </p:sp>
        <p:sp>
          <p:nvSpPr>
            <p:cNvPr id="302182" name="Line 102"/>
            <p:cNvSpPr>
              <a:spLocks noChangeShapeType="1"/>
            </p:cNvSpPr>
            <p:nvPr/>
          </p:nvSpPr>
          <p:spPr bwMode="auto">
            <a:xfrm>
              <a:off x="2190" y="2250"/>
              <a:ext cx="435" cy="0"/>
            </a:xfrm>
            <a:prstGeom prst="line">
              <a:avLst/>
            </a:prstGeom>
            <a:noFill/>
            <a:ln w="12700">
              <a:solidFill>
                <a:schemeClr val="tx1"/>
              </a:solidFill>
              <a:round/>
              <a:headEnd/>
              <a:tailEnd/>
            </a:ln>
            <a:effectLst/>
          </p:spPr>
          <p:txBody>
            <a:bodyPr wrap="none" anchor="ctr"/>
            <a:lstStyle/>
            <a:p>
              <a:endParaRPr lang="zh-CN" altLang="en-US"/>
            </a:p>
          </p:txBody>
        </p:sp>
        <p:sp>
          <p:nvSpPr>
            <p:cNvPr id="302183" name="Line 103"/>
            <p:cNvSpPr>
              <a:spLocks noChangeShapeType="1"/>
            </p:cNvSpPr>
            <p:nvPr/>
          </p:nvSpPr>
          <p:spPr bwMode="auto">
            <a:xfrm flipH="1">
              <a:off x="2972" y="1792"/>
              <a:ext cx="0" cy="184"/>
            </a:xfrm>
            <a:prstGeom prst="line">
              <a:avLst/>
            </a:prstGeom>
            <a:noFill/>
            <a:ln w="12700">
              <a:solidFill>
                <a:schemeClr val="accent2"/>
              </a:solidFill>
              <a:round/>
              <a:headEnd/>
              <a:tailEnd/>
            </a:ln>
            <a:effectLst/>
          </p:spPr>
          <p:txBody>
            <a:bodyPr wrap="none" anchor="ctr"/>
            <a:lstStyle/>
            <a:p>
              <a:endParaRPr lang="zh-CN" altLang="en-US"/>
            </a:p>
          </p:txBody>
        </p:sp>
        <p:sp>
          <p:nvSpPr>
            <p:cNvPr id="302184" name="Line 104"/>
            <p:cNvSpPr>
              <a:spLocks noChangeShapeType="1"/>
            </p:cNvSpPr>
            <p:nvPr/>
          </p:nvSpPr>
          <p:spPr bwMode="auto">
            <a:xfrm>
              <a:off x="2975" y="1963"/>
              <a:ext cx="392" cy="0"/>
            </a:xfrm>
            <a:prstGeom prst="line">
              <a:avLst/>
            </a:prstGeom>
            <a:noFill/>
            <a:ln w="12700">
              <a:solidFill>
                <a:schemeClr val="accent2"/>
              </a:solidFill>
              <a:round/>
              <a:headEnd/>
              <a:tailEnd/>
            </a:ln>
            <a:effectLst/>
          </p:spPr>
          <p:txBody>
            <a:bodyPr wrap="none" anchor="ctr"/>
            <a:lstStyle/>
            <a:p>
              <a:endParaRPr lang="zh-CN" altLang="en-US"/>
            </a:p>
          </p:txBody>
        </p:sp>
        <p:sp>
          <p:nvSpPr>
            <p:cNvPr id="302185" name="Line 105"/>
            <p:cNvSpPr>
              <a:spLocks noChangeShapeType="1"/>
            </p:cNvSpPr>
            <p:nvPr/>
          </p:nvSpPr>
          <p:spPr bwMode="auto">
            <a:xfrm>
              <a:off x="3365" y="1966"/>
              <a:ext cx="0" cy="217"/>
            </a:xfrm>
            <a:prstGeom prst="line">
              <a:avLst/>
            </a:prstGeom>
            <a:noFill/>
            <a:ln w="12700">
              <a:solidFill>
                <a:schemeClr val="accent2"/>
              </a:solidFill>
              <a:round/>
              <a:headEnd/>
              <a:tailEnd/>
            </a:ln>
            <a:effectLst/>
          </p:spPr>
          <p:txBody>
            <a:bodyPr wrap="none" anchor="ctr"/>
            <a:lstStyle/>
            <a:p>
              <a:endParaRPr lang="zh-CN" altLang="en-US"/>
            </a:p>
          </p:txBody>
        </p:sp>
        <p:sp>
          <p:nvSpPr>
            <p:cNvPr id="302186" name="Line 106"/>
            <p:cNvSpPr>
              <a:spLocks noChangeShapeType="1"/>
            </p:cNvSpPr>
            <p:nvPr/>
          </p:nvSpPr>
          <p:spPr bwMode="auto">
            <a:xfrm>
              <a:off x="1455" y="1663"/>
              <a:ext cx="1518" cy="0"/>
            </a:xfrm>
            <a:prstGeom prst="line">
              <a:avLst/>
            </a:prstGeom>
            <a:noFill/>
            <a:ln w="12700">
              <a:solidFill>
                <a:schemeClr val="tx1"/>
              </a:solidFill>
              <a:round/>
              <a:headEnd/>
              <a:tailEnd/>
            </a:ln>
            <a:effectLst/>
          </p:spPr>
          <p:txBody>
            <a:bodyPr wrap="none" anchor="ctr"/>
            <a:lstStyle/>
            <a:p>
              <a:endParaRPr lang="zh-CN" altLang="en-US"/>
            </a:p>
          </p:txBody>
        </p:sp>
        <p:sp>
          <p:nvSpPr>
            <p:cNvPr id="302187" name="Line 107"/>
            <p:cNvSpPr>
              <a:spLocks noChangeShapeType="1"/>
            </p:cNvSpPr>
            <p:nvPr/>
          </p:nvSpPr>
          <p:spPr bwMode="auto">
            <a:xfrm>
              <a:off x="3359" y="2187"/>
              <a:ext cx="808" cy="0"/>
            </a:xfrm>
            <a:prstGeom prst="line">
              <a:avLst/>
            </a:prstGeom>
            <a:noFill/>
            <a:ln w="12700">
              <a:solidFill>
                <a:schemeClr val="tx1"/>
              </a:solidFill>
              <a:round/>
              <a:headEnd/>
              <a:tailEnd/>
            </a:ln>
            <a:effectLst/>
          </p:spPr>
          <p:txBody>
            <a:bodyPr wrap="none" anchor="ctr"/>
            <a:lstStyle/>
            <a:p>
              <a:endParaRPr lang="zh-CN" altLang="en-US"/>
            </a:p>
          </p:txBody>
        </p:sp>
        <p:sp>
          <p:nvSpPr>
            <p:cNvPr id="302188" name="Line 108"/>
            <p:cNvSpPr>
              <a:spLocks noChangeShapeType="1"/>
            </p:cNvSpPr>
            <p:nvPr/>
          </p:nvSpPr>
          <p:spPr bwMode="auto">
            <a:xfrm>
              <a:off x="1592" y="1832"/>
              <a:ext cx="368" cy="32"/>
            </a:xfrm>
            <a:prstGeom prst="line">
              <a:avLst/>
            </a:prstGeom>
            <a:noFill/>
            <a:ln w="25400">
              <a:solidFill>
                <a:schemeClr val="accent2"/>
              </a:solidFill>
              <a:round/>
              <a:headEnd/>
              <a:tailEnd/>
            </a:ln>
            <a:effectLst/>
          </p:spPr>
          <p:txBody>
            <a:bodyPr wrap="none" anchor="ctr"/>
            <a:lstStyle/>
            <a:p>
              <a:endParaRPr lang="zh-CN" altLang="en-US"/>
            </a:p>
          </p:txBody>
        </p:sp>
        <p:sp>
          <p:nvSpPr>
            <p:cNvPr id="302189" name="Line 109"/>
            <p:cNvSpPr>
              <a:spLocks noChangeShapeType="1"/>
            </p:cNvSpPr>
            <p:nvPr/>
          </p:nvSpPr>
          <p:spPr bwMode="auto">
            <a:xfrm>
              <a:off x="2216" y="1884"/>
              <a:ext cx="128" cy="0"/>
            </a:xfrm>
            <a:prstGeom prst="line">
              <a:avLst/>
            </a:prstGeom>
            <a:noFill/>
            <a:ln w="25400">
              <a:solidFill>
                <a:schemeClr val="accent2"/>
              </a:solidFill>
              <a:round/>
              <a:headEnd/>
              <a:tailEnd/>
            </a:ln>
            <a:effectLst/>
          </p:spPr>
          <p:txBody>
            <a:bodyPr wrap="none" anchor="ctr"/>
            <a:lstStyle/>
            <a:p>
              <a:endParaRPr lang="zh-CN" altLang="en-US"/>
            </a:p>
          </p:txBody>
        </p:sp>
        <p:sp>
          <p:nvSpPr>
            <p:cNvPr id="302190" name="Line 110"/>
            <p:cNvSpPr>
              <a:spLocks noChangeShapeType="1"/>
            </p:cNvSpPr>
            <p:nvPr/>
          </p:nvSpPr>
          <p:spPr bwMode="auto">
            <a:xfrm>
              <a:off x="2768" y="2132"/>
              <a:ext cx="332" cy="44"/>
            </a:xfrm>
            <a:prstGeom prst="line">
              <a:avLst/>
            </a:prstGeom>
            <a:noFill/>
            <a:ln w="25400">
              <a:solidFill>
                <a:schemeClr val="accent2"/>
              </a:solidFill>
              <a:round/>
              <a:headEnd/>
              <a:tailEnd/>
            </a:ln>
            <a:effectLst/>
          </p:spPr>
          <p:txBody>
            <a:bodyPr wrap="none" anchor="ctr"/>
            <a:lstStyle/>
            <a:p>
              <a:endParaRPr lang="zh-CN" altLang="en-US"/>
            </a:p>
          </p:txBody>
        </p:sp>
        <p:sp>
          <p:nvSpPr>
            <p:cNvPr id="302191" name="Line 111"/>
            <p:cNvSpPr>
              <a:spLocks noChangeShapeType="1"/>
            </p:cNvSpPr>
            <p:nvPr/>
          </p:nvSpPr>
          <p:spPr bwMode="auto">
            <a:xfrm flipV="1">
              <a:off x="3176" y="1720"/>
              <a:ext cx="248" cy="88"/>
            </a:xfrm>
            <a:prstGeom prst="line">
              <a:avLst/>
            </a:prstGeom>
            <a:noFill/>
            <a:ln w="25400">
              <a:solidFill>
                <a:schemeClr val="accent2"/>
              </a:solidFill>
              <a:round/>
              <a:headEnd/>
              <a:tailEnd/>
            </a:ln>
            <a:effectLst/>
          </p:spPr>
          <p:txBody>
            <a:bodyPr wrap="none" anchor="ctr"/>
            <a:lstStyle/>
            <a:p>
              <a:endParaRPr lang="zh-CN" altLang="en-US"/>
            </a:p>
          </p:txBody>
        </p:sp>
        <p:sp>
          <p:nvSpPr>
            <p:cNvPr id="302192" name="Line 112"/>
            <p:cNvSpPr>
              <a:spLocks noChangeShapeType="1"/>
            </p:cNvSpPr>
            <p:nvPr/>
          </p:nvSpPr>
          <p:spPr bwMode="auto">
            <a:xfrm>
              <a:off x="3776" y="1728"/>
              <a:ext cx="128" cy="0"/>
            </a:xfrm>
            <a:prstGeom prst="line">
              <a:avLst/>
            </a:prstGeom>
            <a:noFill/>
            <a:ln w="25400">
              <a:solidFill>
                <a:schemeClr val="accent2"/>
              </a:solidFill>
              <a:round/>
              <a:headEnd/>
              <a:tailEnd/>
            </a:ln>
            <a:effectLst/>
          </p:spPr>
          <p:txBody>
            <a:bodyPr wrap="none" anchor="ctr"/>
            <a:lstStyle/>
            <a:p>
              <a:endParaRPr lang="zh-CN" altLang="en-US"/>
            </a:p>
          </p:txBody>
        </p:sp>
      </p:grpSp>
      <p:sp>
        <p:nvSpPr>
          <p:cNvPr id="302193" name="Line 113"/>
          <p:cNvSpPr>
            <a:spLocks noChangeShapeType="1"/>
          </p:cNvSpPr>
          <p:nvPr/>
        </p:nvSpPr>
        <p:spPr bwMode="auto">
          <a:xfrm>
            <a:off x="7226300" y="1285875"/>
            <a:ext cx="0" cy="825500"/>
          </a:xfrm>
          <a:prstGeom prst="line">
            <a:avLst/>
          </a:prstGeom>
          <a:noFill/>
          <a:ln w="12700">
            <a:solidFill>
              <a:schemeClr val="tx1"/>
            </a:solidFill>
            <a:prstDash val="dash"/>
            <a:round/>
            <a:headEnd/>
            <a:tailEnd/>
          </a:ln>
          <a:effectLst/>
        </p:spPr>
        <p:txBody>
          <a:bodyPr wrap="none" anchor="ctr"/>
          <a:lstStyle/>
          <a:p>
            <a:endParaRPr lang="zh-CN" altLang="en-US"/>
          </a:p>
        </p:txBody>
      </p:sp>
      <p:sp>
        <p:nvSpPr>
          <p:cNvPr id="302194" name="Line 114"/>
          <p:cNvSpPr>
            <a:spLocks noChangeShapeType="1"/>
          </p:cNvSpPr>
          <p:nvPr/>
        </p:nvSpPr>
        <p:spPr bwMode="auto">
          <a:xfrm>
            <a:off x="1060450" y="1660525"/>
            <a:ext cx="5969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95" name="Line 115"/>
          <p:cNvSpPr>
            <a:spLocks noChangeShapeType="1"/>
          </p:cNvSpPr>
          <p:nvPr/>
        </p:nvSpPr>
        <p:spPr bwMode="auto">
          <a:xfrm>
            <a:off x="1670050" y="1660525"/>
            <a:ext cx="5207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96" name="Rectangle 116"/>
          <p:cNvSpPr>
            <a:spLocks noChangeArrowheads="1"/>
          </p:cNvSpPr>
          <p:nvPr/>
        </p:nvSpPr>
        <p:spPr bwMode="auto">
          <a:xfrm>
            <a:off x="976313" y="1279525"/>
            <a:ext cx="744537"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Setup</a:t>
            </a:r>
          </a:p>
        </p:txBody>
      </p:sp>
      <p:sp>
        <p:nvSpPr>
          <p:cNvPr id="302197" name="Rectangle 117"/>
          <p:cNvSpPr>
            <a:spLocks noChangeArrowheads="1"/>
          </p:cNvSpPr>
          <p:nvPr/>
        </p:nvSpPr>
        <p:spPr bwMode="auto">
          <a:xfrm>
            <a:off x="1624013" y="1292225"/>
            <a:ext cx="631825"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Hold</a:t>
            </a:r>
          </a:p>
        </p:txBody>
      </p:sp>
      <p:sp>
        <p:nvSpPr>
          <p:cNvPr id="302198" name="Line 118"/>
          <p:cNvSpPr>
            <a:spLocks noChangeShapeType="1"/>
          </p:cNvSpPr>
          <p:nvPr/>
        </p:nvSpPr>
        <p:spPr bwMode="auto">
          <a:xfrm>
            <a:off x="1663700" y="1285875"/>
            <a:ext cx="0" cy="825500"/>
          </a:xfrm>
          <a:prstGeom prst="line">
            <a:avLst/>
          </a:prstGeom>
          <a:noFill/>
          <a:ln w="12700">
            <a:solidFill>
              <a:schemeClr val="tx1"/>
            </a:solidFill>
            <a:prstDash val="dash"/>
            <a:round/>
            <a:headEnd/>
            <a:tailEnd/>
          </a:ln>
          <a:effectLst/>
        </p:spPr>
        <p:txBody>
          <a:bodyPr wrap="none" anchor="ctr"/>
          <a:lstStyle/>
          <a:p>
            <a:endParaRPr lang="zh-CN" altLang="en-US"/>
          </a:p>
        </p:txBody>
      </p:sp>
      <p:sp>
        <p:nvSpPr>
          <p:cNvPr id="302199" name="Text Box 119"/>
          <p:cNvSpPr txBox="1">
            <a:spLocks noChangeArrowheads="1"/>
          </p:cNvSpPr>
          <p:nvPr/>
        </p:nvSpPr>
        <p:spPr bwMode="auto">
          <a:xfrm>
            <a:off x="147638" y="4090988"/>
            <a:ext cx="8896350" cy="3968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1"/>
                </a:solidFill>
                <a:latin typeface="微软雅黑" pitchFamily="34" charset="-122"/>
                <a:ea typeface="微软雅黑" pitchFamily="34" charset="-122"/>
              </a:rPr>
              <a:t>数据通路由“ </a:t>
            </a:r>
            <a:r>
              <a:rPr lang="en-US" altLang="zh-CN" sz="2000">
                <a:solidFill>
                  <a:schemeClr val="accent1"/>
                </a:solidFill>
                <a:latin typeface="微软雅黑" pitchFamily="34" charset="-122"/>
                <a:ea typeface="微软雅黑" pitchFamily="34" charset="-122"/>
              </a:rPr>
              <a:t>… + </a:t>
            </a:r>
            <a:r>
              <a:rPr lang="zh-CN" altLang="en-US" sz="2000">
                <a:latin typeface="微软雅黑" pitchFamily="34" charset="-122"/>
                <a:ea typeface="微软雅黑" pitchFamily="34" charset="-122"/>
              </a:rPr>
              <a:t>状态元件</a:t>
            </a:r>
            <a:r>
              <a:rPr lang="zh-CN" altLang="en-US" sz="2000">
                <a:solidFill>
                  <a:schemeClr val="accent1"/>
                </a:solidFill>
                <a:latin typeface="微软雅黑" pitchFamily="34" charset="-122"/>
                <a:ea typeface="微软雅黑" pitchFamily="34" charset="-122"/>
              </a:rPr>
              <a:t> </a:t>
            </a:r>
            <a:r>
              <a:rPr lang="en-US" altLang="zh-CN" sz="2000">
                <a:solidFill>
                  <a:schemeClr val="accent1"/>
                </a:solidFill>
                <a:latin typeface="微软雅黑" pitchFamily="34" charset="-122"/>
                <a:ea typeface="微软雅黑" pitchFamily="34" charset="-122"/>
              </a:rPr>
              <a:t>+ </a:t>
            </a:r>
            <a:r>
              <a:rPr lang="zh-CN" altLang="en-US" sz="2000">
                <a:solidFill>
                  <a:srgbClr val="339933"/>
                </a:solidFill>
                <a:latin typeface="微软雅黑" pitchFamily="34" charset="-122"/>
                <a:ea typeface="微软雅黑" pitchFamily="34" charset="-122"/>
              </a:rPr>
              <a:t>操作元件</a:t>
            </a:r>
            <a:r>
              <a:rPr lang="en-US" altLang="zh-CN" sz="2000">
                <a:solidFill>
                  <a:srgbClr val="339933"/>
                </a:solidFill>
                <a:latin typeface="微软雅黑" pitchFamily="34" charset="-122"/>
                <a:ea typeface="微软雅黑" pitchFamily="34" charset="-122"/>
              </a:rPr>
              <a:t>( </a:t>
            </a:r>
            <a:r>
              <a:rPr lang="zh-CN" altLang="en-US" sz="2000">
                <a:solidFill>
                  <a:srgbClr val="339933"/>
                </a:solidFill>
                <a:latin typeface="微软雅黑" pitchFamily="34" charset="-122"/>
                <a:ea typeface="微软雅黑" pitchFamily="34" charset="-122"/>
              </a:rPr>
              <a:t>组合电路</a:t>
            </a:r>
            <a:r>
              <a:rPr lang="en-US" altLang="zh-CN" sz="2000">
                <a:solidFill>
                  <a:srgbClr val="339933"/>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 + </a:t>
            </a:r>
            <a:r>
              <a:rPr lang="zh-CN" altLang="en-US" sz="2000">
                <a:latin typeface="微软雅黑" pitchFamily="34" charset="-122"/>
                <a:ea typeface="微软雅黑" pitchFamily="34" charset="-122"/>
              </a:rPr>
              <a:t>状态元件</a:t>
            </a:r>
            <a:r>
              <a:rPr lang="zh-CN" altLang="en-US" sz="2000">
                <a:solidFill>
                  <a:schemeClr val="accent1"/>
                </a:solidFill>
                <a:latin typeface="微软雅黑" pitchFamily="34" charset="-122"/>
                <a:ea typeface="微软雅黑" pitchFamily="34" charset="-122"/>
              </a:rPr>
              <a:t> </a:t>
            </a:r>
            <a:r>
              <a:rPr lang="en-US" altLang="zh-CN" sz="2000">
                <a:solidFill>
                  <a:schemeClr val="accent1"/>
                </a:solidFill>
                <a:latin typeface="微软雅黑" pitchFamily="34" charset="-122"/>
                <a:ea typeface="微软雅黑" pitchFamily="34" charset="-122"/>
              </a:rPr>
              <a:t>+ …</a:t>
            </a:r>
            <a:r>
              <a:rPr lang="zh-CN" altLang="en-US" sz="2000">
                <a:solidFill>
                  <a:schemeClr val="accent1"/>
                </a:solidFill>
                <a:latin typeface="微软雅黑" pitchFamily="34" charset="-122"/>
                <a:ea typeface="微软雅黑" pitchFamily="34" charset="-122"/>
              </a:rPr>
              <a:t>” 组成</a:t>
            </a:r>
          </a:p>
        </p:txBody>
      </p:sp>
      <p:sp>
        <p:nvSpPr>
          <p:cNvPr id="302200" name="Text Box 120"/>
          <p:cNvSpPr txBox="1">
            <a:spLocks noChangeArrowheads="1"/>
          </p:cNvSpPr>
          <p:nvPr/>
        </p:nvSpPr>
        <p:spPr bwMode="auto">
          <a:xfrm>
            <a:off x="225425" y="4556125"/>
            <a:ext cx="8448675" cy="946150"/>
          </a:xfrm>
          <a:prstGeom prst="rect">
            <a:avLst/>
          </a:prstGeom>
          <a:noFill/>
          <a:ln w="50800">
            <a:noFill/>
            <a:miter lim="800000"/>
            <a:headEnd/>
            <a:tailEnd/>
          </a:ln>
          <a:effectLst/>
        </p:spPr>
        <p:txBody>
          <a:bodyPr>
            <a:spAutoFit/>
          </a:bodyPr>
          <a:lstStyle/>
          <a:p>
            <a:pPr>
              <a:lnSpc>
                <a:spcPct val="140000"/>
              </a:lnSpc>
              <a:spcBef>
                <a:spcPct val="50000"/>
              </a:spcBef>
            </a:pPr>
            <a:r>
              <a:rPr lang="zh-CN" altLang="en-US" sz="2000">
                <a:solidFill>
                  <a:schemeClr val="accent2"/>
                </a:solidFill>
                <a:ea typeface="微软雅黑" pitchFamily="34" charset="-122"/>
              </a:rPr>
              <a:t>只有状态元件能存储信息，操作元件须从状态元件接收输入，并将输出写入状态元件。其输入为前一时钟生成的数据，输出为当前时钟所用的数据</a:t>
            </a:r>
          </a:p>
        </p:txBody>
      </p:sp>
      <p:sp>
        <p:nvSpPr>
          <p:cNvPr id="302202" name="Text Box 122"/>
          <p:cNvSpPr txBox="1">
            <a:spLocks noChangeArrowheads="1"/>
          </p:cNvSpPr>
          <p:nvPr/>
        </p:nvSpPr>
        <p:spPr bwMode="auto">
          <a:xfrm>
            <a:off x="7354888" y="84138"/>
            <a:ext cx="1731962" cy="822325"/>
          </a:xfrm>
          <a:prstGeom prst="rect">
            <a:avLst/>
          </a:prstGeom>
          <a:solidFill>
            <a:schemeClr val="bg1"/>
          </a:solidFill>
          <a:ln w="50800">
            <a:noFill/>
            <a:miter lim="800000"/>
            <a:headEnd/>
            <a:tailEnd/>
          </a:ln>
          <a:effectLst/>
        </p:spPr>
        <p:txBody>
          <a:bodyPr>
            <a:spAutoFit/>
          </a:bodyPr>
          <a:lstStyle/>
          <a:p>
            <a:pPr>
              <a:spcBef>
                <a:spcPct val="50000"/>
              </a:spcBef>
              <a:buFont typeface="Times New Roman" pitchFamily="18" charset="0"/>
              <a:buNone/>
            </a:pPr>
            <a:r>
              <a:rPr lang="zh-CN" altLang="en-US" sz="2400">
                <a:solidFill>
                  <a:schemeClr val="accent1"/>
                </a:solidFill>
                <a:latin typeface="Times New Roman" pitchFamily="18" charset="0"/>
                <a:ea typeface="黑体" pitchFamily="49" charset="-122"/>
              </a:rPr>
              <a:t>现代计算机的时钟周期</a:t>
            </a:r>
          </a:p>
        </p:txBody>
      </p:sp>
      <p:sp>
        <p:nvSpPr>
          <p:cNvPr id="302203" name="Text Box 123"/>
          <p:cNvSpPr txBox="1">
            <a:spLocks noChangeArrowheads="1"/>
          </p:cNvSpPr>
          <p:nvPr/>
        </p:nvSpPr>
        <p:spPr bwMode="auto">
          <a:xfrm>
            <a:off x="1635125" y="3736975"/>
            <a:ext cx="571500" cy="336550"/>
          </a:xfrm>
          <a:prstGeom prst="rect">
            <a:avLst/>
          </a:prstGeom>
          <a:noFill/>
          <a:ln w="50800">
            <a:noFill/>
            <a:miter lim="800000"/>
            <a:headEnd/>
            <a:tailEnd/>
          </a:ln>
          <a:effectLst/>
        </p:spPr>
        <p:txBody>
          <a:bodyPr>
            <a:spAutoFit/>
          </a:bodyPr>
          <a:lstStyle/>
          <a:p>
            <a:pPr>
              <a:spcBef>
                <a:spcPct val="50000"/>
              </a:spcBef>
            </a:pPr>
            <a:r>
              <a:rPr lang="en-US" altLang="zh-CN">
                <a:ea typeface="宋体" pitchFamily="2" charset="-122"/>
              </a:rPr>
              <a:t>Clk</a:t>
            </a:r>
          </a:p>
        </p:txBody>
      </p:sp>
      <p:sp>
        <p:nvSpPr>
          <p:cNvPr id="302204" name="Text Box 124"/>
          <p:cNvSpPr txBox="1">
            <a:spLocks noChangeArrowheads="1"/>
          </p:cNvSpPr>
          <p:nvPr/>
        </p:nvSpPr>
        <p:spPr bwMode="auto">
          <a:xfrm>
            <a:off x="7186613" y="3716338"/>
            <a:ext cx="571500" cy="336550"/>
          </a:xfrm>
          <a:prstGeom prst="rect">
            <a:avLst/>
          </a:prstGeom>
          <a:noFill/>
          <a:ln w="50800">
            <a:noFill/>
            <a:miter lim="800000"/>
            <a:headEnd/>
            <a:tailEnd/>
          </a:ln>
          <a:effectLst/>
        </p:spPr>
        <p:txBody>
          <a:bodyPr>
            <a:spAutoFit/>
          </a:bodyPr>
          <a:lstStyle/>
          <a:p>
            <a:pPr>
              <a:spcBef>
                <a:spcPct val="50000"/>
              </a:spcBef>
            </a:pPr>
            <a:r>
              <a:rPr lang="en-US" altLang="zh-CN">
                <a:ea typeface="宋体" pitchFamily="2" charset="-122"/>
              </a:rPr>
              <a:t>Clk</a:t>
            </a:r>
          </a:p>
        </p:txBody>
      </p:sp>
      <p:sp>
        <p:nvSpPr>
          <p:cNvPr id="302206" name="Rectangle 126"/>
          <p:cNvSpPr>
            <a:spLocks noChangeArrowheads="1"/>
          </p:cNvSpPr>
          <p:nvPr/>
        </p:nvSpPr>
        <p:spPr bwMode="auto">
          <a:xfrm>
            <a:off x="373063" y="5711825"/>
            <a:ext cx="7937500" cy="396875"/>
          </a:xfrm>
          <a:prstGeom prst="rect">
            <a:avLst/>
          </a:prstGeom>
          <a:noFill/>
          <a:ln w="50800">
            <a:noFill/>
            <a:miter lim="800000"/>
            <a:headEnd/>
            <a:tailEnd/>
          </a:ln>
          <a:effectLst/>
        </p:spPr>
        <p:txBody>
          <a:bodyPr wrap="none" anchor="ctr">
            <a:spAutoFit/>
          </a:bodyPr>
          <a:lstStyle/>
          <a:p>
            <a:pPr algn="ctr"/>
            <a:r>
              <a:rPr lang="en-US" altLang="zh-CN" sz="2000">
                <a:latin typeface="微软雅黑" pitchFamily="34" charset="-122"/>
                <a:ea typeface="微软雅黑" pitchFamily="34" charset="-122"/>
              </a:rPr>
              <a:t>Cycle Time = Clk-to-Q</a:t>
            </a:r>
            <a:r>
              <a:rPr lang="zh-CN" altLang="en-US" sz="2000">
                <a:latin typeface="微软雅黑" pitchFamily="34" charset="-122"/>
                <a:ea typeface="微软雅黑" pitchFamily="34" charset="-122"/>
              </a:rPr>
              <a:t>时间</a:t>
            </a:r>
            <a:r>
              <a:rPr lang="en-US" altLang="zh-CN" sz="2000">
                <a:latin typeface="微软雅黑" pitchFamily="34" charset="-122"/>
                <a:ea typeface="微软雅黑" pitchFamily="34" charset="-122"/>
              </a:rPr>
              <a:t>+Longest Delay+</a:t>
            </a:r>
            <a:r>
              <a:rPr lang="zh-CN" altLang="en-US" sz="2000">
                <a:latin typeface="微软雅黑" pitchFamily="34" charset="-122"/>
                <a:ea typeface="微软雅黑" pitchFamily="34" charset="-122"/>
              </a:rPr>
              <a:t>建立时间</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时钟偏移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199"/>
                                        </p:tgtEl>
                                        <p:attrNameLst>
                                          <p:attrName>style.visibility</p:attrName>
                                        </p:attrNameLst>
                                      </p:cBhvr>
                                      <p:to>
                                        <p:strVal val="visible"/>
                                      </p:to>
                                    </p:set>
                                    <p:animEffect transition="in" filter="blinds(horizontal)">
                                      <p:cBhvr>
                                        <p:cTn id="7" dur="500"/>
                                        <p:tgtEl>
                                          <p:spTgt spid="3021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200">
                                            <p:txEl>
                                              <p:pRg st="0" end="0"/>
                                            </p:txEl>
                                          </p:spTgt>
                                        </p:tgtEl>
                                        <p:attrNameLst>
                                          <p:attrName>style.visibility</p:attrName>
                                        </p:attrNameLst>
                                      </p:cBhvr>
                                      <p:to>
                                        <p:strVal val="visible"/>
                                      </p:to>
                                    </p:set>
                                    <p:animEffect transition="in" filter="blinds(horizontal)">
                                      <p:cBhvr>
                                        <p:cTn id="12" dur="500"/>
                                        <p:tgtEl>
                                          <p:spTgt spid="3022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99" grpId="0"/>
      <p:bldP spid="302200"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66" name="Picture 30"/>
          <p:cNvPicPr>
            <a:picLocks noChangeAspect="1" noChangeArrowheads="1"/>
          </p:cNvPicPr>
          <p:nvPr/>
        </p:nvPicPr>
        <p:blipFill>
          <a:blip r:embed="rId2"/>
          <a:srcRect/>
          <a:stretch>
            <a:fillRect/>
          </a:stretch>
        </p:blipFill>
        <p:spPr bwMode="auto">
          <a:xfrm>
            <a:off x="3573463" y="0"/>
            <a:ext cx="5570537" cy="4319588"/>
          </a:xfrm>
          <a:prstGeom prst="rect">
            <a:avLst/>
          </a:prstGeom>
          <a:noFill/>
          <a:ln w="9525">
            <a:noFill/>
            <a:miter lim="800000"/>
            <a:headEnd/>
            <a:tailEnd/>
          </a:ln>
        </p:spPr>
      </p:pic>
      <p:sp>
        <p:nvSpPr>
          <p:cNvPr id="398338" name="Rectangle 2"/>
          <p:cNvSpPr>
            <a:spLocks noGrp="1" noChangeArrowheads="1"/>
          </p:cNvSpPr>
          <p:nvPr>
            <p:ph type="title"/>
          </p:nvPr>
        </p:nvSpPr>
        <p:spPr>
          <a:xfrm>
            <a:off x="101600" y="88900"/>
            <a:ext cx="7499350" cy="528638"/>
          </a:xfrm>
        </p:spPr>
        <p:txBody>
          <a:bodyPr/>
          <a:lstStyle/>
          <a:p>
            <a:pPr algn="l"/>
            <a:r>
              <a:rPr lang="zh-CN" altLang="en-US"/>
              <a:t>单总线数据通路</a:t>
            </a:r>
            <a:endParaRPr lang="en-US" altLang="zh-CN"/>
          </a:p>
        </p:txBody>
      </p:sp>
      <p:sp>
        <p:nvSpPr>
          <p:cNvPr id="398339" name="Rectangle 3"/>
          <p:cNvSpPr>
            <a:spLocks noGrp="1" noChangeArrowheads="1"/>
          </p:cNvSpPr>
          <p:nvPr>
            <p:ph type="body" idx="1"/>
          </p:nvPr>
        </p:nvSpPr>
        <p:spPr>
          <a:xfrm>
            <a:off x="0" y="776288"/>
            <a:ext cx="4010025" cy="4548187"/>
          </a:xfrm>
        </p:spPr>
        <p:txBody>
          <a:bodyPr/>
          <a:lstStyle/>
          <a:p>
            <a:pPr>
              <a:spcBef>
                <a:spcPct val="10000"/>
              </a:spcBef>
              <a:buFontTx/>
              <a:buNone/>
            </a:pPr>
            <a:r>
              <a:rPr lang="zh-CN" altLang="en-US">
                <a:ea typeface="宋体" pitchFamily="2" charset="-122"/>
              </a:rPr>
              <a:t>     </a:t>
            </a:r>
            <a:r>
              <a:rPr lang="zh-CN" altLang="en-US">
                <a:latin typeface="微软雅黑" pitchFamily="34" charset="-122"/>
                <a:ea typeface="微软雅黑" pitchFamily="34" charset="-122"/>
              </a:rPr>
              <a:t>四种基本操作的时序控制信号</a:t>
            </a:r>
          </a:p>
          <a:p>
            <a:pPr lvl="1">
              <a:spcBef>
                <a:spcPct val="10000"/>
              </a:spcBef>
            </a:pPr>
            <a:r>
              <a:rPr lang="zh-CN" altLang="en-US">
                <a:latin typeface="微软雅黑" pitchFamily="34" charset="-122"/>
                <a:ea typeface="微软雅黑" pitchFamily="34" charset="-122"/>
              </a:rPr>
              <a:t>在寄存器之间传送数据 </a:t>
            </a:r>
          </a:p>
          <a:p>
            <a:pPr lvl="2">
              <a:spcBef>
                <a:spcPct val="10000"/>
              </a:spcBef>
              <a:buFontTx/>
              <a:buNone/>
            </a:pPr>
            <a:r>
              <a:rPr lang="en-US" altLang="zh-CN">
                <a:latin typeface="微软雅黑" pitchFamily="34" charset="-122"/>
                <a:ea typeface="微软雅黑" pitchFamily="34" charset="-122"/>
              </a:rPr>
              <a:t>R0out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Yin </a:t>
            </a:r>
          </a:p>
          <a:p>
            <a:pPr lvl="1">
              <a:spcBef>
                <a:spcPct val="10000"/>
              </a:spcBef>
            </a:pPr>
            <a:r>
              <a:rPr lang="zh-CN" altLang="en-US">
                <a:latin typeface="微软雅黑" pitchFamily="34" charset="-122"/>
                <a:ea typeface="微软雅黑" pitchFamily="34" charset="-122"/>
              </a:rPr>
              <a:t>完成算术、逻辑运算</a:t>
            </a:r>
          </a:p>
          <a:p>
            <a:pPr lvl="2">
              <a:spcBef>
                <a:spcPct val="10000"/>
              </a:spcBef>
              <a:buFontTx/>
              <a:buNone/>
            </a:pPr>
            <a:r>
              <a:rPr lang="en-US" altLang="zh-CN">
                <a:latin typeface="微软雅黑" pitchFamily="34" charset="-122"/>
                <a:ea typeface="微软雅黑" pitchFamily="34" charset="-122"/>
              </a:rPr>
              <a:t>R1out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Yin</a:t>
            </a:r>
          </a:p>
          <a:p>
            <a:pPr lvl="2">
              <a:spcBef>
                <a:spcPct val="10000"/>
              </a:spcBef>
              <a:buFontTx/>
              <a:buNone/>
            </a:pPr>
            <a:r>
              <a:rPr lang="en-US" altLang="zh-CN">
                <a:latin typeface="微软雅黑" pitchFamily="34" charset="-122"/>
                <a:ea typeface="微软雅黑" pitchFamily="34" charset="-122"/>
              </a:rPr>
              <a:t>R2out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Add</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Zin</a:t>
            </a:r>
          </a:p>
          <a:p>
            <a:pPr lvl="2">
              <a:spcBef>
                <a:spcPct val="10000"/>
              </a:spcBef>
              <a:buFontTx/>
              <a:buNone/>
            </a:pPr>
            <a:r>
              <a:rPr lang="en-US" altLang="zh-CN">
                <a:latin typeface="微软雅黑" pitchFamily="34" charset="-122"/>
                <a:ea typeface="微软雅黑" pitchFamily="34" charset="-122"/>
              </a:rPr>
              <a:t>Zout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R3in</a:t>
            </a:r>
          </a:p>
          <a:p>
            <a:pPr lvl="1">
              <a:spcBef>
                <a:spcPct val="10000"/>
              </a:spcBef>
            </a:pPr>
            <a:r>
              <a:rPr lang="zh-CN" altLang="en-US">
                <a:latin typeface="微软雅黑" pitchFamily="34" charset="-122"/>
                <a:ea typeface="微软雅黑" pitchFamily="34" charset="-122"/>
              </a:rPr>
              <a:t>从主存取字 </a:t>
            </a:r>
          </a:p>
          <a:p>
            <a:pPr lvl="2">
              <a:spcBef>
                <a:spcPct val="10000"/>
              </a:spcBef>
              <a:buFontTx/>
              <a:buNone/>
            </a:pPr>
            <a:r>
              <a:rPr lang="pt-BR" altLang="zh-CN">
                <a:latin typeface="微软雅黑" pitchFamily="34" charset="-122"/>
                <a:ea typeface="微软雅黑" pitchFamily="34" charset="-122"/>
              </a:rPr>
              <a:t>R1out</a:t>
            </a:r>
            <a:r>
              <a:rPr lang="zh-CN" altLang="pt-BR">
                <a:latin typeface="微软雅黑" pitchFamily="34" charset="-122"/>
                <a:ea typeface="微软雅黑" pitchFamily="34" charset="-122"/>
              </a:rPr>
              <a:t>，</a:t>
            </a:r>
            <a:r>
              <a:rPr lang="pt-BR" altLang="zh-CN">
                <a:latin typeface="微软雅黑" pitchFamily="34" charset="-122"/>
                <a:ea typeface="微软雅黑" pitchFamily="34" charset="-122"/>
              </a:rPr>
              <a:t>MARin</a:t>
            </a:r>
          </a:p>
          <a:p>
            <a:pPr lvl="2">
              <a:spcBef>
                <a:spcPct val="10000"/>
              </a:spcBef>
              <a:buFontTx/>
              <a:buNone/>
            </a:pPr>
            <a:r>
              <a:rPr lang="en-US" altLang="zh-CN">
                <a:latin typeface="微软雅黑" pitchFamily="34" charset="-122"/>
                <a:ea typeface="微软雅黑" pitchFamily="34" charset="-122"/>
              </a:rPr>
              <a:t>Read, </a:t>
            </a:r>
            <a:r>
              <a:rPr lang="en-US" altLang="zh-CN">
                <a:solidFill>
                  <a:srgbClr val="006600"/>
                </a:solidFill>
                <a:latin typeface="微软雅黑" pitchFamily="34" charset="-122"/>
                <a:ea typeface="微软雅黑" pitchFamily="34" charset="-122"/>
              </a:rPr>
              <a:t>WMFC</a:t>
            </a:r>
            <a:r>
              <a:rPr lang="zh-CN" altLang="en-US">
                <a:solidFill>
                  <a:srgbClr val="006600"/>
                </a:solidFill>
                <a:latin typeface="微软雅黑" pitchFamily="34" charset="-122"/>
                <a:ea typeface="微软雅黑" pitchFamily="34" charset="-122"/>
              </a:rPr>
              <a:t> </a:t>
            </a:r>
            <a:r>
              <a:rPr lang="en-US" altLang="zh-CN">
                <a:solidFill>
                  <a:srgbClr val="006600"/>
                </a:solidFill>
                <a:latin typeface="微软雅黑" pitchFamily="34" charset="-122"/>
                <a:ea typeface="微软雅黑" pitchFamily="34" charset="-122"/>
              </a:rPr>
              <a:t>(</a:t>
            </a:r>
            <a:r>
              <a:rPr lang="zh-CN" altLang="en-US">
                <a:solidFill>
                  <a:srgbClr val="006600"/>
                </a:solidFill>
                <a:latin typeface="微软雅黑" pitchFamily="34" charset="-122"/>
                <a:ea typeface="微软雅黑" pitchFamily="34" charset="-122"/>
              </a:rPr>
              <a:t>等待</a:t>
            </a:r>
            <a:r>
              <a:rPr lang="en-US" altLang="zh-CN">
                <a:solidFill>
                  <a:srgbClr val="006600"/>
                </a:solidFill>
                <a:latin typeface="微软雅黑" pitchFamily="34" charset="-122"/>
                <a:ea typeface="微软雅黑" pitchFamily="34" charset="-122"/>
              </a:rPr>
              <a:t>MFC)</a:t>
            </a:r>
            <a:endParaRPr lang="zh-CN" altLang="en-US">
              <a:solidFill>
                <a:srgbClr val="006600"/>
              </a:solidFill>
              <a:latin typeface="微软雅黑" pitchFamily="34" charset="-122"/>
              <a:ea typeface="微软雅黑" pitchFamily="34" charset="-122"/>
            </a:endParaRPr>
          </a:p>
          <a:p>
            <a:pPr lvl="2">
              <a:spcBef>
                <a:spcPct val="10000"/>
              </a:spcBef>
              <a:buFontTx/>
              <a:buNone/>
            </a:pPr>
            <a:r>
              <a:rPr lang="en-US" altLang="zh-CN">
                <a:latin typeface="微软雅黑" pitchFamily="34" charset="-122"/>
                <a:ea typeface="微软雅黑" pitchFamily="34" charset="-122"/>
              </a:rPr>
              <a:t>MDRout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R2in </a:t>
            </a:r>
          </a:p>
          <a:p>
            <a:pPr lvl="1">
              <a:spcBef>
                <a:spcPct val="10000"/>
              </a:spcBef>
            </a:pPr>
            <a:r>
              <a:rPr lang="zh-CN" altLang="en-US">
                <a:latin typeface="微软雅黑" pitchFamily="34" charset="-122"/>
                <a:ea typeface="微软雅黑" pitchFamily="34" charset="-122"/>
              </a:rPr>
              <a:t>写字到主存</a:t>
            </a:r>
          </a:p>
          <a:p>
            <a:pPr lvl="2">
              <a:spcBef>
                <a:spcPct val="10000"/>
              </a:spcBef>
              <a:buFontTx/>
              <a:buNone/>
            </a:pPr>
            <a:r>
              <a:rPr lang="pt-BR" altLang="zh-CN">
                <a:latin typeface="微软雅黑" pitchFamily="34" charset="-122"/>
                <a:ea typeface="微软雅黑" pitchFamily="34" charset="-122"/>
              </a:rPr>
              <a:t>R1out</a:t>
            </a:r>
            <a:r>
              <a:rPr lang="zh-CN" altLang="pt-BR">
                <a:latin typeface="微软雅黑" pitchFamily="34" charset="-122"/>
                <a:ea typeface="微软雅黑" pitchFamily="34" charset="-122"/>
              </a:rPr>
              <a:t>，</a:t>
            </a:r>
            <a:r>
              <a:rPr lang="pt-BR" altLang="zh-CN">
                <a:latin typeface="微软雅黑" pitchFamily="34" charset="-122"/>
                <a:ea typeface="微软雅黑" pitchFamily="34" charset="-122"/>
              </a:rPr>
              <a:t>MARin</a:t>
            </a:r>
          </a:p>
          <a:p>
            <a:pPr lvl="2">
              <a:spcBef>
                <a:spcPct val="10000"/>
              </a:spcBef>
              <a:buFontTx/>
              <a:buNone/>
            </a:pPr>
            <a:r>
              <a:rPr lang="en-US" altLang="zh-CN">
                <a:latin typeface="微软雅黑" pitchFamily="34" charset="-122"/>
                <a:ea typeface="微软雅黑" pitchFamily="34" charset="-122"/>
              </a:rPr>
              <a:t>R2out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MDRin</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a:p>
            <a:pPr lvl="2">
              <a:spcBef>
                <a:spcPct val="10000"/>
              </a:spcBef>
              <a:buFontTx/>
              <a:buNone/>
            </a:pPr>
            <a:r>
              <a:rPr lang="en-US" altLang="zh-CN">
                <a:latin typeface="微软雅黑" pitchFamily="34" charset="-122"/>
                <a:ea typeface="微软雅黑" pitchFamily="34" charset="-122"/>
              </a:rPr>
              <a:t>Write,</a:t>
            </a:r>
            <a:r>
              <a:rPr lang="en-US" altLang="zh-CN">
                <a:solidFill>
                  <a:schemeClr val="accent2"/>
                </a:solidFill>
                <a:latin typeface="微软雅黑" pitchFamily="34" charset="-122"/>
                <a:ea typeface="微软雅黑" pitchFamily="34" charset="-122"/>
              </a:rPr>
              <a:t> </a:t>
            </a:r>
            <a:r>
              <a:rPr lang="en-US" altLang="zh-CN">
                <a:solidFill>
                  <a:srgbClr val="006600"/>
                </a:solidFill>
                <a:latin typeface="微软雅黑" pitchFamily="34" charset="-122"/>
                <a:ea typeface="微软雅黑" pitchFamily="34" charset="-122"/>
              </a:rPr>
              <a:t>WMFC</a:t>
            </a:r>
            <a:endParaRPr lang="zh-CN" altLang="en-US">
              <a:solidFill>
                <a:srgbClr val="006600"/>
              </a:solidFill>
              <a:latin typeface="微软雅黑" pitchFamily="34" charset="-122"/>
              <a:ea typeface="微软雅黑" pitchFamily="34" charset="-122"/>
            </a:endParaRPr>
          </a:p>
        </p:txBody>
      </p:sp>
      <p:pic>
        <p:nvPicPr>
          <p:cNvPr id="398340" name="Picture 4"/>
          <p:cNvPicPr>
            <a:picLocks noChangeAspect="1" noChangeArrowheads="1"/>
          </p:cNvPicPr>
          <p:nvPr/>
        </p:nvPicPr>
        <p:blipFill>
          <a:blip r:embed="rId2"/>
          <a:srcRect/>
          <a:stretch>
            <a:fillRect/>
          </a:stretch>
        </p:blipFill>
        <p:spPr bwMode="auto">
          <a:xfrm>
            <a:off x="3573463" y="0"/>
            <a:ext cx="5570537" cy="4319588"/>
          </a:xfrm>
          <a:prstGeom prst="rect">
            <a:avLst/>
          </a:prstGeom>
          <a:noFill/>
          <a:ln w="9525">
            <a:noFill/>
            <a:miter lim="800000"/>
            <a:headEnd/>
            <a:tailEnd/>
          </a:ln>
        </p:spPr>
      </p:pic>
      <p:pic>
        <p:nvPicPr>
          <p:cNvPr id="398342" name="Picture 6"/>
          <p:cNvPicPr>
            <a:picLocks noChangeAspect="1" noChangeArrowheads="1"/>
          </p:cNvPicPr>
          <p:nvPr/>
        </p:nvPicPr>
        <p:blipFill>
          <a:blip r:embed="rId3"/>
          <a:srcRect/>
          <a:stretch>
            <a:fillRect/>
          </a:stretch>
        </p:blipFill>
        <p:spPr bwMode="auto">
          <a:xfrm>
            <a:off x="4637088" y="4408488"/>
            <a:ext cx="4506912" cy="2449512"/>
          </a:xfrm>
          <a:prstGeom prst="rect">
            <a:avLst/>
          </a:prstGeom>
          <a:noFill/>
          <a:ln w="9525">
            <a:noFill/>
            <a:miter lim="800000"/>
            <a:headEnd/>
            <a:tailEnd/>
          </a:ln>
        </p:spPr>
      </p:pic>
      <p:sp>
        <p:nvSpPr>
          <p:cNvPr id="398343" name="Text Box 7"/>
          <p:cNvSpPr txBox="1">
            <a:spLocks noChangeArrowheads="1"/>
          </p:cNvSpPr>
          <p:nvPr/>
        </p:nvSpPr>
        <p:spPr bwMode="auto">
          <a:xfrm>
            <a:off x="3448050" y="1381125"/>
            <a:ext cx="1057275" cy="336550"/>
          </a:xfrm>
          <a:prstGeom prst="rect">
            <a:avLst/>
          </a:prstGeom>
          <a:noFill/>
          <a:ln w="50800">
            <a:noFill/>
            <a:miter lim="800000"/>
            <a:headEnd/>
            <a:tailEnd/>
          </a:ln>
          <a:effectLst/>
        </p:spPr>
        <p:txBody>
          <a:bodyPr>
            <a:spAutoFit/>
          </a:bodyPr>
          <a:lstStyle/>
          <a:p>
            <a:pPr>
              <a:spcBef>
                <a:spcPct val="50000"/>
              </a:spcBef>
            </a:pPr>
            <a:endParaRPr lang="zh-CN" altLang="en-US">
              <a:latin typeface="Times New Roman" pitchFamily="18" charset="0"/>
              <a:ea typeface="宋体" pitchFamily="2" charset="-122"/>
            </a:endParaRPr>
          </a:p>
        </p:txBody>
      </p:sp>
      <p:sp>
        <p:nvSpPr>
          <p:cNvPr id="398344" name="Rectangle 8"/>
          <p:cNvSpPr>
            <a:spLocks noChangeArrowheads="1"/>
          </p:cNvSpPr>
          <p:nvPr/>
        </p:nvSpPr>
        <p:spPr bwMode="auto">
          <a:xfrm>
            <a:off x="1873250" y="2792413"/>
            <a:ext cx="2025650" cy="366712"/>
          </a:xfrm>
          <a:prstGeom prst="rect">
            <a:avLst/>
          </a:prstGeom>
          <a:noFill/>
          <a:ln w="50800">
            <a:noFill/>
            <a:miter lim="800000"/>
            <a:headEnd/>
            <a:tailEnd/>
          </a:ln>
          <a:effectLst/>
        </p:spPr>
        <p:txBody>
          <a:bodyPr wrap="none" anchor="ctr">
            <a:spAutoFit/>
          </a:bodyPr>
          <a:lstStyle/>
          <a:p>
            <a:r>
              <a:rPr lang="en-US" altLang="zh-CN" sz="1800">
                <a:solidFill>
                  <a:schemeClr val="accent1"/>
                </a:solidFill>
                <a:latin typeface="Times New Roman" pitchFamily="18" charset="0"/>
                <a:ea typeface="宋体" pitchFamily="2" charset="-122"/>
              </a:rPr>
              <a:t>R[R2]←M[R[R1]]</a:t>
            </a:r>
            <a:r>
              <a:rPr lang="en-US" altLang="zh-CN">
                <a:latin typeface="Times New Roman" pitchFamily="18" charset="0"/>
                <a:ea typeface="宋体" pitchFamily="2" charset="-122"/>
              </a:rPr>
              <a:t> </a:t>
            </a:r>
          </a:p>
        </p:txBody>
      </p:sp>
      <p:sp>
        <p:nvSpPr>
          <p:cNvPr id="398345" name="Rectangle 9"/>
          <p:cNvSpPr>
            <a:spLocks noChangeArrowheads="1"/>
          </p:cNvSpPr>
          <p:nvPr/>
        </p:nvSpPr>
        <p:spPr bwMode="auto">
          <a:xfrm>
            <a:off x="2020888" y="4044950"/>
            <a:ext cx="2097087" cy="366713"/>
          </a:xfrm>
          <a:prstGeom prst="rect">
            <a:avLst/>
          </a:prstGeom>
          <a:noFill/>
          <a:ln w="50800">
            <a:noFill/>
            <a:miter lim="800000"/>
            <a:headEnd/>
            <a:tailEnd/>
          </a:ln>
          <a:effectLst/>
        </p:spPr>
        <p:txBody>
          <a:bodyPr anchor="ctr">
            <a:spAutoFit/>
          </a:bodyPr>
          <a:lstStyle/>
          <a:p>
            <a:r>
              <a:rPr lang="en-US" altLang="zh-CN" sz="1800">
                <a:solidFill>
                  <a:schemeClr val="accent1"/>
                </a:solidFill>
                <a:latin typeface="Times New Roman" pitchFamily="18" charset="0"/>
                <a:ea typeface="宋体" pitchFamily="2" charset="-122"/>
              </a:rPr>
              <a:t>M[R[R1]] ← R[R2]</a:t>
            </a:r>
          </a:p>
        </p:txBody>
      </p:sp>
      <p:sp>
        <p:nvSpPr>
          <p:cNvPr id="398346" name="Text Box 10"/>
          <p:cNvSpPr txBox="1">
            <a:spLocks noChangeArrowheads="1"/>
          </p:cNvSpPr>
          <p:nvPr/>
        </p:nvSpPr>
        <p:spPr bwMode="auto">
          <a:xfrm>
            <a:off x="269875" y="5394325"/>
            <a:ext cx="4241800" cy="1246188"/>
          </a:xfrm>
          <a:prstGeom prst="rect">
            <a:avLst/>
          </a:prstGeom>
          <a:solidFill>
            <a:schemeClr val="bg1"/>
          </a:solidFill>
          <a:ln w="50800">
            <a:noFill/>
            <a:miter lim="800000"/>
            <a:headEnd/>
            <a:tailEnd/>
          </a:ln>
          <a:effectLst/>
        </p:spPr>
        <p:txBody>
          <a:bodyPr>
            <a:spAutoFit/>
          </a:bodyPr>
          <a:lstStyle/>
          <a:p>
            <a:pPr>
              <a:spcBef>
                <a:spcPct val="20000"/>
              </a:spcBef>
            </a:pPr>
            <a:r>
              <a:rPr lang="en-US" altLang="zh-CN" sz="1800">
                <a:solidFill>
                  <a:schemeClr val="accent1"/>
                </a:solidFill>
                <a:latin typeface="微软雅黑" pitchFamily="34" charset="-122"/>
                <a:ea typeface="微软雅黑" pitchFamily="34" charset="-122"/>
              </a:rPr>
              <a:t>CPU</a:t>
            </a:r>
            <a:r>
              <a:rPr lang="zh-CN" altLang="en-US" sz="1800">
                <a:solidFill>
                  <a:schemeClr val="accent1"/>
                </a:solidFill>
                <a:latin typeface="微软雅黑" pitchFamily="34" charset="-122"/>
                <a:ea typeface="微软雅黑" pitchFamily="34" charset="-122"/>
              </a:rPr>
              <a:t>访存有两种通信方式</a:t>
            </a:r>
          </a:p>
          <a:p>
            <a:pPr>
              <a:spcBef>
                <a:spcPct val="20000"/>
              </a:spcBef>
            </a:pPr>
            <a:r>
              <a:rPr lang="zh-CN" altLang="en-US" sz="1800">
                <a:latin typeface="微软雅黑" pitchFamily="34" charset="-122"/>
                <a:ea typeface="微软雅黑" pitchFamily="34" charset="-122"/>
              </a:rPr>
              <a:t>早期：直接访问</a:t>
            </a:r>
            <a:r>
              <a:rPr lang="en-US" altLang="zh-CN" sz="1800">
                <a:latin typeface="微软雅黑" pitchFamily="34" charset="-122"/>
                <a:ea typeface="微软雅黑" pitchFamily="34" charset="-122"/>
              </a:rPr>
              <a:t>MM,  </a:t>
            </a:r>
            <a:r>
              <a:rPr lang="zh-CN" altLang="en-US" sz="1800">
                <a:latin typeface="微软雅黑" pitchFamily="34" charset="-122"/>
                <a:ea typeface="微软雅黑" pitchFamily="34" charset="-122"/>
              </a:rPr>
              <a:t>“异步”方式，用</a:t>
            </a:r>
            <a:r>
              <a:rPr lang="en-US" altLang="zh-CN" sz="1800">
                <a:latin typeface="微软雅黑" pitchFamily="34" charset="-122"/>
                <a:ea typeface="微软雅黑" pitchFamily="34" charset="-122"/>
              </a:rPr>
              <a:t>MFC</a:t>
            </a:r>
            <a:r>
              <a:rPr lang="zh-CN" altLang="en-US" sz="1800">
                <a:latin typeface="微软雅黑" pitchFamily="34" charset="-122"/>
                <a:ea typeface="微软雅黑" pitchFamily="34" charset="-122"/>
              </a:rPr>
              <a:t>应答信号；现在：先</a:t>
            </a:r>
            <a:r>
              <a:rPr lang="en-US" altLang="zh-CN" sz="1800">
                <a:latin typeface="微软雅黑" pitchFamily="34" charset="-122"/>
                <a:ea typeface="微软雅黑" pitchFamily="34" charset="-122"/>
              </a:rPr>
              <a:t>Cache</a:t>
            </a:r>
            <a:r>
              <a:rPr lang="zh-CN" altLang="en-US" sz="1800">
                <a:latin typeface="微软雅黑" pitchFamily="34" charset="-122"/>
                <a:ea typeface="微软雅黑" pitchFamily="34" charset="-122"/>
              </a:rPr>
              <a:t>后</a:t>
            </a:r>
            <a:r>
              <a:rPr lang="en-US" altLang="zh-CN" sz="1800">
                <a:latin typeface="微软雅黑" pitchFamily="34" charset="-122"/>
                <a:ea typeface="微软雅黑" pitchFamily="34" charset="-122"/>
              </a:rPr>
              <a:t>MM</a:t>
            </a:r>
            <a:r>
              <a:rPr lang="zh-CN" altLang="en-US" sz="1800">
                <a:latin typeface="微软雅黑" pitchFamily="34" charset="-122"/>
                <a:ea typeface="微软雅黑" pitchFamily="34" charset="-122"/>
              </a:rPr>
              <a:t>，“同步”方式，无需应答信号。</a:t>
            </a:r>
            <a:endParaRPr lang="en-US" altLang="zh-CN" sz="1800">
              <a:latin typeface="微软雅黑" pitchFamily="34" charset="-122"/>
              <a:ea typeface="微软雅黑" pitchFamily="34" charset="-122"/>
            </a:endParaRPr>
          </a:p>
        </p:txBody>
      </p:sp>
      <p:sp>
        <p:nvSpPr>
          <p:cNvPr id="398347" name="Text Box 11"/>
          <p:cNvSpPr txBox="1">
            <a:spLocks noChangeArrowheads="1"/>
          </p:cNvSpPr>
          <p:nvPr/>
        </p:nvSpPr>
        <p:spPr bwMode="auto">
          <a:xfrm>
            <a:off x="4784725" y="5454650"/>
            <a:ext cx="4257675" cy="1333500"/>
          </a:xfrm>
          <a:prstGeom prst="rect">
            <a:avLst/>
          </a:prstGeom>
          <a:solidFill>
            <a:schemeClr val="bg1"/>
          </a:solidFill>
          <a:ln w="50800">
            <a:noFill/>
            <a:miter lim="800000"/>
            <a:headEnd/>
            <a:tailEnd/>
          </a:ln>
          <a:effectLst/>
        </p:spPr>
        <p:txBody>
          <a:bodyPr>
            <a:spAutoFit/>
          </a:bodyPr>
          <a:lstStyle/>
          <a:p>
            <a:pPr>
              <a:spcBef>
                <a:spcPct val="10000"/>
              </a:spcBef>
            </a:pPr>
            <a:r>
              <a:rPr lang="zh-CN" altLang="en-US" sz="1900">
                <a:solidFill>
                  <a:schemeClr val="accent1"/>
                </a:solidFill>
                <a:latin typeface="微软雅黑" pitchFamily="34" charset="-122"/>
                <a:ea typeface="微软雅黑" pitchFamily="34" charset="-122"/>
              </a:rPr>
              <a:t>问题：</a:t>
            </a:r>
            <a:r>
              <a:rPr lang="zh-CN" altLang="en-US" sz="1900">
                <a:solidFill>
                  <a:srgbClr val="006600"/>
                </a:solidFill>
                <a:latin typeface="微软雅黑" pitchFamily="34" charset="-122"/>
                <a:ea typeface="微软雅黑" pitchFamily="34" charset="-122"/>
              </a:rPr>
              <a:t>时钟周期的宽度如何确定？</a:t>
            </a:r>
          </a:p>
          <a:p>
            <a:pPr>
              <a:spcBef>
                <a:spcPct val="10000"/>
              </a:spcBef>
            </a:pPr>
            <a:r>
              <a:rPr lang="zh-CN" altLang="en-US" sz="1900">
                <a:solidFill>
                  <a:srgbClr val="006600"/>
                </a:solidFill>
                <a:latin typeface="微软雅黑" pitchFamily="34" charset="-122"/>
                <a:ea typeface="微软雅黑" pitchFamily="34" charset="-122"/>
              </a:rPr>
              <a:t>以上四种操作各需要几个时钟周期？</a:t>
            </a:r>
          </a:p>
          <a:p>
            <a:pPr>
              <a:spcBef>
                <a:spcPct val="10000"/>
              </a:spcBef>
            </a:pPr>
            <a:r>
              <a:rPr lang="zh-CN" altLang="en-US" sz="1900">
                <a:solidFill>
                  <a:srgbClr val="006600"/>
                </a:solidFill>
                <a:latin typeface="微软雅黑" pitchFamily="34" charset="-122"/>
                <a:ea typeface="微软雅黑" pitchFamily="34" charset="-122"/>
              </a:rPr>
              <a:t>取指阶段的操作与时序控制信号？</a:t>
            </a:r>
          </a:p>
          <a:p>
            <a:pPr>
              <a:spcBef>
                <a:spcPct val="10000"/>
              </a:spcBef>
            </a:pPr>
            <a:r>
              <a:rPr lang="en-US" altLang="zh-CN" sz="1900">
                <a:latin typeface="微软雅黑" pitchFamily="34" charset="-122"/>
                <a:ea typeface="微软雅黑" pitchFamily="34" charset="-122"/>
              </a:rPr>
              <a:t>IR </a:t>
            </a:r>
            <a:r>
              <a:rPr lang="en-US" altLang="zh-CN">
                <a:latin typeface="微软雅黑" pitchFamily="34" charset="-122"/>
                <a:ea typeface="微软雅黑" pitchFamily="34" charset="-122"/>
              </a:rPr>
              <a:t>←M[PC]</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PC ←PC+“1”</a:t>
            </a:r>
          </a:p>
        </p:txBody>
      </p:sp>
      <p:sp>
        <p:nvSpPr>
          <p:cNvPr id="398348" name="Text Box 12"/>
          <p:cNvSpPr txBox="1">
            <a:spLocks noChangeArrowheads="1"/>
          </p:cNvSpPr>
          <p:nvPr/>
        </p:nvSpPr>
        <p:spPr bwMode="auto">
          <a:xfrm>
            <a:off x="3698875" y="981075"/>
            <a:ext cx="1047750" cy="366713"/>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1Cycle?</a:t>
            </a:r>
          </a:p>
        </p:txBody>
      </p:sp>
      <p:sp>
        <p:nvSpPr>
          <p:cNvPr id="398349" name="Text Box 13"/>
          <p:cNvSpPr txBox="1">
            <a:spLocks noChangeArrowheads="1"/>
          </p:cNvSpPr>
          <p:nvPr/>
        </p:nvSpPr>
        <p:spPr bwMode="auto">
          <a:xfrm>
            <a:off x="2963863" y="1636713"/>
            <a:ext cx="1047750" cy="366712"/>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3Cycles?</a:t>
            </a:r>
          </a:p>
        </p:txBody>
      </p:sp>
      <p:sp>
        <p:nvSpPr>
          <p:cNvPr id="398351" name="Text Box 15"/>
          <p:cNvSpPr txBox="1">
            <a:spLocks noChangeArrowheads="1"/>
          </p:cNvSpPr>
          <p:nvPr/>
        </p:nvSpPr>
        <p:spPr bwMode="auto">
          <a:xfrm>
            <a:off x="2895600" y="3133725"/>
            <a:ext cx="1047750" cy="366713"/>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3Cycles?</a:t>
            </a:r>
          </a:p>
        </p:txBody>
      </p:sp>
      <p:sp>
        <p:nvSpPr>
          <p:cNvPr id="398352" name="Text Box 16"/>
          <p:cNvSpPr txBox="1">
            <a:spLocks noChangeArrowheads="1"/>
          </p:cNvSpPr>
          <p:nvPr/>
        </p:nvSpPr>
        <p:spPr bwMode="auto">
          <a:xfrm>
            <a:off x="2651125" y="4721225"/>
            <a:ext cx="1047750" cy="366713"/>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3Cycles?</a:t>
            </a:r>
          </a:p>
        </p:txBody>
      </p:sp>
      <p:grpSp>
        <p:nvGrpSpPr>
          <p:cNvPr id="398355" name="Group 19"/>
          <p:cNvGrpSpPr>
            <a:grpSpLocks/>
          </p:cNvGrpSpPr>
          <p:nvPr/>
        </p:nvGrpSpPr>
        <p:grpSpPr bwMode="auto">
          <a:xfrm>
            <a:off x="2413000" y="3732213"/>
            <a:ext cx="1471613" cy="2127250"/>
            <a:chOff x="1440" y="2143"/>
            <a:chExt cx="1071" cy="1044"/>
          </a:xfrm>
        </p:grpSpPr>
        <p:sp>
          <p:nvSpPr>
            <p:cNvPr id="398353" name="Line 17"/>
            <p:cNvSpPr>
              <a:spLocks noChangeShapeType="1"/>
            </p:cNvSpPr>
            <p:nvPr/>
          </p:nvSpPr>
          <p:spPr bwMode="auto">
            <a:xfrm flipH="1" flipV="1">
              <a:off x="1440" y="2886"/>
              <a:ext cx="1014" cy="300"/>
            </a:xfrm>
            <a:prstGeom prst="line">
              <a:avLst/>
            </a:prstGeom>
            <a:noFill/>
            <a:ln w="50800">
              <a:solidFill>
                <a:srgbClr val="FE9AAB"/>
              </a:solidFill>
              <a:round/>
              <a:headEnd/>
              <a:tailEnd type="triangle" w="med" len="med"/>
            </a:ln>
            <a:effectLst/>
          </p:spPr>
          <p:txBody>
            <a:bodyPr/>
            <a:lstStyle/>
            <a:p>
              <a:endParaRPr lang="zh-CN" altLang="en-US"/>
            </a:p>
          </p:txBody>
        </p:sp>
        <p:sp>
          <p:nvSpPr>
            <p:cNvPr id="398354" name="Line 18"/>
            <p:cNvSpPr>
              <a:spLocks noChangeShapeType="1"/>
            </p:cNvSpPr>
            <p:nvPr/>
          </p:nvSpPr>
          <p:spPr bwMode="auto">
            <a:xfrm flipH="1" flipV="1">
              <a:off x="1897" y="2143"/>
              <a:ext cx="614" cy="1044"/>
            </a:xfrm>
            <a:prstGeom prst="line">
              <a:avLst/>
            </a:prstGeom>
            <a:noFill/>
            <a:ln w="50800">
              <a:solidFill>
                <a:srgbClr val="FE9AAB"/>
              </a:solidFill>
              <a:round/>
              <a:headEnd/>
              <a:tailEnd type="triangle" w="med" len="med"/>
            </a:ln>
            <a:effectLst/>
          </p:spPr>
          <p:txBody>
            <a:bodyPr/>
            <a:lstStyle/>
            <a:p>
              <a:endParaRPr lang="zh-CN" altLang="en-US"/>
            </a:p>
          </p:txBody>
        </p:sp>
      </p:grpSp>
      <p:sp>
        <p:nvSpPr>
          <p:cNvPr id="398356" name="Text Box 20"/>
          <p:cNvSpPr txBox="1">
            <a:spLocks noChangeArrowheads="1"/>
          </p:cNvSpPr>
          <p:nvPr/>
        </p:nvSpPr>
        <p:spPr bwMode="auto">
          <a:xfrm>
            <a:off x="4165600" y="3695700"/>
            <a:ext cx="2095500" cy="641350"/>
          </a:xfrm>
          <a:prstGeom prst="rect">
            <a:avLst/>
          </a:prstGeom>
          <a:noFill/>
          <a:ln w="50800">
            <a:noFill/>
            <a:miter lim="800000"/>
            <a:headEnd/>
            <a:tailEnd/>
          </a:ln>
          <a:effectLst/>
        </p:spPr>
        <p:txBody>
          <a:bodyPr>
            <a:spAutoFit/>
          </a:bodyPr>
          <a:lstStyle/>
          <a:p>
            <a:pPr>
              <a:spcBef>
                <a:spcPct val="50000"/>
              </a:spcBef>
            </a:pPr>
            <a:r>
              <a:rPr lang="en-US" altLang="zh-CN" sz="1800">
                <a:latin typeface="微软雅黑" pitchFamily="34" charset="-122"/>
                <a:ea typeface="微软雅黑" pitchFamily="34" charset="-122"/>
              </a:rPr>
              <a:t>Read/Write</a:t>
            </a:r>
            <a:r>
              <a:rPr lang="zh-CN" altLang="en-US" sz="1800">
                <a:latin typeface="微软雅黑" pitchFamily="34" charset="-122"/>
                <a:ea typeface="微软雅黑" pitchFamily="34" charset="-122"/>
              </a:rPr>
              <a:t>时间更长，故以此为准</a:t>
            </a:r>
          </a:p>
        </p:txBody>
      </p:sp>
      <p:sp>
        <p:nvSpPr>
          <p:cNvPr id="398357" name="Rectangle 21"/>
          <p:cNvSpPr>
            <a:spLocks noChangeArrowheads="1"/>
          </p:cNvSpPr>
          <p:nvPr/>
        </p:nvSpPr>
        <p:spPr bwMode="auto">
          <a:xfrm>
            <a:off x="6680200" y="2362200"/>
            <a:ext cx="101600" cy="88900"/>
          </a:xfrm>
          <a:prstGeom prst="rect">
            <a:avLst/>
          </a:prstGeom>
          <a:solidFill>
            <a:schemeClr val="bg1"/>
          </a:solidFill>
          <a:ln w="50800">
            <a:noFill/>
            <a:miter lim="800000"/>
            <a:headEnd/>
            <a:tailEnd/>
          </a:ln>
          <a:effectLst/>
        </p:spPr>
        <p:txBody>
          <a:bodyPr wrap="none" anchor="ctr"/>
          <a:lstStyle/>
          <a:p>
            <a:endParaRPr lang="zh-CN" altLang="en-US"/>
          </a:p>
        </p:txBody>
      </p:sp>
      <p:sp>
        <p:nvSpPr>
          <p:cNvPr id="398358" name="Rectangle 22"/>
          <p:cNvSpPr>
            <a:spLocks noChangeArrowheads="1"/>
          </p:cNvSpPr>
          <p:nvPr/>
        </p:nvSpPr>
        <p:spPr bwMode="auto">
          <a:xfrm>
            <a:off x="6681788" y="2516188"/>
            <a:ext cx="101600" cy="88900"/>
          </a:xfrm>
          <a:prstGeom prst="rect">
            <a:avLst/>
          </a:prstGeom>
          <a:solidFill>
            <a:schemeClr val="bg1"/>
          </a:solidFill>
          <a:ln w="50800">
            <a:noFill/>
            <a:miter lim="800000"/>
            <a:headEnd/>
            <a:tailEnd/>
          </a:ln>
          <a:effectLst/>
        </p:spPr>
        <p:txBody>
          <a:bodyPr wrap="none" anchor="ctr"/>
          <a:lstStyle/>
          <a:p>
            <a:endParaRPr lang="zh-CN" altLang="en-US"/>
          </a:p>
        </p:txBody>
      </p:sp>
      <p:sp>
        <p:nvSpPr>
          <p:cNvPr id="398360" name="Rectangle 24"/>
          <p:cNvSpPr>
            <a:spLocks noChangeArrowheads="1"/>
          </p:cNvSpPr>
          <p:nvPr/>
        </p:nvSpPr>
        <p:spPr bwMode="auto">
          <a:xfrm>
            <a:off x="6985000" y="1892300"/>
            <a:ext cx="977900" cy="406400"/>
          </a:xfrm>
          <a:prstGeom prst="rect">
            <a:avLst/>
          </a:prstGeom>
          <a:solidFill>
            <a:schemeClr val="accent1">
              <a:alpha val="13000"/>
            </a:schemeClr>
          </a:solidFill>
          <a:ln w="50800">
            <a:noFill/>
            <a:miter lim="800000"/>
            <a:headEnd/>
            <a:tailEnd/>
          </a:ln>
          <a:effectLst/>
        </p:spPr>
        <p:txBody>
          <a:bodyPr wrap="none" anchor="ctr"/>
          <a:lstStyle/>
          <a:p>
            <a:endParaRPr lang="zh-CN" altLang="en-US"/>
          </a:p>
        </p:txBody>
      </p:sp>
      <p:sp>
        <p:nvSpPr>
          <p:cNvPr id="398361" name="Rectangle 25"/>
          <p:cNvSpPr>
            <a:spLocks noChangeArrowheads="1"/>
          </p:cNvSpPr>
          <p:nvPr/>
        </p:nvSpPr>
        <p:spPr bwMode="auto">
          <a:xfrm>
            <a:off x="6999288" y="3684588"/>
            <a:ext cx="977900" cy="406400"/>
          </a:xfrm>
          <a:prstGeom prst="rect">
            <a:avLst/>
          </a:prstGeom>
          <a:solidFill>
            <a:schemeClr val="accent1">
              <a:alpha val="13000"/>
            </a:schemeClr>
          </a:solidFill>
          <a:ln w="50800">
            <a:noFill/>
            <a:miter lim="800000"/>
            <a:headEnd/>
            <a:tailEnd/>
          </a:ln>
          <a:effectLst/>
        </p:spPr>
        <p:txBody>
          <a:bodyPr wrap="none" anchor="ctr"/>
          <a:lstStyle/>
          <a:p>
            <a:endParaRPr lang="zh-CN" altLang="en-US"/>
          </a:p>
        </p:txBody>
      </p:sp>
      <p:sp>
        <p:nvSpPr>
          <p:cNvPr id="398362" name="AutoShape 26"/>
          <p:cNvSpPr>
            <a:spLocks/>
          </p:cNvSpPr>
          <p:nvPr/>
        </p:nvSpPr>
        <p:spPr bwMode="auto">
          <a:xfrm>
            <a:off x="8064500" y="355600"/>
            <a:ext cx="177800" cy="1016000"/>
          </a:xfrm>
          <a:prstGeom prst="rightBrace">
            <a:avLst>
              <a:gd name="adj1" fmla="val 47619"/>
              <a:gd name="adj2" fmla="val 50000"/>
            </a:avLst>
          </a:prstGeom>
          <a:noFill/>
          <a:ln w="19050">
            <a:solidFill>
              <a:srgbClr val="006600"/>
            </a:solidFill>
            <a:round/>
            <a:headEnd/>
            <a:tailEnd/>
          </a:ln>
          <a:effectLst/>
        </p:spPr>
        <p:txBody>
          <a:bodyPr wrap="none" anchor="ctr"/>
          <a:lstStyle/>
          <a:p>
            <a:endParaRPr lang="zh-CN" altLang="en-US"/>
          </a:p>
        </p:txBody>
      </p:sp>
      <p:sp>
        <p:nvSpPr>
          <p:cNvPr id="398363" name="Text Box 27"/>
          <p:cNvSpPr txBox="1">
            <a:spLocks noChangeArrowheads="1"/>
          </p:cNvSpPr>
          <p:nvPr/>
        </p:nvSpPr>
        <p:spPr bwMode="auto">
          <a:xfrm>
            <a:off x="8178800" y="177800"/>
            <a:ext cx="546100" cy="1465263"/>
          </a:xfrm>
          <a:prstGeom prst="rect">
            <a:avLst/>
          </a:prstGeom>
          <a:noFill/>
          <a:ln w="50800">
            <a:noFill/>
            <a:miter lim="800000"/>
            <a:headEnd/>
            <a:tailEnd/>
          </a:ln>
          <a:effectLst/>
        </p:spPr>
        <p:txBody>
          <a:bodyPr>
            <a:spAutoFit/>
          </a:bodyPr>
          <a:lstStyle/>
          <a:p>
            <a:pPr>
              <a:spcBef>
                <a:spcPct val="50000"/>
              </a:spcBef>
            </a:pPr>
            <a:r>
              <a:rPr lang="zh-CN" altLang="en-US" sz="1800">
                <a:latin typeface="微软雅黑" pitchFamily="34" charset="-122"/>
                <a:ea typeface="微软雅黑" pitchFamily="34" charset="-122"/>
              </a:rPr>
              <a:t>通用寄存器</a:t>
            </a:r>
          </a:p>
        </p:txBody>
      </p:sp>
      <p:sp>
        <p:nvSpPr>
          <p:cNvPr id="398364" name="Text Box 28"/>
          <p:cNvSpPr txBox="1">
            <a:spLocks noChangeArrowheads="1"/>
          </p:cNvSpPr>
          <p:nvPr/>
        </p:nvSpPr>
        <p:spPr bwMode="auto">
          <a:xfrm>
            <a:off x="3798888" y="101600"/>
            <a:ext cx="1366837" cy="701675"/>
          </a:xfrm>
          <a:prstGeom prst="rect">
            <a:avLst/>
          </a:prstGeom>
          <a:noFill/>
          <a:ln w="50800">
            <a:noFill/>
            <a:miter lim="800000"/>
            <a:headEnd/>
            <a:tailEnd/>
          </a:ln>
          <a:effectLst/>
        </p:spPr>
        <p:txBody>
          <a:bodyPr>
            <a:spAutoFit/>
          </a:bodyPr>
          <a:lstStyle/>
          <a:p>
            <a:pPr>
              <a:spcBef>
                <a:spcPct val="50000"/>
              </a:spcBef>
            </a:pPr>
            <a:r>
              <a:rPr lang="zh-CN" altLang="en-US" sz="2000">
                <a:solidFill>
                  <a:srgbClr val="006600"/>
                </a:solidFill>
                <a:latin typeface="黑体" pitchFamily="49" charset="-122"/>
                <a:ea typeface="黑体" pitchFamily="49" charset="-122"/>
              </a:rPr>
              <a:t>总线连接方式！</a:t>
            </a:r>
          </a:p>
        </p:txBody>
      </p:sp>
      <p:sp>
        <p:nvSpPr>
          <p:cNvPr id="398365" name="Text Box 29"/>
          <p:cNvSpPr txBox="1">
            <a:spLocks noChangeArrowheads="1"/>
          </p:cNvSpPr>
          <p:nvPr/>
        </p:nvSpPr>
        <p:spPr bwMode="auto">
          <a:xfrm>
            <a:off x="6286500" y="4313238"/>
            <a:ext cx="1063625" cy="336550"/>
          </a:xfrm>
          <a:prstGeom prst="rect">
            <a:avLst/>
          </a:prstGeom>
          <a:solidFill>
            <a:schemeClr val="bg1"/>
          </a:solidFill>
          <a:ln w="50800">
            <a:noFill/>
            <a:miter lim="800000"/>
            <a:headEnd/>
            <a:tailEnd/>
          </a:ln>
          <a:effectLst/>
        </p:spPr>
        <p:txBody>
          <a:bodyPr>
            <a:spAutoFit/>
          </a:bodyPr>
          <a:lstStyle/>
          <a:p>
            <a:pPr>
              <a:spcBef>
                <a:spcPct val="50000"/>
              </a:spcBef>
            </a:pPr>
            <a:r>
              <a:rPr lang="zh-CN" altLang="en-US">
                <a:latin typeface="黑体" pitchFamily="49" charset="-122"/>
                <a:ea typeface="黑体" pitchFamily="49" charset="-122"/>
              </a:rPr>
              <a:t>内总线</a:t>
            </a:r>
          </a:p>
        </p:txBody>
      </p:sp>
      <p:sp>
        <p:nvSpPr>
          <p:cNvPr id="398367" name="Text Box 31"/>
          <p:cNvSpPr txBox="1">
            <a:spLocks noChangeArrowheads="1"/>
          </p:cNvSpPr>
          <p:nvPr/>
        </p:nvSpPr>
        <p:spPr bwMode="auto">
          <a:xfrm>
            <a:off x="6257925" y="4270375"/>
            <a:ext cx="1063625"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黑体" pitchFamily="49" charset="-122"/>
                <a:ea typeface="黑体" pitchFamily="49" charset="-122"/>
              </a:rPr>
              <a:t>内总线</a:t>
            </a:r>
          </a:p>
        </p:txBody>
      </p:sp>
      <p:sp>
        <p:nvSpPr>
          <p:cNvPr id="398370" name="Text Box 34"/>
          <p:cNvSpPr txBox="1">
            <a:spLocks noChangeArrowheads="1"/>
          </p:cNvSpPr>
          <p:nvPr/>
        </p:nvSpPr>
        <p:spPr bwMode="auto">
          <a:xfrm>
            <a:off x="3341688" y="2266950"/>
            <a:ext cx="1006475"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微软雅黑" pitchFamily="34" charset="-122"/>
                <a:ea typeface="微软雅黑" pitchFamily="34" charset="-122"/>
              </a:rPr>
              <a:t>外总线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64"/>
                                        </p:tgtEl>
                                        <p:attrNameLst>
                                          <p:attrName>style.visibility</p:attrName>
                                        </p:attrNameLst>
                                      </p:cBhvr>
                                      <p:to>
                                        <p:strVal val="visible"/>
                                      </p:to>
                                    </p:set>
                                    <p:animEffect transition="in" filter="blinds(horizontal)">
                                      <p:cBhvr>
                                        <p:cTn id="7" dur="500"/>
                                        <p:tgtEl>
                                          <p:spTgt spid="398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2" dur="500"/>
                                        <p:tgtEl>
                                          <p:spTgt spid="398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8339">
                                            <p:txEl>
                                              <p:pRg st="4" end="4"/>
                                            </p:txEl>
                                          </p:spTgt>
                                        </p:tgtEl>
                                        <p:attrNameLst>
                                          <p:attrName>style.visibility</p:attrName>
                                        </p:attrNameLst>
                                      </p:cBhvr>
                                      <p:to>
                                        <p:strVal val="visible"/>
                                      </p:to>
                                    </p:set>
                                    <p:animEffect transition="in" filter="blinds(horizontal)">
                                      <p:cBhvr>
                                        <p:cTn id="17" dur="500"/>
                                        <p:tgtEl>
                                          <p:spTgt spid="39833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8339">
                                            <p:txEl>
                                              <p:pRg st="5" end="5"/>
                                            </p:txEl>
                                          </p:spTgt>
                                        </p:tgtEl>
                                        <p:attrNameLst>
                                          <p:attrName>style.visibility</p:attrName>
                                        </p:attrNameLst>
                                      </p:cBhvr>
                                      <p:to>
                                        <p:strVal val="visible"/>
                                      </p:to>
                                    </p:set>
                                    <p:animEffect transition="in" filter="blinds(horizontal)">
                                      <p:cBhvr>
                                        <p:cTn id="20" dur="500"/>
                                        <p:tgtEl>
                                          <p:spTgt spid="39833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8339">
                                            <p:txEl>
                                              <p:pRg st="6" end="6"/>
                                            </p:txEl>
                                          </p:spTgt>
                                        </p:tgtEl>
                                        <p:attrNameLst>
                                          <p:attrName>style.visibility</p:attrName>
                                        </p:attrNameLst>
                                      </p:cBhvr>
                                      <p:to>
                                        <p:strVal val="visible"/>
                                      </p:to>
                                    </p:set>
                                    <p:animEffect transition="in" filter="blinds(horizontal)">
                                      <p:cBhvr>
                                        <p:cTn id="23" dur="500"/>
                                        <p:tgtEl>
                                          <p:spTgt spid="39833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8339">
                                            <p:txEl>
                                              <p:pRg st="8" end="8"/>
                                            </p:txEl>
                                          </p:spTgt>
                                        </p:tgtEl>
                                        <p:attrNameLst>
                                          <p:attrName>style.visibility</p:attrName>
                                        </p:attrNameLst>
                                      </p:cBhvr>
                                      <p:to>
                                        <p:strVal val="visible"/>
                                      </p:to>
                                    </p:set>
                                    <p:animEffect transition="in" filter="blinds(horizontal)">
                                      <p:cBhvr>
                                        <p:cTn id="28" dur="500"/>
                                        <p:tgtEl>
                                          <p:spTgt spid="39833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98339">
                                            <p:txEl>
                                              <p:pRg st="9" end="9"/>
                                            </p:txEl>
                                          </p:spTgt>
                                        </p:tgtEl>
                                        <p:attrNameLst>
                                          <p:attrName>style.visibility</p:attrName>
                                        </p:attrNameLst>
                                      </p:cBhvr>
                                      <p:to>
                                        <p:strVal val="visible"/>
                                      </p:to>
                                    </p:set>
                                    <p:animEffect transition="in" filter="blinds(horizontal)">
                                      <p:cBhvr>
                                        <p:cTn id="31" dur="500"/>
                                        <p:tgtEl>
                                          <p:spTgt spid="39833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98339">
                                            <p:txEl>
                                              <p:pRg st="10" end="10"/>
                                            </p:txEl>
                                          </p:spTgt>
                                        </p:tgtEl>
                                        <p:attrNameLst>
                                          <p:attrName>style.visibility</p:attrName>
                                        </p:attrNameLst>
                                      </p:cBhvr>
                                      <p:to>
                                        <p:strVal val="visible"/>
                                      </p:to>
                                    </p:set>
                                    <p:animEffect transition="in" filter="blinds(horizontal)">
                                      <p:cBhvr>
                                        <p:cTn id="34" dur="500"/>
                                        <p:tgtEl>
                                          <p:spTgt spid="398339">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98339">
                                            <p:txEl>
                                              <p:pRg st="12" end="12"/>
                                            </p:txEl>
                                          </p:spTgt>
                                        </p:tgtEl>
                                        <p:attrNameLst>
                                          <p:attrName>style.visibility</p:attrName>
                                        </p:attrNameLst>
                                      </p:cBhvr>
                                      <p:to>
                                        <p:strVal val="visible"/>
                                      </p:to>
                                    </p:set>
                                    <p:animEffect transition="in" filter="blinds(horizontal)">
                                      <p:cBhvr>
                                        <p:cTn id="39" dur="500"/>
                                        <p:tgtEl>
                                          <p:spTgt spid="398339">
                                            <p:txEl>
                                              <p:pRg st="12" end="1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98339">
                                            <p:txEl>
                                              <p:pRg st="13" end="13"/>
                                            </p:txEl>
                                          </p:spTgt>
                                        </p:tgtEl>
                                        <p:attrNameLst>
                                          <p:attrName>style.visibility</p:attrName>
                                        </p:attrNameLst>
                                      </p:cBhvr>
                                      <p:to>
                                        <p:strVal val="visible"/>
                                      </p:to>
                                    </p:set>
                                    <p:animEffect transition="in" filter="blinds(horizontal)">
                                      <p:cBhvr>
                                        <p:cTn id="42" dur="500"/>
                                        <p:tgtEl>
                                          <p:spTgt spid="398339">
                                            <p:txEl>
                                              <p:pRg st="13" end="1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98339">
                                            <p:txEl>
                                              <p:pRg st="14" end="14"/>
                                            </p:txEl>
                                          </p:spTgt>
                                        </p:tgtEl>
                                        <p:attrNameLst>
                                          <p:attrName>style.visibility</p:attrName>
                                        </p:attrNameLst>
                                      </p:cBhvr>
                                      <p:to>
                                        <p:strVal val="visible"/>
                                      </p:to>
                                    </p:set>
                                    <p:animEffect transition="in" filter="blinds(horizontal)">
                                      <p:cBhvr>
                                        <p:cTn id="45" dur="500"/>
                                        <p:tgtEl>
                                          <p:spTgt spid="398339">
                                            <p:txEl>
                                              <p:pRg st="14" end="1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98346"/>
                                        </p:tgtEl>
                                        <p:attrNameLst>
                                          <p:attrName>style.visibility</p:attrName>
                                        </p:attrNameLst>
                                      </p:cBhvr>
                                      <p:to>
                                        <p:strVal val="visible"/>
                                      </p:to>
                                    </p:set>
                                    <p:animEffect transition="in" filter="blinds(horizontal)">
                                      <p:cBhvr>
                                        <p:cTn id="50" dur="500"/>
                                        <p:tgtEl>
                                          <p:spTgt spid="39834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98355"/>
                                        </p:tgtEl>
                                        <p:attrNameLst>
                                          <p:attrName>style.visibility</p:attrName>
                                        </p:attrNameLst>
                                      </p:cBhvr>
                                      <p:to>
                                        <p:strVal val="visible"/>
                                      </p:to>
                                    </p:set>
                                    <p:animEffect transition="in" filter="blinds(horizontal)">
                                      <p:cBhvr>
                                        <p:cTn id="55" dur="500"/>
                                        <p:tgtEl>
                                          <p:spTgt spid="39835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98347"/>
                                        </p:tgtEl>
                                        <p:attrNameLst>
                                          <p:attrName>style.visibility</p:attrName>
                                        </p:attrNameLst>
                                      </p:cBhvr>
                                      <p:to>
                                        <p:strVal val="visible"/>
                                      </p:to>
                                    </p:set>
                                    <p:animEffect transition="in" filter="blinds(horizontal)">
                                      <p:cBhvr>
                                        <p:cTn id="60" dur="500"/>
                                        <p:tgtEl>
                                          <p:spTgt spid="39834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98356"/>
                                        </p:tgtEl>
                                        <p:attrNameLst>
                                          <p:attrName>style.visibility</p:attrName>
                                        </p:attrNameLst>
                                      </p:cBhvr>
                                      <p:to>
                                        <p:strVal val="visible"/>
                                      </p:to>
                                    </p:set>
                                    <p:animEffect transition="in" filter="blinds(horizontal)">
                                      <p:cBhvr>
                                        <p:cTn id="65" dur="500"/>
                                        <p:tgtEl>
                                          <p:spTgt spid="39835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98348"/>
                                        </p:tgtEl>
                                        <p:attrNameLst>
                                          <p:attrName>style.visibility</p:attrName>
                                        </p:attrNameLst>
                                      </p:cBhvr>
                                      <p:to>
                                        <p:strVal val="visible"/>
                                      </p:to>
                                    </p:set>
                                    <p:animEffect transition="in" filter="blinds(horizontal)">
                                      <p:cBhvr>
                                        <p:cTn id="70" dur="500"/>
                                        <p:tgtEl>
                                          <p:spTgt spid="39834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98349"/>
                                        </p:tgtEl>
                                        <p:attrNameLst>
                                          <p:attrName>style.visibility</p:attrName>
                                        </p:attrNameLst>
                                      </p:cBhvr>
                                      <p:to>
                                        <p:strVal val="visible"/>
                                      </p:to>
                                    </p:set>
                                    <p:animEffect transition="in" filter="blinds(horizontal)">
                                      <p:cBhvr>
                                        <p:cTn id="73" dur="500"/>
                                        <p:tgtEl>
                                          <p:spTgt spid="39834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98351"/>
                                        </p:tgtEl>
                                        <p:attrNameLst>
                                          <p:attrName>style.visibility</p:attrName>
                                        </p:attrNameLst>
                                      </p:cBhvr>
                                      <p:to>
                                        <p:strVal val="visible"/>
                                      </p:to>
                                    </p:set>
                                    <p:animEffect transition="in" filter="blinds(horizontal)">
                                      <p:cBhvr>
                                        <p:cTn id="76" dur="500"/>
                                        <p:tgtEl>
                                          <p:spTgt spid="39835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98352"/>
                                        </p:tgtEl>
                                        <p:attrNameLst>
                                          <p:attrName>style.visibility</p:attrName>
                                        </p:attrNameLst>
                                      </p:cBhvr>
                                      <p:to>
                                        <p:strVal val="visible"/>
                                      </p:to>
                                    </p:set>
                                    <p:animEffect transition="in" filter="blinds(horizontal)">
                                      <p:cBhvr>
                                        <p:cTn id="79" dur="500"/>
                                        <p:tgtEl>
                                          <p:spTgt spid="398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6" grpId="0" animBg="1"/>
      <p:bldP spid="398347" grpId="0" animBg="1"/>
      <p:bldP spid="398348" grpId="0"/>
      <p:bldP spid="398349" grpId="0"/>
      <p:bldP spid="398351" grpId="0"/>
      <p:bldP spid="398352" grpId="0"/>
      <p:bldP spid="398356" grpId="0"/>
      <p:bldP spid="3983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59460"/>
            <a:ext cx="5276850" cy="409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1" y="1862138"/>
            <a:ext cx="413304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38" name="Rectangle 2"/>
          <p:cNvSpPr>
            <a:spLocks noGrp="1" noChangeArrowheads="1"/>
          </p:cNvSpPr>
          <p:nvPr>
            <p:ph type="title"/>
          </p:nvPr>
        </p:nvSpPr>
        <p:spPr>
          <a:xfrm>
            <a:off x="101600" y="88900"/>
            <a:ext cx="7499350" cy="528638"/>
          </a:xfrm>
        </p:spPr>
        <p:txBody>
          <a:bodyPr/>
          <a:lstStyle/>
          <a:p>
            <a:pPr algn="l"/>
            <a:r>
              <a:rPr lang="zh-CN" altLang="en-US" dirty="0" smtClean="0"/>
              <a:t>控制信号</a:t>
            </a:r>
            <a:r>
              <a:rPr lang="zh-CN" altLang="en-US" dirty="0"/>
              <a:t>的定时</a:t>
            </a:r>
            <a:endParaRPr lang="en-US" altLang="zh-CN" dirty="0"/>
          </a:p>
        </p:txBody>
      </p:sp>
      <p:sp>
        <p:nvSpPr>
          <p:cNvPr id="398339" name="Rectangle 3"/>
          <p:cNvSpPr>
            <a:spLocks noGrp="1" noChangeArrowheads="1"/>
          </p:cNvSpPr>
          <p:nvPr>
            <p:ph type="body" idx="1"/>
          </p:nvPr>
        </p:nvSpPr>
        <p:spPr>
          <a:xfrm>
            <a:off x="0" y="776288"/>
            <a:ext cx="4343400" cy="1242391"/>
          </a:xfrm>
          <a:noFill/>
        </p:spPr>
        <p:txBody>
          <a:bodyPr lIns="0" rIns="0"/>
          <a:lstStyle/>
          <a:p>
            <a:pPr lvl="1">
              <a:spcBef>
                <a:spcPct val="10000"/>
              </a:spcBef>
              <a:buFontTx/>
              <a:buNone/>
            </a:pPr>
            <a:r>
              <a:rPr lang="zh-CN" altLang="en-US" dirty="0" smtClean="0">
                <a:latin typeface="微软雅黑" pitchFamily="34" charset="-122"/>
                <a:ea typeface="微软雅黑" pitchFamily="34" charset="-122"/>
              </a:rPr>
              <a:t>完成</a:t>
            </a:r>
            <a:r>
              <a:rPr lang="zh-CN" altLang="en-US" dirty="0">
                <a:latin typeface="微软雅黑" pitchFamily="34" charset="-122"/>
                <a:ea typeface="微软雅黑" pitchFamily="34" charset="-122"/>
              </a:rPr>
              <a:t>算术、逻辑运算</a:t>
            </a:r>
          </a:p>
          <a:p>
            <a:pPr lvl="1">
              <a:spcBef>
                <a:spcPct val="10000"/>
              </a:spcBef>
              <a:buFontTx/>
              <a:buNone/>
            </a:pPr>
            <a:r>
              <a:rPr lang="en-US" altLang="zh-CN" dirty="0">
                <a:solidFill>
                  <a:srgbClr val="A50021"/>
                </a:solidFill>
                <a:latin typeface="微软雅黑" pitchFamily="34" charset="-122"/>
                <a:ea typeface="微软雅黑" pitchFamily="34" charset="-122"/>
              </a:rPr>
              <a:t>R1out</a:t>
            </a:r>
            <a:r>
              <a:rPr lang="zh-CN" altLang="en-US" dirty="0">
                <a:solidFill>
                  <a:srgbClr val="A50021"/>
                </a:solidFill>
                <a:latin typeface="微软雅黑" pitchFamily="34" charset="-122"/>
                <a:ea typeface="微软雅黑" pitchFamily="34" charset="-122"/>
              </a:rPr>
              <a:t>，</a:t>
            </a:r>
            <a:r>
              <a:rPr lang="en-US" altLang="zh-CN" dirty="0">
                <a:solidFill>
                  <a:srgbClr val="A50021"/>
                </a:solidFill>
                <a:latin typeface="微软雅黑" pitchFamily="34" charset="-122"/>
                <a:ea typeface="微软雅黑" pitchFamily="34" charset="-122"/>
              </a:rPr>
              <a:t>Yin</a:t>
            </a:r>
          </a:p>
          <a:p>
            <a:pPr lvl="1">
              <a:spcBef>
                <a:spcPct val="10000"/>
              </a:spcBef>
              <a:buFontTx/>
              <a:buNone/>
            </a:pPr>
            <a:r>
              <a:rPr lang="en-US" altLang="zh-CN" dirty="0">
                <a:solidFill>
                  <a:srgbClr val="A50021"/>
                </a:solidFill>
                <a:latin typeface="微软雅黑" pitchFamily="34" charset="-122"/>
                <a:ea typeface="微软雅黑" pitchFamily="34" charset="-122"/>
              </a:rPr>
              <a:t>R2out</a:t>
            </a:r>
            <a:r>
              <a:rPr lang="zh-CN" altLang="en-US" dirty="0">
                <a:solidFill>
                  <a:srgbClr val="A50021"/>
                </a:solidFill>
                <a:latin typeface="微软雅黑" pitchFamily="34" charset="-122"/>
                <a:ea typeface="微软雅黑" pitchFamily="34" charset="-122"/>
              </a:rPr>
              <a:t>，</a:t>
            </a:r>
            <a:r>
              <a:rPr lang="en-US" altLang="zh-CN" dirty="0">
                <a:solidFill>
                  <a:srgbClr val="A50021"/>
                </a:solidFill>
                <a:latin typeface="微软雅黑" pitchFamily="34" charset="-122"/>
                <a:ea typeface="微软雅黑" pitchFamily="34" charset="-122"/>
              </a:rPr>
              <a:t>Add</a:t>
            </a:r>
            <a:r>
              <a:rPr lang="zh-CN" altLang="en-US" dirty="0">
                <a:solidFill>
                  <a:srgbClr val="A50021"/>
                </a:solidFill>
                <a:latin typeface="微软雅黑" pitchFamily="34" charset="-122"/>
                <a:ea typeface="微软雅黑" pitchFamily="34" charset="-122"/>
              </a:rPr>
              <a:t>，</a:t>
            </a:r>
            <a:r>
              <a:rPr lang="en-US" altLang="zh-CN" dirty="0" err="1">
                <a:solidFill>
                  <a:srgbClr val="A50021"/>
                </a:solidFill>
                <a:latin typeface="微软雅黑" pitchFamily="34" charset="-122"/>
                <a:ea typeface="微软雅黑" pitchFamily="34" charset="-122"/>
              </a:rPr>
              <a:t>Zin</a:t>
            </a:r>
            <a:endParaRPr lang="en-US" altLang="zh-CN" dirty="0">
              <a:solidFill>
                <a:srgbClr val="A50021"/>
              </a:solidFill>
              <a:latin typeface="微软雅黑" pitchFamily="34" charset="-122"/>
              <a:ea typeface="微软雅黑" pitchFamily="34" charset="-122"/>
            </a:endParaRPr>
          </a:p>
          <a:p>
            <a:pPr lvl="1">
              <a:spcBef>
                <a:spcPct val="10000"/>
              </a:spcBef>
              <a:buFontTx/>
              <a:buNone/>
            </a:pPr>
            <a:r>
              <a:rPr lang="en-US" altLang="zh-CN" dirty="0" err="1">
                <a:solidFill>
                  <a:srgbClr val="A50021"/>
                </a:solidFill>
                <a:latin typeface="微软雅黑" pitchFamily="34" charset="-122"/>
                <a:ea typeface="微软雅黑" pitchFamily="34" charset="-122"/>
              </a:rPr>
              <a:t>Zout</a:t>
            </a:r>
            <a:r>
              <a:rPr lang="zh-CN" altLang="en-US" dirty="0">
                <a:solidFill>
                  <a:srgbClr val="A50021"/>
                </a:solidFill>
                <a:latin typeface="微软雅黑" pitchFamily="34" charset="-122"/>
                <a:ea typeface="微软雅黑" pitchFamily="34" charset="-122"/>
              </a:rPr>
              <a:t>，</a:t>
            </a:r>
            <a:r>
              <a:rPr lang="en-US" altLang="zh-CN" dirty="0" smtClean="0">
                <a:solidFill>
                  <a:srgbClr val="A50021"/>
                </a:solidFill>
                <a:latin typeface="微软雅黑" pitchFamily="34" charset="-122"/>
                <a:ea typeface="微软雅黑" pitchFamily="34" charset="-122"/>
              </a:rPr>
              <a:t>R3in</a:t>
            </a:r>
            <a:endParaRPr lang="en-US" altLang="zh-CN" dirty="0">
              <a:solidFill>
                <a:srgbClr val="A50021"/>
              </a:solidFill>
              <a:latin typeface="微软雅黑" pitchFamily="34" charset="-122"/>
              <a:ea typeface="微软雅黑" pitchFamily="34" charset="-122"/>
            </a:endParaRPr>
          </a:p>
        </p:txBody>
      </p:sp>
      <p:sp>
        <p:nvSpPr>
          <p:cNvPr id="398343" name="Text Box 7"/>
          <p:cNvSpPr txBox="1">
            <a:spLocks noChangeArrowheads="1"/>
          </p:cNvSpPr>
          <p:nvPr/>
        </p:nvSpPr>
        <p:spPr bwMode="auto">
          <a:xfrm>
            <a:off x="3448050" y="1381125"/>
            <a:ext cx="1057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latin typeface="Times New Roman" pitchFamily="18" charset="0"/>
              <a:ea typeface="宋体" pitchFamily="2" charset="-122"/>
            </a:endParaRPr>
          </a:p>
        </p:txBody>
      </p:sp>
      <p:sp>
        <p:nvSpPr>
          <p:cNvPr id="398360" name="Rectangle 24"/>
          <p:cNvSpPr>
            <a:spLocks noChangeArrowheads="1"/>
          </p:cNvSpPr>
          <p:nvPr/>
        </p:nvSpPr>
        <p:spPr bwMode="auto">
          <a:xfrm>
            <a:off x="7089775" y="1854200"/>
            <a:ext cx="977900" cy="406400"/>
          </a:xfrm>
          <a:prstGeom prst="rect">
            <a:avLst/>
          </a:prstGeom>
          <a:solidFill>
            <a:schemeClr val="accent1">
              <a:alpha val="13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61" name="Rectangle 25"/>
          <p:cNvSpPr>
            <a:spLocks noChangeArrowheads="1"/>
          </p:cNvSpPr>
          <p:nvPr/>
        </p:nvSpPr>
        <p:spPr bwMode="auto">
          <a:xfrm>
            <a:off x="7113588" y="3551238"/>
            <a:ext cx="977900" cy="406400"/>
          </a:xfrm>
          <a:prstGeom prst="rect">
            <a:avLst/>
          </a:prstGeom>
          <a:solidFill>
            <a:schemeClr val="accent1">
              <a:alpha val="13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62" name="AutoShape 26"/>
          <p:cNvSpPr>
            <a:spLocks/>
          </p:cNvSpPr>
          <p:nvPr/>
        </p:nvSpPr>
        <p:spPr bwMode="auto">
          <a:xfrm>
            <a:off x="8064500" y="355600"/>
            <a:ext cx="177800" cy="1016000"/>
          </a:xfrm>
          <a:prstGeom prst="rightBrace">
            <a:avLst>
              <a:gd name="adj1" fmla="val 47619"/>
              <a:gd name="adj2" fmla="val 50000"/>
            </a:avLst>
          </a:prstGeom>
          <a:noFill/>
          <a:ln w="1905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63" name="Text Box 27"/>
          <p:cNvSpPr txBox="1">
            <a:spLocks noChangeArrowheads="1"/>
          </p:cNvSpPr>
          <p:nvPr/>
        </p:nvSpPr>
        <p:spPr bwMode="auto">
          <a:xfrm>
            <a:off x="8178800" y="177800"/>
            <a:ext cx="5461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微软雅黑" pitchFamily="34" charset="-122"/>
                <a:ea typeface="微软雅黑" pitchFamily="34" charset="-122"/>
              </a:rPr>
              <a:t>通用寄存器</a:t>
            </a:r>
          </a:p>
        </p:txBody>
      </p:sp>
      <p:sp>
        <p:nvSpPr>
          <p:cNvPr id="398364" name="Text Box 28"/>
          <p:cNvSpPr txBox="1">
            <a:spLocks noChangeArrowheads="1"/>
          </p:cNvSpPr>
          <p:nvPr/>
        </p:nvSpPr>
        <p:spPr bwMode="auto">
          <a:xfrm>
            <a:off x="3798888" y="101600"/>
            <a:ext cx="1366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6600"/>
                </a:solidFill>
                <a:latin typeface="黑体" pitchFamily="49" charset="-122"/>
                <a:ea typeface="黑体" pitchFamily="49" charset="-122"/>
              </a:rPr>
              <a:t>总线连接方式！</a:t>
            </a:r>
          </a:p>
        </p:txBody>
      </p:sp>
      <p:sp>
        <p:nvSpPr>
          <p:cNvPr id="398365" name="Text Box 29"/>
          <p:cNvSpPr txBox="1">
            <a:spLocks noChangeArrowheads="1"/>
          </p:cNvSpPr>
          <p:nvPr/>
        </p:nvSpPr>
        <p:spPr bwMode="auto">
          <a:xfrm>
            <a:off x="6286500" y="4313238"/>
            <a:ext cx="1063625" cy="33655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黑体" pitchFamily="49" charset="-122"/>
                <a:ea typeface="黑体" pitchFamily="49" charset="-122"/>
              </a:rPr>
              <a:t>内总线</a:t>
            </a:r>
          </a:p>
        </p:txBody>
      </p:sp>
      <p:sp>
        <p:nvSpPr>
          <p:cNvPr id="398367" name="Text Box 31"/>
          <p:cNvSpPr txBox="1">
            <a:spLocks noChangeArrowheads="1"/>
          </p:cNvSpPr>
          <p:nvPr/>
        </p:nvSpPr>
        <p:spPr bwMode="auto">
          <a:xfrm>
            <a:off x="6257925" y="4270375"/>
            <a:ext cx="1063625" cy="366713"/>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黑体" pitchFamily="49" charset="-122"/>
                <a:ea typeface="黑体" pitchFamily="49" charset="-122"/>
              </a:rPr>
              <a:t>内总线</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 y="4095835"/>
            <a:ext cx="7308851" cy="268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730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64"/>
                                        </p:tgtEl>
                                        <p:attrNameLst>
                                          <p:attrName>style.visibility</p:attrName>
                                        </p:attrNameLst>
                                      </p:cBhvr>
                                      <p:to>
                                        <p:strVal val="visible"/>
                                      </p:to>
                                    </p:set>
                                    <p:animEffect transition="in" filter="blinds(horizontal)">
                                      <p:cBhvr>
                                        <p:cTn id="7" dur="500"/>
                                        <p:tgtEl>
                                          <p:spTgt spid="398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8339">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l"/>
            <a:r>
              <a:rPr lang="zh-CN" altLang="en-US"/>
              <a:t>三总线数据通路</a:t>
            </a:r>
          </a:p>
        </p:txBody>
      </p:sp>
      <p:sp>
        <p:nvSpPr>
          <p:cNvPr id="397315" name="Rectangle 3"/>
          <p:cNvSpPr>
            <a:spLocks noGrp="1" noChangeArrowheads="1"/>
          </p:cNvSpPr>
          <p:nvPr>
            <p:ph type="body" idx="1"/>
          </p:nvPr>
        </p:nvSpPr>
        <p:spPr>
          <a:xfrm>
            <a:off x="203200" y="750888"/>
            <a:ext cx="5027613" cy="4835525"/>
          </a:xfrm>
        </p:spPr>
        <p:txBody>
          <a:bodyPr/>
          <a:lstStyle/>
          <a:p>
            <a:r>
              <a:rPr lang="zh-CN" altLang="en-US" sz="2000">
                <a:latin typeface="微软雅黑" pitchFamily="34" charset="-122"/>
                <a:ea typeface="微软雅黑" pitchFamily="34" charset="-122"/>
              </a:rPr>
              <a:t>单总线中一个时钟内只允许传一个数据，因而指令执行效率很低</a:t>
            </a:r>
          </a:p>
          <a:p>
            <a:r>
              <a:rPr lang="zh-CN" altLang="en-US" sz="2000">
                <a:latin typeface="微软雅黑" pitchFamily="34" charset="-122"/>
                <a:ea typeface="微软雅黑" pitchFamily="34" charset="-122"/>
              </a:rPr>
              <a:t>可采用多总线方式，同时在多个总线上传送不同数据，提高效率</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例如：三总线数据通路</a:t>
            </a:r>
          </a:p>
          <a:p>
            <a:pPr lvl="1"/>
            <a:r>
              <a:rPr lang="zh-CN" altLang="en-US" sz="2000">
                <a:latin typeface="微软雅黑" pitchFamily="34" charset="-122"/>
                <a:ea typeface="微软雅黑" pitchFamily="34" charset="-122"/>
              </a:rPr>
              <a:t>总线</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B</a:t>
            </a:r>
            <a:r>
              <a:rPr lang="zh-CN" altLang="en-US" sz="2000">
                <a:latin typeface="微软雅黑" pitchFamily="34" charset="-122"/>
                <a:ea typeface="微软雅黑" pitchFamily="34" charset="-122"/>
              </a:rPr>
              <a:t>分别传送两个源操作数，总线</a:t>
            </a: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传送结果</a:t>
            </a:r>
          </a:p>
          <a:p>
            <a:pPr lvl="1">
              <a:spcBef>
                <a:spcPct val="15000"/>
              </a:spcBef>
              <a:spcAft>
                <a:spcPct val="50000"/>
              </a:spcAft>
            </a:pPr>
            <a:r>
              <a:rPr lang="zh-CN" altLang="en-US" sz="2000">
                <a:latin typeface="微软雅黑" pitchFamily="34" charset="-122"/>
                <a:ea typeface="微软雅黑" pitchFamily="34" charset="-122"/>
              </a:rPr>
              <a:t>单总线中的暂存器</a:t>
            </a:r>
            <a:r>
              <a:rPr lang="en-US" altLang="zh-CN" sz="2000">
                <a:latin typeface="微软雅黑" pitchFamily="34" charset="-122"/>
                <a:ea typeface="微软雅黑" pitchFamily="34" charset="-122"/>
              </a:rPr>
              <a:t>Y</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Z</a:t>
            </a:r>
            <a:r>
              <a:rPr lang="zh-CN" altLang="en-US" sz="2000">
                <a:latin typeface="微软雅黑" pitchFamily="34" charset="-122"/>
                <a:ea typeface="微软雅黑" pitchFamily="34" charset="-122"/>
              </a:rPr>
              <a:t>在此可取消，</a:t>
            </a:r>
            <a:r>
              <a:rPr lang="en-US" altLang="zh-CN" sz="2000">
                <a:latin typeface="微软雅黑" pitchFamily="34" charset="-122"/>
                <a:ea typeface="微软雅黑" pitchFamily="34" charset="-122"/>
              </a:rPr>
              <a:t>Why</a:t>
            </a:r>
            <a:r>
              <a:rPr lang="zh-CN" altLang="en-US" sz="2000">
                <a:latin typeface="微软雅黑" pitchFamily="34" charset="-122"/>
                <a:ea typeface="微软雅黑" pitchFamily="34" charset="-122"/>
              </a:rPr>
              <a:t>？</a:t>
            </a:r>
          </a:p>
          <a:p>
            <a:pPr lvl="1"/>
            <a:r>
              <a:rPr lang="zh-CN" altLang="en-US" sz="2000">
                <a:latin typeface="微软雅黑" pitchFamily="34" charset="-122"/>
                <a:ea typeface="微软雅黑" pitchFamily="34" charset="-122"/>
              </a:rPr>
              <a:t>采用双口通用寄存器组</a:t>
            </a:r>
          </a:p>
          <a:p>
            <a:pPr lvl="1"/>
            <a:r>
              <a:rPr lang="zh-CN" altLang="en-US" sz="2000">
                <a:latin typeface="微软雅黑" pitchFamily="34" charset="-122"/>
                <a:ea typeface="微软雅黑" pitchFamily="34" charset="-122"/>
              </a:rPr>
              <a:t>如何实现 </a:t>
            </a:r>
            <a:r>
              <a:rPr lang="en-US" altLang="zh-CN" sz="2000">
                <a:latin typeface="微软雅黑" pitchFamily="34" charset="-122"/>
                <a:ea typeface="微软雅黑" pitchFamily="34" charset="-122"/>
              </a:rPr>
              <a:t>R[R3] </a:t>
            </a:r>
            <a:r>
              <a:rPr lang="en-US" altLang="zh-CN" sz="2000">
                <a:latin typeface="微软雅黑" pitchFamily="34" charset="-122"/>
                <a:ea typeface="微软雅黑" pitchFamily="34" charset="-122"/>
                <a:cs typeface="Arial" charset="0"/>
              </a:rPr>
              <a:t>←</a:t>
            </a:r>
            <a:r>
              <a:rPr lang="en-US" altLang="zh-CN" sz="2000">
                <a:latin typeface="微软雅黑" pitchFamily="34" charset="-122"/>
                <a:ea typeface="微软雅黑" pitchFamily="34" charset="-122"/>
              </a:rPr>
              <a:t>R[R1] op R[R2]</a:t>
            </a:r>
          </a:p>
          <a:p>
            <a:pPr lvl="2">
              <a:spcBef>
                <a:spcPct val="15000"/>
              </a:spcBef>
              <a:buFontTx/>
              <a:buNone/>
            </a:pPr>
            <a:r>
              <a:rPr lang="pt-BR" altLang="zh-CN" sz="2000">
                <a:latin typeface="微软雅黑" pitchFamily="34" charset="-122"/>
                <a:ea typeface="微软雅黑" pitchFamily="34" charset="-122"/>
              </a:rPr>
              <a:t>R1outA</a:t>
            </a:r>
            <a:r>
              <a:rPr lang="zh-CN" altLang="pt-BR" sz="2000">
                <a:latin typeface="微软雅黑" pitchFamily="34" charset="-122"/>
                <a:ea typeface="微软雅黑" pitchFamily="34" charset="-122"/>
              </a:rPr>
              <a:t>，</a:t>
            </a:r>
            <a:r>
              <a:rPr lang="pt-BR" altLang="zh-CN" sz="2000">
                <a:latin typeface="微软雅黑" pitchFamily="34" charset="-122"/>
                <a:ea typeface="微软雅黑" pitchFamily="34" charset="-122"/>
              </a:rPr>
              <a:t>R2outB</a:t>
            </a:r>
            <a:r>
              <a:rPr lang="zh-CN" altLang="pt-BR" sz="2000">
                <a:latin typeface="微软雅黑" pitchFamily="34" charset="-122"/>
                <a:ea typeface="微软雅黑" pitchFamily="34" charset="-122"/>
              </a:rPr>
              <a:t>，</a:t>
            </a:r>
            <a:r>
              <a:rPr lang="pt-BR" altLang="zh-CN" sz="2000">
                <a:latin typeface="微软雅黑" pitchFamily="34" charset="-122"/>
                <a:ea typeface="微软雅黑" pitchFamily="34" charset="-122"/>
              </a:rPr>
              <a:t>op</a:t>
            </a:r>
            <a:r>
              <a:rPr lang="zh-CN" altLang="pt-BR" sz="2000">
                <a:latin typeface="微软雅黑" pitchFamily="34" charset="-122"/>
                <a:ea typeface="微软雅黑" pitchFamily="34" charset="-122"/>
              </a:rPr>
              <a:t>，</a:t>
            </a:r>
            <a:r>
              <a:rPr lang="pt-BR" altLang="zh-CN" sz="2000">
                <a:latin typeface="微软雅黑" pitchFamily="34" charset="-122"/>
                <a:ea typeface="微软雅黑" pitchFamily="34" charset="-122"/>
              </a:rPr>
              <a:t>R3inC</a:t>
            </a:r>
          </a:p>
          <a:p>
            <a:pPr lvl="2">
              <a:spcBef>
                <a:spcPct val="15000"/>
              </a:spcBef>
              <a:buFontTx/>
              <a:buNone/>
            </a:pPr>
            <a:r>
              <a:rPr lang="zh-CN" altLang="pt-BR" sz="2000">
                <a:latin typeface="微软雅黑" pitchFamily="34" charset="-122"/>
                <a:ea typeface="微软雅黑" pitchFamily="34" charset="-122"/>
              </a:rPr>
              <a:t>只要一个时钟周期（节拍）即可！</a:t>
            </a:r>
            <a:endParaRPr lang="zh-CN" altLang="en-US" sz="2000">
              <a:latin typeface="微软雅黑" pitchFamily="34" charset="-122"/>
              <a:ea typeface="微软雅黑" pitchFamily="34" charset="-122"/>
            </a:endParaRPr>
          </a:p>
        </p:txBody>
      </p:sp>
      <p:pic>
        <p:nvPicPr>
          <p:cNvPr id="397316" name="Picture 4"/>
          <p:cNvPicPr>
            <a:picLocks noChangeAspect="1" noChangeArrowheads="1"/>
          </p:cNvPicPr>
          <p:nvPr/>
        </p:nvPicPr>
        <p:blipFill>
          <a:blip r:embed="rId2"/>
          <a:srcRect/>
          <a:stretch>
            <a:fillRect/>
          </a:stretch>
        </p:blipFill>
        <p:spPr bwMode="auto">
          <a:xfrm>
            <a:off x="5499100" y="242888"/>
            <a:ext cx="3644900" cy="5967412"/>
          </a:xfrm>
          <a:prstGeom prst="rect">
            <a:avLst/>
          </a:prstGeom>
          <a:noFill/>
          <a:ln w="9525">
            <a:noFill/>
            <a:miter lim="800000"/>
            <a:headEnd/>
            <a:tailEnd/>
          </a:ln>
        </p:spPr>
      </p:pic>
      <p:sp>
        <p:nvSpPr>
          <p:cNvPr id="397317" name="Rectangle 5"/>
          <p:cNvSpPr>
            <a:spLocks noChangeArrowheads="1"/>
          </p:cNvSpPr>
          <p:nvPr/>
        </p:nvSpPr>
        <p:spPr bwMode="auto">
          <a:xfrm>
            <a:off x="28575" y="5576888"/>
            <a:ext cx="5573713" cy="946150"/>
          </a:xfrm>
          <a:prstGeom prst="rect">
            <a:avLst/>
          </a:prstGeom>
          <a:noFill/>
          <a:ln w="50800">
            <a:noFill/>
            <a:miter lim="800000"/>
            <a:headEnd/>
            <a:tailEnd/>
          </a:ln>
          <a:effectLst/>
        </p:spPr>
        <p:txBody>
          <a:bodyPr anchor="ctr">
            <a:spAutoFit/>
          </a:bodyPr>
          <a:lstStyle/>
          <a:p>
            <a:r>
              <a:rPr lang="zh-CN" altLang="en-US" sz="2000">
                <a:solidFill>
                  <a:schemeClr val="accent1"/>
                </a:solidFill>
                <a:latin typeface="Times New Roman" pitchFamily="18" charset="0"/>
                <a:ea typeface="微软雅黑" pitchFamily="34" charset="-122"/>
              </a:rPr>
              <a:t>目前大都采用流水线方式执行指令，单总线或三总线的总线式数据通路很难实现指令流水执行。</a:t>
            </a:r>
          </a:p>
          <a:p>
            <a:r>
              <a:rPr lang="zh-CN" altLang="en-US">
                <a:latin typeface="Times New Roman" pitchFamily="18" charset="0"/>
                <a:ea typeface="宋体" pitchFamily="2" charset="-122"/>
              </a:rPr>
              <a:t> </a:t>
            </a:r>
            <a:endParaRPr lang="zh-CN" altLang="en-US">
              <a:solidFill>
                <a:schemeClr val="accent1"/>
              </a:solidFill>
              <a:latin typeface="Times New Roman" pitchFamily="18" charset="0"/>
              <a:ea typeface="宋体" pitchFamily="2" charset="-122"/>
            </a:endParaRPr>
          </a:p>
        </p:txBody>
      </p:sp>
      <p:sp>
        <p:nvSpPr>
          <p:cNvPr id="397318" name="Text Box 6"/>
          <p:cNvSpPr txBox="1">
            <a:spLocks noChangeArrowheads="1"/>
          </p:cNvSpPr>
          <p:nvPr/>
        </p:nvSpPr>
        <p:spPr bwMode="auto">
          <a:xfrm>
            <a:off x="8178800" y="3638550"/>
            <a:ext cx="333375" cy="385763"/>
          </a:xfrm>
          <a:prstGeom prst="rect">
            <a:avLst/>
          </a:prstGeom>
          <a:solidFill>
            <a:srgbClr val="FF0000"/>
          </a:solidFill>
          <a:ln w="19050">
            <a:solidFill>
              <a:srgbClr val="006600"/>
            </a:solidFill>
            <a:miter lim="800000"/>
            <a:headEnd/>
            <a:tailEnd/>
          </a:ln>
          <a:effectLst/>
        </p:spPr>
        <p:txBody>
          <a:bodyPr>
            <a:spAutoFit/>
          </a:bodyPr>
          <a:lstStyle/>
          <a:p>
            <a:pPr>
              <a:spcBef>
                <a:spcPct val="50000"/>
              </a:spcBef>
            </a:pPr>
            <a:r>
              <a:rPr lang="en-US" altLang="zh-CN" sz="1800">
                <a:solidFill>
                  <a:schemeClr val="bg1"/>
                </a:solidFill>
                <a:latin typeface="Times New Roman" pitchFamily="18" charset="0"/>
                <a:ea typeface="宋体" pitchFamily="2" charset="-122"/>
              </a:rPr>
              <a:t>Z</a:t>
            </a:r>
          </a:p>
        </p:txBody>
      </p:sp>
      <p:sp>
        <p:nvSpPr>
          <p:cNvPr id="397319" name="Text Box 7"/>
          <p:cNvSpPr txBox="1">
            <a:spLocks noChangeArrowheads="1"/>
          </p:cNvSpPr>
          <p:nvPr/>
        </p:nvSpPr>
        <p:spPr bwMode="auto">
          <a:xfrm>
            <a:off x="6716713" y="3246438"/>
            <a:ext cx="333375" cy="385762"/>
          </a:xfrm>
          <a:prstGeom prst="rect">
            <a:avLst/>
          </a:prstGeom>
          <a:solidFill>
            <a:schemeClr val="accent1"/>
          </a:solidFill>
          <a:ln w="19050">
            <a:solidFill>
              <a:srgbClr val="006600"/>
            </a:solidFill>
            <a:miter lim="800000"/>
            <a:headEnd/>
            <a:tailEnd/>
          </a:ln>
          <a:effectLst/>
        </p:spPr>
        <p:txBody>
          <a:bodyPr>
            <a:spAutoFit/>
          </a:bodyPr>
          <a:lstStyle/>
          <a:p>
            <a:pPr>
              <a:spcBef>
                <a:spcPct val="50000"/>
              </a:spcBef>
            </a:pPr>
            <a:r>
              <a:rPr lang="en-US" altLang="zh-CN" sz="1800">
                <a:solidFill>
                  <a:schemeClr val="bg1"/>
                </a:solidFill>
                <a:latin typeface="Times New Roman" pitchFamily="18" charset="0"/>
                <a:ea typeface="黑体" pitchFamily="49" charset="-122"/>
              </a:rPr>
              <a:t>Y</a:t>
            </a:r>
          </a:p>
        </p:txBody>
      </p:sp>
      <p:sp>
        <p:nvSpPr>
          <p:cNvPr id="397321" name="Text Box 9"/>
          <p:cNvSpPr txBox="1">
            <a:spLocks noChangeArrowheads="1"/>
          </p:cNvSpPr>
          <p:nvPr/>
        </p:nvSpPr>
        <p:spPr bwMode="auto">
          <a:xfrm>
            <a:off x="1733550" y="6302375"/>
            <a:ext cx="6915150" cy="396875"/>
          </a:xfrm>
          <a:prstGeom prst="rect">
            <a:avLst/>
          </a:prstGeom>
          <a:noFill/>
          <a:ln w="50800">
            <a:noFill/>
            <a:miter lim="800000"/>
            <a:headEnd/>
            <a:tailEnd/>
          </a:ln>
          <a:effectLst/>
        </p:spPr>
        <p:txBody>
          <a:bodyPr>
            <a:spAutoFit/>
          </a:bodyPr>
          <a:lstStyle/>
          <a:p>
            <a:pPr>
              <a:spcBef>
                <a:spcPct val="50000"/>
              </a:spcBef>
            </a:pPr>
            <a:r>
              <a:rPr lang="zh-CN" altLang="en-US" sz="2000">
                <a:latin typeface="微软雅黑" pitchFamily="34" charset="-122"/>
                <a:ea typeface="微软雅黑" pitchFamily="34" charset="-122"/>
              </a:rPr>
              <a:t>以下以</a:t>
            </a: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指令系统为例简介</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的工作原理。</a:t>
            </a:r>
          </a:p>
        </p:txBody>
      </p:sp>
      <p:sp>
        <p:nvSpPr>
          <p:cNvPr id="397322" name="Text Box 10"/>
          <p:cNvSpPr txBox="1">
            <a:spLocks noChangeArrowheads="1"/>
          </p:cNvSpPr>
          <p:nvPr/>
        </p:nvSpPr>
        <p:spPr bwMode="auto">
          <a:xfrm>
            <a:off x="2371725" y="3567113"/>
            <a:ext cx="3073400" cy="641350"/>
          </a:xfrm>
          <a:prstGeom prst="rect">
            <a:avLst/>
          </a:prstGeom>
          <a:noFill/>
          <a:ln w="50800">
            <a:noFill/>
            <a:miter lim="800000"/>
            <a:headEnd/>
            <a:tailEnd/>
          </a:ln>
          <a:effectLst/>
        </p:spPr>
        <p:txBody>
          <a:bodyPr>
            <a:spAutoFit/>
          </a:bodyPr>
          <a:lstStyle/>
          <a:p>
            <a:pPr>
              <a:spcBef>
                <a:spcPct val="50000"/>
              </a:spcBef>
            </a:pPr>
            <a:r>
              <a:rPr lang="zh-CN" altLang="en-US" sz="1800">
                <a:solidFill>
                  <a:schemeClr val="accent1"/>
                </a:solidFill>
                <a:latin typeface="微软雅黑" pitchFamily="34" charset="-122"/>
                <a:ea typeface="微软雅黑" pitchFamily="34" charset="-122"/>
              </a:rPr>
              <a:t>三个总线各自传不同数据，不会发生冲突，故无需</a:t>
            </a:r>
            <a:r>
              <a:rPr lang="en-US" altLang="zh-CN" sz="1800">
                <a:solidFill>
                  <a:schemeClr val="accent1"/>
                </a:solidFill>
                <a:latin typeface="微软雅黑" pitchFamily="34" charset="-122"/>
                <a:ea typeface="微软雅黑" pitchFamily="34" charset="-122"/>
              </a:rPr>
              <a:t>Y</a:t>
            </a:r>
            <a:r>
              <a:rPr lang="zh-CN" altLang="en-US" sz="1800">
                <a:solidFill>
                  <a:schemeClr val="accent1"/>
                </a:solidFill>
                <a:latin typeface="微软雅黑" pitchFamily="34" charset="-122"/>
                <a:ea typeface="微软雅黑" pitchFamily="34" charset="-122"/>
              </a:rPr>
              <a:t>和</a:t>
            </a:r>
            <a:r>
              <a:rPr lang="en-US" altLang="zh-CN" sz="1800">
                <a:solidFill>
                  <a:schemeClr val="accent1"/>
                </a:solidFill>
                <a:latin typeface="微软雅黑" pitchFamily="34" charset="-122"/>
                <a:ea typeface="微软雅黑" pitchFamily="34" charset="-122"/>
              </a:rPr>
              <a:t>Z</a:t>
            </a:r>
          </a:p>
        </p:txBody>
      </p:sp>
      <p:sp>
        <p:nvSpPr>
          <p:cNvPr id="397323" name="Text Box 11"/>
          <p:cNvSpPr txBox="1">
            <a:spLocks noChangeArrowheads="1"/>
          </p:cNvSpPr>
          <p:nvPr/>
        </p:nvSpPr>
        <p:spPr bwMode="auto">
          <a:xfrm>
            <a:off x="7048500" y="2133600"/>
            <a:ext cx="1168400" cy="320675"/>
          </a:xfrm>
          <a:prstGeom prst="rect">
            <a:avLst/>
          </a:prstGeom>
          <a:solidFill>
            <a:schemeClr val="bg1"/>
          </a:solidFill>
          <a:ln w="50800">
            <a:noFill/>
            <a:miter lim="800000"/>
            <a:headEnd/>
            <a:tailEnd/>
          </a:ln>
          <a:effectLst/>
        </p:spPr>
        <p:txBody>
          <a:bodyPr lIns="0" rIns="0">
            <a:spAutoFit/>
          </a:bodyPr>
          <a:lstStyle/>
          <a:p>
            <a:pPr>
              <a:spcBef>
                <a:spcPct val="50000"/>
              </a:spcBef>
            </a:pPr>
            <a:r>
              <a:rPr lang="zh-CN" altLang="en-US" sz="1500">
                <a:solidFill>
                  <a:schemeClr val="accent1"/>
                </a:solidFill>
                <a:ea typeface="宋体" pitchFamily="2" charset="-122"/>
              </a:rPr>
              <a:t>通用寄存器组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7" dur="500"/>
                                        <p:tgtEl>
                                          <p:spTgt spid="397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2" dur="500"/>
                                        <p:tgtEl>
                                          <p:spTgt spid="3973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7322">
                                            <p:txEl>
                                              <p:pRg st="0" end="0"/>
                                            </p:txEl>
                                          </p:spTgt>
                                        </p:tgtEl>
                                        <p:attrNameLst>
                                          <p:attrName>style.visibility</p:attrName>
                                        </p:attrNameLst>
                                      </p:cBhvr>
                                      <p:to>
                                        <p:strVal val="visible"/>
                                      </p:to>
                                    </p:set>
                                    <p:animEffect transition="in" filter="blinds(horizontal)">
                                      <p:cBhvr>
                                        <p:cTn id="17" dur="500"/>
                                        <p:tgtEl>
                                          <p:spTgt spid="3973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397319"/>
                                        </p:tgtEl>
                                      </p:cBhvr>
                                    </p:animEffect>
                                    <p:set>
                                      <p:cBhvr>
                                        <p:cTn id="22" dur="1" fill="hold">
                                          <p:stCondLst>
                                            <p:cond delay="499"/>
                                          </p:stCondLst>
                                        </p:cTn>
                                        <p:tgtEl>
                                          <p:spTgt spid="397319"/>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397318"/>
                                        </p:tgtEl>
                                      </p:cBhvr>
                                    </p:animEffect>
                                    <p:set>
                                      <p:cBhvr>
                                        <p:cTn id="25" dur="1" fill="hold">
                                          <p:stCondLst>
                                            <p:cond delay="499"/>
                                          </p:stCondLst>
                                        </p:cTn>
                                        <p:tgtEl>
                                          <p:spTgt spid="39731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30" dur="500"/>
                                        <p:tgtEl>
                                          <p:spTgt spid="39731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35" dur="500"/>
                                        <p:tgtEl>
                                          <p:spTgt spid="39731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7315">
                                            <p:txEl>
                                              <p:pRg st="7" end="7"/>
                                            </p:txEl>
                                          </p:spTgt>
                                        </p:tgtEl>
                                        <p:attrNameLst>
                                          <p:attrName>style.visibility</p:attrName>
                                        </p:attrNameLst>
                                      </p:cBhvr>
                                      <p:to>
                                        <p:strVal val="visible"/>
                                      </p:to>
                                    </p:set>
                                    <p:animEffect transition="in" filter="blinds(horizontal)">
                                      <p:cBhvr>
                                        <p:cTn id="40" dur="500"/>
                                        <p:tgtEl>
                                          <p:spTgt spid="39731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45" dur="500"/>
                                        <p:tgtEl>
                                          <p:spTgt spid="39731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97317"/>
                                        </p:tgtEl>
                                        <p:attrNameLst>
                                          <p:attrName>style.visibility</p:attrName>
                                        </p:attrNameLst>
                                      </p:cBhvr>
                                      <p:to>
                                        <p:strVal val="visible"/>
                                      </p:to>
                                    </p:set>
                                    <p:animEffect transition="in" filter="blinds(horizontal)">
                                      <p:cBhvr>
                                        <p:cTn id="50" dur="500"/>
                                        <p:tgtEl>
                                          <p:spTgt spid="3973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97321"/>
                                        </p:tgtEl>
                                        <p:attrNameLst>
                                          <p:attrName>style.visibility</p:attrName>
                                        </p:attrNameLst>
                                      </p:cBhvr>
                                      <p:to>
                                        <p:strVal val="visible"/>
                                      </p:to>
                                    </p:set>
                                    <p:animEffect transition="in" filter="blinds(horizontal)">
                                      <p:cBhvr>
                                        <p:cTn id="55" dur="500"/>
                                        <p:tgtEl>
                                          <p:spTgt spid="39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p:bldP spid="397318" grpId="0" animBg="1"/>
      <p:bldP spid="397319" grpId="0" animBg="1"/>
      <p:bldP spid="3973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612900" y="104775"/>
            <a:ext cx="6126163" cy="528638"/>
          </a:xfrm>
          <a:noFill/>
          <a:ln/>
        </p:spPr>
        <p:txBody>
          <a:bodyPr/>
          <a:lstStyle/>
          <a:p>
            <a:r>
              <a:rPr lang="zh-CN" altLang="en-US" dirty="0" smtClean="0"/>
              <a:t>完整</a:t>
            </a:r>
            <a:r>
              <a:rPr lang="zh-CN" altLang="en-US" dirty="0"/>
              <a:t>的</a:t>
            </a:r>
            <a:r>
              <a:rPr lang="zh-CN" altLang="en-US" dirty="0" smtClean="0"/>
              <a:t>数据</a:t>
            </a:r>
            <a:r>
              <a:rPr lang="zh-CN" altLang="en-US" dirty="0"/>
              <a:t>通路</a:t>
            </a:r>
          </a:p>
        </p:txBody>
      </p:sp>
      <p:sp>
        <p:nvSpPr>
          <p:cNvPr id="546970" name="Text Box 154"/>
          <p:cNvSpPr txBox="1">
            <a:spLocks noChangeArrowheads="1"/>
          </p:cNvSpPr>
          <p:nvPr/>
        </p:nvSpPr>
        <p:spPr bwMode="auto">
          <a:xfrm>
            <a:off x="355600" y="5861050"/>
            <a:ext cx="8461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0">
                <a:solidFill>
                  <a:srgbClr val="A50021"/>
                </a:solidFill>
                <a:latin typeface="微软雅黑" pitchFamily="34" charset="-122"/>
                <a:ea typeface="微软雅黑" pitchFamily="34" charset="-122"/>
                <a:cs typeface="Arial" charset="0"/>
              </a:rPr>
              <a:t>指令执行结果总是在下个时钟到来时开始保存在 </a:t>
            </a:r>
            <a:r>
              <a:rPr lang="zh-CN" altLang="en-US" sz="1900">
                <a:solidFill>
                  <a:schemeClr val="accent2"/>
                </a:solidFill>
                <a:latin typeface="微软雅黑" pitchFamily="34" charset="-122"/>
                <a:ea typeface="微软雅黑" pitchFamily="34" charset="-122"/>
                <a:cs typeface="Arial" charset="0"/>
              </a:rPr>
              <a:t>寄存器 </a:t>
            </a:r>
            <a:r>
              <a:rPr lang="zh-CN" altLang="en-US" sz="1900">
                <a:solidFill>
                  <a:srgbClr val="A50021"/>
                </a:solidFill>
                <a:latin typeface="微软雅黑" pitchFamily="34" charset="-122"/>
                <a:ea typeface="微软雅黑" pitchFamily="34" charset="-122"/>
                <a:cs typeface="Arial" charset="0"/>
              </a:rPr>
              <a:t>或 </a:t>
            </a:r>
            <a:r>
              <a:rPr lang="zh-CN" altLang="en-US" sz="1900">
                <a:solidFill>
                  <a:schemeClr val="accent2"/>
                </a:solidFill>
                <a:latin typeface="微软雅黑" pitchFamily="34" charset="-122"/>
                <a:ea typeface="微软雅黑" pitchFamily="34" charset="-122"/>
                <a:cs typeface="Arial" charset="0"/>
              </a:rPr>
              <a:t>存储器</a:t>
            </a:r>
            <a:r>
              <a:rPr lang="zh-CN" altLang="en-US" sz="1900">
                <a:solidFill>
                  <a:srgbClr val="A50021"/>
                </a:solidFill>
                <a:latin typeface="微软雅黑" pitchFamily="34" charset="-122"/>
                <a:ea typeface="微软雅黑" pitchFamily="34" charset="-122"/>
                <a:cs typeface="Arial" charset="0"/>
              </a:rPr>
              <a:t> 或</a:t>
            </a:r>
            <a:r>
              <a:rPr lang="zh-CN" altLang="en-US" sz="1900">
                <a:solidFill>
                  <a:schemeClr val="accent2"/>
                </a:solidFill>
                <a:latin typeface="微软雅黑" pitchFamily="34" charset="-122"/>
                <a:ea typeface="微软雅黑" pitchFamily="34" charset="-122"/>
                <a:cs typeface="Arial" charset="0"/>
              </a:rPr>
              <a:t> </a:t>
            </a:r>
            <a:r>
              <a:rPr lang="en-US" altLang="zh-CN" sz="1900">
                <a:solidFill>
                  <a:schemeClr val="accent2"/>
                </a:solidFill>
                <a:latin typeface="微软雅黑" pitchFamily="34" charset="-122"/>
                <a:ea typeface="微软雅黑" pitchFamily="34" charset="-122"/>
                <a:cs typeface="Arial" charset="0"/>
              </a:rPr>
              <a:t>PC</a:t>
            </a:r>
            <a:r>
              <a:rPr lang="en-US" altLang="zh-CN" sz="1900">
                <a:solidFill>
                  <a:srgbClr val="A50021"/>
                </a:solidFill>
                <a:latin typeface="微软雅黑" pitchFamily="34" charset="-122"/>
                <a:ea typeface="微软雅黑" pitchFamily="34" charset="-122"/>
                <a:cs typeface="Arial" charset="0"/>
              </a:rPr>
              <a:t> </a:t>
            </a:r>
            <a:r>
              <a:rPr lang="zh-CN" altLang="en-US" sz="1900">
                <a:solidFill>
                  <a:srgbClr val="A50021"/>
                </a:solidFill>
                <a:latin typeface="微软雅黑" pitchFamily="34" charset="-122"/>
                <a:ea typeface="微软雅黑" pitchFamily="34" charset="-122"/>
                <a:cs typeface="Arial" charset="0"/>
              </a:rPr>
              <a:t>中！</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892174"/>
            <a:ext cx="8340725" cy="436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7613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970"/>
                                        </p:tgtEl>
                                        <p:attrNameLst>
                                          <p:attrName>style.visibility</p:attrName>
                                        </p:attrNameLst>
                                      </p:cBhvr>
                                      <p:to>
                                        <p:strVal val="visible"/>
                                      </p:to>
                                    </p:set>
                                    <p:animEffect transition="in" filter="blinds(horizontal)">
                                      <p:cBhvr>
                                        <p:cTn id="7" dur="500"/>
                                        <p:tgtEl>
                                          <p:spTgt spid="546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550915" name="Rectangle 3"/>
          <p:cNvSpPr>
            <a:spLocks noGrp="1" noChangeArrowheads="1"/>
          </p:cNvSpPr>
          <p:nvPr>
            <p:ph type="body" idx="1"/>
          </p:nvPr>
        </p:nvSpPr>
        <p:spPr>
          <a:xfrm>
            <a:off x="454025" y="715963"/>
            <a:ext cx="8229600" cy="5671296"/>
          </a:xfrm>
          <a:noFill/>
          <a:ln/>
        </p:spPr>
        <p:txBody>
          <a:bodyPr/>
          <a:lstStyle/>
          <a:p>
            <a:r>
              <a:rPr lang="zh-CN" altLang="en-US" sz="2200" dirty="0">
                <a:latin typeface="微软雅黑" pitchFamily="34" charset="-122"/>
                <a:ea typeface="微软雅黑" pitchFamily="34" charset="-122"/>
              </a:rPr>
              <a:t>分以下三个部分介绍</a:t>
            </a:r>
          </a:p>
          <a:p>
            <a:pPr lvl="1">
              <a:spcBef>
                <a:spcPct val="30000"/>
              </a:spcBef>
            </a:pPr>
            <a:r>
              <a:rPr lang="zh-CN" altLang="en-US" sz="2200" dirty="0">
                <a:latin typeface="微软雅黑" pitchFamily="34" charset="-122"/>
                <a:ea typeface="微软雅黑" pitchFamily="34" charset="-122"/>
              </a:rPr>
              <a:t>第一讲：程序执行概述</a:t>
            </a:r>
          </a:p>
          <a:p>
            <a:pPr lvl="2">
              <a:spcBef>
                <a:spcPct val="30000"/>
              </a:spcBef>
            </a:pPr>
            <a:r>
              <a:rPr lang="zh-CN" altLang="en-US" sz="2200" dirty="0">
                <a:solidFill>
                  <a:srgbClr val="006600"/>
                </a:solidFill>
                <a:latin typeface="微软雅黑" pitchFamily="34" charset="-122"/>
                <a:ea typeface="微软雅黑" pitchFamily="34" charset="-122"/>
              </a:rPr>
              <a:t>程序及指令的执行过程 </a:t>
            </a:r>
          </a:p>
          <a:p>
            <a:pPr lvl="2">
              <a:spcBef>
                <a:spcPct val="30000"/>
              </a:spcBef>
            </a:pPr>
            <a:r>
              <a:rPr lang="en-US" altLang="zh-CN" sz="2200" dirty="0">
                <a:solidFill>
                  <a:srgbClr val="006600"/>
                </a:solidFill>
                <a:latin typeface="微软雅黑" pitchFamily="34" charset="-122"/>
                <a:ea typeface="微软雅黑" pitchFamily="34" charset="-122"/>
              </a:rPr>
              <a:t>CPU</a:t>
            </a:r>
            <a:r>
              <a:rPr lang="zh-CN" altLang="en-US" sz="2200" dirty="0">
                <a:solidFill>
                  <a:srgbClr val="006600"/>
                </a:solidFill>
                <a:latin typeface="微软雅黑" pitchFamily="34" charset="-122"/>
                <a:ea typeface="微软雅黑" pitchFamily="34" charset="-122"/>
              </a:rPr>
              <a:t>的基本功能和基本组成</a:t>
            </a:r>
          </a:p>
          <a:p>
            <a:pPr lvl="1">
              <a:spcBef>
                <a:spcPct val="30000"/>
              </a:spcBef>
            </a:pPr>
            <a:r>
              <a:rPr lang="zh-CN" altLang="en-US" sz="2200" dirty="0">
                <a:latin typeface="微软雅黑" pitchFamily="34" charset="-122"/>
                <a:ea typeface="微软雅黑" pitchFamily="34" charset="-122"/>
              </a:rPr>
              <a:t>第二讲：数据通路基本结构和工作原理</a:t>
            </a:r>
          </a:p>
          <a:p>
            <a:pPr lvl="2">
              <a:spcBef>
                <a:spcPct val="30000"/>
              </a:spcBef>
            </a:pPr>
            <a:r>
              <a:rPr lang="zh-CN" altLang="en-US" sz="2200" dirty="0">
                <a:solidFill>
                  <a:srgbClr val="006600"/>
                </a:solidFill>
                <a:latin typeface="微软雅黑" pitchFamily="34" charset="-122"/>
                <a:ea typeface="微软雅黑" pitchFamily="34" charset="-122"/>
              </a:rPr>
              <a:t>数据通路基本结构</a:t>
            </a:r>
          </a:p>
          <a:p>
            <a:pPr lvl="2">
              <a:spcBef>
                <a:spcPct val="30000"/>
              </a:spcBef>
            </a:pPr>
            <a:r>
              <a:rPr lang="zh-CN" altLang="en-US" sz="2200" dirty="0">
                <a:solidFill>
                  <a:srgbClr val="006600"/>
                </a:solidFill>
                <a:latin typeface="微软雅黑" pitchFamily="34" charset="-122"/>
                <a:ea typeface="微软雅黑" pitchFamily="34" charset="-122"/>
              </a:rPr>
              <a:t>数据通路的时序控制 </a:t>
            </a:r>
          </a:p>
          <a:p>
            <a:pPr lvl="2">
              <a:spcBef>
                <a:spcPct val="30000"/>
              </a:spcBef>
            </a:pPr>
            <a:r>
              <a:rPr lang="zh-CN" altLang="en-US" sz="2200" dirty="0">
                <a:solidFill>
                  <a:srgbClr val="006600"/>
                </a:solidFill>
                <a:latin typeface="微软雅黑" pitchFamily="34" charset="-122"/>
                <a:ea typeface="微软雅黑" pitchFamily="34" charset="-122"/>
              </a:rPr>
              <a:t>数据通路基本工作原理</a:t>
            </a:r>
            <a:r>
              <a:rPr lang="zh-CN" altLang="en-US" sz="2200" dirty="0">
                <a:solidFill>
                  <a:srgbClr val="009900"/>
                </a:solidFill>
                <a:latin typeface="微软雅黑" pitchFamily="34" charset="-122"/>
                <a:ea typeface="微软雅黑" pitchFamily="34" charset="-122"/>
              </a:rPr>
              <a:t> </a:t>
            </a:r>
          </a:p>
          <a:p>
            <a:pPr lvl="1">
              <a:spcBef>
                <a:spcPct val="30000"/>
              </a:spcBef>
            </a:pPr>
            <a:r>
              <a:rPr lang="zh-CN" altLang="en-US" sz="2200" dirty="0">
                <a:solidFill>
                  <a:schemeClr val="accent1"/>
                </a:solidFill>
                <a:latin typeface="微软雅黑" pitchFamily="34" charset="-122"/>
                <a:ea typeface="微软雅黑" pitchFamily="34" charset="-122"/>
              </a:rPr>
              <a:t>第三讲：流水线方式下指令的执行</a:t>
            </a:r>
            <a:r>
              <a:rPr lang="zh-CN" altLang="en-US" sz="2200" dirty="0">
                <a:latin typeface="微软雅黑" pitchFamily="34" charset="-122"/>
                <a:ea typeface="微软雅黑" pitchFamily="34" charset="-122"/>
              </a:rPr>
              <a:t> </a:t>
            </a:r>
          </a:p>
          <a:p>
            <a:pPr lvl="2">
              <a:spcBef>
                <a:spcPct val="30000"/>
              </a:spcBef>
            </a:pPr>
            <a:r>
              <a:rPr lang="zh-CN" altLang="en-US" sz="2200" dirty="0">
                <a:solidFill>
                  <a:srgbClr val="006600"/>
                </a:solidFill>
                <a:latin typeface="微软雅黑" pitchFamily="34" charset="-122"/>
                <a:ea typeface="微软雅黑" pitchFamily="34" charset="-122"/>
              </a:rPr>
              <a:t>指令流水线的基本原理 </a:t>
            </a:r>
          </a:p>
          <a:p>
            <a:pPr lvl="2">
              <a:spcBef>
                <a:spcPct val="30000"/>
              </a:spcBef>
            </a:pPr>
            <a:r>
              <a:rPr lang="zh-CN" altLang="en-US" sz="2200" dirty="0">
                <a:solidFill>
                  <a:srgbClr val="006600"/>
                </a:solidFill>
                <a:latin typeface="微软雅黑" pitchFamily="34" charset="-122"/>
                <a:ea typeface="微软雅黑" pitchFamily="34" charset="-122"/>
              </a:rPr>
              <a:t>适合流水线的指令集特征 </a:t>
            </a:r>
          </a:p>
          <a:p>
            <a:pPr lvl="2">
              <a:spcBef>
                <a:spcPct val="30000"/>
              </a:spcBef>
            </a:pPr>
            <a:r>
              <a:rPr lang="en-US" altLang="zh-CN" sz="2200" dirty="0">
                <a:solidFill>
                  <a:srgbClr val="006600"/>
                </a:solidFill>
                <a:latin typeface="微软雅黑" pitchFamily="34" charset="-122"/>
                <a:ea typeface="微软雅黑" pitchFamily="34" charset="-122"/>
              </a:rPr>
              <a:t>CISC</a:t>
            </a:r>
            <a:r>
              <a:rPr lang="zh-CN" altLang="en-US" sz="2200" dirty="0">
                <a:solidFill>
                  <a:srgbClr val="006600"/>
                </a:solidFill>
                <a:latin typeface="微软雅黑" pitchFamily="34" charset="-122"/>
                <a:ea typeface="微软雅黑" pitchFamily="34" charset="-122"/>
              </a:rPr>
              <a:t>和</a:t>
            </a:r>
            <a:r>
              <a:rPr lang="en-US" altLang="zh-CN" sz="2200" dirty="0">
                <a:solidFill>
                  <a:srgbClr val="006600"/>
                </a:solidFill>
                <a:latin typeface="微软雅黑" pitchFamily="34" charset="-122"/>
                <a:ea typeface="微软雅黑" pitchFamily="34" charset="-122"/>
              </a:rPr>
              <a:t>RISC</a:t>
            </a:r>
            <a:r>
              <a:rPr lang="zh-CN" altLang="en-US" sz="2200" dirty="0">
                <a:solidFill>
                  <a:srgbClr val="006600"/>
                </a:solidFill>
                <a:latin typeface="微软雅黑" pitchFamily="34" charset="-122"/>
                <a:ea typeface="微软雅黑" pitchFamily="34" charset="-122"/>
              </a:rPr>
              <a:t>风格指令集 </a:t>
            </a:r>
          </a:p>
          <a:p>
            <a:pPr lvl="2">
              <a:spcBef>
                <a:spcPct val="30000"/>
              </a:spcBef>
            </a:pPr>
            <a:r>
              <a:rPr lang="zh-CN" altLang="en-US" sz="2200" dirty="0">
                <a:solidFill>
                  <a:srgbClr val="006600"/>
                </a:solidFill>
                <a:latin typeface="微软雅黑" pitchFamily="34" charset="-122"/>
                <a:ea typeface="微软雅黑" pitchFamily="34" charset="-122"/>
              </a:rPr>
              <a:t>指令流水线的实现 </a:t>
            </a:r>
          </a:p>
        </p:txBody>
      </p:sp>
    </p:spTree>
    <p:extLst>
      <p:ext uri="{BB962C8B-B14F-4D97-AF65-F5344CB8AC3E}">
        <p14:creationId xmlns:p14="http://schemas.microsoft.com/office/powerpoint/2010/main" val="3708283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en-US"/>
              <a:t>指令流水线的基本概念</a:t>
            </a:r>
          </a:p>
        </p:txBody>
      </p:sp>
      <p:sp>
        <p:nvSpPr>
          <p:cNvPr id="551939" name="Rectangle 3"/>
          <p:cNvSpPr>
            <a:spLocks noGrp="1" noChangeArrowheads="1"/>
          </p:cNvSpPr>
          <p:nvPr>
            <p:ph type="body" idx="1"/>
          </p:nvPr>
        </p:nvSpPr>
        <p:spPr>
          <a:xfrm>
            <a:off x="365125" y="804863"/>
            <a:ext cx="8191500" cy="2482850"/>
          </a:xfrm>
        </p:spPr>
        <p:txBody>
          <a:bodyPr/>
          <a:lstStyle/>
          <a:p>
            <a:r>
              <a:rPr lang="zh-CN" altLang="en-US" sz="2200">
                <a:solidFill>
                  <a:schemeClr val="accent1"/>
                </a:solidFill>
                <a:latin typeface="微软雅黑" pitchFamily="34" charset="-122"/>
                <a:ea typeface="微软雅黑" pitchFamily="34" charset="-122"/>
              </a:rPr>
              <a:t>五段流水线</a:t>
            </a:r>
          </a:p>
          <a:p>
            <a:pPr>
              <a:buFontTx/>
              <a:buNone/>
            </a:pPr>
            <a:r>
              <a:rPr lang="zh-CN" altLang="en-US" sz="22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取指令</a:t>
            </a:r>
            <a:r>
              <a:rPr lang="en-US" altLang="zh-CN" sz="2000">
                <a:solidFill>
                  <a:schemeClr val="accent2"/>
                </a:solidFill>
                <a:latin typeface="微软雅黑" pitchFamily="34" charset="-122"/>
                <a:ea typeface="微软雅黑" pitchFamily="34" charset="-122"/>
              </a:rPr>
              <a:t>(IF)</a:t>
            </a:r>
            <a:r>
              <a:rPr lang="zh-CN" altLang="en-US" sz="2000">
                <a:latin typeface="微软雅黑" pitchFamily="34" charset="-122"/>
                <a:ea typeface="微软雅黑" pitchFamily="34" charset="-122"/>
              </a:rPr>
              <a:t>：根据</a:t>
            </a:r>
            <a:r>
              <a:rPr lang="en-US" altLang="zh-CN" sz="2000">
                <a:latin typeface="微软雅黑" pitchFamily="34" charset="-122"/>
                <a:ea typeface="微软雅黑" pitchFamily="34" charset="-122"/>
              </a:rPr>
              <a:t>PC</a:t>
            </a:r>
            <a:r>
              <a:rPr lang="zh-CN" altLang="en-US" sz="2000">
                <a:latin typeface="微软雅黑" pitchFamily="34" charset="-122"/>
                <a:ea typeface="微软雅黑" pitchFamily="34" charset="-122"/>
              </a:rPr>
              <a:t>的值从存储器取出指令。</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指令译码</a:t>
            </a:r>
            <a:r>
              <a:rPr lang="en-US" altLang="zh-CN" sz="2000">
                <a:solidFill>
                  <a:schemeClr val="accent2"/>
                </a:solidFill>
                <a:latin typeface="微软雅黑" pitchFamily="34" charset="-122"/>
                <a:ea typeface="微软雅黑" pitchFamily="34" charset="-122"/>
              </a:rPr>
              <a:t>(ID)</a:t>
            </a:r>
            <a:r>
              <a:rPr lang="zh-CN" altLang="en-US" sz="2000">
                <a:latin typeface="微软雅黑" pitchFamily="34" charset="-122"/>
                <a:ea typeface="微软雅黑" pitchFamily="34" charset="-122"/>
              </a:rPr>
              <a:t>：产生指令执行所需的控制信号。</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取操作数</a:t>
            </a:r>
            <a:r>
              <a:rPr lang="en-US" altLang="zh-CN" sz="2000">
                <a:solidFill>
                  <a:schemeClr val="accent2"/>
                </a:solidFill>
                <a:latin typeface="微软雅黑" pitchFamily="34" charset="-122"/>
                <a:ea typeface="微软雅黑" pitchFamily="34" charset="-122"/>
              </a:rPr>
              <a:t>(OF)</a:t>
            </a:r>
            <a:r>
              <a:rPr lang="zh-CN" altLang="en-US" sz="2000">
                <a:latin typeface="微软雅黑" pitchFamily="34" charset="-122"/>
                <a:ea typeface="微软雅黑" pitchFamily="34" charset="-122"/>
              </a:rPr>
              <a:t>：读取存储器操作数或寄存器操作数。</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执行</a:t>
            </a:r>
            <a:r>
              <a:rPr lang="en-US" altLang="zh-CN" sz="2000">
                <a:solidFill>
                  <a:schemeClr val="accent2"/>
                </a:solidFill>
                <a:latin typeface="微软雅黑" pitchFamily="34" charset="-122"/>
                <a:ea typeface="微软雅黑" pitchFamily="34" charset="-122"/>
              </a:rPr>
              <a:t>(EX)</a:t>
            </a:r>
            <a:r>
              <a:rPr lang="zh-CN" altLang="en-US" sz="2000">
                <a:latin typeface="微软雅黑" pitchFamily="34" charset="-122"/>
                <a:ea typeface="微软雅黑" pitchFamily="34" charset="-122"/>
              </a:rPr>
              <a:t>：对操作数完成指定操作。</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写回</a:t>
            </a:r>
            <a:r>
              <a:rPr lang="en-US" altLang="zh-CN" sz="2000">
                <a:solidFill>
                  <a:schemeClr val="accent2"/>
                </a:solidFill>
                <a:latin typeface="微软雅黑" pitchFamily="34" charset="-122"/>
                <a:ea typeface="微软雅黑" pitchFamily="34" charset="-122"/>
              </a:rPr>
              <a:t>(WB)</a:t>
            </a:r>
            <a:r>
              <a:rPr lang="zh-CN" altLang="en-US" sz="2000">
                <a:latin typeface="微软雅黑" pitchFamily="34" charset="-122"/>
                <a:ea typeface="微软雅黑" pitchFamily="34" charset="-122"/>
              </a:rPr>
              <a:t>：将操作结果写入存储器或寄存器。</a:t>
            </a:r>
          </a:p>
        </p:txBody>
      </p:sp>
      <p:pic>
        <p:nvPicPr>
          <p:cNvPr id="551940" name="Picture 4"/>
          <p:cNvPicPr>
            <a:picLocks noChangeAspect="1" noChangeArrowheads="1"/>
          </p:cNvPicPr>
          <p:nvPr/>
        </p:nvPicPr>
        <p:blipFill>
          <a:blip r:embed="rId2"/>
          <a:srcRect/>
          <a:stretch>
            <a:fillRect/>
          </a:stretch>
        </p:blipFill>
        <p:spPr bwMode="auto">
          <a:xfrm>
            <a:off x="0" y="3454400"/>
            <a:ext cx="8853488" cy="3403600"/>
          </a:xfrm>
          <a:prstGeom prst="rect">
            <a:avLst/>
          </a:prstGeom>
          <a:noFill/>
          <a:ln w="9525">
            <a:noFill/>
            <a:miter lim="800000"/>
            <a:headEnd/>
            <a:tailEnd/>
          </a:ln>
        </p:spPr>
      </p:pic>
    </p:spTree>
    <p:extLst>
      <p:ext uri="{BB962C8B-B14F-4D97-AF65-F5344CB8AC3E}">
        <p14:creationId xmlns:p14="http://schemas.microsoft.com/office/powerpoint/2010/main" val="415550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451588" name="Rectangle 4"/>
          <p:cNvSpPr>
            <a:spLocks noGrp="1" noChangeArrowheads="1"/>
          </p:cNvSpPr>
          <p:nvPr>
            <p:ph type="body" idx="1"/>
          </p:nvPr>
        </p:nvSpPr>
        <p:spPr>
          <a:xfrm>
            <a:off x="454025" y="715963"/>
            <a:ext cx="8229600" cy="5671296"/>
          </a:xfrm>
          <a:noFill/>
          <a:ln/>
        </p:spPr>
        <p:txBody>
          <a:bodyPr/>
          <a:lstStyle/>
          <a:p>
            <a:r>
              <a:rPr lang="zh-CN" altLang="en-US" sz="2200" dirty="0">
                <a:latin typeface="微软雅黑" pitchFamily="34" charset="-122"/>
                <a:ea typeface="微软雅黑" pitchFamily="34" charset="-122"/>
              </a:rPr>
              <a:t>分以下三个部分介绍</a:t>
            </a:r>
          </a:p>
          <a:p>
            <a:pPr lvl="1">
              <a:spcBef>
                <a:spcPct val="30000"/>
              </a:spcBef>
            </a:pPr>
            <a:r>
              <a:rPr lang="zh-CN" altLang="en-US" sz="2200" dirty="0">
                <a:solidFill>
                  <a:schemeClr val="accent1"/>
                </a:solidFill>
                <a:latin typeface="微软雅黑" pitchFamily="34" charset="-122"/>
                <a:ea typeface="微软雅黑" pitchFamily="34" charset="-122"/>
              </a:rPr>
              <a:t>第一讲：程序执行概述</a:t>
            </a:r>
          </a:p>
          <a:p>
            <a:pPr lvl="2">
              <a:spcBef>
                <a:spcPct val="30000"/>
              </a:spcBef>
            </a:pPr>
            <a:r>
              <a:rPr lang="zh-CN" altLang="en-US" sz="2200" dirty="0">
                <a:solidFill>
                  <a:srgbClr val="006600"/>
                </a:solidFill>
                <a:latin typeface="微软雅黑" pitchFamily="34" charset="-122"/>
                <a:ea typeface="微软雅黑" pitchFamily="34" charset="-122"/>
              </a:rPr>
              <a:t>程序及指令的执行过程 </a:t>
            </a:r>
          </a:p>
          <a:p>
            <a:pPr lvl="2">
              <a:spcBef>
                <a:spcPct val="30000"/>
              </a:spcBef>
            </a:pPr>
            <a:r>
              <a:rPr lang="en-US" altLang="zh-CN" sz="2200" dirty="0">
                <a:solidFill>
                  <a:srgbClr val="006600"/>
                </a:solidFill>
                <a:latin typeface="微软雅黑" pitchFamily="34" charset="-122"/>
                <a:ea typeface="微软雅黑" pitchFamily="34" charset="-122"/>
              </a:rPr>
              <a:t>CPU</a:t>
            </a:r>
            <a:r>
              <a:rPr lang="zh-CN" altLang="en-US" sz="2200" dirty="0">
                <a:solidFill>
                  <a:srgbClr val="006600"/>
                </a:solidFill>
                <a:latin typeface="微软雅黑" pitchFamily="34" charset="-122"/>
                <a:ea typeface="微软雅黑" pitchFamily="34" charset="-122"/>
              </a:rPr>
              <a:t>的基本功能和基本组成</a:t>
            </a:r>
          </a:p>
          <a:p>
            <a:pPr lvl="1">
              <a:spcBef>
                <a:spcPct val="30000"/>
              </a:spcBef>
            </a:pPr>
            <a:r>
              <a:rPr lang="zh-CN" altLang="en-US" sz="2200" dirty="0">
                <a:latin typeface="微软雅黑" pitchFamily="34" charset="-122"/>
                <a:ea typeface="微软雅黑" pitchFamily="34" charset="-122"/>
              </a:rPr>
              <a:t>第二讲：数据通路基本结构和工作原理</a:t>
            </a:r>
          </a:p>
          <a:p>
            <a:pPr lvl="2">
              <a:spcBef>
                <a:spcPct val="30000"/>
              </a:spcBef>
            </a:pPr>
            <a:r>
              <a:rPr lang="zh-CN" altLang="en-US" sz="2200" dirty="0">
                <a:solidFill>
                  <a:srgbClr val="006600"/>
                </a:solidFill>
                <a:latin typeface="微软雅黑" pitchFamily="34" charset="-122"/>
                <a:ea typeface="微软雅黑" pitchFamily="34" charset="-122"/>
              </a:rPr>
              <a:t>数据通路基本结构</a:t>
            </a:r>
          </a:p>
          <a:p>
            <a:pPr lvl="2">
              <a:spcBef>
                <a:spcPct val="30000"/>
              </a:spcBef>
            </a:pPr>
            <a:r>
              <a:rPr lang="zh-CN" altLang="en-US" sz="2200" dirty="0">
                <a:solidFill>
                  <a:srgbClr val="006600"/>
                </a:solidFill>
                <a:latin typeface="微软雅黑" pitchFamily="34" charset="-122"/>
                <a:ea typeface="微软雅黑" pitchFamily="34" charset="-122"/>
              </a:rPr>
              <a:t>数据通路的时序控制 </a:t>
            </a:r>
          </a:p>
          <a:p>
            <a:pPr lvl="2">
              <a:spcBef>
                <a:spcPct val="30000"/>
              </a:spcBef>
            </a:pPr>
            <a:r>
              <a:rPr lang="zh-CN" altLang="en-US" sz="2200" dirty="0">
                <a:solidFill>
                  <a:srgbClr val="006600"/>
                </a:solidFill>
                <a:latin typeface="微软雅黑" pitchFamily="34" charset="-122"/>
                <a:ea typeface="微软雅黑" pitchFamily="34" charset="-122"/>
              </a:rPr>
              <a:t>数据通路基本工作原理</a:t>
            </a:r>
            <a:r>
              <a:rPr lang="zh-CN" altLang="en-US" sz="2200" dirty="0">
                <a:solidFill>
                  <a:srgbClr val="009900"/>
                </a:solidFill>
                <a:latin typeface="微软雅黑" pitchFamily="34" charset="-122"/>
                <a:ea typeface="微软雅黑" pitchFamily="34" charset="-122"/>
              </a:rPr>
              <a:t> </a:t>
            </a:r>
          </a:p>
          <a:p>
            <a:pPr lvl="1">
              <a:spcBef>
                <a:spcPct val="30000"/>
              </a:spcBef>
            </a:pPr>
            <a:r>
              <a:rPr lang="zh-CN" altLang="en-US" sz="2200" dirty="0">
                <a:latin typeface="微软雅黑" pitchFamily="34" charset="-122"/>
                <a:ea typeface="微软雅黑" pitchFamily="34" charset="-122"/>
              </a:rPr>
              <a:t>第三讲：流水线方式下指令的执行 </a:t>
            </a:r>
          </a:p>
          <a:p>
            <a:pPr lvl="2">
              <a:spcBef>
                <a:spcPct val="30000"/>
              </a:spcBef>
            </a:pPr>
            <a:r>
              <a:rPr lang="zh-CN" altLang="en-US" sz="2200" dirty="0">
                <a:solidFill>
                  <a:srgbClr val="006600"/>
                </a:solidFill>
                <a:latin typeface="微软雅黑" pitchFamily="34" charset="-122"/>
                <a:ea typeface="微软雅黑" pitchFamily="34" charset="-122"/>
              </a:rPr>
              <a:t>指令流水线的基本原理 </a:t>
            </a:r>
          </a:p>
          <a:p>
            <a:pPr lvl="2">
              <a:spcBef>
                <a:spcPct val="30000"/>
              </a:spcBef>
            </a:pPr>
            <a:r>
              <a:rPr lang="zh-CN" altLang="en-US" sz="2200" dirty="0">
                <a:solidFill>
                  <a:srgbClr val="006600"/>
                </a:solidFill>
                <a:latin typeface="微软雅黑" pitchFamily="34" charset="-122"/>
                <a:ea typeface="微软雅黑" pitchFamily="34" charset="-122"/>
              </a:rPr>
              <a:t>适合流水线的指令集特征 </a:t>
            </a:r>
          </a:p>
          <a:p>
            <a:pPr lvl="2">
              <a:spcBef>
                <a:spcPct val="30000"/>
              </a:spcBef>
            </a:pPr>
            <a:r>
              <a:rPr lang="en-US" altLang="zh-CN" sz="2200" dirty="0">
                <a:solidFill>
                  <a:srgbClr val="006600"/>
                </a:solidFill>
                <a:latin typeface="微软雅黑" pitchFamily="34" charset="-122"/>
                <a:ea typeface="微软雅黑" pitchFamily="34" charset="-122"/>
              </a:rPr>
              <a:t>CISC</a:t>
            </a:r>
            <a:r>
              <a:rPr lang="zh-CN" altLang="en-US" sz="2200" dirty="0">
                <a:solidFill>
                  <a:srgbClr val="006600"/>
                </a:solidFill>
                <a:latin typeface="微软雅黑" pitchFamily="34" charset="-122"/>
                <a:ea typeface="微软雅黑" pitchFamily="34" charset="-122"/>
              </a:rPr>
              <a:t>和</a:t>
            </a:r>
            <a:r>
              <a:rPr lang="en-US" altLang="zh-CN" sz="2200" dirty="0">
                <a:solidFill>
                  <a:srgbClr val="006600"/>
                </a:solidFill>
                <a:latin typeface="微软雅黑" pitchFamily="34" charset="-122"/>
                <a:ea typeface="微软雅黑" pitchFamily="34" charset="-122"/>
              </a:rPr>
              <a:t>RISC</a:t>
            </a:r>
            <a:r>
              <a:rPr lang="zh-CN" altLang="en-US" sz="2200" dirty="0">
                <a:solidFill>
                  <a:srgbClr val="006600"/>
                </a:solidFill>
                <a:latin typeface="微软雅黑" pitchFamily="34" charset="-122"/>
                <a:ea typeface="微软雅黑" pitchFamily="34" charset="-122"/>
              </a:rPr>
              <a:t>风格指令集 </a:t>
            </a:r>
          </a:p>
          <a:p>
            <a:pPr lvl="2">
              <a:spcBef>
                <a:spcPct val="30000"/>
              </a:spcBef>
            </a:pPr>
            <a:r>
              <a:rPr lang="zh-CN" altLang="en-US" sz="2200" dirty="0">
                <a:solidFill>
                  <a:srgbClr val="006600"/>
                </a:solidFill>
                <a:latin typeface="微软雅黑" pitchFamily="34" charset="-122"/>
                <a:ea typeface="微软雅黑" pitchFamily="34" charset="-122"/>
              </a:rPr>
              <a:t>指令流水线的实现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9" name="Picture 9"/>
          <p:cNvPicPr>
            <a:picLocks noChangeAspect="1" noChangeArrowheads="1"/>
          </p:cNvPicPr>
          <p:nvPr/>
        </p:nvPicPr>
        <p:blipFill>
          <a:blip r:embed="rId2"/>
          <a:srcRect/>
          <a:stretch>
            <a:fillRect/>
          </a:stretch>
        </p:blipFill>
        <p:spPr bwMode="auto">
          <a:xfrm>
            <a:off x="128588" y="2395538"/>
            <a:ext cx="8782050" cy="4271962"/>
          </a:xfrm>
          <a:prstGeom prst="rect">
            <a:avLst/>
          </a:prstGeom>
          <a:noFill/>
        </p:spPr>
      </p:pic>
      <p:sp>
        <p:nvSpPr>
          <p:cNvPr id="552962" name="Rectangle 2"/>
          <p:cNvSpPr>
            <a:spLocks noGrp="1" noChangeArrowheads="1"/>
          </p:cNvSpPr>
          <p:nvPr>
            <p:ph type="title"/>
          </p:nvPr>
        </p:nvSpPr>
        <p:spPr/>
        <p:txBody>
          <a:bodyPr/>
          <a:lstStyle/>
          <a:p>
            <a:r>
              <a:rPr lang="zh-CN" altLang="en-US"/>
              <a:t>单周期数据通路中指令的执行</a:t>
            </a:r>
          </a:p>
        </p:txBody>
      </p:sp>
      <p:sp>
        <p:nvSpPr>
          <p:cNvPr id="552963" name="Rectangle 3"/>
          <p:cNvSpPr>
            <a:spLocks noGrp="1" noChangeArrowheads="1"/>
          </p:cNvSpPr>
          <p:nvPr>
            <p:ph type="body" idx="1"/>
          </p:nvPr>
        </p:nvSpPr>
        <p:spPr>
          <a:xfrm>
            <a:off x="290513" y="817563"/>
            <a:ext cx="8597900" cy="781050"/>
          </a:xfrm>
        </p:spPr>
        <p:txBody>
          <a:bodyPr/>
          <a:lstStyle/>
          <a:p>
            <a:pPr>
              <a:lnSpc>
                <a:spcPct val="120000"/>
              </a:lnSpc>
              <a:buFontTx/>
              <a:buNone/>
            </a:pPr>
            <a:r>
              <a:rPr lang="zh-CN" altLang="en-US" sz="2000">
                <a:latin typeface="微软雅黑" pitchFamily="34" charset="-122"/>
                <a:ea typeface="微软雅黑" pitchFamily="34" charset="-122"/>
              </a:rPr>
              <a:t>假定：最复杂指令执行过程 ① 取指：</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；②译码和读操作数：</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；③</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操作：</a:t>
            </a:r>
            <a:r>
              <a:rPr lang="en-US" altLang="zh-CN" sz="2000">
                <a:latin typeface="微软雅黑" pitchFamily="34" charset="-122"/>
                <a:ea typeface="微软雅黑" pitchFamily="34" charset="-122"/>
              </a:rPr>
              <a:t>100ps</a:t>
            </a:r>
            <a:r>
              <a:rPr lang="zh-CN" altLang="en-US" sz="2000">
                <a:latin typeface="微软雅黑" pitchFamily="34" charset="-122"/>
                <a:ea typeface="微软雅黑" pitchFamily="34" charset="-122"/>
              </a:rPr>
              <a:t>；④读存储器：</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；⑤结果写寄存器：</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a:t>
            </a:r>
            <a:r>
              <a:rPr lang="zh-CN" altLang="en-US">
                <a:ea typeface="宋体" pitchFamily="2" charset="-122"/>
              </a:rPr>
              <a:t> </a:t>
            </a:r>
          </a:p>
        </p:txBody>
      </p:sp>
      <p:sp>
        <p:nvSpPr>
          <p:cNvPr id="552966" name="Text Box 6"/>
          <p:cNvSpPr txBox="1">
            <a:spLocks noChangeArrowheads="1"/>
          </p:cNvSpPr>
          <p:nvPr/>
        </p:nvSpPr>
        <p:spPr bwMode="auto">
          <a:xfrm>
            <a:off x="347663" y="1844675"/>
            <a:ext cx="3962400" cy="427038"/>
          </a:xfrm>
          <a:prstGeom prst="rect">
            <a:avLst/>
          </a:prstGeom>
          <a:noFill/>
          <a:ln w="50800">
            <a:noFill/>
            <a:miter lim="800000"/>
            <a:headEnd/>
            <a:tailEnd/>
          </a:ln>
          <a:effectLst/>
        </p:spPr>
        <p:txBody>
          <a:bodyPr>
            <a:spAutoFit/>
          </a:bodyPr>
          <a:lstStyle/>
          <a:p>
            <a:pPr>
              <a:spcBef>
                <a:spcPct val="50000"/>
              </a:spcBef>
            </a:pPr>
            <a:r>
              <a:rPr lang="en-US" altLang="zh-CN" sz="2200">
                <a:solidFill>
                  <a:schemeClr val="accent1"/>
                </a:solidFill>
                <a:latin typeface="微软雅黑" pitchFamily="34" charset="-122"/>
                <a:ea typeface="微软雅黑" pitchFamily="34" charset="-122"/>
              </a:rPr>
              <a:t>200+50+100+200=550</a:t>
            </a:r>
          </a:p>
        </p:txBody>
      </p:sp>
      <p:sp>
        <p:nvSpPr>
          <p:cNvPr id="552967" name="Text Box 7"/>
          <p:cNvSpPr txBox="1">
            <a:spLocks noChangeArrowheads="1"/>
          </p:cNvSpPr>
          <p:nvPr/>
        </p:nvSpPr>
        <p:spPr bwMode="auto">
          <a:xfrm>
            <a:off x="3951288" y="1900238"/>
            <a:ext cx="5049837" cy="7016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2"/>
                </a:solidFill>
                <a:latin typeface="微软雅黑" pitchFamily="34" charset="-122"/>
                <a:ea typeface="微软雅黑" pitchFamily="34" charset="-122"/>
              </a:rPr>
              <a:t>单周期：每条指令在单个时钟周期内完成，故</a:t>
            </a:r>
            <a:r>
              <a:rPr lang="en-US" altLang="zh-CN" sz="2000">
                <a:solidFill>
                  <a:schemeClr val="accent2"/>
                </a:solidFill>
                <a:latin typeface="微软雅黑" pitchFamily="34" charset="-122"/>
                <a:ea typeface="微软雅黑" pitchFamily="34" charset="-122"/>
              </a:rPr>
              <a:t>CPI=1</a:t>
            </a:r>
            <a:r>
              <a:rPr lang="zh-CN" altLang="en-US" sz="2000">
                <a:solidFill>
                  <a:schemeClr val="accent2"/>
                </a:solidFill>
                <a:latin typeface="微软雅黑" pitchFamily="34" charset="-122"/>
                <a:ea typeface="微软雅黑" pitchFamily="34" charset="-122"/>
              </a:rPr>
              <a:t>，时钟周期</a:t>
            </a:r>
            <a:r>
              <a:rPr lang="en-US" altLang="zh-CN" sz="2000">
                <a:solidFill>
                  <a:schemeClr val="accent2"/>
                </a:solidFill>
                <a:latin typeface="微软雅黑" pitchFamily="34" charset="-122"/>
                <a:ea typeface="微软雅黑" pitchFamily="34" charset="-122"/>
              </a:rPr>
              <a:t>=600ps</a:t>
            </a:r>
          </a:p>
        </p:txBody>
      </p:sp>
      <p:sp>
        <p:nvSpPr>
          <p:cNvPr id="552968" name="Text Box 8"/>
          <p:cNvSpPr txBox="1">
            <a:spLocks noChangeArrowheads="1"/>
          </p:cNvSpPr>
          <p:nvPr/>
        </p:nvSpPr>
        <p:spPr bwMode="auto">
          <a:xfrm>
            <a:off x="3643313" y="3584575"/>
            <a:ext cx="5137150" cy="717550"/>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1"/>
                </a:solidFill>
                <a:latin typeface="微软雅黑" pitchFamily="34" charset="-122"/>
                <a:ea typeface="微软雅黑" pitchFamily="34" charset="-122"/>
              </a:rPr>
              <a:t>每秒执行指令条数：</a:t>
            </a:r>
          </a:p>
          <a:p>
            <a:pPr>
              <a:spcBef>
                <a:spcPct val="5000"/>
              </a:spcBef>
            </a:pPr>
            <a:r>
              <a:rPr lang="en-US" altLang="zh-CN" sz="2000">
                <a:solidFill>
                  <a:schemeClr val="accent1"/>
                </a:solidFill>
                <a:latin typeface="微软雅黑" pitchFamily="34" charset="-122"/>
                <a:ea typeface="微软雅黑" pitchFamily="34" charset="-122"/>
              </a:rPr>
              <a:t>1/600ps=1/(600×10</a:t>
            </a:r>
            <a:r>
              <a:rPr lang="en-US" altLang="zh-CN" sz="2000" baseline="30000">
                <a:solidFill>
                  <a:schemeClr val="accent1"/>
                </a:solidFill>
                <a:latin typeface="微软雅黑" pitchFamily="34" charset="-122"/>
                <a:ea typeface="微软雅黑" pitchFamily="34" charset="-122"/>
              </a:rPr>
              <a:t>-15</a:t>
            </a:r>
            <a:r>
              <a:rPr lang="en-US" altLang="zh-CN" sz="2000">
                <a:solidFill>
                  <a:schemeClr val="accent1"/>
                </a:solidFill>
                <a:latin typeface="微软雅黑" pitchFamily="34" charset="-122"/>
                <a:ea typeface="微软雅黑" pitchFamily="34" charset="-122"/>
              </a:rPr>
              <a:t>)=1.67×10</a:t>
            </a:r>
            <a:r>
              <a:rPr lang="en-US" altLang="zh-CN" sz="2000" baseline="30000">
                <a:solidFill>
                  <a:schemeClr val="accent1"/>
                </a:solidFill>
                <a:latin typeface="微软雅黑" pitchFamily="34" charset="-122"/>
                <a:ea typeface="微软雅黑" pitchFamily="34" charset="-122"/>
              </a:rPr>
              <a:t>12</a:t>
            </a:r>
            <a:endParaRPr lang="en-US" altLang="zh-CN" sz="2000">
              <a:solidFill>
                <a:schemeClr val="accent1"/>
              </a:solidFill>
              <a:latin typeface="微软雅黑" pitchFamily="34" charset="-122"/>
              <a:ea typeface="微软雅黑" pitchFamily="34" charset="-122"/>
            </a:endParaRPr>
          </a:p>
        </p:txBody>
      </p:sp>
      <p:sp>
        <p:nvSpPr>
          <p:cNvPr id="552970" name="Rectangle 10"/>
          <p:cNvSpPr>
            <a:spLocks noChangeArrowheads="1"/>
          </p:cNvSpPr>
          <p:nvPr/>
        </p:nvSpPr>
        <p:spPr bwMode="auto">
          <a:xfrm>
            <a:off x="3271838" y="2889250"/>
            <a:ext cx="3592512" cy="701675"/>
          </a:xfrm>
          <a:prstGeom prst="rect">
            <a:avLst/>
          </a:prstGeom>
          <a:noFill/>
          <a:ln w="50800">
            <a:noFill/>
            <a:miter lim="800000"/>
            <a:headEnd/>
            <a:tailEnd/>
          </a:ln>
          <a:effectLst/>
        </p:spPr>
        <p:txBody>
          <a:bodyPr wrap="none" anchor="ctr">
            <a:spAutoFit/>
          </a:bodyPr>
          <a:lstStyle/>
          <a:p>
            <a:pPr algn="ctr"/>
            <a:r>
              <a:rPr lang="en-US" altLang="zh-CN" b="0">
                <a:ea typeface="宋体" pitchFamily="2" charset="-122"/>
              </a:rPr>
              <a:t>      </a:t>
            </a:r>
            <a:r>
              <a:rPr lang="en-US" altLang="zh-CN" sz="2000">
                <a:latin typeface="微软雅黑" pitchFamily="34" charset="-122"/>
                <a:ea typeface="微软雅黑" pitchFamily="34" charset="-122"/>
              </a:rPr>
              <a:t>CPI=1</a:t>
            </a:r>
            <a:r>
              <a:rPr lang="zh-CN" altLang="en-US" sz="2000">
                <a:latin typeface="微软雅黑" pitchFamily="34" charset="-122"/>
                <a:ea typeface="微软雅黑" pitchFamily="34" charset="-122"/>
              </a:rPr>
              <a:t>，指令延时为</a:t>
            </a:r>
            <a:r>
              <a:rPr lang="en-US" altLang="zh-CN" sz="2000">
                <a:latin typeface="微软雅黑" pitchFamily="34" charset="-122"/>
                <a:ea typeface="微软雅黑" pitchFamily="34" charset="-122"/>
              </a:rPr>
              <a:t>600ps</a:t>
            </a:r>
          </a:p>
          <a:p>
            <a:pPr algn="ctr"/>
            <a:r>
              <a:rPr lang="zh-CN" altLang="en-US" sz="2000">
                <a:latin typeface="微软雅黑" pitchFamily="34" charset="-122"/>
                <a:ea typeface="微软雅黑" pitchFamily="34" charset="-122"/>
              </a:rPr>
              <a:t>指令吞吐率为</a:t>
            </a:r>
            <a:r>
              <a:rPr lang="en-US" altLang="zh-CN" sz="2000">
                <a:latin typeface="微软雅黑" pitchFamily="34" charset="-122"/>
                <a:ea typeface="微软雅黑" pitchFamily="34" charset="-122"/>
              </a:rPr>
              <a:t>1.67GIPS</a:t>
            </a:r>
          </a:p>
        </p:txBody>
      </p:sp>
      <p:sp>
        <p:nvSpPr>
          <p:cNvPr id="552971" name="Rectangle 11"/>
          <p:cNvSpPr>
            <a:spLocks noChangeArrowheads="1"/>
          </p:cNvSpPr>
          <p:nvPr/>
        </p:nvSpPr>
        <p:spPr bwMode="auto">
          <a:xfrm>
            <a:off x="3841750" y="4964113"/>
            <a:ext cx="3676650" cy="701675"/>
          </a:xfrm>
          <a:prstGeom prst="rect">
            <a:avLst/>
          </a:prstGeom>
          <a:noFill/>
          <a:ln w="50800">
            <a:noFill/>
            <a:miter lim="800000"/>
            <a:headEnd/>
            <a:tailEnd/>
          </a:ln>
          <a:effectLst/>
        </p:spPr>
        <p:txBody>
          <a:bodyPr anchor="ctr">
            <a:spAutoFit/>
          </a:bodyPr>
          <a:lstStyle/>
          <a:p>
            <a:r>
              <a:rPr lang="zh-CN" altLang="en-US" sz="2000">
                <a:latin typeface="微软雅黑" pitchFamily="34" charset="-122"/>
                <a:ea typeface="微软雅黑" pitchFamily="34" charset="-122"/>
              </a:rPr>
              <a:t>指令串行执行，程序执行时间为：指令条数</a:t>
            </a:r>
            <a:r>
              <a:rPr lang="pt-BR" altLang="zh-CN" sz="2000">
                <a:latin typeface="微软雅黑" pitchFamily="34" charset="-122"/>
                <a:ea typeface="微软雅黑" pitchFamily="34" charset="-122"/>
              </a:rPr>
              <a:t>×</a:t>
            </a:r>
            <a:r>
              <a:rPr lang="en-US" altLang="zh-CN" sz="2000">
                <a:latin typeface="微软雅黑" pitchFamily="34" charset="-122"/>
                <a:ea typeface="微软雅黑" pitchFamily="34" charset="-122"/>
              </a:rPr>
              <a:t>600ps</a:t>
            </a:r>
          </a:p>
        </p:txBody>
      </p:sp>
    </p:spTree>
    <p:extLst>
      <p:ext uri="{BB962C8B-B14F-4D97-AF65-F5344CB8AC3E}">
        <p14:creationId xmlns:p14="http://schemas.microsoft.com/office/powerpoint/2010/main" val="6442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blinds(horizontal)">
                                      <p:cBhvr>
                                        <p:cTn id="7" dur="500"/>
                                        <p:tgtEl>
                                          <p:spTgt spid="552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9"/>
                                        </p:tgtEl>
                                        <p:attrNameLst>
                                          <p:attrName>style.visibility</p:attrName>
                                        </p:attrNameLst>
                                      </p:cBhvr>
                                      <p:to>
                                        <p:strVal val="visible"/>
                                      </p:to>
                                    </p:set>
                                    <p:animEffect transition="in" filter="blinds(horizontal)">
                                      <p:cBhvr>
                                        <p:cTn id="12" dur="500"/>
                                        <p:tgtEl>
                                          <p:spTgt spid="5529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66"/>
                                        </p:tgtEl>
                                        <p:attrNameLst>
                                          <p:attrName>style.visibility</p:attrName>
                                        </p:attrNameLst>
                                      </p:cBhvr>
                                      <p:to>
                                        <p:strVal val="visible"/>
                                      </p:to>
                                    </p:set>
                                    <p:animEffect transition="in" filter="blinds(horizontal)">
                                      <p:cBhvr>
                                        <p:cTn id="17" dur="500"/>
                                        <p:tgtEl>
                                          <p:spTgt spid="5529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67"/>
                                        </p:tgtEl>
                                        <p:attrNameLst>
                                          <p:attrName>style.visibility</p:attrName>
                                        </p:attrNameLst>
                                      </p:cBhvr>
                                      <p:to>
                                        <p:strVal val="visible"/>
                                      </p:to>
                                    </p:set>
                                    <p:animEffect transition="in" filter="blinds(horizontal)">
                                      <p:cBhvr>
                                        <p:cTn id="22" dur="500"/>
                                        <p:tgtEl>
                                          <p:spTgt spid="5529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0"/>
                                        </p:tgtEl>
                                        <p:attrNameLst>
                                          <p:attrName>style.visibility</p:attrName>
                                        </p:attrNameLst>
                                      </p:cBhvr>
                                      <p:to>
                                        <p:strVal val="visible"/>
                                      </p:to>
                                    </p:set>
                                    <p:animEffect transition="in" filter="blinds(horizontal)">
                                      <p:cBhvr>
                                        <p:cTn id="27" dur="500"/>
                                        <p:tgtEl>
                                          <p:spTgt spid="5529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68"/>
                                        </p:tgtEl>
                                        <p:attrNameLst>
                                          <p:attrName>style.visibility</p:attrName>
                                        </p:attrNameLst>
                                      </p:cBhvr>
                                      <p:to>
                                        <p:strVal val="visible"/>
                                      </p:to>
                                    </p:set>
                                    <p:animEffect transition="in" filter="blinds(horizontal)">
                                      <p:cBhvr>
                                        <p:cTn id="32" dur="500"/>
                                        <p:tgtEl>
                                          <p:spTgt spid="5529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71"/>
                                        </p:tgtEl>
                                        <p:attrNameLst>
                                          <p:attrName>style.visibility</p:attrName>
                                        </p:attrNameLst>
                                      </p:cBhvr>
                                      <p:to>
                                        <p:strVal val="visible"/>
                                      </p:to>
                                    </p:set>
                                    <p:animEffect transition="in" filter="blinds(horizontal)">
                                      <p:cBhvr>
                                        <p:cTn id="37" dur="500"/>
                                        <p:tgtEl>
                                          <p:spTgt spid="552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P spid="552966" grpId="0"/>
      <p:bldP spid="552967" grpId="0"/>
      <p:bldP spid="552968" grpId="0"/>
      <p:bldP spid="552970" grpId="0"/>
      <p:bldP spid="5529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en-US"/>
              <a:t>流水线数据通路中指令的执行</a:t>
            </a:r>
          </a:p>
        </p:txBody>
      </p:sp>
      <p:pic>
        <p:nvPicPr>
          <p:cNvPr id="555013" name="Picture 5"/>
          <p:cNvPicPr>
            <a:picLocks noChangeAspect="1" noChangeArrowheads="1"/>
          </p:cNvPicPr>
          <p:nvPr/>
        </p:nvPicPr>
        <p:blipFill>
          <a:blip r:embed="rId2"/>
          <a:srcRect/>
          <a:stretch>
            <a:fillRect/>
          </a:stretch>
        </p:blipFill>
        <p:spPr bwMode="auto">
          <a:xfrm>
            <a:off x="0" y="1831975"/>
            <a:ext cx="9144000" cy="2603500"/>
          </a:xfrm>
          <a:prstGeom prst="rect">
            <a:avLst/>
          </a:prstGeom>
          <a:noFill/>
        </p:spPr>
      </p:pic>
      <p:sp>
        <p:nvSpPr>
          <p:cNvPr id="555014" name="Rectangle 6"/>
          <p:cNvSpPr>
            <a:spLocks noGrp="1" noChangeArrowheads="1"/>
          </p:cNvSpPr>
          <p:nvPr>
            <p:ph type="body" idx="1"/>
          </p:nvPr>
        </p:nvSpPr>
        <p:spPr>
          <a:xfrm>
            <a:off x="290513" y="760413"/>
            <a:ext cx="8597900" cy="781050"/>
          </a:xfrm>
          <a:noFill/>
          <a:ln/>
        </p:spPr>
        <p:txBody>
          <a:bodyPr/>
          <a:lstStyle/>
          <a:p>
            <a:pPr>
              <a:lnSpc>
                <a:spcPct val="120000"/>
              </a:lnSpc>
              <a:buFontTx/>
              <a:buNone/>
            </a:pPr>
            <a:r>
              <a:rPr lang="zh-CN" altLang="en-US" sz="2000">
                <a:latin typeface="微软雅黑" pitchFamily="34" charset="-122"/>
                <a:ea typeface="微软雅黑" pitchFamily="34" charset="-122"/>
              </a:rPr>
              <a:t>假定：最复杂指令执行过程 ① 取指：</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；②译码和读操作数：</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；③</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操作：</a:t>
            </a:r>
            <a:r>
              <a:rPr lang="en-US" altLang="zh-CN" sz="2000">
                <a:latin typeface="微软雅黑" pitchFamily="34" charset="-122"/>
                <a:ea typeface="微软雅黑" pitchFamily="34" charset="-122"/>
              </a:rPr>
              <a:t>100ps</a:t>
            </a:r>
            <a:r>
              <a:rPr lang="zh-CN" altLang="en-US" sz="2000">
                <a:latin typeface="微软雅黑" pitchFamily="34" charset="-122"/>
                <a:ea typeface="微软雅黑" pitchFamily="34" charset="-122"/>
              </a:rPr>
              <a:t>；④读存储器：</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；⑤结果写寄存器：</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 </a:t>
            </a:r>
          </a:p>
        </p:txBody>
      </p:sp>
      <p:sp>
        <p:nvSpPr>
          <p:cNvPr id="555015" name="Text Box 7"/>
          <p:cNvSpPr txBox="1">
            <a:spLocks noChangeArrowheads="1"/>
          </p:cNvSpPr>
          <p:nvPr/>
        </p:nvSpPr>
        <p:spPr bwMode="auto">
          <a:xfrm>
            <a:off x="188913" y="4337050"/>
            <a:ext cx="1044575"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取指令</a:t>
            </a:r>
          </a:p>
        </p:txBody>
      </p:sp>
      <p:sp>
        <p:nvSpPr>
          <p:cNvPr id="555016" name="Text Box 8"/>
          <p:cNvSpPr txBox="1">
            <a:spLocks noChangeArrowheads="1"/>
          </p:cNvSpPr>
          <p:nvPr/>
        </p:nvSpPr>
        <p:spPr bwMode="auto">
          <a:xfrm>
            <a:off x="1646238" y="4356100"/>
            <a:ext cx="1552575"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译码</a:t>
            </a:r>
            <a:r>
              <a:rPr lang="en-US" altLang="zh-CN" sz="2200">
                <a:solidFill>
                  <a:schemeClr val="accent1"/>
                </a:solidFill>
                <a:latin typeface="微软雅黑" pitchFamily="34" charset="-122"/>
                <a:ea typeface="微软雅黑" pitchFamily="34" charset="-122"/>
              </a:rPr>
              <a:t>/</a:t>
            </a:r>
            <a:r>
              <a:rPr lang="zh-CN" altLang="en-US" sz="2200">
                <a:solidFill>
                  <a:schemeClr val="accent1"/>
                </a:solidFill>
                <a:latin typeface="微软雅黑" pitchFamily="34" charset="-122"/>
                <a:ea typeface="微软雅黑" pitchFamily="34" charset="-122"/>
              </a:rPr>
              <a:t>读数</a:t>
            </a:r>
            <a:endParaRPr lang="en-US" altLang="zh-CN" sz="2200">
              <a:solidFill>
                <a:schemeClr val="accent1"/>
              </a:solidFill>
              <a:latin typeface="微软雅黑" pitchFamily="34" charset="-122"/>
              <a:ea typeface="微软雅黑" pitchFamily="34" charset="-122"/>
            </a:endParaRPr>
          </a:p>
        </p:txBody>
      </p:sp>
      <p:sp>
        <p:nvSpPr>
          <p:cNvPr id="555017" name="Text Box 9"/>
          <p:cNvSpPr txBox="1">
            <a:spLocks noChangeArrowheads="1"/>
          </p:cNvSpPr>
          <p:nvPr/>
        </p:nvSpPr>
        <p:spPr bwMode="auto">
          <a:xfrm>
            <a:off x="3609975" y="4360863"/>
            <a:ext cx="1438275" cy="427037"/>
          </a:xfrm>
          <a:prstGeom prst="rect">
            <a:avLst/>
          </a:prstGeom>
          <a:noFill/>
          <a:ln w="50800">
            <a:noFill/>
            <a:miter lim="800000"/>
            <a:headEnd/>
            <a:tailEnd/>
          </a:ln>
          <a:effectLst/>
        </p:spPr>
        <p:txBody>
          <a:bodyPr>
            <a:spAutoFit/>
          </a:bodyPr>
          <a:lstStyle/>
          <a:p>
            <a:pPr>
              <a:spcBef>
                <a:spcPct val="50000"/>
              </a:spcBef>
            </a:pPr>
            <a:r>
              <a:rPr lang="en-US" altLang="zh-CN" sz="2200">
                <a:solidFill>
                  <a:schemeClr val="accent1"/>
                </a:solidFill>
                <a:latin typeface="微软雅黑" pitchFamily="34" charset="-122"/>
                <a:ea typeface="微软雅黑" pitchFamily="34" charset="-122"/>
              </a:rPr>
              <a:t>ALU</a:t>
            </a:r>
            <a:r>
              <a:rPr lang="zh-CN" altLang="en-US" sz="2200">
                <a:solidFill>
                  <a:schemeClr val="accent1"/>
                </a:solidFill>
                <a:latin typeface="微软雅黑" pitchFamily="34" charset="-122"/>
                <a:ea typeface="微软雅黑" pitchFamily="34" charset="-122"/>
              </a:rPr>
              <a:t>运算</a:t>
            </a:r>
          </a:p>
        </p:txBody>
      </p:sp>
      <p:sp>
        <p:nvSpPr>
          <p:cNvPr id="555018" name="Text Box 10"/>
          <p:cNvSpPr txBox="1">
            <a:spLocks noChangeArrowheads="1"/>
          </p:cNvSpPr>
          <p:nvPr/>
        </p:nvSpPr>
        <p:spPr bwMode="auto">
          <a:xfrm>
            <a:off x="5195888" y="4337050"/>
            <a:ext cx="1873250"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读</a:t>
            </a:r>
            <a:r>
              <a:rPr lang="en-US" altLang="zh-CN" sz="2200">
                <a:solidFill>
                  <a:schemeClr val="accent1"/>
                </a:solidFill>
                <a:latin typeface="微软雅黑" pitchFamily="34" charset="-122"/>
                <a:ea typeface="微软雅黑" pitchFamily="34" charset="-122"/>
              </a:rPr>
              <a:t>/</a:t>
            </a:r>
            <a:r>
              <a:rPr lang="zh-CN" altLang="en-US" sz="2200">
                <a:solidFill>
                  <a:schemeClr val="accent1"/>
                </a:solidFill>
                <a:latin typeface="微软雅黑" pitchFamily="34" charset="-122"/>
                <a:ea typeface="微软雅黑" pitchFamily="34" charset="-122"/>
              </a:rPr>
              <a:t>写存储器</a:t>
            </a:r>
          </a:p>
        </p:txBody>
      </p:sp>
      <p:sp>
        <p:nvSpPr>
          <p:cNvPr id="555019" name="Text Box 11"/>
          <p:cNvSpPr txBox="1">
            <a:spLocks noChangeArrowheads="1"/>
          </p:cNvSpPr>
          <p:nvPr/>
        </p:nvSpPr>
        <p:spPr bwMode="auto">
          <a:xfrm>
            <a:off x="7370763" y="4343400"/>
            <a:ext cx="1408112"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写结果</a:t>
            </a:r>
          </a:p>
        </p:txBody>
      </p:sp>
      <p:sp>
        <p:nvSpPr>
          <p:cNvPr id="555020" name="Rectangle 12"/>
          <p:cNvSpPr>
            <a:spLocks noChangeArrowheads="1"/>
          </p:cNvSpPr>
          <p:nvPr/>
        </p:nvSpPr>
        <p:spPr bwMode="auto">
          <a:xfrm>
            <a:off x="144463" y="1579563"/>
            <a:ext cx="2201862" cy="427037"/>
          </a:xfrm>
          <a:prstGeom prst="rect">
            <a:avLst/>
          </a:prstGeom>
          <a:noFill/>
          <a:ln w="50800">
            <a:noFill/>
            <a:miter lim="800000"/>
            <a:headEnd/>
            <a:tailEnd/>
          </a:ln>
          <a:effectLst/>
        </p:spPr>
        <p:txBody>
          <a:bodyPr wrap="none" anchor="ctr">
            <a:spAutoFit/>
          </a:bodyPr>
          <a:lstStyle/>
          <a:p>
            <a:r>
              <a:rPr lang="zh-CN" altLang="en-US" sz="2200">
                <a:solidFill>
                  <a:schemeClr val="accent1"/>
                </a:solidFill>
                <a:latin typeface="微软雅黑" pitchFamily="34" charset="-122"/>
                <a:ea typeface="微软雅黑" pitchFamily="34" charset="-122"/>
              </a:rPr>
              <a:t>最长段为</a:t>
            </a:r>
            <a:r>
              <a:rPr lang="en-US" altLang="zh-CN" sz="2200">
                <a:solidFill>
                  <a:schemeClr val="accent1"/>
                </a:solidFill>
                <a:latin typeface="微软雅黑" pitchFamily="34" charset="-122"/>
                <a:ea typeface="微软雅黑" pitchFamily="34" charset="-122"/>
              </a:rPr>
              <a:t>200ps</a:t>
            </a:r>
            <a:r>
              <a:rPr lang="en-US" altLang="zh-CN">
                <a:ea typeface="宋体" pitchFamily="2" charset="-122"/>
              </a:rPr>
              <a:t> </a:t>
            </a:r>
          </a:p>
        </p:txBody>
      </p:sp>
      <p:sp>
        <p:nvSpPr>
          <p:cNvPr id="555012" name="Rectangle 4"/>
          <p:cNvSpPr>
            <a:spLocks noChangeArrowheads="1"/>
          </p:cNvSpPr>
          <p:nvPr/>
        </p:nvSpPr>
        <p:spPr bwMode="auto">
          <a:xfrm>
            <a:off x="2327275" y="1601788"/>
            <a:ext cx="4094163" cy="412750"/>
          </a:xfrm>
          <a:prstGeom prst="rect">
            <a:avLst/>
          </a:prstGeom>
          <a:noFill/>
          <a:ln w="50800">
            <a:noFill/>
            <a:miter lim="800000"/>
            <a:headEnd/>
            <a:tailEnd/>
          </a:ln>
          <a:effectLst/>
        </p:spPr>
        <p:txBody>
          <a:bodyPr wrap="none" anchor="ctr">
            <a:spAutoFit/>
          </a:bodyPr>
          <a:lstStyle/>
          <a:p>
            <a:r>
              <a:rPr lang="en-US" altLang="zh-CN" b="0">
                <a:ea typeface="宋体" pitchFamily="2" charset="-122"/>
              </a:rPr>
              <a:t> </a:t>
            </a:r>
            <a:r>
              <a:rPr lang="zh-CN" altLang="en-US" sz="2100">
                <a:solidFill>
                  <a:schemeClr val="accent2"/>
                </a:solidFill>
                <a:latin typeface="微软雅黑" pitchFamily="34" charset="-122"/>
                <a:ea typeface="微软雅黑" pitchFamily="34" charset="-122"/>
              </a:rPr>
              <a:t>指令延时为：</a:t>
            </a:r>
            <a:r>
              <a:rPr lang="en-US" altLang="zh-CN" sz="2100">
                <a:solidFill>
                  <a:schemeClr val="accent2"/>
                </a:solidFill>
                <a:latin typeface="微软雅黑" pitchFamily="34" charset="-122"/>
                <a:ea typeface="微软雅黑" pitchFamily="34" charset="-122"/>
              </a:rPr>
              <a:t>250ps×5=1.25ns</a:t>
            </a:r>
          </a:p>
        </p:txBody>
      </p:sp>
      <p:sp>
        <p:nvSpPr>
          <p:cNvPr id="555021" name="Rectangle 13"/>
          <p:cNvSpPr>
            <a:spLocks noChangeArrowheads="1"/>
          </p:cNvSpPr>
          <p:nvPr/>
        </p:nvSpPr>
        <p:spPr bwMode="auto">
          <a:xfrm>
            <a:off x="6423025" y="1604963"/>
            <a:ext cx="2578100" cy="412750"/>
          </a:xfrm>
          <a:prstGeom prst="rect">
            <a:avLst/>
          </a:prstGeom>
          <a:noFill/>
          <a:ln w="50800">
            <a:noFill/>
            <a:miter lim="800000"/>
            <a:headEnd/>
            <a:tailEnd/>
          </a:ln>
          <a:effectLst/>
        </p:spPr>
        <p:txBody>
          <a:bodyPr wrap="none">
            <a:spAutoFit/>
          </a:bodyPr>
          <a:lstStyle/>
          <a:p>
            <a:r>
              <a:rPr lang="zh-CN" altLang="en-US" sz="2100">
                <a:solidFill>
                  <a:srgbClr val="006600"/>
                </a:solidFill>
                <a:latin typeface="微软雅黑" pitchFamily="34" charset="-122"/>
                <a:ea typeface="微软雅黑" pitchFamily="34" charset="-122"/>
              </a:rPr>
              <a:t>指令吞吐率为</a:t>
            </a:r>
            <a:r>
              <a:rPr lang="en-US" altLang="zh-CN" sz="2100">
                <a:solidFill>
                  <a:srgbClr val="006600"/>
                </a:solidFill>
                <a:latin typeface="微软雅黑" pitchFamily="34" charset="-122"/>
                <a:ea typeface="微软雅黑" pitchFamily="34" charset="-122"/>
              </a:rPr>
              <a:t>4GIPS</a:t>
            </a:r>
          </a:p>
        </p:txBody>
      </p:sp>
      <p:pic>
        <p:nvPicPr>
          <p:cNvPr id="555022" name="Picture 14"/>
          <p:cNvPicPr>
            <a:picLocks noChangeAspect="1" noChangeArrowheads="1"/>
          </p:cNvPicPr>
          <p:nvPr/>
        </p:nvPicPr>
        <p:blipFill>
          <a:blip r:embed="rId3"/>
          <a:srcRect/>
          <a:stretch>
            <a:fillRect/>
          </a:stretch>
        </p:blipFill>
        <p:spPr bwMode="auto">
          <a:xfrm>
            <a:off x="55563" y="4773613"/>
            <a:ext cx="8931275" cy="1998662"/>
          </a:xfrm>
          <a:prstGeom prst="rect">
            <a:avLst/>
          </a:prstGeom>
          <a:noFill/>
        </p:spPr>
      </p:pic>
    </p:spTree>
    <p:extLst>
      <p:ext uri="{BB962C8B-B14F-4D97-AF65-F5344CB8AC3E}">
        <p14:creationId xmlns:p14="http://schemas.microsoft.com/office/powerpoint/2010/main" val="41786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20"/>
                                        </p:tgtEl>
                                        <p:attrNameLst>
                                          <p:attrName>style.visibility</p:attrName>
                                        </p:attrNameLst>
                                      </p:cBhvr>
                                      <p:to>
                                        <p:strVal val="visible"/>
                                      </p:to>
                                    </p:set>
                                    <p:animEffect transition="in" filter="blinds(horizontal)">
                                      <p:cBhvr>
                                        <p:cTn id="7" dur="500"/>
                                        <p:tgtEl>
                                          <p:spTgt spid="5550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3"/>
                                        </p:tgtEl>
                                        <p:attrNameLst>
                                          <p:attrName>style.visibility</p:attrName>
                                        </p:attrNameLst>
                                      </p:cBhvr>
                                      <p:to>
                                        <p:strVal val="visible"/>
                                      </p:to>
                                    </p:set>
                                    <p:animEffect transition="in" filter="blinds(horizontal)">
                                      <p:cBhvr>
                                        <p:cTn id="12" dur="500"/>
                                        <p:tgtEl>
                                          <p:spTgt spid="5550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15"/>
                                        </p:tgtEl>
                                        <p:attrNameLst>
                                          <p:attrName>style.visibility</p:attrName>
                                        </p:attrNameLst>
                                      </p:cBhvr>
                                      <p:to>
                                        <p:strVal val="visible"/>
                                      </p:to>
                                    </p:set>
                                    <p:animEffect transition="in" filter="blinds(horizontal)">
                                      <p:cBhvr>
                                        <p:cTn id="17" dur="500"/>
                                        <p:tgtEl>
                                          <p:spTgt spid="5550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5016"/>
                                        </p:tgtEl>
                                        <p:attrNameLst>
                                          <p:attrName>style.visibility</p:attrName>
                                        </p:attrNameLst>
                                      </p:cBhvr>
                                      <p:to>
                                        <p:strVal val="visible"/>
                                      </p:to>
                                    </p:set>
                                    <p:animEffect transition="in" filter="blinds(horizontal)">
                                      <p:cBhvr>
                                        <p:cTn id="20" dur="500"/>
                                        <p:tgtEl>
                                          <p:spTgt spid="5550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55017"/>
                                        </p:tgtEl>
                                        <p:attrNameLst>
                                          <p:attrName>style.visibility</p:attrName>
                                        </p:attrNameLst>
                                      </p:cBhvr>
                                      <p:to>
                                        <p:strVal val="visible"/>
                                      </p:to>
                                    </p:set>
                                    <p:animEffect transition="in" filter="blinds(horizontal)">
                                      <p:cBhvr>
                                        <p:cTn id="23" dur="500"/>
                                        <p:tgtEl>
                                          <p:spTgt spid="5550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55018"/>
                                        </p:tgtEl>
                                        <p:attrNameLst>
                                          <p:attrName>style.visibility</p:attrName>
                                        </p:attrNameLst>
                                      </p:cBhvr>
                                      <p:to>
                                        <p:strVal val="visible"/>
                                      </p:to>
                                    </p:set>
                                    <p:animEffect transition="in" filter="blinds(horizontal)">
                                      <p:cBhvr>
                                        <p:cTn id="26" dur="500"/>
                                        <p:tgtEl>
                                          <p:spTgt spid="55501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55019"/>
                                        </p:tgtEl>
                                        <p:attrNameLst>
                                          <p:attrName>style.visibility</p:attrName>
                                        </p:attrNameLst>
                                      </p:cBhvr>
                                      <p:to>
                                        <p:strVal val="visible"/>
                                      </p:to>
                                    </p:set>
                                    <p:animEffect transition="in" filter="blinds(horizontal)">
                                      <p:cBhvr>
                                        <p:cTn id="29" dur="500"/>
                                        <p:tgtEl>
                                          <p:spTgt spid="5550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55012"/>
                                        </p:tgtEl>
                                        <p:attrNameLst>
                                          <p:attrName>style.visibility</p:attrName>
                                        </p:attrNameLst>
                                      </p:cBhvr>
                                      <p:to>
                                        <p:strVal val="visible"/>
                                      </p:to>
                                    </p:set>
                                    <p:animEffect transition="in" filter="blinds(horizontal)">
                                      <p:cBhvr>
                                        <p:cTn id="34" dur="500"/>
                                        <p:tgtEl>
                                          <p:spTgt spid="5550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55022"/>
                                        </p:tgtEl>
                                        <p:attrNameLst>
                                          <p:attrName>style.visibility</p:attrName>
                                        </p:attrNameLst>
                                      </p:cBhvr>
                                      <p:to>
                                        <p:strVal val="visible"/>
                                      </p:to>
                                    </p:set>
                                    <p:animEffect transition="in" filter="blinds(horizontal)">
                                      <p:cBhvr>
                                        <p:cTn id="39" dur="500"/>
                                        <p:tgtEl>
                                          <p:spTgt spid="55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5" grpId="0"/>
      <p:bldP spid="555016" grpId="0"/>
      <p:bldP spid="555017" grpId="0"/>
      <p:bldP spid="555018" grpId="0"/>
      <p:bldP spid="555019" grpId="0"/>
      <p:bldP spid="555020" grpId="0"/>
      <p:bldP spid="5550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流水线指令集的设计</a:t>
            </a:r>
          </a:p>
        </p:txBody>
      </p:sp>
      <p:sp>
        <p:nvSpPr>
          <p:cNvPr id="559107" name="Rectangle 3"/>
          <p:cNvSpPr>
            <a:spLocks noGrp="1" noChangeArrowheads="1"/>
          </p:cNvSpPr>
          <p:nvPr>
            <p:ph type="body" idx="1"/>
          </p:nvPr>
        </p:nvSpPr>
        <p:spPr>
          <a:xfrm>
            <a:off x="71438" y="719138"/>
            <a:ext cx="8963025" cy="5957887"/>
          </a:xfrm>
        </p:spPr>
        <p:txBody>
          <a:bodyPr/>
          <a:lstStyle/>
          <a:p>
            <a:pPr>
              <a:lnSpc>
                <a:spcPct val="115000"/>
              </a:lnSpc>
              <a:spcBef>
                <a:spcPct val="15000"/>
              </a:spcBef>
            </a:pPr>
            <a:r>
              <a:rPr lang="zh-CN" altLang="en-US" sz="2000">
                <a:latin typeface="微软雅黑" pitchFamily="34" charset="-122"/>
                <a:ea typeface="微软雅黑" pitchFamily="34" charset="-122"/>
              </a:rPr>
              <a:t>具有什么特征的指令集有利于流水线执行呢？</a:t>
            </a:r>
          </a:p>
          <a:p>
            <a:pPr lvl="1">
              <a:lnSpc>
                <a:spcPct val="115000"/>
              </a:lnSpc>
              <a:spcBef>
                <a:spcPct val="15000"/>
              </a:spcBef>
            </a:pPr>
            <a:r>
              <a:rPr lang="zh-CN" altLang="en-US" sz="2000">
                <a:latin typeface="微软雅黑" pitchFamily="34" charset="-122"/>
                <a:ea typeface="微软雅黑" pitchFamily="34" charset="-122"/>
              </a:rPr>
              <a:t>长度尽量一致，有利于简化取指令和指令译码操作</a:t>
            </a:r>
          </a:p>
          <a:p>
            <a:pPr lvl="2">
              <a:lnSpc>
                <a:spcPct val="115000"/>
              </a:lnSpc>
              <a:spcBef>
                <a:spcPct val="15000"/>
              </a:spcBef>
            </a:pP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指令</a:t>
            </a:r>
            <a:r>
              <a:rPr lang="en-US" altLang="zh-CN" sz="2000">
                <a:latin typeface="微软雅黑" pitchFamily="34" charset="-122"/>
                <a:ea typeface="微软雅黑" pitchFamily="34" charset="-122"/>
              </a:rPr>
              <a:t>32</a:t>
            </a:r>
            <a:r>
              <a:rPr lang="zh-CN" altLang="en-US" sz="2000">
                <a:latin typeface="微软雅黑" pitchFamily="34" charset="-122"/>
                <a:ea typeface="微软雅黑" pitchFamily="34" charset="-122"/>
              </a:rPr>
              <a:t>位，下址计算方便</a:t>
            </a:r>
            <a:r>
              <a:rPr lang="en-US" altLang="zh-CN" sz="2000">
                <a:latin typeface="微软雅黑" pitchFamily="34" charset="-122"/>
                <a:ea typeface="微软雅黑" pitchFamily="34" charset="-122"/>
              </a:rPr>
              <a:t>: PC+4</a:t>
            </a:r>
          </a:p>
          <a:p>
            <a:pPr lvl="2">
              <a:lnSpc>
                <a:spcPct val="115000"/>
              </a:lnSpc>
              <a:spcBef>
                <a:spcPct val="15000"/>
              </a:spcBef>
            </a:pP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指令从</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字节到</a:t>
            </a:r>
            <a:r>
              <a:rPr lang="en-US" altLang="zh-CN" sz="2000">
                <a:latin typeface="微软雅黑" pitchFamily="34" charset="-122"/>
                <a:ea typeface="微软雅黑" pitchFamily="34" charset="-122"/>
              </a:rPr>
              <a:t>17</a:t>
            </a:r>
            <a:r>
              <a:rPr lang="zh-CN" altLang="en-US" sz="2000">
                <a:latin typeface="微软雅黑" pitchFamily="34" charset="-122"/>
                <a:ea typeface="微软雅黑" pitchFamily="34" charset="-122"/>
              </a:rPr>
              <a:t>字节不等，使取指部件极其复杂</a:t>
            </a:r>
          </a:p>
          <a:p>
            <a:pPr lvl="1">
              <a:lnSpc>
                <a:spcPct val="115000"/>
              </a:lnSpc>
              <a:spcBef>
                <a:spcPct val="15000"/>
              </a:spcBef>
            </a:pPr>
            <a:r>
              <a:rPr lang="zh-CN" altLang="en-US" sz="2000">
                <a:latin typeface="微软雅黑" pitchFamily="34" charset="-122"/>
                <a:ea typeface="微软雅黑" pitchFamily="34" charset="-122"/>
              </a:rPr>
              <a:t>格式少，且源寄存器位置相同，有利于在指令未知时就可取操作数</a:t>
            </a:r>
          </a:p>
          <a:p>
            <a:pPr lvl="2">
              <a:lnSpc>
                <a:spcPct val="115000"/>
              </a:lnSpc>
              <a:spcBef>
                <a:spcPct val="15000"/>
              </a:spcBef>
            </a:pP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指令的</a:t>
            </a:r>
            <a:r>
              <a:rPr lang="en-US" altLang="zh-CN" sz="2000">
                <a:latin typeface="微软雅黑" pitchFamily="34" charset="-122"/>
                <a:ea typeface="微软雅黑" pitchFamily="34" charset="-122"/>
              </a:rPr>
              <a:t>rs</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rt</a:t>
            </a:r>
            <a:r>
              <a:rPr lang="zh-CN" altLang="en-US" sz="2000">
                <a:latin typeface="微软雅黑" pitchFamily="34" charset="-122"/>
                <a:ea typeface="微软雅黑" pitchFamily="34" charset="-122"/>
              </a:rPr>
              <a:t>位置一定，在指令译码时就可读</a:t>
            </a:r>
            <a:r>
              <a:rPr lang="en-US" altLang="zh-CN" sz="2000">
                <a:latin typeface="微软雅黑" pitchFamily="34" charset="-122"/>
                <a:ea typeface="微软雅黑" pitchFamily="34" charset="-122"/>
              </a:rPr>
              <a:t>rs</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rt</a:t>
            </a:r>
            <a:r>
              <a:rPr lang="zh-CN" altLang="en-US" sz="2000">
                <a:latin typeface="微软雅黑" pitchFamily="34" charset="-122"/>
                <a:ea typeface="微软雅黑" pitchFamily="34" charset="-122"/>
              </a:rPr>
              <a:t>的值</a:t>
            </a:r>
          </a:p>
          <a:p>
            <a:pPr lvl="2">
              <a:lnSpc>
                <a:spcPct val="115000"/>
              </a:lnSpc>
              <a:spcBef>
                <a:spcPct val="15000"/>
              </a:spcBef>
              <a:buFontTx/>
              <a:buNone/>
            </a:pPr>
            <a:endParaRPr lang="zh-CN" altLang="en-US" sz="2000">
              <a:latin typeface="微软雅黑" pitchFamily="34" charset="-122"/>
              <a:ea typeface="微软雅黑" pitchFamily="34" charset="-122"/>
            </a:endParaRPr>
          </a:p>
          <a:p>
            <a:pPr lvl="2">
              <a:lnSpc>
                <a:spcPct val="115000"/>
              </a:lnSpc>
              <a:spcBef>
                <a:spcPct val="15000"/>
              </a:spcBef>
              <a:buFontTx/>
              <a:buNone/>
            </a:pPr>
            <a:endParaRPr lang="zh-CN" altLang="en-US" sz="2000">
              <a:latin typeface="微软雅黑" pitchFamily="34" charset="-122"/>
              <a:ea typeface="微软雅黑" pitchFamily="34" charset="-122"/>
            </a:endParaRPr>
          </a:p>
          <a:p>
            <a:pPr lvl="2">
              <a:lnSpc>
                <a:spcPct val="115000"/>
              </a:lnSpc>
              <a:spcBef>
                <a:spcPct val="15000"/>
              </a:spcBef>
              <a:buFontTx/>
              <a:buNone/>
            </a:pPr>
            <a:endParaRPr lang="zh-CN" altLang="en-US" sz="2000">
              <a:latin typeface="微软雅黑" pitchFamily="34" charset="-122"/>
              <a:ea typeface="微软雅黑" pitchFamily="34" charset="-122"/>
            </a:endParaRPr>
          </a:p>
          <a:p>
            <a:pPr lvl="2">
              <a:lnSpc>
                <a:spcPct val="115000"/>
              </a:lnSpc>
              <a:spcBef>
                <a:spcPct val="15000"/>
              </a:spcBef>
              <a:buFontTx/>
              <a:buNone/>
            </a:pPr>
            <a:r>
              <a:rPr lang="zh-CN" altLang="en-US" sz="2000">
                <a:latin typeface="微软雅黑" pitchFamily="34" charset="-122"/>
                <a:ea typeface="微软雅黑" pitchFamily="34" charset="-122"/>
              </a:rPr>
              <a:t>若位置随指令不同而不同，则需先确定指令类型才能取寄存器编号</a:t>
            </a:r>
          </a:p>
          <a:p>
            <a:pPr lvl="1">
              <a:lnSpc>
                <a:spcPct val="115000"/>
              </a:lnSpc>
              <a:spcBef>
                <a:spcPct val="15000"/>
              </a:spcBef>
            </a:pPr>
            <a:r>
              <a:rPr lang="en-US" altLang="zh-CN" sz="2000">
                <a:latin typeface="微软雅黑" pitchFamily="34" charset="-122"/>
                <a:ea typeface="微软雅黑" pitchFamily="34" charset="-122"/>
              </a:rPr>
              <a:t>load / Store</a:t>
            </a:r>
            <a:r>
              <a:rPr lang="zh-CN" altLang="en-US" sz="2000">
                <a:latin typeface="微软雅黑" pitchFamily="34" charset="-122"/>
                <a:ea typeface="微软雅黑" pitchFamily="34" charset="-122"/>
              </a:rPr>
              <a:t>指令才能访问存储器，有利于减少操作步骤，规整流水线</a:t>
            </a:r>
          </a:p>
          <a:p>
            <a:pPr lvl="2">
              <a:lnSpc>
                <a:spcPct val="115000"/>
              </a:lnSpc>
              <a:spcBef>
                <a:spcPct val="15000"/>
              </a:spcBef>
            </a:pPr>
            <a:r>
              <a:rPr lang="en-US" altLang="zh-CN" sz="2000">
                <a:latin typeface="微软雅黑" pitchFamily="34" charset="-122"/>
                <a:ea typeface="微软雅黑" pitchFamily="34" charset="-122"/>
              </a:rPr>
              <a:t>lw/sw</a:t>
            </a:r>
            <a:r>
              <a:rPr lang="zh-CN" altLang="en-US" sz="2000">
                <a:latin typeface="微软雅黑" pitchFamily="34" charset="-122"/>
                <a:ea typeface="微软雅黑" pitchFamily="34" charset="-122"/>
              </a:rPr>
              <a:t>指令的地址计算和运算指令的执行步骤规整在同一个周期</a:t>
            </a:r>
          </a:p>
          <a:p>
            <a:pPr lvl="2">
              <a:lnSpc>
                <a:spcPct val="115000"/>
              </a:lnSpc>
              <a:spcBef>
                <a:spcPct val="15000"/>
              </a:spcBef>
            </a:pP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运算类指令操作数可为内存数据，需计算地址、访存、执行</a:t>
            </a:r>
          </a:p>
          <a:p>
            <a:pPr lvl="1">
              <a:lnSpc>
                <a:spcPct val="115000"/>
              </a:lnSpc>
              <a:spcBef>
                <a:spcPct val="15000"/>
              </a:spcBef>
            </a:pPr>
            <a:r>
              <a:rPr lang="zh-CN" altLang="en-US" sz="2000">
                <a:latin typeface="微软雅黑" pitchFamily="34" charset="-122"/>
                <a:ea typeface="微软雅黑" pitchFamily="34" charset="-122"/>
              </a:rPr>
              <a:t>内存中</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对齐”存放，有利于减少访存次数和流水线的规整</a:t>
            </a:r>
          </a:p>
          <a:p>
            <a:pPr lvl="1">
              <a:lnSpc>
                <a:spcPct val="115000"/>
              </a:lnSpc>
              <a:spcBef>
                <a:spcPct val="15000"/>
              </a:spcBef>
              <a:buFontTx/>
              <a:buNone/>
            </a:pPr>
            <a:r>
              <a:rPr lang="zh-CN" altLang="en-US" sz="2000">
                <a:solidFill>
                  <a:srgbClr val="008000"/>
                </a:solidFill>
                <a:latin typeface="微软雅黑" pitchFamily="34" charset="-122"/>
                <a:ea typeface="微软雅黑" pitchFamily="34" charset="-122"/>
              </a:rPr>
              <a:t>总之，规整、简单和一致等特性有利于指令的流水线执行</a:t>
            </a:r>
            <a:endParaRPr lang="en-US" altLang="zh-CN" sz="2000">
              <a:latin typeface="微软雅黑" pitchFamily="34" charset="-122"/>
              <a:ea typeface="微软雅黑" pitchFamily="34" charset="-122"/>
            </a:endParaRPr>
          </a:p>
        </p:txBody>
      </p:sp>
      <p:grpSp>
        <p:nvGrpSpPr>
          <p:cNvPr id="559108" name="Group 4"/>
          <p:cNvGrpSpPr>
            <a:grpSpLocks/>
          </p:cNvGrpSpPr>
          <p:nvPr/>
        </p:nvGrpSpPr>
        <p:grpSpPr bwMode="auto">
          <a:xfrm>
            <a:off x="1843088" y="3192463"/>
            <a:ext cx="5905500" cy="973137"/>
            <a:chOff x="1918" y="672"/>
            <a:chExt cx="3767" cy="613"/>
          </a:xfrm>
        </p:grpSpPr>
        <p:grpSp>
          <p:nvGrpSpPr>
            <p:cNvPr id="559109" name="Group 5"/>
            <p:cNvGrpSpPr>
              <a:grpSpLocks/>
            </p:cNvGrpSpPr>
            <p:nvPr/>
          </p:nvGrpSpPr>
          <p:grpSpPr bwMode="auto">
            <a:xfrm>
              <a:off x="1918" y="672"/>
              <a:ext cx="3767" cy="421"/>
              <a:chOff x="1918" y="672"/>
              <a:chExt cx="3767" cy="421"/>
            </a:xfrm>
          </p:grpSpPr>
          <p:grpSp>
            <p:nvGrpSpPr>
              <p:cNvPr id="559110" name="Group 6"/>
              <p:cNvGrpSpPr>
                <a:grpSpLocks/>
              </p:cNvGrpSpPr>
              <p:nvPr/>
            </p:nvGrpSpPr>
            <p:grpSpPr bwMode="auto">
              <a:xfrm>
                <a:off x="1979" y="864"/>
                <a:ext cx="3607" cy="229"/>
                <a:chOff x="1979" y="864"/>
                <a:chExt cx="3607" cy="229"/>
              </a:xfrm>
            </p:grpSpPr>
            <p:sp>
              <p:nvSpPr>
                <p:cNvPr id="559111" name="Rectangle 7"/>
                <p:cNvSpPr>
                  <a:spLocks noChangeArrowheads="1"/>
                </p:cNvSpPr>
                <p:nvPr/>
              </p:nvSpPr>
              <p:spPr bwMode="auto">
                <a:xfrm>
                  <a:off x="1983" y="872"/>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559112" name="Group 8"/>
                <p:cNvGrpSpPr>
                  <a:grpSpLocks/>
                </p:cNvGrpSpPr>
                <p:nvPr/>
              </p:nvGrpSpPr>
              <p:grpSpPr bwMode="auto">
                <a:xfrm>
                  <a:off x="1979" y="864"/>
                  <a:ext cx="3607" cy="229"/>
                  <a:chOff x="1979" y="864"/>
                  <a:chExt cx="3607" cy="229"/>
                </a:xfrm>
              </p:grpSpPr>
              <p:grpSp>
                <p:nvGrpSpPr>
                  <p:cNvPr id="559113" name="Group 9"/>
                  <p:cNvGrpSpPr>
                    <a:grpSpLocks/>
                  </p:cNvGrpSpPr>
                  <p:nvPr/>
                </p:nvGrpSpPr>
                <p:grpSpPr bwMode="auto">
                  <a:xfrm>
                    <a:off x="1979" y="864"/>
                    <a:ext cx="624" cy="229"/>
                    <a:chOff x="1979" y="864"/>
                    <a:chExt cx="624" cy="229"/>
                  </a:xfrm>
                </p:grpSpPr>
                <p:sp>
                  <p:nvSpPr>
                    <p:cNvPr id="559114" name="Rectangle 10"/>
                    <p:cNvSpPr>
                      <a:spLocks noChangeArrowheads="1"/>
                    </p:cNvSpPr>
                    <p:nvPr/>
                  </p:nvSpPr>
                  <p:spPr bwMode="auto">
                    <a:xfrm>
                      <a:off x="1979" y="868"/>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15" name="Rectangle 11"/>
                    <p:cNvSpPr>
                      <a:spLocks noChangeArrowheads="1"/>
                    </p:cNvSpPr>
                    <p:nvPr/>
                  </p:nvSpPr>
                  <p:spPr bwMode="auto">
                    <a:xfrm>
                      <a:off x="2161" y="864"/>
                      <a:ext cx="29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grpSp>
                <p:nvGrpSpPr>
                  <p:cNvPr id="559116" name="Group 12"/>
                  <p:cNvGrpSpPr>
                    <a:grpSpLocks/>
                  </p:cNvGrpSpPr>
                  <p:nvPr/>
                </p:nvGrpSpPr>
                <p:grpSpPr bwMode="auto">
                  <a:xfrm>
                    <a:off x="2611" y="864"/>
                    <a:ext cx="580" cy="229"/>
                    <a:chOff x="2611" y="864"/>
                    <a:chExt cx="580" cy="229"/>
                  </a:xfrm>
                </p:grpSpPr>
                <p:sp>
                  <p:nvSpPr>
                    <p:cNvPr id="559117" name="Rectangle 13"/>
                    <p:cNvSpPr>
                      <a:spLocks noChangeArrowheads="1"/>
                    </p:cNvSpPr>
                    <p:nvPr/>
                  </p:nvSpPr>
                  <p:spPr bwMode="auto">
                    <a:xfrm>
                      <a:off x="2611"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18" name="Rectangle 14"/>
                    <p:cNvSpPr>
                      <a:spLocks noChangeArrowheads="1"/>
                    </p:cNvSpPr>
                    <p:nvPr/>
                  </p:nvSpPr>
                  <p:spPr bwMode="auto">
                    <a:xfrm>
                      <a:off x="2776" y="864"/>
                      <a:ext cx="253"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grpSp>
              <p:grpSp>
                <p:nvGrpSpPr>
                  <p:cNvPr id="559119" name="Group 15"/>
                  <p:cNvGrpSpPr>
                    <a:grpSpLocks/>
                  </p:cNvGrpSpPr>
                  <p:nvPr/>
                </p:nvGrpSpPr>
                <p:grpSpPr bwMode="auto">
                  <a:xfrm>
                    <a:off x="3199" y="864"/>
                    <a:ext cx="579" cy="229"/>
                    <a:chOff x="3199" y="864"/>
                    <a:chExt cx="579" cy="229"/>
                  </a:xfrm>
                </p:grpSpPr>
                <p:sp>
                  <p:nvSpPr>
                    <p:cNvPr id="559120" name="Rectangle 16"/>
                    <p:cNvSpPr>
                      <a:spLocks noChangeArrowheads="1"/>
                    </p:cNvSpPr>
                    <p:nvPr/>
                  </p:nvSpPr>
                  <p:spPr bwMode="auto">
                    <a:xfrm>
                      <a:off x="3199"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21" name="Rectangle 17"/>
                    <p:cNvSpPr>
                      <a:spLocks noChangeArrowheads="1"/>
                    </p:cNvSpPr>
                    <p:nvPr/>
                  </p:nvSpPr>
                  <p:spPr bwMode="auto">
                    <a:xfrm>
                      <a:off x="3363" y="864"/>
                      <a:ext cx="221"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grpSp>
                <p:nvGrpSpPr>
                  <p:cNvPr id="559122" name="Group 18"/>
                  <p:cNvGrpSpPr>
                    <a:grpSpLocks/>
                  </p:cNvGrpSpPr>
                  <p:nvPr/>
                </p:nvGrpSpPr>
                <p:grpSpPr bwMode="auto">
                  <a:xfrm>
                    <a:off x="3786" y="864"/>
                    <a:ext cx="579" cy="229"/>
                    <a:chOff x="3786" y="864"/>
                    <a:chExt cx="579" cy="229"/>
                  </a:xfrm>
                </p:grpSpPr>
                <p:sp>
                  <p:nvSpPr>
                    <p:cNvPr id="559123" name="Rectangle 19"/>
                    <p:cNvSpPr>
                      <a:spLocks noChangeArrowheads="1"/>
                    </p:cNvSpPr>
                    <p:nvPr/>
                  </p:nvSpPr>
                  <p:spPr bwMode="auto">
                    <a:xfrm>
                      <a:off x="3786"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24" name="Rectangle 20"/>
                    <p:cNvSpPr>
                      <a:spLocks noChangeArrowheads="1"/>
                    </p:cNvSpPr>
                    <p:nvPr/>
                  </p:nvSpPr>
                  <p:spPr bwMode="auto">
                    <a:xfrm>
                      <a:off x="3951" y="864"/>
                      <a:ext cx="262"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grpSp>
              <p:grpSp>
                <p:nvGrpSpPr>
                  <p:cNvPr id="559125" name="Group 21"/>
                  <p:cNvGrpSpPr>
                    <a:grpSpLocks/>
                  </p:cNvGrpSpPr>
                  <p:nvPr/>
                </p:nvGrpSpPr>
                <p:grpSpPr bwMode="auto">
                  <a:xfrm>
                    <a:off x="4373" y="864"/>
                    <a:ext cx="620" cy="229"/>
                    <a:chOff x="4373" y="864"/>
                    <a:chExt cx="620" cy="229"/>
                  </a:xfrm>
                </p:grpSpPr>
                <p:sp>
                  <p:nvSpPr>
                    <p:cNvPr id="559126" name="Rectangle 22"/>
                    <p:cNvSpPr>
                      <a:spLocks noChangeArrowheads="1"/>
                    </p:cNvSpPr>
                    <p:nvPr/>
                  </p:nvSpPr>
                  <p:spPr bwMode="auto">
                    <a:xfrm>
                      <a:off x="4373"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27" name="Rectangle 23"/>
                    <p:cNvSpPr>
                      <a:spLocks noChangeArrowheads="1"/>
                    </p:cNvSpPr>
                    <p:nvPr/>
                  </p:nvSpPr>
                  <p:spPr bwMode="auto">
                    <a:xfrm>
                      <a:off x="4448" y="864"/>
                      <a:ext cx="545"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shamt</a:t>
                      </a:r>
                    </a:p>
                  </p:txBody>
                </p:sp>
              </p:grpSp>
              <p:grpSp>
                <p:nvGrpSpPr>
                  <p:cNvPr id="559128" name="Group 24"/>
                  <p:cNvGrpSpPr>
                    <a:grpSpLocks/>
                  </p:cNvGrpSpPr>
                  <p:nvPr/>
                </p:nvGrpSpPr>
                <p:grpSpPr bwMode="auto">
                  <a:xfrm>
                    <a:off x="4961" y="864"/>
                    <a:ext cx="625" cy="229"/>
                    <a:chOff x="4961" y="864"/>
                    <a:chExt cx="625" cy="229"/>
                  </a:xfrm>
                </p:grpSpPr>
                <p:sp>
                  <p:nvSpPr>
                    <p:cNvPr id="559129" name="Rectangle 25"/>
                    <p:cNvSpPr>
                      <a:spLocks noChangeArrowheads="1"/>
                    </p:cNvSpPr>
                    <p:nvPr/>
                  </p:nvSpPr>
                  <p:spPr bwMode="auto">
                    <a:xfrm>
                      <a:off x="4961" y="868"/>
                      <a:ext cx="625"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30" name="Rectangle 26"/>
                    <p:cNvSpPr>
                      <a:spLocks noChangeArrowheads="1"/>
                    </p:cNvSpPr>
                    <p:nvPr/>
                  </p:nvSpPr>
                  <p:spPr bwMode="auto">
                    <a:xfrm>
                      <a:off x="5143" y="864"/>
                      <a:ext cx="42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func</a:t>
                      </a:r>
                    </a:p>
                  </p:txBody>
                </p:sp>
              </p:grpSp>
            </p:grpSp>
          </p:grpSp>
          <p:sp>
            <p:nvSpPr>
              <p:cNvPr id="559131" name="Rectangle 27"/>
              <p:cNvSpPr>
                <a:spLocks noChangeArrowheads="1"/>
              </p:cNvSpPr>
              <p:nvPr/>
            </p:nvSpPr>
            <p:spPr bwMode="auto">
              <a:xfrm>
                <a:off x="5488"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559132" name="Rectangle 28"/>
              <p:cNvSpPr>
                <a:spLocks noChangeArrowheads="1"/>
              </p:cNvSpPr>
              <p:nvPr/>
            </p:nvSpPr>
            <p:spPr bwMode="auto">
              <a:xfrm>
                <a:off x="4810"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a:t>
                </a:r>
              </a:p>
            </p:txBody>
          </p:sp>
          <p:sp>
            <p:nvSpPr>
              <p:cNvPr id="559133" name="Rectangle 29"/>
              <p:cNvSpPr>
                <a:spLocks noChangeArrowheads="1"/>
              </p:cNvSpPr>
              <p:nvPr/>
            </p:nvSpPr>
            <p:spPr bwMode="auto">
              <a:xfrm>
                <a:off x="4177"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11</a:t>
                </a:r>
              </a:p>
            </p:txBody>
          </p:sp>
          <p:sp>
            <p:nvSpPr>
              <p:cNvPr id="559134" name="Rectangle 30"/>
              <p:cNvSpPr>
                <a:spLocks noChangeArrowheads="1"/>
              </p:cNvSpPr>
              <p:nvPr/>
            </p:nvSpPr>
            <p:spPr bwMode="auto">
              <a:xfrm>
                <a:off x="3589"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559135" name="Rectangle 31"/>
              <p:cNvSpPr>
                <a:spLocks noChangeArrowheads="1"/>
              </p:cNvSpPr>
              <p:nvPr/>
            </p:nvSpPr>
            <p:spPr bwMode="auto">
              <a:xfrm>
                <a:off x="3002"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21</a:t>
                </a:r>
              </a:p>
            </p:txBody>
          </p:sp>
          <p:sp>
            <p:nvSpPr>
              <p:cNvPr id="559136" name="Rectangle 32"/>
              <p:cNvSpPr>
                <a:spLocks noChangeArrowheads="1"/>
              </p:cNvSpPr>
              <p:nvPr/>
            </p:nvSpPr>
            <p:spPr bwMode="auto">
              <a:xfrm>
                <a:off x="2414"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559137" name="Rectangle 33"/>
              <p:cNvSpPr>
                <a:spLocks noChangeArrowheads="1"/>
              </p:cNvSpPr>
              <p:nvPr/>
            </p:nvSpPr>
            <p:spPr bwMode="auto">
              <a:xfrm>
                <a:off x="1918"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grpSp>
        <p:sp>
          <p:nvSpPr>
            <p:cNvPr id="559138" name="Rectangle 34"/>
            <p:cNvSpPr>
              <a:spLocks noChangeArrowheads="1"/>
            </p:cNvSpPr>
            <p:nvPr/>
          </p:nvSpPr>
          <p:spPr bwMode="auto">
            <a:xfrm>
              <a:off x="2143" y="1056"/>
              <a:ext cx="496"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559139" name="Rectangle 35"/>
            <p:cNvSpPr>
              <a:spLocks noChangeArrowheads="1"/>
            </p:cNvSpPr>
            <p:nvPr/>
          </p:nvSpPr>
          <p:spPr bwMode="auto">
            <a:xfrm>
              <a:off x="512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559140" name="Rectangle 36"/>
            <p:cNvSpPr>
              <a:spLocks noChangeArrowheads="1"/>
            </p:cNvSpPr>
            <p:nvPr/>
          </p:nvSpPr>
          <p:spPr bwMode="auto">
            <a:xfrm>
              <a:off x="4493"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559141" name="Rectangle 37"/>
            <p:cNvSpPr>
              <a:spLocks noChangeArrowheads="1"/>
            </p:cNvSpPr>
            <p:nvPr/>
          </p:nvSpPr>
          <p:spPr bwMode="auto">
            <a:xfrm>
              <a:off x="390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559142" name="Rectangle 38"/>
            <p:cNvSpPr>
              <a:spLocks noChangeArrowheads="1"/>
            </p:cNvSpPr>
            <p:nvPr/>
          </p:nvSpPr>
          <p:spPr bwMode="auto">
            <a:xfrm>
              <a:off x="3317" y="1056"/>
              <a:ext cx="490"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sp>
          <p:nvSpPr>
            <p:cNvPr id="559143" name="Rectangle 39"/>
            <p:cNvSpPr>
              <a:spLocks noChangeArrowheads="1"/>
            </p:cNvSpPr>
            <p:nvPr/>
          </p:nvSpPr>
          <p:spPr bwMode="auto">
            <a:xfrm>
              <a:off x="2731" y="1056"/>
              <a:ext cx="489"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grpSp>
    </p:spTree>
    <p:extLst>
      <p:ext uri="{BB962C8B-B14F-4D97-AF65-F5344CB8AC3E}">
        <p14:creationId xmlns:p14="http://schemas.microsoft.com/office/powerpoint/2010/main" val="4032924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blinds(horizontal)">
                                      <p:cBhvr>
                                        <p:cTn id="7" dur="500"/>
                                        <p:tgtEl>
                                          <p:spTgt spid="559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7">
                                            <p:txEl>
                                              <p:pRg st="2" end="2"/>
                                            </p:txEl>
                                          </p:spTgt>
                                        </p:tgtEl>
                                        <p:attrNameLst>
                                          <p:attrName>style.visibility</p:attrName>
                                        </p:attrNameLst>
                                      </p:cBhvr>
                                      <p:to>
                                        <p:strVal val="visible"/>
                                      </p:to>
                                    </p:set>
                                    <p:animEffect transition="in" filter="blinds(horizontal)">
                                      <p:cBhvr>
                                        <p:cTn id="12" dur="500"/>
                                        <p:tgtEl>
                                          <p:spTgt spid="559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9107">
                                            <p:txEl>
                                              <p:pRg st="3" end="3"/>
                                            </p:txEl>
                                          </p:spTgt>
                                        </p:tgtEl>
                                        <p:attrNameLst>
                                          <p:attrName>style.visibility</p:attrName>
                                        </p:attrNameLst>
                                      </p:cBhvr>
                                      <p:to>
                                        <p:strVal val="visible"/>
                                      </p:to>
                                    </p:set>
                                    <p:animEffect transition="in" filter="blinds(horizontal)">
                                      <p:cBhvr>
                                        <p:cTn id="17" dur="500"/>
                                        <p:tgtEl>
                                          <p:spTgt spid="559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9107">
                                            <p:txEl>
                                              <p:pRg st="4" end="4"/>
                                            </p:txEl>
                                          </p:spTgt>
                                        </p:tgtEl>
                                        <p:attrNameLst>
                                          <p:attrName>style.visibility</p:attrName>
                                        </p:attrNameLst>
                                      </p:cBhvr>
                                      <p:to>
                                        <p:strVal val="visible"/>
                                      </p:to>
                                    </p:set>
                                    <p:animEffect transition="in" filter="blinds(horizontal)">
                                      <p:cBhvr>
                                        <p:cTn id="22" dur="500"/>
                                        <p:tgtEl>
                                          <p:spTgt spid="559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9107">
                                            <p:txEl>
                                              <p:pRg st="5" end="5"/>
                                            </p:txEl>
                                          </p:spTgt>
                                        </p:tgtEl>
                                        <p:attrNameLst>
                                          <p:attrName>style.visibility</p:attrName>
                                        </p:attrNameLst>
                                      </p:cBhvr>
                                      <p:to>
                                        <p:strVal val="visible"/>
                                      </p:to>
                                    </p:set>
                                    <p:animEffect transition="in" filter="blinds(horizontal)">
                                      <p:cBhvr>
                                        <p:cTn id="27" dur="500"/>
                                        <p:tgtEl>
                                          <p:spTgt spid="5591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9108"/>
                                        </p:tgtEl>
                                        <p:attrNameLst>
                                          <p:attrName>style.visibility</p:attrName>
                                        </p:attrNameLst>
                                      </p:cBhvr>
                                      <p:to>
                                        <p:strVal val="visible"/>
                                      </p:to>
                                    </p:set>
                                    <p:animEffect transition="in" filter="blinds(horizontal)">
                                      <p:cBhvr>
                                        <p:cTn id="32" dur="500"/>
                                        <p:tgtEl>
                                          <p:spTgt spid="55910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9107">
                                            <p:txEl>
                                              <p:pRg st="9" end="9"/>
                                            </p:txEl>
                                          </p:spTgt>
                                        </p:tgtEl>
                                        <p:attrNameLst>
                                          <p:attrName>style.visibility</p:attrName>
                                        </p:attrNameLst>
                                      </p:cBhvr>
                                      <p:to>
                                        <p:strVal val="visible"/>
                                      </p:to>
                                    </p:set>
                                    <p:animEffect transition="in" filter="blinds(horizontal)">
                                      <p:cBhvr>
                                        <p:cTn id="37" dur="500"/>
                                        <p:tgtEl>
                                          <p:spTgt spid="55910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9107">
                                            <p:txEl>
                                              <p:pRg st="10" end="10"/>
                                            </p:txEl>
                                          </p:spTgt>
                                        </p:tgtEl>
                                        <p:attrNameLst>
                                          <p:attrName>style.visibility</p:attrName>
                                        </p:attrNameLst>
                                      </p:cBhvr>
                                      <p:to>
                                        <p:strVal val="visible"/>
                                      </p:to>
                                    </p:set>
                                    <p:animEffect transition="in" filter="blinds(horizontal)">
                                      <p:cBhvr>
                                        <p:cTn id="42" dur="500"/>
                                        <p:tgtEl>
                                          <p:spTgt spid="5591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9107">
                                            <p:txEl>
                                              <p:pRg st="11" end="11"/>
                                            </p:txEl>
                                          </p:spTgt>
                                        </p:tgtEl>
                                        <p:attrNameLst>
                                          <p:attrName>style.visibility</p:attrName>
                                        </p:attrNameLst>
                                      </p:cBhvr>
                                      <p:to>
                                        <p:strVal val="visible"/>
                                      </p:to>
                                    </p:set>
                                    <p:animEffect transition="in" filter="blinds(horizontal)">
                                      <p:cBhvr>
                                        <p:cTn id="47" dur="500"/>
                                        <p:tgtEl>
                                          <p:spTgt spid="559107">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9107">
                                            <p:txEl>
                                              <p:pRg st="12" end="12"/>
                                            </p:txEl>
                                          </p:spTgt>
                                        </p:tgtEl>
                                        <p:attrNameLst>
                                          <p:attrName>style.visibility</p:attrName>
                                        </p:attrNameLst>
                                      </p:cBhvr>
                                      <p:to>
                                        <p:strVal val="visible"/>
                                      </p:to>
                                    </p:set>
                                    <p:animEffect transition="in" filter="blinds(horizontal)">
                                      <p:cBhvr>
                                        <p:cTn id="52" dur="500"/>
                                        <p:tgtEl>
                                          <p:spTgt spid="55910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59107">
                                            <p:txEl>
                                              <p:pRg st="13" end="13"/>
                                            </p:txEl>
                                          </p:spTgt>
                                        </p:tgtEl>
                                        <p:attrNameLst>
                                          <p:attrName>style.visibility</p:attrName>
                                        </p:attrNameLst>
                                      </p:cBhvr>
                                      <p:to>
                                        <p:strVal val="visible"/>
                                      </p:to>
                                    </p:set>
                                    <p:animEffect transition="in" filter="blinds(horizontal)">
                                      <p:cBhvr>
                                        <p:cTn id="57" dur="500"/>
                                        <p:tgtEl>
                                          <p:spTgt spid="559107">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59107">
                                            <p:txEl>
                                              <p:pRg st="14" end="14"/>
                                            </p:txEl>
                                          </p:spTgt>
                                        </p:tgtEl>
                                        <p:attrNameLst>
                                          <p:attrName>style.visibility</p:attrName>
                                        </p:attrNameLst>
                                      </p:cBhvr>
                                      <p:to>
                                        <p:strVal val="visible"/>
                                      </p:to>
                                    </p:set>
                                    <p:animEffect transition="in" filter="blinds(horizontal)">
                                      <p:cBhvr>
                                        <p:cTn id="62" dur="500"/>
                                        <p:tgtEl>
                                          <p:spTgt spid="5591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idx="4294967295"/>
          </p:nvPr>
        </p:nvSpPr>
        <p:spPr>
          <a:xfrm>
            <a:off x="711200" y="68263"/>
            <a:ext cx="6283325" cy="528637"/>
          </a:xfrm>
          <a:noFill/>
        </p:spPr>
        <p:txBody>
          <a:bodyPr anchor="ctr"/>
          <a:lstStyle/>
          <a:p>
            <a:r>
              <a:rPr lang="zh-CN" altLang="en-US">
                <a:latin typeface="黑体" pitchFamily="49" charset="-122"/>
              </a:rPr>
              <a:t>按指令格式的复杂度来分</a:t>
            </a:r>
          </a:p>
        </p:txBody>
      </p:sp>
      <p:sp>
        <p:nvSpPr>
          <p:cNvPr id="410627" name="Rectangle 3"/>
          <p:cNvSpPr>
            <a:spLocks noGrp="1" noChangeArrowheads="1"/>
          </p:cNvSpPr>
          <p:nvPr>
            <p:ph type="body" idx="4294967295"/>
          </p:nvPr>
        </p:nvSpPr>
        <p:spPr>
          <a:xfrm>
            <a:off x="276225" y="1958975"/>
            <a:ext cx="8385175" cy="3713163"/>
          </a:xfrm>
          <a:noFill/>
        </p:spPr>
        <p:txBody>
          <a:bodyPr lIns="91440" tIns="45720" rIns="91440" bIns="45720"/>
          <a:lstStyle/>
          <a:p>
            <a:pPr marL="285750" indent="-285750">
              <a:lnSpc>
                <a:spcPct val="105000"/>
              </a:lnSpc>
              <a:spcBef>
                <a:spcPct val="15000"/>
              </a:spcBef>
              <a:buFontTx/>
              <a:buNone/>
            </a:pPr>
            <a:r>
              <a:rPr lang="zh-CN" altLang="en-US" sz="2000">
                <a:latin typeface="微软雅黑" pitchFamily="34" charset="-122"/>
                <a:ea typeface="微软雅黑" pitchFamily="34" charset="-122"/>
              </a:rPr>
              <a:t>早期</a:t>
            </a:r>
            <a:r>
              <a:rPr lang="en-US" altLang="en-US" sz="2000">
                <a:latin typeface="微软雅黑" pitchFamily="34" charset="-122"/>
                <a:ea typeface="微软雅黑" pitchFamily="34" charset="-122"/>
              </a:rPr>
              <a:t>CISC</a:t>
            </a:r>
            <a:r>
              <a:rPr lang="zh-CN" altLang="en-US" sz="2000">
                <a:latin typeface="微软雅黑" pitchFamily="34" charset="-122"/>
                <a:ea typeface="微软雅黑" pitchFamily="34" charset="-122"/>
              </a:rPr>
              <a:t>设计风格的主要特点</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(1) 指令系统复杂</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变长操作码 </a:t>
            </a:r>
            <a:r>
              <a:rPr lang="en-US" altLang="zh-CN" sz="2000">
                <a:solidFill>
                  <a:srgbClr val="A50021"/>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变长指令字 </a:t>
            </a:r>
            <a:r>
              <a:rPr lang="en-US" altLang="zh-CN" sz="2000">
                <a:solidFill>
                  <a:srgbClr val="A50021"/>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指令多 / 寻址方式多 / 指令格式多 </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(2) 指令周期长</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绝大多数指令需要多个时钟周期才能完成</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(3) 各种指令都能访问存储器</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除了专门的存储器读写指令外，运算指令也能访问存储器</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0033CC"/>
                </a:solidFill>
                <a:latin typeface="微软雅黑" pitchFamily="34" charset="-122"/>
                <a:ea typeface="微软雅黑" pitchFamily="34" charset="-122"/>
              </a:rPr>
              <a:t>(4) 采用微程序控制</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 (5) 有专用寄存器</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 (6) 难以进行编译优化来生成高效目标代码</a:t>
            </a:r>
          </a:p>
        </p:txBody>
      </p:sp>
      <p:sp>
        <p:nvSpPr>
          <p:cNvPr id="410628" name="Rectangle 4"/>
          <p:cNvSpPr>
            <a:spLocks noChangeArrowheads="1"/>
          </p:cNvSpPr>
          <p:nvPr/>
        </p:nvSpPr>
        <p:spPr bwMode="auto">
          <a:xfrm>
            <a:off x="236538" y="5640388"/>
            <a:ext cx="8907462" cy="1146175"/>
          </a:xfrm>
          <a:prstGeom prst="rect">
            <a:avLst/>
          </a:prstGeom>
          <a:noFill/>
          <a:ln w="12700">
            <a:noFill/>
            <a:miter lim="800000"/>
            <a:headEnd/>
            <a:tailEnd/>
          </a:ln>
        </p:spPr>
        <p:txBody>
          <a:bodyPr lIns="63500" tIns="25400" rIns="63500" bIns="25400">
            <a:spAutoFit/>
          </a:bodyPr>
          <a:lstStyle/>
          <a:p>
            <a:pPr>
              <a:lnSpc>
                <a:spcPct val="120000"/>
              </a:lnSpc>
            </a:pPr>
            <a:r>
              <a:rPr lang="zh-CN" altLang="en-US" sz="2000">
                <a:latin typeface="微软雅黑" pitchFamily="34" charset="-122"/>
                <a:ea typeface="微软雅黑" pitchFamily="34" charset="-122"/>
              </a:rPr>
              <a:t>例如，</a:t>
            </a:r>
            <a:r>
              <a:rPr lang="en-US" altLang="zh-CN" sz="2000">
                <a:latin typeface="微软雅黑" pitchFamily="34" charset="-122"/>
                <a:ea typeface="微软雅黑" pitchFamily="34" charset="-122"/>
              </a:rPr>
              <a:t>VAX-11/780</a:t>
            </a:r>
            <a:r>
              <a:rPr lang="zh-CN" altLang="en-US" sz="2000">
                <a:latin typeface="微软雅黑" pitchFamily="34" charset="-122"/>
                <a:ea typeface="微软雅黑" pitchFamily="34" charset="-122"/>
              </a:rPr>
              <a:t>小型机</a:t>
            </a:r>
          </a:p>
          <a:p>
            <a:pPr lvl="1">
              <a:lnSpc>
                <a:spcPct val="120000"/>
              </a:lnSpc>
            </a:pPr>
            <a:r>
              <a:rPr lang="zh-CN" altLang="en-US" sz="2000">
                <a:solidFill>
                  <a:schemeClr val="accent2"/>
                </a:solidFill>
                <a:latin typeface="微软雅黑" pitchFamily="34" charset="-122"/>
                <a:ea typeface="微软雅黑" pitchFamily="34" charset="-122"/>
              </a:rPr>
              <a:t>16种寻址方式；9种数据格式；303条指令；一条指令包括1～2个字节的操作码和下续</a:t>
            </a:r>
            <a:r>
              <a:rPr lang="en-US" altLang="zh-CN" sz="2000">
                <a:solidFill>
                  <a:schemeClr val="accent2"/>
                </a:solidFill>
                <a:latin typeface="微软雅黑" pitchFamily="34" charset="-122"/>
                <a:ea typeface="微软雅黑" pitchFamily="34" charset="-122"/>
              </a:rPr>
              <a:t>N</a:t>
            </a:r>
            <a:r>
              <a:rPr lang="zh-CN" altLang="en-US" sz="2000">
                <a:solidFill>
                  <a:schemeClr val="accent2"/>
                </a:solidFill>
                <a:latin typeface="微软雅黑" pitchFamily="34" charset="-122"/>
                <a:ea typeface="微软雅黑" pitchFamily="34" charset="-122"/>
              </a:rPr>
              <a:t>个操作数说明符。一个说明符的长度达1 ～10个字节。</a:t>
            </a:r>
            <a:endParaRPr lang="zh-CN" altLang="en-US" sz="2000" b="0">
              <a:latin typeface="微软雅黑" pitchFamily="34" charset="-122"/>
              <a:ea typeface="微软雅黑" pitchFamily="34" charset="-122"/>
            </a:endParaRPr>
          </a:p>
        </p:txBody>
      </p:sp>
      <p:sp>
        <p:nvSpPr>
          <p:cNvPr id="560133" name="Rectangle 6"/>
          <p:cNvSpPr>
            <a:spLocks noChangeArrowheads="1"/>
          </p:cNvSpPr>
          <p:nvPr/>
        </p:nvSpPr>
        <p:spPr bwMode="auto">
          <a:xfrm>
            <a:off x="333375" y="800100"/>
            <a:ext cx="8366125" cy="1117600"/>
          </a:xfrm>
          <a:prstGeom prst="rect">
            <a:avLst/>
          </a:prstGeom>
          <a:noFill/>
          <a:ln w="12700">
            <a:noFill/>
            <a:miter lim="800000"/>
            <a:headEnd/>
            <a:tailEnd/>
          </a:ln>
        </p:spPr>
        <p:txBody>
          <a:bodyPr lIns="63500" tIns="25400" rIns="63500" bIns="25400">
            <a:spAutoFit/>
          </a:bodyPr>
          <a:lstStyle/>
          <a:p>
            <a:pPr>
              <a:spcBef>
                <a:spcPct val="25000"/>
              </a:spcBef>
            </a:pPr>
            <a:r>
              <a:rPr lang="zh-CN" altLang="en-US" sz="2000">
                <a:latin typeface="微软雅黑" pitchFamily="34" charset="-122"/>
                <a:ea typeface="微软雅黑" pitchFamily="34" charset="-122"/>
              </a:rPr>
              <a:t>按指令格式的复杂度来分，有两种类型计算机：</a:t>
            </a:r>
          </a:p>
          <a:p>
            <a:pPr lvl="1">
              <a:spcBef>
                <a:spcPct val="25000"/>
              </a:spcBef>
            </a:pPr>
            <a:r>
              <a:rPr lang="zh-CN" altLang="en-US" sz="2000">
                <a:solidFill>
                  <a:schemeClr val="accent2"/>
                </a:solidFill>
                <a:latin typeface="微软雅黑" pitchFamily="34" charset="-122"/>
                <a:ea typeface="微软雅黑" pitchFamily="34" charset="-122"/>
              </a:rPr>
              <a:t>复杂指令集计算机</a:t>
            </a:r>
            <a:r>
              <a:rPr lang="en-US" altLang="zh-CN" sz="2000">
                <a:solidFill>
                  <a:schemeClr val="accent1"/>
                </a:solidFill>
                <a:latin typeface="微软雅黑" pitchFamily="34" charset="-122"/>
                <a:ea typeface="微软雅黑" pitchFamily="34" charset="-122"/>
              </a:rPr>
              <a:t>CISC (Complex Instruction Set Computer)</a:t>
            </a:r>
          </a:p>
          <a:p>
            <a:pPr lvl="1">
              <a:spcBef>
                <a:spcPct val="25000"/>
              </a:spcBef>
            </a:pPr>
            <a:r>
              <a:rPr lang="zh-CN" altLang="en-US" sz="2000">
                <a:solidFill>
                  <a:schemeClr val="accent2"/>
                </a:solidFill>
                <a:latin typeface="微软雅黑" pitchFamily="34" charset="-122"/>
                <a:ea typeface="微软雅黑" pitchFamily="34" charset="-122"/>
              </a:rPr>
              <a:t>精简指令集计算机</a:t>
            </a:r>
            <a:r>
              <a:rPr lang="en-US" altLang="zh-CN" sz="2000">
                <a:solidFill>
                  <a:schemeClr val="accent1"/>
                </a:solidFill>
                <a:latin typeface="微软雅黑" pitchFamily="34" charset="-122"/>
                <a:ea typeface="微软雅黑" pitchFamily="34" charset="-122"/>
              </a:rPr>
              <a:t>RISC (Reduce</a:t>
            </a:r>
            <a:r>
              <a:rPr lang="zh-CN" altLang="en-US" sz="2000">
                <a:solidFill>
                  <a:schemeClr val="accent1"/>
                </a:solidFill>
                <a:latin typeface="微软雅黑" pitchFamily="34" charset="-122"/>
                <a:ea typeface="微软雅黑" pitchFamily="34" charset="-122"/>
              </a:rPr>
              <a:t> </a:t>
            </a:r>
            <a:r>
              <a:rPr lang="en-US" altLang="zh-CN" sz="2000">
                <a:solidFill>
                  <a:schemeClr val="accent1"/>
                </a:solidFill>
                <a:latin typeface="微软雅黑" pitchFamily="34" charset="-122"/>
                <a:ea typeface="微软雅黑" pitchFamily="34" charset="-122"/>
              </a:rPr>
              <a:t>Instruction Set Computer)</a:t>
            </a:r>
            <a:endParaRPr lang="zh-CN" altLang="en-US" sz="200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5562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7" dur="500"/>
                                        <p:tgtEl>
                                          <p:spTgt spid="410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0" dur="500"/>
                                        <p:tgtEl>
                                          <p:spTgt spid="4106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15" dur="500"/>
                                        <p:tgtEl>
                                          <p:spTgt spid="4106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18" dur="500"/>
                                        <p:tgtEl>
                                          <p:spTgt spid="4106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23" dur="500"/>
                                        <p:tgtEl>
                                          <p:spTgt spid="41062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26" dur="500"/>
                                        <p:tgtEl>
                                          <p:spTgt spid="41062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31" dur="500"/>
                                        <p:tgtEl>
                                          <p:spTgt spid="41062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36" dur="500"/>
                                        <p:tgtEl>
                                          <p:spTgt spid="41062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41" dur="500"/>
                                        <p:tgtEl>
                                          <p:spTgt spid="41062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10628"/>
                                        </p:tgtEl>
                                        <p:attrNameLst>
                                          <p:attrName>style.visibility</p:attrName>
                                        </p:attrNameLst>
                                      </p:cBhvr>
                                      <p:to>
                                        <p:strVal val="visible"/>
                                      </p:to>
                                    </p:set>
                                    <p:animEffect transition="in" filter="blinds(horizontal)">
                                      <p:cBhvr>
                                        <p:cTn id="46"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idx="4294967295"/>
          </p:nvPr>
        </p:nvSpPr>
        <p:spPr>
          <a:xfrm>
            <a:off x="236538" y="128588"/>
            <a:ext cx="8559800" cy="528637"/>
          </a:xfrm>
        </p:spPr>
        <p:txBody>
          <a:bodyPr/>
          <a:lstStyle/>
          <a:p>
            <a:r>
              <a:rPr lang="zh-CN" altLang="en-US"/>
              <a:t>复杂指令集计算机</a:t>
            </a:r>
            <a:r>
              <a:rPr lang="en-US" altLang="zh-CN">
                <a:ea typeface="宋体" pitchFamily="2" charset="-122"/>
              </a:rPr>
              <a:t>CISC</a:t>
            </a:r>
          </a:p>
        </p:txBody>
      </p:sp>
      <p:sp>
        <p:nvSpPr>
          <p:cNvPr id="411651" name="Rectangle 3"/>
          <p:cNvSpPr>
            <a:spLocks noGrp="1" noChangeArrowheads="1"/>
          </p:cNvSpPr>
          <p:nvPr>
            <p:ph type="body" idx="4294967295"/>
          </p:nvPr>
        </p:nvSpPr>
        <p:spPr>
          <a:xfrm>
            <a:off x="333375" y="3548063"/>
            <a:ext cx="8153400" cy="2790825"/>
          </a:xfrm>
        </p:spPr>
        <p:txBody>
          <a:bodyPr lIns="91440" tIns="45720" rIns="91440" bIns="45720"/>
          <a:lstStyle/>
          <a:p>
            <a:pPr marL="285750" indent="-285750">
              <a:lnSpc>
                <a:spcPct val="125000"/>
              </a:lnSpc>
              <a:spcBef>
                <a:spcPct val="5000"/>
              </a:spcBef>
            </a:pPr>
            <a:r>
              <a:rPr lang="zh-CN" altLang="en-US" sz="2000">
                <a:latin typeface="微软雅黑" pitchFamily="34" charset="-122"/>
                <a:ea typeface="微软雅黑" pitchFamily="34" charset="-122"/>
              </a:rPr>
              <a:t>对</a:t>
            </a:r>
            <a:r>
              <a:rPr lang="en-US" altLang="zh-CN" sz="2000">
                <a:latin typeface="微软雅黑" pitchFamily="34" charset="-122"/>
                <a:ea typeface="微软雅黑" pitchFamily="34" charset="-122"/>
              </a:rPr>
              <a:t>CISC</a:t>
            </a:r>
            <a:r>
              <a:rPr lang="zh-CN" altLang="en-US" sz="2000">
                <a:latin typeface="微软雅黑" pitchFamily="34" charset="-122"/>
                <a:ea typeface="微软雅黑" pitchFamily="34" charset="-122"/>
              </a:rPr>
              <a:t>进行测试，发现一个</a:t>
            </a:r>
            <a:r>
              <a:rPr lang="zh-CN" altLang="en-US" sz="2000">
                <a:latin typeface="微软雅黑" pitchFamily="34" charset="-122"/>
                <a:ea typeface="微软雅黑" pitchFamily="34" charset="-122"/>
                <a:hlinkClick r:id="" action="ppaction://hlinkshowjump?jump=nextslide"/>
              </a:rPr>
              <a:t>事实</a:t>
            </a:r>
            <a:r>
              <a:rPr lang="zh-CN" altLang="en-US" sz="2000">
                <a:latin typeface="微软雅黑" pitchFamily="34" charset="-122"/>
                <a:ea typeface="微软雅黑" pitchFamily="34" charset="-122"/>
              </a:rPr>
              <a:t>：</a:t>
            </a:r>
          </a:p>
          <a:p>
            <a:pPr lvl="1" indent="-228600">
              <a:lnSpc>
                <a:spcPct val="125000"/>
              </a:lnSpc>
              <a:spcBef>
                <a:spcPct val="5000"/>
              </a:spcBef>
            </a:pPr>
            <a:r>
              <a:rPr lang="zh-CN" altLang="en-US" sz="2000">
                <a:latin typeface="微软雅黑" pitchFamily="34" charset="-122"/>
                <a:ea typeface="微软雅黑" pitchFamily="34" charset="-122"/>
              </a:rPr>
              <a:t>在程序中各种指令出现的频率悬殊很大，最常使用的是一些简单指令，这些指令占程序的80%，但只占指令系统的20%。而且在微程序控制的计算机中，占指令总数20%的复杂指令占用了控制存储器容量的80%。</a:t>
            </a:r>
          </a:p>
          <a:p>
            <a:pPr marL="285750" indent="-285750">
              <a:lnSpc>
                <a:spcPct val="125000"/>
              </a:lnSpc>
              <a:spcBef>
                <a:spcPct val="5000"/>
              </a:spcBef>
            </a:pPr>
            <a:r>
              <a:rPr lang="zh-CN" altLang="en-US" sz="2000">
                <a:latin typeface="微软雅黑" pitchFamily="34" charset="-122"/>
                <a:ea typeface="微软雅黑" pitchFamily="34" charset="-122"/>
              </a:rPr>
              <a:t>1982年美国加州伯克利大学的</a:t>
            </a:r>
            <a:r>
              <a:rPr lang="en-US" altLang="zh-CN" sz="2000">
                <a:solidFill>
                  <a:srgbClr val="C2228D"/>
                </a:solidFill>
                <a:latin typeface="微软雅黑" pitchFamily="34" charset="-122"/>
                <a:ea typeface="微软雅黑" pitchFamily="34" charset="-122"/>
              </a:rPr>
              <a:t>RISCⅠ</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斯坦福大学的</a:t>
            </a:r>
            <a:r>
              <a:rPr lang="en-US" altLang="zh-CN" sz="2000">
                <a:solidFill>
                  <a:srgbClr val="C2228D"/>
                </a:solidFill>
                <a:latin typeface="微软雅黑" pitchFamily="34" charset="-122"/>
                <a:ea typeface="微软雅黑" pitchFamily="34" charset="-122"/>
              </a:rPr>
              <a:t>MIPS</a:t>
            </a:r>
            <a:r>
              <a:rPr lang="en-US" altLang="zh-CN" sz="2000">
                <a:latin typeface="微软雅黑" pitchFamily="34" charset="-122"/>
                <a:ea typeface="微软雅黑" pitchFamily="34" charset="-122"/>
              </a:rPr>
              <a:t>，IBM</a:t>
            </a:r>
            <a:r>
              <a:rPr lang="zh-CN" altLang="en-US" sz="2000">
                <a:latin typeface="微软雅黑" pitchFamily="34" charset="-122"/>
                <a:ea typeface="微软雅黑" pitchFamily="34" charset="-122"/>
              </a:rPr>
              <a:t>公司的</a:t>
            </a:r>
            <a:r>
              <a:rPr lang="en-US" altLang="zh-CN" sz="2000">
                <a:solidFill>
                  <a:srgbClr val="C2228D"/>
                </a:solidFill>
                <a:latin typeface="微软雅黑" pitchFamily="34" charset="-122"/>
                <a:ea typeface="微软雅黑" pitchFamily="34" charset="-122"/>
              </a:rPr>
              <a:t>IBM801</a:t>
            </a:r>
            <a:r>
              <a:rPr lang="zh-CN" altLang="en-US" sz="2000">
                <a:latin typeface="微软雅黑" pitchFamily="34" charset="-122"/>
                <a:ea typeface="微软雅黑" pitchFamily="34" charset="-122"/>
              </a:rPr>
              <a:t>相继宣告完成，这些机器被称为</a:t>
            </a:r>
            <a:r>
              <a:rPr lang="zh-CN" altLang="en-US" sz="2000">
                <a:solidFill>
                  <a:srgbClr val="C2228D"/>
                </a:solidFill>
                <a:latin typeface="微软雅黑" pitchFamily="34" charset="-122"/>
                <a:ea typeface="微软雅黑" pitchFamily="34" charset="-122"/>
              </a:rPr>
              <a:t>第一代</a:t>
            </a:r>
            <a:r>
              <a:rPr lang="en-US" altLang="zh-CN" sz="2000">
                <a:solidFill>
                  <a:srgbClr val="C2228D"/>
                </a:solidFill>
                <a:latin typeface="微软雅黑" pitchFamily="34" charset="-122"/>
                <a:ea typeface="微软雅黑" pitchFamily="34" charset="-122"/>
              </a:rPr>
              <a:t>RISC</a:t>
            </a:r>
            <a:r>
              <a:rPr lang="zh-CN" altLang="en-US" sz="2000">
                <a:solidFill>
                  <a:srgbClr val="C2228D"/>
                </a:solidFill>
                <a:latin typeface="微软雅黑" pitchFamily="34" charset="-122"/>
                <a:ea typeface="微软雅黑" pitchFamily="34" charset="-122"/>
              </a:rPr>
              <a:t>机</a:t>
            </a:r>
            <a:r>
              <a:rPr lang="zh-CN" altLang="en-US" sz="2000">
                <a:latin typeface="微软雅黑" pitchFamily="34" charset="-122"/>
                <a:ea typeface="微软雅黑" pitchFamily="34" charset="-122"/>
              </a:rPr>
              <a:t>。</a:t>
            </a:r>
          </a:p>
        </p:txBody>
      </p:sp>
      <p:sp>
        <p:nvSpPr>
          <p:cNvPr id="411652" name="Rectangle 4"/>
          <p:cNvSpPr>
            <a:spLocks noChangeArrowheads="1"/>
          </p:cNvSpPr>
          <p:nvPr/>
        </p:nvSpPr>
        <p:spPr bwMode="auto">
          <a:xfrm>
            <a:off x="522288" y="847725"/>
            <a:ext cx="8434387" cy="2741613"/>
          </a:xfrm>
          <a:prstGeom prst="rect">
            <a:avLst/>
          </a:prstGeom>
          <a:noFill/>
          <a:ln w="9525">
            <a:noFill/>
            <a:miter lim="800000"/>
            <a:headEnd/>
            <a:tailEnd/>
          </a:ln>
        </p:spPr>
        <p:txBody>
          <a:bodyPr/>
          <a:lstStyle/>
          <a:p>
            <a:pPr marL="342900" indent="-342900">
              <a:lnSpc>
                <a:spcPct val="90000"/>
              </a:lnSpc>
              <a:spcBef>
                <a:spcPct val="30000"/>
              </a:spcBef>
              <a:buSzPct val="75000"/>
              <a:buFont typeface="Wingdings" pitchFamily="2" charset="2"/>
              <a:buChar char="u"/>
            </a:pPr>
            <a:r>
              <a:rPr lang="en-US" altLang="zh-CN" sz="2000">
                <a:latin typeface="微软雅黑" pitchFamily="34" charset="-122"/>
                <a:ea typeface="微软雅黑" pitchFamily="34" charset="-122"/>
              </a:rPr>
              <a:t>CISC</a:t>
            </a:r>
            <a:r>
              <a:rPr lang="zh-CN" altLang="en-US" sz="2000">
                <a:latin typeface="微软雅黑" pitchFamily="34" charset="-122"/>
                <a:ea typeface="微软雅黑" pitchFamily="34" charset="-122"/>
              </a:rPr>
              <a:t>的缺陷</a:t>
            </a:r>
          </a:p>
          <a:p>
            <a:pPr marL="742950" lvl="1" indent="-285750">
              <a:lnSpc>
                <a:spcPct val="130000"/>
              </a:lnSpc>
              <a:spcBef>
                <a:spcPct val="30000"/>
              </a:spcBef>
              <a:buSzPct val="100000"/>
              <a:buFontTx/>
              <a:buChar char="–"/>
            </a:pPr>
            <a:r>
              <a:rPr lang="zh-CN" altLang="en-US" sz="2000">
                <a:solidFill>
                  <a:srgbClr val="0000FF"/>
                </a:solidFill>
                <a:latin typeface="微软雅黑" pitchFamily="34" charset="-122"/>
                <a:ea typeface="微软雅黑" pitchFamily="34" charset="-122"/>
              </a:rPr>
              <a:t>日趋庞大的指令系统不但使计算机的</a:t>
            </a:r>
            <a:r>
              <a:rPr lang="zh-CN" altLang="en-US" sz="2000">
                <a:solidFill>
                  <a:srgbClr val="C2228D"/>
                </a:solidFill>
                <a:latin typeface="微软雅黑" pitchFamily="34" charset="-122"/>
                <a:ea typeface="微软雅黑" pitchFamily="34" charset="-122"/>
              </a:rPr>
              <a:t>研制周期变长</a:t>
            </a:r>
            <a:r>
              <a:rPr lang="zh-CN" altLang="en-US" sz="2000">
                <a:solidFill>
                  <a:srgbClr val="0000FF"/>
                </a:solidFill>
                <a:latin typeface="微软雅黑" pitchFamily="34" charset="-122"/>
                <a:ea typeface="微软雅黑" pitchFamily="34" charset="-122"/>
              </a:rPr>
              <a:t>，而且</a:t>
            </a:r>
            <a:r>
              <a:rPr lang="zh-CN" altLang="en-US" sz="2000">
                <a:solidFill>
                  <a:srgbClr val="C2228D"/>
                </a:solidFill>
                <a:latin typeface="微软雅黑" pitchFamily="34" charset="-122"/>
                <a:ea typeface="微软雅黑" pitchFamily="34" charset="-122"/>
              </a:rPr>
              <a:t>难以保证设计的正确性，难以调试和维护，</a:t>
            </a:r>
            <a:r>
              <a:rPr lang="zh-CN" altLang="en-US" sz="2000">
                <a:solidFill>
                  <a:srgbClr val="0000FF"/>
                </a:solidFill>
                <a:latin typeface="微软雅黑" pitchFamily="34" charset="-122"/>
                <a:ea typeface="微软雅黑" pitchFamily="34" charset="-122"/>
              </a:rPr>
              <a:t>并且因指令操作复杂而</a:t>
            </a:r>
            <a:r>
              <a:rPr lang="zh-CN" altLang="en-US" sz="2000">
                <a:solidFill>
                  <a:srgbClr val="C2228D"/>
                </a:solidFill>
                <a:latin typeface="微软雅黑" pitchFamily="34" charset="-122"/>
                <a:ea typeface="微软雅黑" pitchFamily="34" charset="-122"/>
              </a:rPr>
              <a:t>增加机器周期</a:t>
            </a:r>
            <a:r>
              <a:rPr lang="zh-CN" altLang="en-US" sz="2000">
                <a:solidFill>
                  <a:srgbClr val="0000FF"/>
                </a:solidFill>
                <a:latin typeface="微软雅黑" pitchFamily="34" charset="-122"/>
                <a:ea typeface="微软雅黑" pitchFamily="34" charset="-122"/>
              </a:rPr>
              <a:t>，从而</a:t>
            </a:r>
            <a:r>
              <a:rPr lang="zh-CN" altLang="en-US" sz="2000">
                <a:solidFill>
                  <a:srgbClr val="C2228D"/>
                </a:solidFill>
                <a:latin typeface="微软雅黑" pitchFamily="34" charset="-122"/>
                <a:ea typeface="微软雅黑" pitchFamily="34" charset="-122"/>
              </a:rPr>
              <a:t>降低了系统性能。</a:t>
            </a:r>
          </a:p>
          <a:p>
            <a:pPr marL="342900" indent="-342900">
              <a:lnSpc>
                <a:spcPct val="140000"/>
              </a:lnSpc>
              <a:spcBef>
                <a:spcPct val="30000"/>
              </a:spcBef>
              <a:buSzPct val="75000"/>
              <a:buFont typeface="Wingdings" pitchFamily="2" charset="2"/>
              <a:buChar char="u"/>
            </a:pPr>
            <a:r>
              <a:rPr lang="zh-CN" altLang="en-US" sz="2000">
                <a:latin typeface="微软雅黑" pitchFamily="34" charset="-122"/>
                <a:ea typeface="微软雅黑" pitchFamily="34" charset="-122"/>
              </a:rPr>
              <a:t>1975年</a:t>
            </a:r>
            <a:r>
              <a:rPr lang="en-US" altLang="zh-CN" sz="2000">
                <a:latin typeface="微软雅黑" pitchFamily="34" charset="-122"/>
                <a:ea typeface="微软雅黑" pitchFamily="34" charset="-122"/>
              </a:rPr>
              <a:t>IBM</a:t>
            </a:r>
            <a:r>
              <a:rPr lang="zh-CN" altLang="en-US" sz="2000">
                <a:latin typeface="微软雅黑" pitchFamily="34" charset="-122"/>
                <a:ea typeface="微软雅黑" pitchFamily="34" charset="-122"/>
              </a:rPr>
              <a:t>公司开始研究</a:t>
            </a:r>
            <a:r>
              <a:rPr lang="zh-CN" altLang="en-US" sz="2000">
                <a:solidFill>
                  <a:srgbClr val="C2228D"/>
                </a:solidFill>
                <a:latin typeface="微软雅黑" pitchFamily="34" charset="-122"/>
                <a:ea typeface="微软雅黑" pitchFamily="34" charset="-122"/>
              </a:rPr>
              <a:t>指令系统的合理性问题</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John Cocks</a:t>
            </a:r>
            <a:r>
              <a:rPr lang="zh-CN" altLang="en-US" sz="2000">
                <a:latin typeface="微软雅黑" pitchFamily="34" charset="-122"/>
                <a:ea typeface="微软雅黑" pitchFamily="34" charset="-122"/>
              </a:rPr>
              <a:t>提出精简指令系统计算机 </a:t>
            </a:r>
            <a:r>
              <a:rPr lang="en-US" altLang="zh-CN" sz="2000">
                <a:solidFill>
                  <a:schemeClr val="accent1"/>
                </a:solidFill>
                <a:latin typeface="微软雅黑" pitchFamily="34" charset="-122"/>
                <a:ea typeface="微软雅黑" pitchFamily="34" charset="-122"/>
              </a:rPr>
              <a:t>RISC</a:t>
            </a:r>
            <a:r>
              <a:rPr lang="en-US" altLang="zh-CN" sz="2000">
                <a:solidFill>
                  <a:schemeClr val="accent2"/>
                </a:solidFill>
                <a:latin typeface="微软雅黑" pitchFamily="34" charset="-122"/>
                <a:ea typeface="微软雅黑" pitchFamily="34" charset="-122"/>
              </a:rPr>
              <a:t> ( Reduce Instruction Set Computer )</a:t>
            </a:r>
            <a:r>
              <a:rPr lang="zh-CN" altLang="en-US" sz="2000">
                <a:latin typeface="微软雅黑" pitchFamily="34" charset="-122"/>
                <a:ea typeface="微软雅黑" pitchFamily="34" charset="-122"/>
              </a:rPr>
              <a:t>。</a:t>
            </a:r>
          </a:p>
        </p:txBody>
      </p:sp>
      <p:sp>
        <p:nvSpPr>
          <p:cNvPr id="5" name="Text Box 6"/>
          <p:cNvSpPr txBox="1">
            <a:spLocks noChangeArrowheads="1"/>
          </p:cNvSpPr>
          <p:nvPr/>
        </p:nvSpPr>
        <p:spPr bwMode="auto">
          <a:xfrm>
            <a:off x="8059738" y="6253163"/>
            <a:ext cx="895350" cy="325437"/>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solidFill>
                  <a:schemeClr val="accent2"/>
                </a:solidFill>
                <a:ea typeface="宋体" pitchFamily="2" charset="-122"/>
                <a:hlinkClick r:id="rId2" action="ppaction://hlinksldjump"/>
              </a:rPr>
              <a:t>SKIP</a:t>
            </a:r>
            <a:endParaRPr lang="en-US" altLang="zh-CN" sz="1800">
              <a:solidFill>
                <a:schemeClr val="accent2"/>
              </a:solidFill>
              <a:ea typeface="宋体" pitchFamily="2" charset="-122"/>
            </a:endParaRPr>
          </a:p>
        </p:txBody>
      </p:sp>
    </p:spTree>
    <p:extLst>
      <p:ext uri="{BB962C8B-B14F-4D97-AF65-F5344CB8AC3E}">
        <p14:creationId xmlns:p14="http://schemas.microsoft.com/office/powerpoint/2010/main" val="331931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7" dur="500"/>
                                        <p:tgtEl>
                                          <p:spTgt spid="41165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2" dur="500"/>
                                        <p:tgtEl>
                                          <p:spTgt spid="4116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17" dur="500"/>
                                        <p:tgtEl>
                                          <p:spTgt spid="4116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22" dur="500"/>
                                        <p:tgtEl>
                                          <p:spTgt spid="4116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27" dur="500"/>
                                        <p:tgtEl>
                                          <p:spTgt spid="4116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idx="4294967295"/>
          </p:nvPr>
        </p:nvSpPr>
        <p:spPr>
          <a:xfrm>
            <a:off x="236538" y="128588"/>
            <a:ext cx="8713787" cy="528637"/>
          </a:xfrm>
          <a:noFill/>
        </p:spPr>
        <p:txBody>
          <a:bodyPr/>
          <a:lstStyle/>
          <a:p>
            <a:r>
              <a:rPr lang="en-US" altLang="zh-CN">
                <a:ea typeface="宋体" pitchFamily="2" charset="-122"/>
              </a:rPr>
              <a:t>Top 10 80x86 Instructions</a:t>
            </a:r>
          </a:p>
        </p:txBody>
      </p:sp>
      <p:pic>
        <p:nvPicPr>
          <p:cNvPr id="562179" name="Picture 3"/>
          <p:cNvPicPr>
            <a:picLocks noChangeArrowheads="1"/>
          </p:cNvPicPr>
          <p:nvPr/>
        </p:nvPicPr>
        <p:blipFill>
          <a:blip r:embed="rId2"/>
          <a:srcRect/>
          <a:stretch>
            <a:fillRect/>
          </a:stretch>
        </p:blipFill>
        <p:spPr bwMode="auto">
          <a:xfrm>
            <a:off x="371475" y="963613"/>
            <a:ext cx="8772525" cy="5145087"/>
          </a:xfrm>
          <a:prstGeom prst="rect">
            <a:avLst/>
          </a:prstGeom>
          <a:noFill/>
          <a:ln w="12700">
            <a:noFill/>
            <a:miter lim="800000"/>
            <a:headEnd/>
            <a:tailEnd/>
          </a:ln>
        </p:spPr>
      </p:pic>
      <p:sp>
        <p:nvSpPr>
          <p:cNvPr id="562180" name="Text Box 4"/>
          <p:cNvSpPr txBox="1">
            <a:spLocks noChangeArrowheads="1"/>
          </p:cNvSpPr>
          <p:nvPr/>
        </p:nvSpPr>
        <p:spPr bwMode="auto">
          <a:xfrm>
            <a:off x="747713" y="6181725"/>
            <a:ext cx="6153150" cy="3556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solidFill>
                  <a:schemeClr val="accent2"/>
                </a:solidFill>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简单指令占主要部分，使用频率高！</a:t>
            </a:r>
            <a:r>
              <a:rPr lang="en-US" altLang="zh-CN" sz="2000">
                <a:solidFill>
                  <a:schemeClr val="accent2"/>
                </a:solidFill>
                <a:latin typeface="微软雅黑" pitchFamily="34" charset="-122"/>
                <a:ea typeface="微软雅黑" pitchFamily="34" charset="-122"/>
              </a:rPr>
              <a:t>)</a:t>
            </a:r>
          </a:p>
        </p:txBody>
      </p:sp>
      <p:sp>
        <p:nvSpPr>
          <p:cNvPr id="562181" name="Rectangle 5"/>
          <p:cNvSpPr>
            <a:spLocks noGrp="1" noChangeArrowheads="1"/>
          </p:cNvSpPr>
          <p:nvPr>
            <p:ph type="body" idx="4294967295"/>
          </p:nvPr>
        </p:nvSpPr>
        <p:spPr>
          <a:noFill/>
        </p:spPr>
        <p:txBody>
          <a:bodyPr lIns="91440" tIns="45720" rIns="91440" bIns="45720"/>
          <a:lstStyle/>
          <a:p>
            <a:pPr marL="285750" indent="-285750" algn="just">
              <a:lnSpc>
                <a:spcPct val="86000"/>
              </a:lnSpc>
              <a:spcBef>
                <a:spcPct val="40000"/>
              </a:spcBef>
              <a:buFontTx/>
              <a:buNone/>
            </a:pPr>
            <a:r>
              <a:rPr lang="en-US" altLang="zh-CN" sz="1400">
                <a:ea typeface="宋体" pitchFamily="2" charset="-122"/>
              </a:rPr>
              <a:t>   </a:t>
            </a:r>
          </a:p>
        </p:txBody>
      </p:sp>
      <p:sp>
        <p:nvSpPr>
          <p:cNvPr id="39942" name="Text Box 6"/>
          <p:cNvSpPr txBox="1">
            <a:spLocks noChangeArrowheads="1"/>
          </p:cNvSpPr>
          <p:nvPr/>
        </p:nvSpPr>
        <p:spPr bwMode="auto">
          <a:xfrm>
            <a:off x="7094538" y="6046788"/>
            <a:ext cx="1146175" cy="325437"/>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solidFill>
                  <a:schemeClr val="accent2"/>
                </a:solidFill>
                <a:ea typeface="宋体" pitchFamily="2" charset="-122"/>
                <a:hlinkClick r:id="" action="ppaction://hlinkshowjump?jump=previousslide"/>
              </a:rPr>
              <a:t>BACK</a:t>
            </a:r>
            <a:endParaRPr lang="en-US" altLang="zh-CN" sz="1800">
              <a:solidFill>
                <a:schemeClr val="accent2"/>
              </a:solidFill>
              <a:ea typeface="宋体" pitchFamily="2" charset="-122"/>
            </a:endParaRPr>
          </a:p>
        </p:txBody>
      </p:sp>
      <p:sp>
        <p:nvSpPr>
          <p:cNvPr id="562183" name="Rectangle 7"/>
          <p:cNvSpPr>
            <a:spLocks noChangeArrowheads="1"/>
          </p:cNvSpPr>
          <p:nvPr/>
        </p:nvSpPr>
        <p:spPr bwMode="auto">
          <a:xfrm>
            <a:off x="393700" y="914400"/>
            <a:ext cx="7634288" cy="420688"/>
          </a:xfrm>
          <a:prstGeom prst="rect">
            <a:avLst/>
          </a:prstGeom>
          <a:solidFill>
            <a:schemeClr val="accent1">
              <a:alpha val="23000"/>
            </a:schemeClr>
          </a:solidFill>
          <a:ln w="50800">
            <a:noFill/>
            <a:miter lim="800000"/>
            <a:headEnd/>
            <a:tailEnd/>
          </a:ln>
          <a:effectLst/>
        </p:spPr>
        <p:txBody>
          <a:bodyPr wrap="none" anchor="ctr"/>
          <a:lstStyle/>
          <a:p>
            <a:endParaRPr lang="zh-CN" altLang="en-US"/>
          </a:p>
        </p:txBody>
      </p:sp>
      <p:sp>
        <p:nvSpPr>
          <p:cNvPr id="562184" name="Text Box 8"/>
          <p:cNvSpPr txBox="1">
            <a:spLocks noChangeArrowheads="1"/>
          </p:cNvSpPr>
          <p:nvPr/>
        </p:nvSpPr>
        <p:spPr bwMode="auto">
          <a:xfrm>
            <a:off x="2308225" y="1335088"/>
            <a:ext cx="1928813" cy="366712"/>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MOV M to R</a:t>
            </a:r>
            <a:endParaRPr lang="zh-CN" altLang="en-US" sz="1800">
              <a:solidFill>
                <a:schemeClr val="accent1"/>
              </a:solidFill>
              <a:latin typeface="微软雅黑" pitchFamily="34" charset="-122"/>
              <a:ea typeface="微软雅黑" pitchFamily="34" charset="-122"/>
            </a:endParaRPr>
          </a:p>
        </p:txBody>
      </p:sp>
      <p:sp>
        <p:nvSpPr>
          <p:cNvPr id="562185" name="Text Box 9"/>
          <p:cNvSpPr txBox="1">
            <a:spLocks noChangeArrowheads="1"/>
          </p:cNvSpPr>
          <p:nvPr/>
        </p:nvSpPr>
        <p:spPr bwMode="auto">
          <a:xfrm>
            <a:off x="2300288" y="2501900"/>
            <a:ext cx="1928812" cy="366713"/>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MOV R to M</a:t>
            </a:r>
            <a:endParaRPr lang="zh-CN" altLang="en-US" sz="1800">
              <a:solidFill>
                <a:schemeClr val="accent1"/>
              </a:solidFill>
              <a:latin typeface="微软雅黑" pitchFamily="34" charset="-122"/>
              <a:ea typeface="微软雅黑" pitchFamily="34" charset="-122"/>
            </a:endParaRPr>
          </a:p>
        </p:txBody>
      </p:sp>
      <p:sp>
        <p:nvSpPr>
          <p:cNvPr id="562186" name="Text Box 10"/>
          <p:cNvSpPr txBox="1">
            <a:spLocks noChangeArrowheads="1"/>
          </p:cNvSpPr>
          <p:nvPr/>
        </p:nvSpPr>
        <p:spPr bwMode="auto">
          <a:xfrm>
            <a:off x="3581400" y="1708150"/>
            <a:ext cx="723900" cy="366713"/>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Jcc</a:t>
            </a:r>
          </a:p>
        </p:txBody>
      </p:sp>
      <p:sp>
        <p:nvSpPr>
          <p:cNvPr id="562187" name="Text Box 11"/>
          <p:cNvSpPr txBox="1">
            <a:spLocks noChangeArrowheads="1"/>
          </p:cNvSpPr>
          <p:nvPr/>
        </p:nvSpPr>
        <p:spPr bwMode="auto">
          <a:xfrm>
            <a:off x="3063875" y="2149475"/>
            <a:ext cx="723900" cy="366713"/>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CMP</a:t>
            </a:r>
          </a:p>
        </p:txBody>
      </p:sp>
    </p:spTree>
    <p:extLst>
      <p:ext uri="{BB962C8B-B14F-4D97-AF65-F5344CB8AC3E}">
        <p14:creationId xmlns:p14="http://schemas.microsoft.com/office/powerpoint/2010/main" val="3246437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idx="4294967295"/>
          </p:nvPr>
        </p:nvSpPr>
        <p:spPr>
          <a:xfrm>
            <a:off x="236538" y="128588"/>
            <a:ext cx="8662987" cy="528637"/>
          </a:xfrm>
          <a:noFill/>
        </p:spPr>
        <p:txBody>
          <a:bodyPr anchor="ctr"/>
          <a:lstStyle/>
          <a:p>
            <a:r>
              <a:rPr lang="en-US" altLang="zh-CN">
                <a:ea typeface="宋体" pitchFamily="2" charset="-122"/>
              </a:rPr>
              <a:t>RISC</a:t>
            </a:r>
            <a:r>
              <a:rPr lang="zh-CN" altLang="en-US"/>
              <a:t>设计风格的主要特点</a:t>
            </a:r>
          </a:p>
        </p:txBody>
      </p:sp>
      <p:sp>
        <p:nvSpPr>
          <p:cNvPr id="413699" name="Rectangle 3"/>
          <p:cNvSpPr>
            <a:spLocks noGrp="1" noChangeArrowheads="1"/>
          </p:cNvSpPr>
          <p:nvPr>
            <p:ph type="body" idx="4294967295"/>
          </p:nvPr>
        </p:nvSpPr>
        <p:spPr>
          <a:xfrm>
            <a:off x="269875" y="866775"/>
            <a:ext cx="8607425" cy="4381500"/>
          </a:xfrm>
          <a:noFill/>
        </p:spPr>
        <p:txBody>
          <a:bodyPr lIns="91440" tIns="45720" rIns="91440" bIns="45720"/>
          <a:lstStyle/>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(1) 简化的指令系统</a:t>
            </a:r>
          </a:p>
          <a:p>
            <a:pPr marL="342900" indent="-342900">
              <a:buFont typeface="Monotype Sorts" pitchFamily="2" charset="2"/>
              <a:buChar char=" "/>
            </a:pPr>
            <a:r>
              <a:rPr lang="zh-CN" altLang="en-US" sz="2200">
                <a:solidFill>
                  <a:srgbClr val="C2228D"/>
                </a:solidFill>
                <a:latin typeface="微软雅黑" pitchFamily="34" charset="-122"/>
                <a:ea typeface="微软雅黑" pitchFamily="34" charset="-122"/>
              </a:rPr>
              <a:t>     指令少 / 寻址方式少 / 指令格式少 / 指令长度一致</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(2) 以</a:t>
            </a:r>
            <a:r>
              <a:rPr lang="en-US" altLang="zh-CN" sz="2200">
                <a:solidFill>
                  <a:srgbClr val="0000FF"/>
                </a:solidFill>
                <a:latin typeface="微软雅黑" pitchFamily="34" charset="-122"/>
                <a:ea typeface="微软雅黑" pitchFamily="34" charset="-122"/>
              </a:rPr>
              <a:t>RR</a:t>
            </a:r>
            <a:r>
              <a:rPr lang="zh-CN" altLang="en-US" sz="2200">
                <a:solidFill>
                  <a:srgbClr val="0000FF"/>
                </a:solidFill>
                <a:latin typeface="微软雅黑" pitchFamily="34" charset="-122"/>
                <a:ea typeface="微软雅黑" pitchFamily="34" charset="-122"/>
              </a:rPr>
              <a:t>方式工作</a:t>
            </a:r>
          </a:p>
          <a:p>
            <a:pPr marL="342900" indent="-342900">
              <a:buFont typeface="Monotype Sorts" pitchFamily="2" charset="2"/>
              <a:buChar char=" "/>
            </a:pPr>
            <a:r>
              <a:rPr lang="zh-CN" altLang="en-US" sz="2200">
                <a:solidFill>
                  <a:srgbClr val="C2228D"/>
                </a:solidFill>
                <a:latin typeface="微软雅黑" pitchFamily="34" charset="-122"/>
                <a:ea typeface="微软雅黑" pitchFamily="34" charset="-122"/>
              </a:rPr>
              <a:t>      除</a:t>
            </a:r>
            <a:r>
              <a:rPr lang="en-US" altLang="zh-CN" sz="2200">
                <a:solidFill>
                  <a:srgbClr val="C2228D"/>
                </a:solidFill>
                <a:latin typeface="微软雅黑" pitchFamily="34" charset="-122"/>
                <a:ea typeface="微软雅黑" pitchFamily="34" charset="-122"/>
              </a:rPr>
              <a:t>Load/Store</a:t>
            </a:r>
            <a:r>
              <a:rPr lang="zh-CN" altLang="en-US" sz="2200">
                <a:solidFill>
                  <a:srgbClr val="C2228D"/>
                </a:solidFill>
                <a:latin typeface="微软雅黑" pitchFamily="34" charset="-122"/>
                <a:ea typeface="微软雅黑" pitchFamily="34" charset="-122"/>
              </a:rPr>
              <a:t>指令可访存外，其余指令都只访问寄存器</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(3) 指令周期短</a:t>
            </a:r>
          </a:p>
          <a:p>
            <a:pPr marL="342900" indent="-342900">
              <a:buFont typeface="Monotype Sorts" pitchFamily="2" charset="2"/>
              <a:buChar char=" "/>
            </a:pPr>
            <a:r>
              <a:rPr lang="zh-CN" altLang="en-US" sz="2200">
                <a:solidFill>
                  <a:srgbClr val="C2228D"/>
                </a:solidFill>
                <a:latin typeface="微软雅黑" pitchFamily="34" charset="-122"/>
                <a:ea typeface="微软雅黑" pitchFamily="34" charset="-122"/>
              </a:rPr>
              <a:t>      以流水线方式工作，</a:t>
            </a:r>
            <a:r>
              <a:rPr lang="zh-CN" altLang="en-US" sz="2200">
                <a:latin typeface="微软雅黑" pitchFamily="34" charset="-122"/>
                <a:ea typeface="微软雅黑" pitchFamily="34" charset="-122"/>
              </a:rPr>
              <a:t> </a:t>
            </a:r>
            <a:r>
              <a:rPr lang="zh-CN" altLang="en-US" sz="2200">
                <a:solidFill>
                  <a:srgbClr val="C2228D"/>
                </a:solidFill>
                <a:latin typeface="微软雅黑" pitchFamily="34" charset="-122"/>
                <a:ea typeface="微软雅黑" pitchFamily="34" charset="-122"/>
              </a:rPr>
              <a:t>因而除</a:t>
            </a:r>
            <a:r>
              <a:rPr lang="en-US" altLang="zh-CN" sz="2200">
                <a:solidFill>
                  <a:srgbClr val="C2228D"/>
                </a:solidFill>
                <a:latin typeface="微软雅黑" pitchFamily="34" charset="-122"/>
                <a:ea typeface="微软雅黑" pitchFamily="34" charset="-122"/>
              </a:rPr>
              <a:t>Load/Store</a:t>
            </a:r>
            <a:r>
              <a:rPr lang="zh-CN" altLang="en-US" sz="2200">
                <a:solidFill>
                  <a:srgbClr val="C2228D"/>
                </a:solidFill>
                <a:latin typeface="微软雅黑" pitchFamily="34" charset="-122"/>
                <a:ea typeface="微软雅黑" pitchFamily="34" charset="-122"/>
              </a:rPr>
              <a:t>指令外，其他简单指令都只需一个或一个不到的时钟周期就可完成</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 (4) 采用大量通用寄存器，以减少访存次数</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 (5) 采用硬连线路控制器，不用或少用微程序控制</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 (6)  采用优化的编译系统，力求有效地支持高级语言程序</a:t>
            </a:r>
          </a:p>
        </p:txBody>
      </p:sp>
      <p:sp>
        <p:nvSpPr>
          <p:cNvPr id="413700" name="Text Box 4"/>
          <p:cNvSpPr txBox="1">
            <a:spLocks noChangeArrowheads="1"/>
          </p:cNvSpPr>
          <p:nvPr/>
        </p:nvSpPr>
        <p:spPr bwMode="auto">
          <a:xfrm>
            <a:off x="376238" y="5467350"/>
            <a:ext cx="8526462" cy="8128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是典型的</a:t>
            </a: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处理器，</a:t>
            </a:r>
            <a:r>
              <a:rPr lang="en-US" altLang="zh-CN" sz="2000">
                <a:latin typeface="微软雅黑" pitchFamily="34" charset="-122"/>
                <a:ea typeface="微软雅黑" pitchFamily="34" charset="-122"/>
              </a:rPr>
              <a:t>82</a:t>
            </a:r>
            <a:r>
              <a:rPr lang="zh-CN" altLang="en-US" sz="2000">
                <a:latin typeface="微软雅黑" pitchFamily="34" charset="-122"/>
                <a:ea typeface="微软雅黑" pitchFamily="34" charset="-122"/>
              </a:rPr>
              <a:t>年以来新的指令集大多采用</a:t>
            </a: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体系结构</a:t>
            </a:r>
          </a:p>
          <a:p>
            <a:pPr>
              <a:spcBef>
                <a:spcPct val="50000"/>
              </a:spcBef>
            </a:pP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因为“兼容”的需要，保留了</a:t>
            </a:r>
            <a:r>
              <a:rPr lang="en-US" altLang="zh-CN" sz="2000">
                <a:latin typeface="微软雅黑" pitchFamily="34" charset="-122"/>
                <a:ea typeface="微软雅黑" pitchFamily="34" charset="-122"/>
              </a:rPr>
              <a:t>CISC</a:t>
            </a:r>
            <a:r>
              <a:rPr lang="zh-CN" altLang="en-US" sz="2000">
                <a:latin typeface="微软雅黑" pitchFamily="34" charset="-122"/>
                <a:ea typeface="微软雅黑" pitchFamily="34" charset="-122"/>
              </a:rPr>
              <a:t>的风格，同时也借鉴了</a:t>
            </a: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思想 </a:t>
            </a:r>
          </a:p>
        </p:txBody>
      </p:sp>
    </p:spTree>
    <p:extLst>
      <p:ext uri="{BB962C8B-B14F-4D97-AF65-F5344CB8AC3E}">
        <p14:creationId xmlns:p14="http://schemas.microsoft.com/office/powerpoint/2010/main" val="39247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00100" y="112713"/>
            <a:ext cx="7396163" cy="528637"/>
          </a:xfrm>
          <a:noFill/>
          <a:ln/>
        </p:spPr>
        <p:txBody>
          <a:bodyPr/>
          <a:lstStyle/>
          <a:p>
            <a:r>
              <a:rPr lang="zh-CN" altLang="en-US"/>
              <a:t>五段流水线数据通路</a:t>
            </a:r>
          </a:p>
        </p:txBody>
      </p:sp>
      <p:sp>
        <p:nvSpPr>
          <p:cNvPr id="564227" name="Rectangle 3"/>
          <p:cNvSpPr>
            <a:spLocks noChangeArrowheads="1"/>
          </p:cNvSpPr>
          <p:nvPr/>
        </p:nvSpPr>
        <p:spPr bwMode="auto">
          <a:xfrm>
            <a:off x="22129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28" name="Rectangle 4"/>
          <p:cNvSpPr>
            <a:spLocks noChangeArrowheads="1"/>
          </p:cNvSpPr>
          <p:nvPr/>
        </p:nvSpPr>
        <p:spPr bwMode="auto">
          <a:xfrm rot="5400000">
            <a:off x="1604963" y="4600575"/>
            <a:ext cx="1492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IF/ID</a:t>
            </a:r>
            <a:r>
              <a:rPr lang="en-US" altLang="zh-CN">
                <a:ea typeface="宋体" charset="-122"/>
              </a:rPr>
              <a:t> </a:t>
            </a:r>
            <a:r>
              <a:rPr lang="en-US" altLang="zh-CN">
                <a:solidFill>
                  <a:schemeClr val="accent2"/>
                </a:solidFill>
                <a:ea typeface="宋体" charset="-122"/>
              </a:rPr>
              <a:t>Register</a:t>
            </a:r>
          </a:p>
        </p:txBody>
      </p:sp>
      <p:sp>
        <p:nvSpPr>
          <p:cNvPr id="564229" name="Line 5"/>
          <p:cNvSpPr>
            <a:spLocks noChangeShapeType="1"/>
          </p:cNvSpPr>
          <p:nvPr/>
        </p:nvSpPr>
        <p:spPr bwMode="auto">
          <a:xfrm>
            <a:off x="2362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0" name="Rectangle 6"/>
          <p:cNvSpPr>
            <a:spLocks noChangeArrowheads="1"/>
          </p:cNvSpPr>
          <p:nvPr/>
        </p:nvSpPr>
        <p:spPr bwMode="auto">
          <a:xfrm>
            <a:off x="40417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1" name="Rectangle 7"/>
          <p:cNvSpPr>
            <a:spLocks noChangeArrowheads="1"/>
          </p:cNvSpPr>
          <p:nvPr/>
        </p:nvSpPr>
        <p:spPr bwMode="auto">
          <a:xfrm rot="5400000">
            <a:off x="3403600" y="4603750"/>
            <a:ext cx="1558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ID/Ex Register</a:t>
            </a:r>
          </a:p>
        </p:txBody>
      </p:sp>
      <p:sp>
        <p:nvSpPr>
          <p:cNvPr id="564232" name="Rectangle 8"/>
          <p:cNvSpPr>
            <a:spLocks noChangeArrowheads="1"/>
          </p:cNvSpPr>
          <p:nvPr/>
        </p:nvSpPr>
        <p:spPr bwMode="auto">
          <a:xfrm>
            <a:off x="58705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3" name="Rectangle 9"/>
          <p:cNvSpPr>
            <a:spLocks noChangeArrowheads="1"/>
          </p:cNvSpPr>
          <p:nvPr/>
        </p:nvSpPr>
        <p:spPr bwMode="auto">
          <a:xfrm rot="5400000">
            <a:off x="5103813" y="4600575"/>
            <a:ext cx="181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Ex/Mem</a:t>
            </a:r>
            <a:r>
              <a:rPr lang="en-US" altLang="zh-CN">
                <a:latin typeface="Times New Roman" pitchFamily="18" charset="0"/>
                <a:ea typeface="宋体" charset="-122"/>
              </a:rPr>
              <a:t> </a:t>
            </a:r>
            <a:r>
              <a:rPr lang="en-US" altLang="zh-CN">
                <a:solidFill>
                  <a:schemeClr val="accent2"/>
                </a:solidFill>
                <a:ea typeface="宋体" charset="-122"/>
              </a:rPr>
              <a:t>Register</a:t>
            </a:r>
          </a:p>
        </p:txBody>
      </p:sp>
      <p:sp>
        <p:nvSpPr>
          <p:cNvPr id="564234" name="Rectangle 10"/>
          <p:cNvSpPr>
            <a:spLocks noChangeArrowheads="1"/>
          </p:cNvSpPr>
          <p:nvPr/>
        </p:nvSpPr>
        <p:spPr bwMode="auto">
          <a:xfrm>
            <a:off x="77755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5" name="Rectangle 11"/>
          <p:cNvSpPr>
            <a:spLocks noChangeArrowheads="1"/>
          </p:cNvSpPr>
          <p:nvPr/>
        </p:nvSpPr>
        <p:spPr bwMode="auto">
          <a:xfrm rot="5400000">
            <a:off x="6996907" y="459978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Mem/Wr</a:t>
            </a:r>
            <a:r>
              <a:rPr lang="en-US" altLang="zh-CN">
                <a:latin typeface="Times New Roman" pitchFamily="18" charset="0"/>
                <a:ea typeface="宋体" charset="-122"/>
              </a:rPr>
              <a:t> </a:t>
            </a:r>
            <a:r>
              <a:rPr lang="en-US" altLang="zh-CN">
                <a:solidFill>
                  <a:schemeClr val="accent2"/>
                </a:solidFill>
                <a:ea typeface="宋体" charset="-122"/>
              </a:rPr>
              <a:t>Register</a:t>
            </a:r>
          </a:p>
        </p:txBody>
      </p:sp>
      <p:sp>
        <p:nvSpPr>
          <p:cNvPr id="564236" name="Rectangle 12"/>
          <p:cNvSpPr>
            <a:spLocks noChangeArrowheads="1"/>
          </p:cNvSpPr>
          <p:nvPr/>
        </p:nvSpPr>
        <p:spPr bwMode="auto">
          <a:xfrm>
            <a:off x="688975" y="3517900"/>
            <a:ext cx="288925" cy="1117600"/>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accent1"/>
              </a:solidFill>
              <a:ea typeface="宋体" charset="-122"/>
            </a:endParaRPr>
          </a:p>
        </p:txBody>
      </p:sp>
      <p:sp>
        <p:nvSpPr>
          <p:cNvPr id="564237" name="Rectangle 13"/>
          <p:cNvSpPr>
            <a:spLocks noChangeArrowheads="1"/>
          </p:cNvSpPr>
          <p:nvPr/>
        </p:nvSpPr>
        <p:spPr bwMode="auto">
          <a:xfrm rot="5400000">
            <a:off x="596106" y="3677444"/>
            <a:ext cx="4619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PC</a:t>
            </a:r>
          </a:p>
        </p:txBody>
      </p:sp>
      <p:sp>
        <p:nvSpPr>
          <p:cNvPr id="564238" name="Rectangle 14"/>
          <p:cNvSpPr>
            <a:spLocks noChangeArrowheads="1"/>
          </p:cNvSpPr>
          <p:nvPr/>
        </p:nvSpPr>
        <p:spPr bwMode="auto">
          <a:xfrm>
            <a:off x="6784975" y="3975100"/>
            <a:ext cx="622300"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9" name="Rectangle 15"/>
          <p:cNvSpPr>
            <a:spLocks noChangeArrowheads="1"/>
          </p:cNvSpPr>
          <p:nvPr/>
        </p:nvSpPr>
        <p:spPr bwMode="auto">
          <a:xfrm>
            <a:off x="6761163" y="3983038"/>
            <a:ext cx="695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zh-CN">
                <a:solidFill>
                  <a:schemeClr val="accent2"/>
                </a:solidFill>
                <a:ea typeface="宋体" charset="-122"/>
              </a:rPr>
              <a:t>Data</a:t>
            </a:r>
          </a:p>
          <a:p>
            <a:pPr algn="ctr"/>
            <a:r>
              <a:rPr lang="en-US" altLang="zh-CN">
                <a:solidFill>
                  <a:schemeClr val="accent2"/>
                </a:solidFill>
                <a:ea typeface="宋体" charset="-122"/>
              </a:rPr>
              <a:t>Mem</a:t>
            </a:r>
          </a:p>
        </p:txBody>
      </p:sp>
      <p:sp>
        <p:nvSpPr>
          <p:cNvPr id="564240" name="Rectangle 16"/>
          <p:cNvSpPr>
            <a:spLocks noChangeArrowheads="1"/>
          </p:cNvSpPr>
          <p:nvPr/>
        </p:nvSpPr>
        <p:spPr bwMode="auto">
          <a:xfrm>
            <a:off x="6767513" y="4748213"/>
            <a:ext cx="477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ea typeface="宋体" charset="-122"/>
              </a:rPr>
              <a:t>WA</a:t>
            </a:r>
          </a:p>
        </p:txBody>
      </p:sp>
      <p:sp>
        <p:nvSpPr>
          <p:cNvPr id="564241" name="Rectangle 17"/>
          <p:cNvSpPr>
            <a:spLocks noChangeArrowheads="1"/>
          </p:cNvSpPr>
          <p:nvPr/>
        </p:nvSpPr>
        <p:spPr bwMode="auto">
          <a:xfrm>
            <a:off x="6764338" y="49641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Di</a:t>
            </a:r>
          </a:p>
        </p:txBody>
      </p:sp>
      <p:sp>
        <p:nvSpPr>
          <p:cNvPr id="564242" name="Rectangle 18"/>
          <p:cNvSpPr>
            <a:spLocks noChangeArrowheads="1"/>
          </p:cNvSpPr>
          <p:nvPr/>
        </p:nvSpPr>
        <p:spPr bwMode="auto">
          <a:xfrm>
            <a:off x="6702425" y="451961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RA</a:t>
            </a:r>
          </a:p>
        </p:txBody>
      </p:sp>
      <p:sp>
        <p:nvSpPr>
          <p:cNvPr id="564243" name="Rectangle 19"/>
          <p:cNvSpPr>
            <a:spLocks noChangeArrowheads="1"/>
          </p:cNvSpPr>
          <p:nvPr/>
        </p:nvSpPr>
        <p:spPr bwMode="auto">
          <a:xfrm>
            <a:off x="7046913" y="45196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Do</a:t>
            </a:r>
          </a:p>
        </p:txBody>
      </p:sp>
      <p:sp>
        <p:nvSpPr>
          <p:cNvPr id="564244" name="Rectangle 20"/>
          <p:cNvSpPr>
            <a:spLocks noChangeArrowheads="1"/>
          </p:cNvSpPr>
          <p:nvPr/>
        </p:nvSpPr>
        <p:spPr bwMode="auto">
          <a:xfrm>
            <a:off x="1374775" y="351790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45" name="Rectangle 21"/>
          <p:cNvSpPr>
            <a:spLocks noChangeArrowheads="1"/>
          </p:cNvSpPr>
          <p:nvPr/>
        </p:nvSpPr>
        <p:spPr bwMode="auto">
          <a:xfrm rot="5400000">
            <a:off x="1273970" y="459025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IUnit</a:t>
            </a:r>
          </a:p>
        </p:txBody>
      </p:sp>
      <p:sp>
        <p:nvSpPr>
          <p:cNvPr id="564246" name="Rectangle 22"/>
          <p:cNvSpPr>
            <a:spLocks noChangeArrowheads="1"/>
          </p:cNvSpPr>
          <p:nvPr/>
        </p:nvSpPr>
        <p:spPr bwMode="auto">
          <a:xfrm>
            <a:off x="1357313" y="4138613"/>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ea typeface="宋体" charset="-122"/>
              </a:rPr>
              <a:t>A</a:t>
            </a:r>
          </a:p>
        </p:txBody>
      </p:sp>
      <p:sp>
        <p:nvSpPr>
          <p:cNvPr id="564247" name="Rectangle 23"/>
          <p:cNvSpPr>
            <a:spLocks noChangeArrowheads="1"/>
          </p:cNvSpPr>
          <p:nvPr/>
        </p:nvSpPr>
        <p:spPr bwMode="auto">
          <a:xfrm>
            <a:off x="1509713" y="5281613"/>
            <a:ext cx="230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ea typeface="宋体" charset="-122"/>
              </a:rPr>
              <a:t>I</a:t>
            </a:r>
          </a:p>
        </p:txBody>
      </p:sp>
      <p:sp>
        <p:nvSpPr>
          <p:cNvPr id="564248" name="Rectangle 24"/>
          <p:cNvSpPr>
            <a:spLocks noChangeArrowheads="1"/>
          </p:cNvSpPr>
          <p:nvPr/>
        </p:nvSpPr>
        <p:spPr bwMode="auto">
          <a:xfrm>
            <a:off x="3051175" y="40513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49" name="Rectangle 25"/>
          <p:cNvSpPr>
            <a:spLocks noChangeArrowheads="1"/>
          </p:cNvSpPr>
          <p:nvPr/>
        </p:nvSpPr>
        <p:spPr bwMode="auto">
          <a:xfrm>
            <a:off x="3005138" y="481488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RFile</a:t>
            </a:r>
          </a:p>
        </p:txBody>
      </p:sp>
      <p:sp>
        <p:nvSpPr>
          <p:cNvPr id="564250" name="Rectangle 26"/>
          <p:cNvSpPr>
            <a:spLocks noChangeArrowheads="1"/>
          </p:cNvSpPr>
          <p:nvPr/>
        </p:nvSpPr>
        <p:spPr bwMode="auto">
          <a:xfrm>
            <a:off x="3325813" y="50466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Di</a:t>
            </a:r>
          </a:p>
        </p:txBody>
      </p:sp>
      <p:sp>
        <p:nvSpPr>
          <p:cNvPr id="564251" name="Rectangle 27"/>
          <p:cNvSpPr>
            <a:spLocks noChangeArrowheads="1"/>
          </p:cNvSpPr>
          <p:nvPr/>
        </p:nvSpPr>
        <p:spPr bwMode="auto">
          <a:xfrm>
            <a:off x="3003550" y="4192588"/>
            <a:ext cx="439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Ra</a:t>
            </a:r>
          </a:p>
        </p:txBody>
      </p:sp>
      <p:sp>
        <p:nvSpPr>
          <p:cNvPr id="564252" name="Rectangle 28"/>
          <p:cNvSpPr>
            <a:spLocks noChangeArrowheads="1"/>
          </p:cNvSpPr>
          <p:nvPr/>
        </p:nvSpPr>
        <p:spPr bwMode="auto">
          <a:xfrm>
            <a:off x="3003550" y="452278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Rb</a:t>
            </a:r>
          </a:p>
        </p:txBody>
      </p:sp>
      <p:sp>
        <p:nvSpPr>
          <p:cNvPr id="564253" name="Rectangle 29"/>
          <p:cNvSpPr>
            <a:spLocks noChangeArrowheads="1"/>
          </p:cNvSpPr>
          <p:nvPr/>
        </p:nvSpPr>
        <p:spPr bwMode="auto">
          <a:xfrm>
            <a:off x="3005138" y="507047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Rw</a:t>
            </a:r>
          </a:p>
        </p:txBody>
      </p:sp>
      <p:sp>
        <p:nvSpPr>
          <p:cNvPr id="564254" name="Line 30"/>
          <p:cNvSpPr>
            <a:spLocks noChangeShapeType="1"/>
          </p:cNvSpPr>
          <p:nvPr/>
        </p:nvSpPr>
        <p:spPr bwMode="auto">
          <a:xfrm>
            <a:off x="7086600" y="52451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7" name="Line 33"/>
          <p:cNvSpPr>
            <a:spLocks noChangeShapeType="1"/>
          </p:cNvSpPr>
          <p:nvPr/>
        </p:nvSpPr>
        <p:spPr bwMode="auto">
          <a:xfrm>
            <a:off x="5181600" y="501650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9" name="Line 35"/>
          <p:cNvSpPr>
            <a:spLocks noChangeShapeType="1"/>
          </p:cNvSpPr>
          <p:nvPr/>
        </p:nvSpPr>
        <p:spPr bwMode="auto">
          <a:xfrm>
            <a:off x="54991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0" name="Rectangle 36"/>
          <p:cNvSpPr>
            <a:spLocks noChangeArrowheads="1"/>
          </p:cNvSpPr>
          <p:nvPr/>
        </p:nvSpPr>
        <p:spPr bwMode="auto">
          <a:xfrm>
            <a:off x="4846638" y="451008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charset="-122"/>
              </a:rPr>
              <a:t>Exec</a:t>
            </a:r>
          </a:p>
          <a:p>
            <a:pPr algn="ctr"/>
            <a:r>
              <a:rPr lang="en-US" altLang="zh-CN">
                <a:solidFill>
                  <a:schemeClr val="accent2"/>
                </a:solidFill>
                <a:ea typeface="宋体" charset="-122"/>
              </a:rPr>
              <a:t>Unit</a:t>
            </a:r>
          </a:p>
        </p:txBody>
      </p:sp>
      <p:sp>
        <p:nvSpPr>
          <p:cNvPr id="564261" name="Rectangle 37"/>
          <p:cNvSpPr>
            <a:spLocks noChangeArrowheads="1"/>
          </p:cNvSpPr>
          <p:nvPr/>
        </p:nvSpPr>
        <p:spPr bwMode="auto">
          <a:xfrm>
            <a:off x="4889500" y="351790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2" name="Rectangle 38"/>
          <p:cNvSpPr>
            <a:spLocks noChangeArrowheads="1"/>
          </p:cNvSpPr>
          <p:nvPr/>
        </p:nvSpPr>
        <p:spPr bwMode="auto">
          <a:xfrm>
            <a:off x="4811713" y="4040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busA</a:t>
            </a:r>
          </a:p>
        </p:txBody>
      </p:sp>
      <p:sp>
        <p:nvSpPr>
          <p:cNvPr id="564263" name="Rectangle 39"/>
          <p:cNvSpPr>
            <a:spLocks noChangeArrowheads="1"/>
          </p:cNvSpPr>
          <p:nvPr/>
        </p:nvSpPr>
        <p:spPr bwMode="auto">
          <a:xfrm>
            <a:off x="4821238" y="4294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busB</a:t>
            </a:r>
          </a:p>
        </p:txBody>
      </p:sp>
      <p:sp>
        <p:nvSpPr>
          <p:cNvPr id="564264" name="Line 40"/>
          <p:cNvSpPr>
            <a:spLocks noChangeShapeType="1"/>
          </p:cNvSpPr>
          <p:nvPr/>
        </p:nvSpPr>
        <p:spPr bwMode="auto">
          <a:xfrm>
            <a:off x="4953000" y="26924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5" name="Rectangle 41"/>
          <p:cNvSpPr>
            <a:spLocks noChangeArrowheads="1"/>
          </p:cNvSpPr>
          <p:nvPr/>
        </p:nvSpPr>
        <p:spPr bwMode="auto">
          <a:xfrm>
            <a:off x="4832350" y="37893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charset="-122"/>
              </a:rPr>
              <a:t>Imm</a:t>
            </a:r>
          </a:p>
        </p:txBody>
      </p:sp>
      <p:sp>
        <p:nvSpPr>
          <p:cNvPr id="564266" name="Line 42"/>
          <p:cNvSpPr>
            <a:spLocks noChangeShapeType="1"/>
          </p:cNvSpPr>
          <p:nvPr/>
        </p:nvSpPr>
        <p:spPr bwMode="auto">
          <a:xfrm>
            <a:off x="5334000" y="26924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9" name="Line 45"/>
          <p:cNvSpPr>
            <a:spLocks noChangeShapeType="1"/>
          </p:cNvSpPr>
          <p:nvPr/>
        </p:nvSpPr>
        <p:spPr bwMode="auto">
          <a:xfrm>
            <a:off x="3670300" y="4191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0" name="Line 46"/>
          <p:cNvSpPr>
            <a:spLocks noChangeShapeType="1"/>
          </p:cNvSpPr>
          <p:nvPr/>
        </p:nvSpPr>
        <p:spPr bwMode="auto">
          <a:xfrm>
            <a:off x="4356100" y="39624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1" name="Line 47"/>
          <p:cNvSpPr>
            <a:spLocks noChangeShapeType="1"/>
          </p:cNvSpPr>
          <p:nvPr/>
        </p:nvSpPr>
        <p:spPr bwMode="auto">
          <a:xfrm>
            <a:off x="4356100" y="44958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2" name="Line 48"/>
          <p:cNvSpPr>
            <a:spLocks noChangeShapeType="1"/>
          </p:cNvSpPr>
          <p:nvPr/>
        </p:nvSpPr>
        <p:spPr bwMode="auto">
          <a:xfrm>
            <a:off x="4356100" y="41910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3" name="Line 49"/>
          <p:cNvSpPr>
            <a:spLocks noChangeShapeType="1"/>
          </p:cNvSpPr>
          <p:nvPr/>
        </p:nvSpPr>
        <p:spPr bwMode="auto">
          <a:xfrm>
            <a:off x="3670300" y="4495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4" name="Line 50"/>
          <p:cNvSpPr>
            <a:spLocks noChangeShapeType="1"/>
          </p:cNvSpPr>
          <p:nvPr/>
        </p:nvSpPr>
        <p:spPr bwMode="auto">
          <a:xfrm>
            <a:off x="2679700" y="4343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5" name="Line 51"/>
          <p:cNvSpPr>
            <a:spLocks noChangeShapeType="1"/>
          </p:cNvSpPr>
          <p:nvPr/>
        </p:nvSpPr>
        <p:spPr bwMode="auto">
          <a:xfrm>
            <a:off x="26797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6" name="Line 52"/>
          <p:cNvSpPr>
            <a:spLocks noChangeShapeType="1"/>
          </p:cNvSpPr>
          <p:nvPr/>
        </p:nvSpPr>
        <p:spPr bwMode="auto">
          <a:xfrm>
            <a:off x="6184900" y="46482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7" name="Line 53"/>
          <p:cNvSpPr>
            <a:spLocks noChangeShapeType="1"/>
          </p:cNvSpPr>
          <p:nvPr/>
        </p:nvSpPr>
        <p:spPr bwMode="auto">
          <a:xfrm>
            <a:off x="4495800" y="45085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8" name="Line 54"/>
          <p:cNvSpPr>
            <a:spLocks noChangeShapeType="1"/>
          </p:cNvSpPr>
          <p:nvPr/>
        </p:nvSpPr>
        <p:spPr bwMode="auto">
          <a:xfrm>
            <a:off x="4508500" y="51816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9" name="Line 55"/>
          <p:cNvSpPr>
            <a:spLocks noChangeShapeType="1"/>
          </p:cNvSpPr>
          <p:nvPr/>
        </p:nvSpPr>
        <p:spPr bwMode="auto">
          <a:xfrm>
            <a:off x="6184900" y="5181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0" name="Line 56"/>
          <p:cNvSpPr>
            <a:spLocks noChangeShapeType="1"/>
          </p:cNvSpPr>
          <p:nvPr/>
        </p:nvSpPr>
        <p:spPr bwMode="auto">
          <a:xfrm>
            <a:off x="6413500" y="4876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1" name="Line 57"/>
          <p:cNvSpPr>
            <a:spLocks noChangeShapeType="1"/>
          </p:cNvSpPr>
          <p:nvPr/>
        </p:nvSpPr>
        <p:spPr bwMode="auto">
          <a:xfrm>
            <a:off x="6400800" y="46609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2" name="Line 58"/>
          <p:cNvSpPr>
            <a:spLocks noChangeShapeType="1"/>
          </p:cNvSpPr>
          <p:nvPr/>
        </p:nvSpPr>
        <p:spPr bwMode="auto">
          <a:xfrm>
            <a:off x="74041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3" name="Line 59"/>
          <p:cNvSpPr>
            <a:spLocks noChangeShapeType="1"/>
          </p:cNvSpPr>
          <p:nvPr/>
        </p:nvSpPr>
        <p:spPr bwMode="auto">
          <a:xfrm>
            <a:off x="6413500" y="5334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284" name="Group 60"/>
          <p:cNvGrpSpPr>
            <a:grpSpLocks/>
          </p:cNvGrpSpPr>
          <p:nvPr/>
        </p:nvGrpSpPr>
        <p:grpSpPr bwMode="auto">
          <a:xfrm>
            <a:off x="8397875" y="4584700"/>
            <a:ext cx="333375" cy="946150"/>
            <a:chOff x="5290" y="2888"/>
            <a:chExt cx="210" cy="596"/>
          </a:xfrm>
        </p:grpSpPr>
        <p:sp>
          <p:nvSpPr>
            <p:cNvPr id="564285" name="Line 61"/>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6" name="Line 62"/>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7" name="Line 63"/>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8" name="Line 64"/>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9" name="Rectangle 65"/>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itchFamily="18" charset="0"/>
                  <a:ea typeface="宋体" charset="-122"/>
                </a:rPr>
                <a:t>Mux</a:t>
              </a:r>
            </a:p>
          </p:txBody>
        </p:sp>
        <p:sp>
          <p:nvSpPr>
            <p:cNvPr id="564290" name="Rectangle 66"/>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itchFamily="18" charset="0"/>
                  <a:ea typeface="宋体" charset="-122"/>
                </a:rPr>
                <a:t>1</a:t>
              </a:r>
            </a:p>
          </p:txBody>
        </p:sp>
        <p:sp>
          <p:nvSpPr>
            <p:cNvPr id="564291" name="Rectangle 67"/>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itchFamily="18" charset="0"/>
                  <a:ea typeface="宋体" charset="-122"/>
                </a:rPr>
                <a:t>0</a:t>
              </a:r>
            </a:p>
          </p:txBody>
        </p:sp>
      </p:grpSp>
      <p:sp>
        <p:nvSpPr>
          <p:cNvPr id="564292" name="Line 68"/>
          <p:cNvSpPr>
            <a:spLocks noChangeShapeType="1"/>
          </p:cNvSpPr>
          <p:nvPr/>
        </p:nvSpPr>
        <p:spPr bwMode="auto">
          <a:xfrm>
            <a:off x="80899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3" name="Line 69"/>
          <p:cNvSpPr>
            <a:spLocks noChangeShapeType="1"/>
          </p:cNvSpPr>
          <p:nvPr/>
        </p:nvSpPr>
        <p:spPr bwMode="auto">
          <a:xfrm>
            <a:off x="8089900" y="5334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4" name="Line 70"/>
          <p:cNvSpPr>
            <a:spLocks noChangeShapeType="1"/>
          </p:cNvSpPr>
          <p:nvPr/>
        </p:nvSpPr>
        <p:spPr bwMode="auto">
          <a:xfrm>
            <a:off x="3352800" y="271780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5" name="Line 71"/>
          <p:cNvSpPr>
            <a:spLocks noChangeShapeType="1"/>
          </p:cNvSpPr>
          <p:nvPr/>
        </p:nvSpPr>
        <p:spPr bwMode="auto">
          <a:xfrm>
            <a:off x="2679700" y="39624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6" name="Line 72"/>
          <p:cNvSpPr>
            <a:spLocks noChangeShapeType="1"/>
          </p:cNvSpPr>
          <p:nvPr/>
        </p:nvSpPr>
        <p:spPr bwMode="auto">
          <a:xfrm>
            <a:off x="2679700" y="5715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7" name="Line 73"/>
          <p:cNvSpPr>
            <a:spLocks noChangeShapeType="1"/>
          </p:cNvSpPr>
          <p:nvPr/>
        </p:nvSpPr>
        <p:spPr bwMode="auto">
          <a:xfrm>
            <a:off x="2679700" y="54102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8" name="Line 74"/>
          <p:cNvSpPr>
            <a:spLocks noChangeShapeType="1"/>
          </p:cNvSpPr>
          <p:nvPr/>
        </p:nvSpPr>
        <p:spPr bwMode="auto">
          <a:xfrm>
            <a:off x="5499100" y="3657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9" name="Line 75"/>
          <p:cNvSpPr>
            <a:spLocks noChangeShapeType="1"/>
          </p:cNvSpPr>
          <p:nvPr/>
        </p:nvSpPr>
        <p:spPr bwMode="auto">
          <a:xfrm>
            <a:off x="4813300" y="5562600"/>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00" name="Line 76"/>
          <p:cNvSpPr>
            <a:spLocks noChangeShapeType="1"/>
          </p:cNvSpPr>
          <p:nvPr/>
        </p:nvSpPr>
        <p:spPr bwMode="auto">
          <a:xfrm>
            <a:off x="8534400" y="54610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02" name="Group 78"/>
          <p:cNvGrpSpPr>
            <a:grpSpLocks/>
          </p:cNvGrpSpPr>
          <p:nvPr/>
        </p:nvGrpSpPr>
        <p:grpSpPr bwMode="auto">
          <a:xfrm>
            <a:off x="4572000" y="5270500"/>
            <a:ext cx="228600" cy="533400"/>
            <a:chOff x="2880" y="3320"/>
            <a:chExt cx="144" cy="336"/>
          </a:xfrm>
        </p:grpSpPr>
        <p:sp>
          <p:nvSpPr>
            <p:cNvPr id="564303" name="Line 79"/>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04" name="Line 80"/>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05" name="Line 81"/>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06" name="Line 82"/>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4307" name="Rectangle 83"/>
          <p:cNvSpPr>
            <a:spLocks noChangeArrowheads="1"/>
          </p:cNvSpPr>
          <p:nvPr/>
        </p:nvSpPr>
        <p:spPr bwMode="auto">
          <a:xfrm>
            <a:off x="4532313" y="55181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itchFamily="18" charset="0"/>
                <a:ea typeface="宋体" charset="-122"/>
              </a:rPr>
              <a:t>1</a:t>
            </a:r>
          </a:p>
        </p:txBody>
      </p:sp>
      <p:sp>
        <p:nvSpPr>
          <p:cNvPr id="564308" name="Rectangle 84"/>
          <p:cNvSpPr>
            <a:spLocks noChangeArrowheads="1"/>
          </p:cNvSpPr>
          <p:nvPr/>
        </p:nvSpPr>
        <p:spPr bwMode="auto">
          <a:xfrm>
            <a:off x="4532313" y="52292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itchFamily="18" charset="0"/>
                <a:ea typeface="宋体" charset="-122"/>
              </a:rPr>
              <a:t>0</a:t>
            </a:r>
          </a:p>
        </p:txBody>
      </p:sp>
      <p:sp>
        <p:nvSpPr>
          <p:cNvPr id="564309" name="Line 85"/>
          <p:cNvSpPr>
            <a:spLocks noChangeShapeType="1"/>
          </p:cNvSpPr>
          <p:nvPr/>
        </p:nvSpPr>
        <p:spPr bwMode="auto">
          <a:xfrm>
            <a:off x="4648200" y="580390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11" name="Rectangle 87"/>
          <p:cNvSpPr>
            <a:spLocks noChangeArrowheads="1"/>
          </p:cNvSpPr>
          <p:nvPr/>
        </p:nvSpPr>
        <p:spPr bwMode="auto">
          <a:xfrm>
            <a:off x="2630488" y="51292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Rt</a:t>
            </a:r>
          </a:p>
        </p:txBody>
      </p:sp>
      <p:sp>
        <p:nvSpPr>
          <p:cNvPr id="564312" name="Rectangle 88"/>
          <p:cNvSpPr>
            <a:spLocks noChangeArrowheads="1"/>
          </p:cNvSpPr>
          <p:nvPr/>
        </p:nvSpPr>
        <p:spPr bwMode="auto">
          <a:xfrm>
            <a:off x="2622550" y="54340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Rd</a:t>
            </a:r>
          </a:p>
        </p:txBody>
      </p:sp>
      <p:sp>
        <p:nvSpPr>
          <p:cNvPr id="564313" name="Rectangle 89"/>
          <p:cNvSpPr>
            <a:spLocks noChangeArrowheads="1"/>
          </p:cNvSpPr>
          <p:nvPr/>
        </p:nvSpPr>
        <p:spPr bwMode="auto">
          <a:xfrm>
            <a:off x="2533650" y="36814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Imm</a:t>
            </a:r>
          </a:p>
        </p:txBody>
      </p:sp>
      <p:sp>
        <p:nvSpPr>
          <p:cNvPr id="564314" name="Line 90"/>
          <p:cNvSpPr>
            <a:spLocks noChangeShapeType="1"/>
          </p:cNvSpPr>
          <p:nvPr/>
        </p:nvSpPr>
        <p:spPr bwMode="auto">
          <a:xfrm>
            <a:off x="1765300" y="54102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15" name="Line 91"/>
          <p:cNvSpPr>
            <a:spLocks noChangeShapeType="1"/>
          </p:cNvSpPr>
          <p:nvPr/>
        </p:nvSpPr>
        <p:spPr bwMode="auto">
          <a:xfrm>
            <a:off x="2527300" y="3657600"/>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16" name="Rectangle 92"/>
          <p:cNvSpPr>
            <a:spLocks noChangeArrowheads="1"/>
          </p:cNvSpPr>
          <p:nvPr/>
        </p:nvSpPr>
        <p:spPr bwMode="auto">
          <a:xfrm>
            <a:off x="2524125" y="3376613"/>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PC+4</a:t>
            </a:r>
          </a:p>
        </p:txBody>
      </p:sp>
      <p:sp>
        <p:nvSpPr>
          <p:cNvPr id="564317" name="Line 93"/>
          <p:cNvSpPr>
            <a:spLocks noChangeShapeType="1"/>
          </p:cNvSpPr>
          <p:nvPr/>
        </p:nvSpPr>
        <p:spPr bwMode="auto">
          <a:xfrm>
            <a:off x="4356100" y="36576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18" name="Rectangle 94"/>
          <p:cNvSpPr>
            <a:spLocks noChangeArrowheads="1"/>
          </p:cNvSpPr>
          <p:nvPr/>
        </p:nvSpPr>
        <p:spPr bwMode="auto">
          <a:xfrm>
            <a:off x="4810125" y="3484563"/>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PC+4</a:t>
            </a:r>
          </a:p>
        </p:txBody>
      </p:sp>
      <p:sp>
        <p:nvSpPr>
          <p:cNvPr id="564319" name="Rectangle 95"/>
          <p:cNvSpPr>
            <a:spLocks noChangeArrowheads="1"/>
          </p:cNvSpPr>
          <p:nvPr/>
        </p:nvSpPr>
        <p:spPr bwMode="auto">
          <a:xfrm>
            <a:off x="2617788" y="398621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Rs</a:t>
            </a:r>
          </a:p>
        </p:txBody>
      </p:sp>
      <p:sp>
        <p:nvSpPr>
          <p:cNvPr id="564320" name="Rectangle 96"/>
          <p:cNvSpPr>
            <a:spLocks noChangeArrowheads="1"/>
          </p:cNvSpPr>
          <p:nvPr/>
        </p:nvSpPr>
        <p:spPr bwMode="auto">
          <a:xfrm>
            <a:off x="2630488" y="46720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Rt</a:t>
            </a:r>
          </a:p>
        </p:txBody>
      </p:sp>
      <p:sp>
        <p:nvSpPr>
          <p:cNvPr id="564321" name="Line 97"/>
          <p:cNvSpPr>
            <a:spLocks noChangeShapeType="1"/>
          </p:cNvSpPr>
          <p:nvPr/>
        </p:nvSpPr>
        <p:spPr bwMode="auto">
          <a:xfrm flipV="1">
            <a:off x="2667000" y="3949700"/>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2" name="Line 98"/>
          <p:cNvSpPr>
            <a:spLocks noChangeShapeType="1"/>
          </p:cNvSpPr>
          <p:nvPr/>
        </p:nvSpPr>
        <p:spPr bwMode="auto">
          <a:xfrm>
            <a:off x="4356100" y="5715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3" name="Line 99"/>
          <p:cNvSpPr>
            <a:spLocks noChangeShapeType="1"/>
          </p:cNvSpPr>
          <p:nvPr/>
        </p:nvSpPr>
        <p:spPr bwMode="auto">
          <a:xfrm>
            <a:off x="4356100" y="54102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4" name="Line 100"/>
          <p:cNvSpPr>
            <a:spLocks noChangeShapeType="1"/>
          </p:cNvSpPr>
          <p:nvPr/>
        </p:nvSpPr>
        <p:spPr bwMode="auto">
          <a:xfrm>
            <a:off x="6184900" y="55626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5" name="Line 101"/>
          <p:cNvSpPr>
            <a:spLocks noChangeShapeType="1"/>
          </p:cNvSpPr>
          <p:nvPr/>
        </p:nvSpPr>
        <p:spPr bwMode="auto">
          <a:xfrm>
            <a:off x="8089900" y="5562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6" name="Line 102"/>
          <p:cNvSpPr>
            <a:spLocks noChangeShapeType="1"/>
          </p:cNvSpPr>
          <p:nvPr/>
        </p:nvSpPr>
        <p:spPr bwMode="auto">
          <a:xfrm>
            <a:off x="8305800" y="55753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7" name="Line 103"/>
          <p:cNvSpPr>
            <a:spLocks noChangeShapeType="1"/>
          </p:cNvSpPr>
          <p:nvPr/>
        </p:nvSpPr>
        <p:spPr bwMode="auto">
          <a:xfrm flipH="1">
            <a:off x="3187700" y="594360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8" name="Line 104"/>
          <p:cNvSpPr>
            <a:spLocks noChangeShapeType="1"/>
          </p:cNvSpPr>
          <p:nvPr/>
        </p:nvSpPr>
        <p:spPr bwMode="auto">
          <a:xfrm flipV="1">
            <a:off x="3200400" y="5321300"/>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29" name="Line 105"/>
          <p:cNvSpPr>
            <a:spLocks noChangeShapeType="1"/>
          </p:cNvSpPr>
          <p:nvPr/>
        </p:nvSpPr>
        <p:spPr bwMode="auto">
          <a:xfrm>
            <a:off x="8699500" y="51054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0" name="Line 106"/>
          <p:cNvSpPr>
            <a:spLocks noChangeShapeType="1"/>
          </p:cNvSpPr>
          <p:nvPr/>
        </p:nvSpPr>
        <p:spPr bwMode="auto">
          <a:xfrm>
            <a:off x="8810625" y="5118100"/>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2" name="Line 108"/>
          <p:cNvSpPr>
            <a:spLocks noChangeShapeType="1"/>
          </p:cNvSpPr>
          <p:nvPr/>
        </p:nvSpPr>
        <p:spPr bwMode="auto">
          <a:xfrm flipV="1">
            <a:off x="3505200" y="5321300"/>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3" name="Line 109"/>
          <p:cNvSpPr>
            <a:spLocks noChangeShapeType="1"/>
          </p:cNvSpPr>
          <p:nvPr/>
        </p:nvSpPr>
        <p:spPr bwMode="auto">
          <a:xfrm>
            <a:off x="2527300" y="54102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4" name="Line 110"/>
          <p:cNvSpPr>
            <a:spLocks noChangeShapeType="1"/>
          </p:cNvSpPr>
          <p:nvPr/>
        </p:nvSpPr>
        <p:spPr bwMode="auto">
          <a:xfrm>
            <a:off x="1765300" y="36576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5" name="Rectangle 111"/>
          <p:cNvSpPr>
            <a:spLocks noChangeArrowheads="1"/>
          </p:cNvSpPr>
          <p:nvPr/>
        </p:nvSpPr>
        <p:spPr bwMode="auto">
          <a:xfrm rot="5400000">
            <a:off x="1210469" y="3664744"/>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PC+4</a:t>
            </a:r>
          </a:p>
        </p:txBody>
      </p:sp>
      <p:sp>
        <p:nvSpPr>
          <p:cNvPr id="564336" name="Line 112"/>
          <p:cNvSpPr>
            <a:spLocks noChangeShapeType="1"/>
          </p:cNvSpPr>
          <p:nvPr/>
        </p:nvSpPr>
        <p:spPr bwMode="auto">
          <a:xfrm>
            <a:off x="10033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7" name="Line 113"/>
          <p:cNvSpPr>
            <a:spLocks noChangeShapeType="1"/>
          </p:cNvSpPr>
          <p:nvPr/>
        </p:nvSpPr>
        <p:spPr bwMode="auto">
          <a:xfrm>
            <a:off x="54991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8" name="Line 114"/>
          <p:cNvSpPr>
            <a:spLocks noChangeShapeType="1"/>
          </p:cNvSpPr>
          <p:nvPr/>
        </p:nvSpPr>
        <p:spPr bwMode="auto">
          <a:xfrm flipH="1">
            <a:off x="6616700" y="365760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39" name="Line 115"/>
          <p:cNvSpPr>
            <a:spLocks noChangeShapeType="1"/>
          </p:cNvSpPr>
          <p:nvPr/>
        </p:nvSpPr>
        <p:spPr bwMode="auto">
          <a:xfrm flipH="1">
            <a:off x="6616700" y="381000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40" name="Group 116"/>
          <p:cNvGrpSpPr>
            <a:grpSpLocks/>
          </p:cNvGrpSpPr>
          <p:nvPr/>
        </p:nvGrpSpPr>
        <p:grpSpPr bwMode="auto">
          <a:xfrm>
            <a:off x="6848475" y="3581400"/>
            <a:ext cx="395288" cy="306388"/>
            <a:chOff x="4314" y="2256"/>
            <a:chExt cx="249" cy="193"/>
          </a:xfrm>
        </p:grpSpPr>
        <p:sp>
          <p:nvSpPr>
            <p:cNvPr id="564341" name="Arc 117"/>
            <p:cNvSpPr>
              <a:spLocks/>
            </p:cNvSpPr>
            <p:nvPr/>
          </p:nvSpPr>
          <p:spPr bwMode="auto">
            <a:xfrm>
              <a:off x="4466" y="2265"/>
              <a:ext cx="89" cy="88"/>
            </a:xfrm>
            <a:custGeom>
              <a:avLst/>
              <a:gdLst>
                <a:gd name="G0" fmla="+- 245 0 0"/>
                <a:gd name="G1" fmla="+- 21600 0 0"/>
                <a:gd name="G2" fmla="+- 21600 0 0"/>
                <a:gd name="T0" fmla="*/ 0 w 21845"/>
                <a:gd name="T1" fmla="*/ 1 h 21600"/>
                <a:gd name="T2" fmla="*/ 21845 w 21845"/>
                <a:gd name="T3" fmla="*/ 21600 h 21600"/>
                <a:gd name="T4" fmla="*/ 245 w 21845"/>
                <a:gd name="T5" fmla="*/ 21600 h 21600"/>
              </a:gdLst>
              <a:ahLst/>
              <a:cxnLst>
                <a:cxn ang="0">
                  <a:pos x="T0" y="T1"/>
                </a:cxn>
                <a:cxn ang="0">
                  <a:pos x="T2" y="T3"/>
                </a:cxn>
                <a:cxn ang="0">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42" name="Arc 118"/>
            <p:cNvSpPr>
              <a:spLocks/>
            </p:cNvSpPr>
            <p:nvPr/>
          </p:nvSpPr>
          <p:spPr bwMode="auto">
            <a:xfrm rot="10800000">
              <a:off x="4475" y="2361"/>
              <a:ext cx="88" cy="88"/>
            </a:xfrm>
            <a:custGeom>
              <a:avLst/>
              <a:gdLst>
                <a:gd name="G0" fmla="+- 21600 0 0"/>
                <a:gd name="G1" fmla="+- 21599 0 0"/>
                <a:gd name="G2" fmla="+- 21600 0 0"/>
                <a:gd name="T0" fmla="*/ 0 w 21600"/>
                <a:gd name="T1" fmla="*/ 21599 h 21599"/>
                <a:gd name="T2" fmla="*/ 2135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43" name="Line 119"/>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44" name="Line 120"/>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45" name="Line 121"/>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4346" name="Rectangle 122"/>
          <p:cNvSpPr>
            <a:spLocks noChangeArrowheads="1"/>
          </p:cNvSpPr>
          <p:nvPr/>
        </p:nvSpPr>
        <p:spPr bwMode="auto">
          <a:xfrm flipH="1">
            <a:off x="6083300" y="3979863"/>
            <a:ext cx="620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charset="-122"/>
              </a:rPr>
              <a:t>Zero</a:t>
            </a:r>
          </a:p>
        </p:txBody>
      </p:sp>
      <p:sp>
        <p:nvSpPr>
          <p:cNvPr id="564348" name="Line 124"/>
          <p:cNvSpPr>
            <a:spLocks noChangeShapeType="1"/>
          </p:cNvSpPr>
          <p:nvPr/>
        </p:nvSpPr>
        <p:spPr bwMode="auto">
          <a:xfrm flipV="1">
            <a:off x="6629400" y="37973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49" name="Line 125"/>
          <p:cNvSpPr>
            <a:spLocks noChangeShapeType="1"/>
          </p:cNvSpPr>
          <p:nvPr/>
        </p:nvSpPr>
        <p:spPr bwMode="auto">
          <a:xfrm flipH="1" flipV="1">
            <a:off x="6629400" y="2679700"/>
            <a:ext cx="1588" cy="9763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50" name="Line 126"/>
          <p:cNvSpPr>
            <a:spLocks noChangeShapeType="1"/>
          </p:cNvSpPr>
          <p:nvPr/>
        </p:nvSpPr>
        <p:spPr bwMode="auto">
          <a:xfrm>
            <a:off x="6184900" y="426720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51" name="Line 127"/>
          <p:cNvSpPr>
            <a:spLocks noChangeShapeType="1"/>
          </p:cNvSpPr>
          <p:nvPr/>
        </p:nvSpPr>
        <p:spPr bwMode="auto">
          <a:xfrm>
            <a:off x="6184900" y="3657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52" name="Group 128"/>
          <p:cNvGrpSpPr>
            <a:grpSpLocks/>
          </p:cNvGrpSpPr>
          <p:nvPr/>
        </p:nvGrpSpPr>
        <p:grpSpPr bwMode="auto">
          <a:xfrm>
            <a:off x="1092200" y="2984500"/>
            <a:ext cx="254000" cy="533400"/>
            <a:chOff x="688" y="1880"/>
            <a:chExt cx="160" cy="336"/>
          </a:xfrm>
        </p:grpSpPr>
        <p:sp>
          <p:nvSpPr>
            <p:cNvPr id="564353" name="Line 129"/>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54" name="Line 130"/>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55" name="Line 131"/>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56" name="Line 132"/>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4357" name="Rectangle 133"/>
          <p:cNvSpPr>
            <a:spLocks noChangeArrowheads="1"/>
          </p:cNvSpPr>
          <p:nvPr/>
        </p:nvSpPr>
        <p:spPr bwMode="auto">
          <a:xfrm flipH="1">
            <a:off x="1103313" y="30035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itchFamily="18" charset="0"/>
                <a:ea typeface="宋体" charset="-122"/>
              </a:rPr>
              <a:t>1</a:t>
            </a:r>
          </a:p>
        </p:txBody>
      </p:sp>
      <p:sp>
        <p:nvSpPr>
          <p:cNvPr id="564358" name="Rectangle 134"/>
          <p:cNvSpPr>
            <a:spLocks noChangeArrowheads="1"/>
          </p:cNvSpPr>
          <p:nvPr/>
        </p:nvSpPr>
        <p:spPr bwMode="auto">
          <a:xfrm flipH="1">
            <a:off x="1103313" y="31718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itchFamily="18" charset="0"/>
                <a:ea typeface="宋体" charset="-122"/>
              </a:rPr>
              <a:t>0</a:t>
            </a:r>
          </a:p>
        </p:txBody>
      </p:sp>
      <p:sp>
        <p:nvSpPr>
          <p:cNvPr id="564359" name="Line 135"/>
          <p:cNvSpPr>
            <a:spLocks noChangeShapeType="1"/>
          </p:cNvSpPr>
          <p:nvPr/>
        </p:nvSpPr>
        <p:spPr bwMode="auto">
          <a:xfrm>
            <a:off x="1308100" y="33528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0" name="Line 136"/>
          <p:cNvSpPr>
            <a:spLocks noChangeShapeType="1"/>
          </p:cNvSpPr>
          <p:nvPr/>
        </p:nvSpPr>
        <p:spPr bwMode="auto">
          <a:xfrm>
            <a:off x="1905000" y="3365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1" name="Oval 137"/>
          <p:cNvSpPr>
            <a:spLocks noChangeArrowheads="1"/>
          </p:cNvSpPr>
          <p:nvPr/>
        </p:nvSpPr>
        <p:spPr bwMode="auto">
          <a:xfrm>
            <a:off x="22987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2" name="Line 138"/>
          <p:cNvSpPr>
            <a:spLocks noChangeShapeType="1"/>
          </p:cNvSpPr>
          <p:nvPr/>
        </p:nvSpPr>
        <p:spPr bwMode="auto">
          <a:xfrm>
            <a:off x="838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3" name="Oval 139"/>
          <p:cNvSpPr>
            <a:spLocks noChangeArrowheads="1"/>
          </p:cNvSpPr>
          <p:nvPr/>
        </p:nvSpPr>
        <p:spPr bwMode="auto">
          <a:xfrm>
            <a:off x="774700" y="3365500"/>
            <a:ext cx="127000" cy="12700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4" name="Line 140"/>
          <p:cNvSpPr>
            <a:spLocks noChangeShapeType="1"/>
          </p:cNvSpPr>
          <p:nvPr/>
        </p:nvSpPr>
        <p:spPr bwMode="auto">
          <a:xfrm flipH="1">
            <a:off x="292100" y="31242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5" name="Line 141"/>
          <p:cNvSpPr>
            <a:spLocks noChangeShapeType="1"/>
          </p:cNvSpPr>
          <p:nvPr/>
        </p:nvSpPr>
        <p:spPr bwMode="auto">
          <a:xfrm>
            <a:off x="3175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6" name="Line 142"/>
          <p:cNvSpPr>
            <a:spLocks noChangeShapeType="1"/>
          </p:cNvSpPr>
          <p:nvPr/>
        </p:nvSpPr>
        <p:spPr bwMode="auto">
          <a:xfrm>
            <a:off x="304800" y="3136900"/>
            <a:ext cx="0" cy="1117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7" name="Line 143"/>
          <p:cNvSpPr>
            <a:spLocks noChangeShapeType="1"/>
          </p:cNvSpPr>
          <p:nvPr/>
        </p:nvSpPr>
        <p:spPr bwMode="auto">
          <a:xfrm flipH="1">
            <a:off x="1282700" y="3124200"/>
            <a:ext cx="513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8" name="Line 144"/>
          <p:cNvSpPr>
            <a:spLocks noChangeShapeType="1"/>
          </p:cNvSpPr>
          <p:nvPr/>
        </p:nvSpPr>
        <p:spPr bwMode="auto">
          <a:xfrm flipV="1">
            <a:off x="6400800" y="31115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9" name="Line 145"/>
          <p:cNvSpPr>
            <a:spLocks noChangeShapeType="1"/>
          </p:cNvSpPr>
          <p:nvPr/>
        </p:nvSpPr>
        <p:spPr bwMode="auto">
          <a:xfrm>
            <a:off x="7251700" y="37338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0" name="Line 146"/>
          <p:cNvSpPr>
            <a:spLocks noChangeShapeType="1"/>
          </p:cNvSpPr>
          <p:nvPr/>
        </p:nvSpPr>
        <p:spPr bwMode="auto">
          <a:xfrm>
            <a:off x="1231900" y="28194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1" name="Line 147"/>
          <p:cNvSpPr>
            <a:spLocks noChangeShapeType="1"/>
          </p:cNvSpPr>
          <p:nvPr/>
        </p:nvSpPr>
        <p:spPr bwMode="auto">
          <a:xfrm>
            <a:off x="7543800" y="283210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2" name="Line 148"/>
          <p:cNvSpPr>
            <a:spLocks noChangeShapeType="1"/>
          </p:cNvSpPr>
          <p:nvPr/>
        </p:nvSpPr>
        <p:spPr bwMode="auto">
          <a:xfrm>
            <a:off x="1219200" y="2832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3" name="Line 149"/>
          <p:cNvSpPr>
            <a:spLocks noChangeShapeType="1"/>
          </p:cNvSpPr>
          <p:nvPr/>
        </p:nvSpPr>
        <p:spPr bwMode="auto">
          <a:xfrm>
            <a:off x="41910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4" name="Oval 150"/>
          <p:cNvSpPr>
            <a:spLocks noChangeArrowheads="1"/>
          </p:cNvSpPr>
          <p:nvPr/>
        </p:nvSpPr>
        <p:spPr bwMode="auto">
          <a:xfrm>
            <a:off x="41275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5" name="Line 151"/>
          <p:cNvSpPr>
            <a:spLocks noChangeShapeType="1"/>
          </p:cNvSpPr>
          <p:nvPr/>
        </p:nvSpPr>
        <p:spPr bwMode="auto">
          <a:xfrm>
            <a:off x="6019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6" name="Oval 152"/>
          <p:cNvSpPr>
            <a:spLocks noChangeArrowheads="1"/>
          </p:cNvSpPr>
          <p:nvPr/>
        </p:nvSpPr>
        <p:spPr bwMode="auto">
          <a:xfrm>
            <a:off x="59563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7" name="Line 153"/>
          <p:cNvSpPr>
            <a:spLocks noChangeShapeType="1"/>
          </p:cNvSpPr>
          <p:nvPr/>
        </p:nvSpPr>
        <p:spPr bwMode="auto">
          <a:xfrm>
            <a:off x="7924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8" name="Oval 154"/>
          <p:cNvSpPr>
            <a:spLocks noChangeArrowheads="1"/>
          </p:cNvSpPr>
          <p:nvPr/>
        </p:nvSpPr>
        <p:spPr bwMode="auto">
          <a:xfrm>
            <a:off x="78613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9" name="Line 155"/>
          <p:cNvSpPr>
            <a:spLocks noChangeShapeType="1"/>
          </p:cNvSpPr>
          <p:nvPr/>
        </p:nvSpPr>
        <p:spPr bwMode="auto">
          <a:xfrm flipV="1">
            <a:off x="8382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0" name="Line 156"/>
          <p:cNvSpPr>
            <a:spLocks noChangeShapeType="1"/>
          </p:cNvSpPr>
          <p:nvPr/>
        </p:nvSpPr>
        <p:spPr bwMode="auto">
          <a:xfrm flipV="1">
            <a:off x="23622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1" name="Line 157"/>
          <p:cNvSpPr>
            <a:spLocks noChangeShapeType="1"/>
          </p:cNvSpPr>
          <p:nvPr/>
        </p:nvSpPr>
        <p:spPr bwMode="auto">
          <a:xfrm flipV="1">
            <a:off x="41910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2" name="Line 158"/>
          <p:cNvSpPr>
            <a:spLocks noChangeShapeType="1"/>
          </p:cNvSpPr>
          <p:nvPr/>
        </p:nvSpPr>
        <p:spPr bwMode="auto">
          <a:xfrm flipV="1">
            <a:off x="60198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3" name="Line 159"/>
          <p:cNvSpPr>
            <a:spLocks noChangeShapeType="1"/>
          </p:cNvSpPr>
          <p:nvPr/>
        </p:nvSpPr>
        <p:spPr bwMode="auto">
          <a:xfrm flipV="1">
            <a:off x="79248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5" name="Line 161"/>
          <p:cNvSpPr>
            <a:spLocks noChangeShapeType="1"/>
          </p:cNvSpPr>
          <p:nvPr/>
        </p:nvSpPr>
        <p:spPr bwMode="auto">
          <a:xfrm>
            <a:off x="8382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6" name="Line 162"/>
          <p:cNvSpPr>
            <a:spLocks noChangeShapeType="1"/>
          </p:cNvSpPr>
          <p:nvPr/>
        </p:nvSpPr>
        <p:spPr bwMode="auto">
          <a:xfrm>
            <a:off x="23622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7" name="Line 163"/>
          <p:cNvSpPr>
            <a:spLocks noChangeShapeType="1"/>
          </p:cNvSpPr>
          <p:nvPr/>
        </p:nvSpPr>
        <p:spPr bwMode="auto">
          <a:xfrm>
            <a:off x="41910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8" name="Line 164"/>
          <p:cNvSpPr>
            <a:spLocks noChangeShapeType="1"/>
          </p:cNvSpPr>
          <p:nvPr/>
        </p:nvSpPr>
        <p:spPr bwMode="auto">
          <a:xfrm>
            <a:off x="60198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9" name="Line 165"/>
          <p:cNvSpPr>
            <a:spLocks noChangeShapeType="1"/>
          </p:cNvSpPr>
          <p:nvPr/>
        </p:nvSpPr>
        <p:spPr bwMode="auto">
          <a:xfrm>
            <a:off x="79248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0" name="Line 166"/>
          <p:cNvSpPr>
            <a:spLocks noChangeShapeType="1"/>
          </p:cNvSpPr>
          <p:nvPr/>
        </p:nvSpPr>
        <p:spPr bwMode="auto">
          <a:xfrm flipH="1">
            <a:off x="368300" y="9144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1" name="Line 167"/>
          <p:cNvSpPr>
            <a:spLocks noChangeShapeType="1"/>
          </p:cNvSpPr>
          <p:nvPr/>
        </p:nvSpPr>
        <p:spPr bwMode="auto">
          <a:xfrm flipH="1">
            <a:off x="1587500" y="9144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2" name="Line 168"/>
          <p:cNvSpPr>
            <a:spLocks noChangeShapeType="1"/>
          </p:cNvSpPr>
          <p:nvPr/>
        </p:nvSpPr>
        <p:spPr bwMode="auto">
          <a:xfrm>
            <a:off x="16002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3" name="Line 169"/>
          <p:cNvSpPr>
            <a:spLocks noChangeShapeType="1"/>
          </p:cNvSpPr>
          <p:nvPr/>
        </p:nvSpPr>
        <p:spPr bwMode="auto">
          <a:xfrm flipH="1">
            <a:off x="3263900" y="914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4" name="Line 170"/>
          <p:cNvSpPr>
            <a:spLocks noChangeShapeType="1"/>
          </p:cNvSpPr>
          <p:nvPr/>
        </p:nvSpPr>
        <p:spPr bwMode="auto">
          <a:xfrm>
            <a:off x="32766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5" name="Line 171"/>
          <p:cNvSpPr>
            <a:spLocks noChangeShapeType="1"/>
          </p:cNvSpPr>
          <p:nvPr/>
        </p:nvSpPr>
        <p:spPr bwMode="auto">
          <a:xfrm flipH="1">
            <a:off x="5092700" y="914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6" name="Line 172"/>
          <p:cNvSpPr>
            <a:spLocks noChangeShapeType="1"/>
          </p:cNvSpPr>
          <p:nvPr/>
        </p:nvSpPr>
        <p:spPr bwMode="auto">
          <a:xfrm>
            <a:off x="51054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7" name="Line 173"/>
          <p:cNvSpPr>
            <a:spLocks noChangeShapeType="1"/>
          </p:cNvSpPr>
          <p:nvPr/>
        </p:nvSpPr>
        <p:spPr bwMode="auto">
          <a:xfrm flipH="1">
            <a:off x="6997700" y="914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8" name="Line 174"/>
          <p:cNvSpPr>
            <a:spLocks noChangeShapeType="1"/>
          </p:cNvSpPr>
          <p:nvPr/>
        </p:nvSpPr>
        <p:spPr bwMode="auto">
          <a:xfrm>
            <a:off x="70104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9" name="Line 175"/>
          <p:cNvSpPr>
            <a:spLocks noChangeShapeType="1"/>
          </p:cNvSpPr>
          <p:nvPr/>
        </p:nvSpPr>
        <p:spPr bwMode="auto">
          <a:xfrm flipH="1">
            <a:off x="825500" y="12954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0" name="Line 176"/>
          <p:cNvSpPr>
            <a:spLocks noChangeShapeType="1"/>
          </p:cNvSpPr>
          <p:nvPr/>
        </p:nvSpPr>
        <p:spPr bwMode="auto">
          <a:xfrm flipH="1">
            <a:off x="23495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1" name="Line 177"/>
          <p:cNvSpPr>
            <a:spLocks noChangeShapeType="1"/>
          </p:cNvSpPr>
          <p:nvPr/>
        </p:nvSpPr>
        <p:spPr bwMode="auto">
          <a:xfrm flipH="1">
            <a:off x="41783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2" name="Line 178"/>
          <p:cNvSpPr>
            <a:spLocks noChangeShapeType="1"/>
          </p:cNvSpPr>
          <p:nvPr/>
        </p:nvSpPr>
        <p:spPr bwMode="auto">
          <a:xfrm flipH="1">
            <a:off x="6007100" y="1295400"/>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3" name="Line 179"/>
          <p:cNvSpPr>
            <a:spLocks noChangeShapeType="1"/>
          </p:cNvSpPr>
          <p:nvPr/>
        </p:nvSpPr>
        <p:spPr bwMode="auto">
          <a:xfrm flipH="1">
            <a:off x="7912100" y="1295400"/>
            <a:ext cx="55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4" name="Rectangle 180"/>
          <p:cNvSpPr>
            <a:spLocks noChangeArrowheads="1"/>
          </p:cNvSpPr>
          <p:nvPr/>
        </p:nvSpPr>
        <p:spPr bwMode="auto">
          <a:xfrm>
            <a:off x="290513" y="9906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itchFamily="18" charset="0"/>
                <a:ea typeface="宋体" charset="-122"/>
              </a:rPr>
              <a:t>Clk</a:t>
            </a:r>
          </a:p>
        </p:txBody>
      </p:sp>
      <p:sp>
        <p:nvSpPr>
          <p:cNvPr id="564405" name="Line 181"/>
          <p:cNvSpPr>
            <a:spLocks noChangeShapeType="1"/>
          </p:cNvSpPr>
          <p:nvPr/>
        </p:nvSpPr>
        <p:spPr bwMode="auto">
          <a:xfrm>
            <a:off x="9906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6" name="Line 182"/>
          <p:cNvSpPr>
            <a:spLocks noChangeShapeType="1"/>
          </p:cNvSpPr>
          <p:nvPr/>
        </p:nvSpPr>
        <p:spPr bwMode="auto">
          <a:xfrm>
            <a:off x="1003300" y="1600200"/>
            <a:ext cx="1346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7" name="Line 183"/>
          <p:cNvSpPr>
            <a:spLocks noChangeShapeType="1"/>
          </p:cNvSpPr>
          <p:nvPr/>
        </p:nvSpPr>
        <p:spPr bwMode="auto">
          <a:xfrm>
            <a:off x="25146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8" name="Line 184"/>
          <p:cNvSpPr>
            <a:spLocks noChangeShapeType="1"/>
          </p:cNvSpPr>
          <p:nvPr/>
        </p:nvSpPr>
        <p:spPr bwMode="auto">
          <a:xfrm>
            <a:off x="2527300" y="1600200"/>
            <a:ext cx="1574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09" name="Line 185"/>
          <p:cNvSpPr>
            <a:spLocks noChangeShapeType="1"/>
          </p:cNvSpPr>
          <p:nvPr/>
        </p:nvSpPr>
        <p:spPr bwMode="auto">
          <a:xfrm>
            <a:off x="43434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10" name="Line 186"/>
          <p:cNvSpPr>
            <a:spLocks noChangeShapeType="1"/>
          </p:cNvSpPr>
          <p:nvPr/>
        </p:nvSpPr>
        <p:spPr bwMode="auto">
          <a:xfrm>
            <a:off x="4356100" y="1600200"/>
            <a:ext cx="1651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11" name="Line 187"/>
          <p:cNvSpPr>
            <a:spLocks noChangeShapeType="1"/>
          </p:cNvSpPr>
          <p:nvPr/>
        </p:nvSpPr>
        <p:spPr bwMode="auto">
          <a:xfrm>
            <a:off x="61722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12" name="Line 188"/>
          <p:cNvSpPr>
            <a:spLocks noChangeShapeType="1"/>
          </p:cNvSpPr>
          <p:nvPr/>
        </p:nvSpPr>
        <p:spPr bwMode="auto">
          <a:xfrm>
            <a:off x="6184900" y="1600200"/>
            <a:ext cx="1727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13" name="Line 189"/>
          <p:cNvSpPr>
            <a:spLocks noChangeShapeType="1"/>
          </p:cNvSpPr>
          <p:nvPr/>
        </p:nvSpPr>
        <p:spPr bwMode="auto">
          <a:xfrm>
            <a:off x="80772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14" name="Line 190"/>
          <p:cNvSpPr>
            <a:spLocks noChangeShapeType="1"/>
          </p:cNvSpPr>
          <p:nvPr/>
        </p:nvSpPr>
        <p:spPr bwMode="auto">
          <a:xfrm>
            <a:off x="8089900" y="16002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415" name="Rectangle 191"/>
          <p:cNvSpPr>
            <a:spLocks noChangeArrowheads="1"/>
          </p:cNvSpPr>
          <p:nvPr/>
        </p:nvSpPr>
        <p:spPr bwMode="auto">
          <a:xfrm>
            <a:off x="1084263" y="1676400"/>
            <a:ext cx="1171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itchFamily="34" charset="-122"/>
                <a:ea typeface="微软雅黑" pitchFamily="34" charset="-122"/>
              </a:rPr>
              <a:t>Ifetch (IF)</a:t>
            </a:r>
          </a:p>
        </p:txBody>
      </p:sp>
      <p:sp>
        <p:nvSpPr>
          <p:cNvPr id="564416" name="Rectangle 192"/>
          <p:cNvSpPr>
            <a:spLocks noChangeArrowheads="1"/>
          </p:cNvSpPr>
          <p:nvPr/>
        </p:nvSpPr>
        <p:spPr bwMode="auto">
          <a:xfrm>
            <a:off x="2665413" y="1676400"/>
            <a:ext cx="1504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itchFamily="34" charset="-122"/>
                <a:ea typeface="微软雅黑" pitchFamily="34" charset="-122"/>
              </a:rPr>
              <a:t>Reg/Dec (ID)</a:t>
            </a:r>
          </a:p>
        </p:txBody>
      </p:sp>
      <p:sp>
        <p:nvSpPr>
          <p:cNvPr id="564417" name="Rectangle 193"/>
          <p:cNvSpPr>
            <a:spLocks noChangeArrowheads="1"/>
          </p:cNvSpPr>
          <p:nvPr/>
        </p:nvSpPr>
        <p:spPr bwMode="auto">
          <a:xfrm>
            <a:off x="4645025" y="1676400"/>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latin typeface="微软雅黑" pitchFamily="34" charset="-122"/>
                <a:ea typeface="微软雅黑" pitchFamily="34" charset="-122"/>
              </a:rPr>
              <a:t>Exec (Ex)</a:t>
            </a:r>
          </a:p>
        </p:txBody>
      </p:sp>
      <p:sp>
        <p:nvSpPr>
          <p:cNvPr id="564418" name="Rectangle 194"/>
          <p:cNvSpPr>
            <a:spLocks noChangeArrowheads="1"/>
          </p:cNvSpPr>
          <p:nvPr/>
        </p:nvSpPr>
        <p:spPr bwMode="auto">
          <a:xfrm>
            <a:off x="6767513" y="1676400"/>
            <a:ext cx="709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itchFamily="34" charset="-122"/>
                <a:ea typeface="微软雅黑" pitchFamily="34" charset="-122"/>
              </a:rPr>
              <a:t>Mem</a:t>
            </a:r>
          </a:p>
        </p:txBody>
      </p:sp>
      <p:sp>
        <p:nvSpPr>
          <p:cNvPr id="564419" name="Rectangle 195"/>
          <p:cNvSpPr>
            <a:spLocks noChangeArrowheads="1"/>
          </p:cNvSpPr>
          <p:nvPr/>
        </p:nvSpPr>
        <p:spPr bwMode="auto">
          <a:xfrm>
            <a:off x="8291513" y="167640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itchFamily="34" charset="-122"/>
                <a:ea typeface="微软雅黑" pitchFamily="34" charset="-122"/>
              </a:rPr>
              <a:t>Wr</a:t>
            </a:r>
          </a:p>
        </p:txBody>
      </p:sp>
      <p:grpSp>
        <p:nvGrpSpPr>
          <p:cNvPr id="564436" name="Group 212"/>
          <p:cNvGrpSpPr>
            <a:grpSpLocks/>
          </p:cNvGrpSpPr>
          <p:nvPr/>
        </p:nvGrpSpPr>
        <p:grpSpPr bwMode="auto">
          <a:xfrm>
            <a:off x="2414588" y="1682750"/>
            <a:ext cx="1911350" cy="933450"/>
            <a:chOff x="1503" y="1087"/>
            <a:chExt cx="1204" cy="588"/>
          </a:xfrm>
        </p:grpSpPr>
        <p:sp>
          <p:nvSpPr>
            <p:cNvPr id="564421" name="Text Box 197"/>
            <p:cNvSpPr txBox="1">
              <a:spLocks noChangeArrowheads="1"/>
            </p:cNvSpPr>
            <p:nvPr/>
          </p:nvSpPr>
          <p:spPr bwMode="auto">
            <a:xfrm>
              <a:off x="1503" y="1463"/>
              <a:ext cx="12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1"/>
                  </a:solidFill>
                  <a:latin typeface="微软雅黑" pitchFamily="34" charset="-122"/>
                  <a:ea typeface="微软雅黑" pitchFamily="34" charset="-122"/>
                </a:rPr>
                <a:t>Clock-to-Q delay</a:t>
              </a:r>
            </a:p>
          </p:txBody>
        </p:sp>
        <p:sp>
          <p:nvSpPr>
            <p:cNvPr id="564422" name="Line 198"/>
            <p:cNvSpPr>
              <a:spLocks noChangeShapeType="1"/>
            </p:cNvSpPr>
            <p:nvPr/>
          </p:nvSpPr>
          <p:spPr bwMode="auto">
            <a:xfrm flipH="1" flipV="1">
              <a:off x="1518" y="1087"/>
              <a:ext cx="310" cy="416"/>
            </a:xfrm>
            <a:prstGeom prst="line">
              <a:avLst/>
            </a:prstGeom>
            <a:noFill/>
            <a:ln w="15875">
              <a:solidFill>
                <a:schemeClr val="accent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4443" name="Group 219"/>
          <p:cNvGrpSpPr>
            <a:grpSpLocks/>
          </p:cNvGrpSpPr>
          <p:nvPr/>
        </p:nvGrpSpPr>
        <p:grpSpPr bwMode="auto">
          <a:xfrm>
            <a:off x="1104900" y="5397500"/>
            <a:ext cx="6659563" cy="827088"/>
            <a:chOff x="696" y="3400"/>
            <a:chExt cx="4195" cy="430"/>
          </a:xfrm>
        </p:grpSpPr>
        <p:sp>
          <p:nvSpPr>
            <p:cNvPr id="564438" name="Line 214"/>
            <p:cNvSpPr>
              <a:spLocks noChangeShapeType="1"/>
            </p:cNvSpPr>
            <p:nvPr/>
          </p:nvSpPr>
          <p:spPr bwMode="auto">
            <a:xfrm flipV="1">
              <a:off x="696" y="3530"/>
              <a:ext cx="676" cy="28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439" name="Line 215"/>
            <p:cNvSpPr>
              <a:spLocks noChangeShapeType="1"/>
            </p:cNvSpPr>
            <p:nvPr/>
          </p:nvSpPr>
          <p:spPr bwMode="auto">
            <a:xfrm flipV="1">
              <a:off x="726" y="3481"/>
              <a:ext cx="1820" cy="331"/>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440" name="Line 216"/>
            <p:cNvSpPr>
              <a:spLocks noChangeShapeType="1"/>
            </p:cNvSpPr>
            <p:nvPr/>
          </p:nvSpPr>
          <p:spPr bwMode="auto">
            <a:xfrm flipV="1">
              <a:off x="738" y="3400"/>
              <a:ext cx="2950" cy="43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441" name="Line 217"/>
            <p:cNvSpPr>
              <a:spLocks noChangeShapeType="1"/>
            </p:cNvSpPr>
            <p:nvPr/>
          </p:nvSpPr>
          <p:spPr bwMode="auto">
            <a:xfrm flipV="1">
              <a:off x="768" y="3599"/>
              <a:ext cx="4123" cy="196"/>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4442" name="Text Box 218"/>
          <p:cNvSpPr txBox="1">
            <a:spLocks noChangeArrowheads="1"/>
          </p:cNvSpPr>
          <p:nvPr/>
        </p:nvSpPr>
        <p:spPr bwMode="auto">
          <a:xfrm>
            <a:off x="285750" y="6251575"/>
            <a:ext cx="5718175" cy="3667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sz="2000">
                <a:latin typeface="微软雅黑" pitchFamily="34" charset="-122"/>
                <a:ea typeface="微软雅黑" pitchFamily="34" charset="-122"/>
              </a:rPr>
              <a:t>流水段寄存器：保存每个时钟周期执行的结果</a:t>
            </a:r>
            <a:r>
              <a:rPr lang="en-US" altLang="zh-CN" sz="2000">
                <a:latin typeface="微软雅黑" pitchFamily="34" charset="-122"/>
                <a:ea typeface="微软雅黑" pitchFamily="34" charset="-122"/>
              </a:rPr>
              <a:t>! </a:t>
            </a:r>
          </a:p>
        </p:txBody>
      </p:sp>
      <p:sp>
        <p:nvSpPr>
          <p:cNvPr id="564444" name="Line 220"/>
          <p:cNvSpPr>
            <a:spLocks noChangeShapeType="1"/>
          </p:cNvSpPr>
          <p:nvPr/>
        </p:nvSpPr>
        <p:spPr bwMode="auto">
          <a:xfrm flipV="1">
            <a:off x="3497263" y="6067425"/>
            <a:ext cx="5297487" cy="14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60840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442"/>
                                        </p:tgtEl>
                                        <p:attrNameLst>
                                          <p:attrName>style.visibility</p:attrName>
                                        </p:attrNameLst>
                                      </p:cBhvr>
                                      <p:to>
                                        <p:strVal val="visible"/>
                                      </p:to>
                                    </p:set>
                                    <p:animEffect transition="in" filter="blinds(horizontal)">
                                      <p:cBhvr>
                                        <p:cTn id="7" dur="500"/>
                                        <p:tgtEl>
                                          <p:spTgt spid="56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4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body" idx="1"/>
          </p:nvPr>
        </p:nvSpPr>
        <p:spPr>
          <a:xfrm>
            <a:off x="0" y="760413"/>
            <a:ext cx="9144000" cy="5915025"/>
          </a:xfrm>
          <a:noFill/>
          <a:ln/>
        </p:spPr>
        <p:txBody>
          <a:bodyPr lIns="90488" tIns="44450" rIns="90488" bIns="44450"/>
          <a:lstStyle/>
          <a:p>
            <a:pPr marL="342900" indent="-342900">
              <a:lnSpc>
                <a:spcPct val="110000"/>
              </a:lnSpc>
              <a:spcBef>
                <a:spcPct val="25000"/>
              </a:spcBef>
            </a:pPr>
            <a:r>
              <a:rPr lang="en-US" altLang="zh-CN">
                <a:solidFill>
                  <a:schemeClr val="hlink"/>
                </a:solidFill>
                <a:ea typeface="宋体" pitchFamily="2" charset="-122"/>
              </a:rPr>
              <a:t> </a:t>
            </a:r>
            <a:r>
              <a:rPr lang="en-US" altLang="zh-CN" sz="2000">
                <a:solidFill>
                  <a:srgbClr val="CC0000"/>
                </a:solidFill>
                <a:latin typeface="微软雅黑" pitchFamily="34" charset="-122"/>
                <a:ea typeface="微软雅黑" pitchFamily="34" charset="-122"/>
                <a:cs typeface="Arial" charset="0"/>
              </a:rPr>
              <a:t>Hazards</a:t>
            </a:r>
            <a:r>
              <a:rPr lang="zh-CN" altLang="en-US" sz="2000">
                <a:solidFill>
                  <a:srgbClr val="CC0000"/>
                </a:solidFill>
                <a:latin typeface="微软雅黑" pitchFamily="34" charset="-122"/>
                <a:ea typeface="微软雅黑" pitchFamily="34" charset="-122"/>
                <a:cs typeface="Arial" charset="0"/>
              </a:rPr>
              <a:t>：指流水线遇到无法正确执行后续指令或执行了不该执行的指令</a:t>
            </a:r>
            <a:endParaRPr lang="en-US" altLang="zh-CN" sz="2000">
              <a:solidFill>
                <a:srgbClr val="CC0000"/>
              </a:solidFill>
              <a:latin typeface="微软雅黑" pitchFamily="34" charset="-122"/>
              <a:ea typeface="微软雅黑" pitchFamily="34" charset="-122"/>
              <a:cs typeface="Arial" charset="0"/>
            </a:endParaRPr>
          </a:p>
          <a:p>
            <a:pPr marL="742950" lvl="1" indent="-285750">
              <a:lnSpc>
                <a:spcPct val="110000"/>
              </a:lnSpc>
              <a:spcBef>
                <a:spcPct val="25000"/>
              </a:spcBef>
            </a:pPr>
            <a:r>
              <a:rPr lang="zh-CN" altLang="en-US" sz="2000" u="sng">
                <a:solidFill>
                  <a:schemeClr val="accent1"/>
                </a:solidFill>
                <a:latin typeface="微软雅黑" pitchFamily="34" charset="-122"/>
                <a:ea typeface="微软雅黑" pitchFamily="34" charset="-122"/>
              </a:rPr>
              <a:t>结构冒险</a:t>
            </a:r>
            <a:r>
              <a:rPr lang="zh-CN" altLang="en-US" sz="2000" b="0" u="sng">
                <a:solidFill>
                  <a:srgbClr val="FF0000"/>
                </a:solidFill>
                <a:latin typeface="微软雅黑" pitchFamily="34" charset="-122"/>
                <a:ea typeface="微软雅黑" pitchFamily="34" charset="-122"/>
              </a:rPr>
              <a:t>  </a:t>
            </a:r>
            <a:r>
              <a:rPr lang="en-US" altLang="zh-CN" sz="2000">
                <a:latin typeface="微软雅黑" pitchFamily="34" charset="-122"/>
                <a:ea typeface="微软雅黑" pitchFamily="34" charset="-122"/>
              </a:rPr>
              <a:t>(hardware resource conflicts</a:t>
            </a:r>
            <a:r>
              <a:rPr lang="zh-CN" altLang="en-US" sz="2000">
                <a:latin typeface="微软雅黑" pitchFamily="34" charset="-122"/>
                <a:ea typeface="微软雅黑" pitchFamily="34" charset="-122"/>
              </a:rPr>
              <a:t>，硬件资源冲突</a:t>
            </a:r>
            <a:r>
              <a:rPr lang="en-US" altLang="zh-CN" sz="2000">
                <a:latin typeface="微软雅黑" pitchFamily="34" charset="-122"/>
                <a:ea typeface="微软雅黑" pitchFamily="34" charset="-122"/>
              </a:rPr>
              <a:t>):</a:t>
            </a:r>
          </a:p>
          <a:p>
            <a:pPr marL="742950" lvl="1" indent="-285750">
              <a:lnSpc>
                <a:spcPct val="110000"/>
              </a:lnSpc>
              <a:spcBef>
                <a:spcPct val="25000"/>
              </a:spcBef>
              <a:buFontTx/>
              <a:buNone/>
            </a:pPr>
            <a:r>
              <a:rPr lang="zh-CN" altLang="en-US" sz="2000">
                <a:latin typeface="微软雅黑" pitchFamily="34" charset="-122"/>
                <a:ea typeface="微软雅黑" pitchFamily="34" charset="-122"/>
              </a:rPr>
              <a:t>     现象：</a:t>
            </a:r>
            <a:r>
              <a:rPr lang="zh-CN" altLang="en-US" sz="2000">
                <a:solidFill>
                  <a:srgbClr val="990000"/>
                </a:solidFill>
                <a:latin typeface="微软雅黑" pitchFamily="34" charset="-122"/>
                <a:ea typeface="微软雅黑" pitchFamily="34" charset="-122"/>
              </a:rPr>
              <a:t>同一个部件同时被不同指令所使用</a:t>
            </a:r>
            <a:r>
              <a:rPr lang="zh-CN" altLang="en-US" sz="2000">
                <a:solidFill>
                  <a:srgbClr val="CC0000"/>
                </a:solidFill>
                <a:latin typeface="微软雅黑" pitchFamily="34" charset="-122"/>
                <a:ea typeface="微软雅黑" pitchFamily="34" charset="-122"/>
              </a:rPr>
              <a:t>     </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一个部件每条指令只能使用</a:t>
            </a:r>
            <a:r>
              <a:rPr lang="en-US" altLang="zh-CN" sz="2000">
                <a:solidFill>
                  <a:srgbClr val="008000"/>
                </a:solidFill>
                <a:latin typeface="微软雅黑" pitchFamily="34" charset="-122"/>
                <a:ea typeface="微软雅黑" pitchFamily="34" charset="-122"/>
              </a:rPr>
              <a:t>1</a:t>
            </a:r>
            <a:r>
              <a:rPr lang="zh-CN" altLang="en-US" sz="2000">
                <a:solidFill>
                  <a:srgbClr val="008000"/>
                </a:solidFill>
                <a:latin typeface="微软雅黑" pitchFamily="34" charset="-122"/>
                <a:ea typeface="微软雅黑" pitchFamily="34" charset="-122"/>
              </a:rPr>
              <a:t>次，且只能在特定周期使用</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设置多个部件，以避免冲突。如指令存储器</a:t>
            </a:r>
            <a:r>
              <a:rPr lang="en-US" altLang="zh-CN" sz="2000">
                <a:solidFill>
                  <a:srgbClr val="008000"/>
                </a:solidFill>
                <a:latin typeface="微软雅黑" pitchFamily="34" charset="-122"/>
                <a:ea typeface="微软雅黑" pitchFamily="34" charset="-122"/>
              </a:rPr>
              <a:t>IM </a:t>
            </a:r>
            <a:r>
              <a:rPr lang="zh-CN" altLang="en-US" sz="2000">
                <a:solidFill>
                  <a:srgbClr val="008000"/>
                </a:solidFill>
                <a:latin typeface="微软雅黑" pitchFamily="34" charset="-122"/>
                <a:ea typeface="微软雅黑" pitchFamily="34" charset="-122"/>
              </a:rPr>
              <a:t>和数据存储器</a:t>
            </a:r>
            <a:r>
              <a:rPr lang="en-US" altLang="zh-CN" sz="2000">
                <a:solidFill>
                  <a:srgbClr val="008000"/>
                </a:solidFill>
                <a:latin typeface="微软雅黑" pitchFamily="34" charset="-122"/>
                <a:ea typeface="微软雅黑" pitchFamily="34" charset="-122"/>
              </a:rPr>
              <a:t>DM</a:t>
            </a:r>
            <a:r>
              <a:rPr lang="zh-CN" altLang="en-US" sz="2000">
                <a:solidFill>
                  <a:srgbClr val="008000"/>
                </a:solidFill>
                <a:latin typeface="微软雅黑" pitchFamily="34" charset="-122"/>
                <a:ea typeface="微软雅黑" pitchFamily="34" charset="-122"/>
              </a:rPr>
              <a:t>分开</a:t>
            </a:r>
          </a:p>
          <a:p>
            <a:pPr marL="742950" lvl="1" indent="-285750">
              <a:lnSpc>
                <a:spcPct val="110000"/>
              </a:lnSpc>
              <a:spcBef>
                <a:spcPct val="25000"/>
              </a:spcBef>
            </a:pPr>
            <a:r>
              <a:rPr lang="zh-CN" altLang="en-US" sz="2000" u="sng">
                <a:solidFill>
                  <a:srgbClr val="FF0000"/>
                </a:solidFill>
                <a:latin typeface="微软雅黑" pitchFamily="34" charset="-122"/>
                <a:ea typeface="微软雅黑" pitchFamily="34" charset="-122"/>
              </a:rPr>
              <a:t>数据冒险</a:t>
            </a:r>
            <a:r>
              <a:rPr lang="zh-CN" altLang="en-US" sz="2000" b="0" u="sng">
                <a:solidFill>
                  <a:srgbClr val="FF0000"/>
                </a:solidFill>
                <a:latin typeface="微软雅黑" pitchFamily="34" charset="-122"/>
                <a:ea typeface="微软雅黑" pitchFamily="34" charset="-122"/>
              </a:rPr>
              <a:t> </a:t>
            </a:r>
            <a:r>
              <a:rPr lang="en-US" altLang="zh-CN" sz="2000">
                <a:latin typeface="微软雅黑" pitchFamily="34" charset="-122"/>
                <a:ea typeface="微软雅黑" pitchFamily="34" charset="-122"/>
              </a:rPr>
              <a:t>(data dependencies</a:t>
            </a:r>
            <a:r>
              <a:rPr lang="zh-CN" altLang="en-US" sz="2000">
                <a:latin typeface="微软雅黑" pitchFamily="34" charset="-122"/>
                <a:ea typeface="微软雅黑" pitchFamily="34" charset="-122"/>
              </a:rPr>
              <a:t>，数据相关</a:t>
            </a:r>
            <a:r>
              <a:rPr lang="en-US" altLang="zh-CN" sz="2000">
                <a:latin typeface="微软雅黑" pitchFamily="34" charset="-122"/>
                <a:ea typeface="微软雅黑" pitchFamily="34" charset="-122"/>
              </a:rPr>
              <a:t>): </a:t>
            </a:r>
          </a:p>
          <a:p>
            <a:pPr marL="742950" lvl="1" indent="-285750">
              <a:lnSpc>
                <a:spcPct val="110000"/>
              </a:lnSpc>
              <a:spcBef>
                <a:spcPct val="25000"/>
              </a:spcBef>
              <a:buFontTx/>
              <a:buNone/>
            </a:pPr>
            <a:r>
              <a:rPr lang="zh-CN" altLang="en-US" sz="2000">
                <a:latin typeface="微软雅黑" pitchFamily="34" charset="-122"/>
                <a:ea typeface="微软雅黑" pitchFamily="34" charset="-122"/>
              </a:rPr>
              <a:t>     现象：</a:t>
            </a:r>
            <a:r>
              <a:rPr lang="zh-CN" altLang="en-US" sz="2000">
                <a:solidFill>
                  <a:srgbClr val="990000"/>
                </a:solidFill>
                <a:latin typeface="微软雅黑" pitchFamily="34" charset="-122"/>
                <a:ea typeface="微软雅黑" pitchFamily="34" charset="-122"/>
              </a:rPr>
              <a:t>后面指令用到前面指令结果数据时，前面指令的结果还没产生</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转发</a:t>
            </a:r>
            <a:r>
              <a:rPr lang="en-US" altLang="zh-CN" sz="2000">
                <a:solidFill>
                  <a:srgbClr val="008000"/>
                </a:solidFill>
                <a:latin typeface="微软雅黑" pitchFamily="34" charset="-122"/>
                <a:ea typeface="微软雅黑" pitchFamily="34" charset="-122"/>
              </a:rPr>
              <a:t>(Forwarding/Bypassing</a:t>
            </a:r>
            <a:r>
              <a:rPr lang="zh-CN" altLang="en-US" sz="2000">
                <a:solidFill>
                  <a:srgbClr val="008000"/>
                </a:solidFill>
                <a:latin typeface="微软雅黑" pitchFamily="34" charset="-122"/>
                <a:ea typeface="微软雅黑" pitchFamily="34" charset="-122"/>
              </a:rPr>
              <a:t>旁路</a:t>
            </a:r>
            <a:r>
              <a:rPr lang="en-US" altLang="zh-CN" sz="2000">
                <a:solidFill>
                  <a:srgbClr val="008000"/>
                </a:solidFill>
                <a:latin typeface="微软雅黑" pitchFamily="34" charset="-122"/>
                <a:ea typeface="微软雅黑" pitchFamily="34" charset="-122"/>
              </a:rPr>
              <a:t>) </a:t>
            </a:r>
            <a:r>
              <a:rPr lang="zh-CN" altLang="en-US" sz="2000">
                <a:solidFill>
                  <a:srgbClr val="008000"/>
                </a:solidFill>
                <a:latin typeface="微软雅黑" pitchFamily="34" charset="-122"/>
                <a:ea typeface="微软雅黑" pitchFamily="34" charset="-122"/>
              </a:rPr>
              <a:t>或 前半周期读后半周期写</a:t>
            </a:r>
          </a:p>
          <a:p>
            <a:pPr marL="1143000" lvl="2" indent="-228600">
              <a:lnSpc>
                <a:spcPct val="110000"/>
              </a:lnSpc>
              <a:spcBef>
                <a:spcPct val="25000"/>
              </a:spcBef>
            </a:pPr>
            <a:r>
              <a:rPr lang="en-US" altLang="zh-CN" sz="2000">
                <a:solidFill>
                  <a:srgbClr val="008000"/>
                </a:solidFill>
                <a:latin typeface="微软雅黑" pitchFamily="34" charset="-122"/>
                <a:ea typeface="微软雅黑" pitchFamily="34" charset="-122"/>
              </a:rPr>
              <a:t>Load-use</a:t>
            </a:r>
            <a:r>
              <a:rPr lang="zh-CN" altLang="en-US" sz="2000">
                <a:solidFill>
                  <a:srgbClr val="008000"/>
                </a:solidFill>
                <a:latin typeface="微软雅黑" pitchFamily="34" charset="-122"/>
                <a:ea typeface="微软雅黑" pitchFamily="34" charset="-122"/>
              </a:rPr>
              <a:t>冒险不能通过转发解决，需阻塞</a:t>
            </a:r>
            <a:r>
              <a:rPr lang="en-US" altLang="zh-CN" sz="2000">
                <a:solidFill>
                  <a:srgbClr val="008000"/>
                </a:solidFill>
                <a:latin typeface="微软雅黑" pitchFamily="34" charset="-122"/>
                <a:ea typeface="微软雅黑" pitchFamily="34" charset="-122"/>
              </a:rPr>
              <a:t>(stall)</a:t>
            </a:r>
            <a:r>
              <a:rPr lang="zh-CN" altLang="en-US" sz="2000">
                <a:solidFill>
                  <a:srgbClr val="008000"/>
                </a:solidFill>
                <a:latin typeface="微软雅黑" pitchFamily="34" charset="-122"/>
                <a:ea typeface="微软雅黑" pitchFamily="34" charset="-122"/>
              </a:rPr>
              <a:t>一个时钟周期</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编译程序优化指令顺序</a:t>
            </a:r>
          </a:p>
          <a:p>
            <a:pPr marL="742950" lvl="1" indent="-285750">
              <a:lnSpc>
                <a:spcPct val="110000"/>
              </a:lnSpc>
              <a:spcBef>
                <a:spcPct val="25000"/>
              </a:spcBef>
            </a:pPr>
            <a:r>
              <a:rPr lang="zh-CN" altLang="en-US" sz="2000" u="sng">
                <a:solidFill>
                  <a:srgbClr val="FF0000"/>
                </a:solidFill>
                <a:latin typeface="微软雅黑" pitchFamily="34" charset="-122"/>
                <a:ea typeface="微软雅黑" pitchFamily="34" charset="-122"/>
              </a:rPr>
              <a:t>控制 </a:t>
            </a:r>
            <a:r>
              <a:rPr lang="en-US" altLang="zh-CN" sz="2000" u="sng">
                <a:solidFill>
                  <a:srgbClr val="FF0000"/>
                </a:solidFill>
                <a:latin typeface="微软雅黑" pitchFamily="34" charset="-122"/>
                <a:ea typeface="微软雅黑" pitchFamily="34" charset="-122"/>
              </a:rPr>
              <a:t>(</a:t>
            </a:r>
            <a:r>
              <a:rPr lang="zh-CN" altLang="en-US" sz="2000" u="sng">
                <a:solidFill>
                  <a:srgbClr val="FF0000"/>
                </a:solidFill>
                <a:latin typeface="微软雅黑" pitchFamily="34" charset="-122"/>
                <a:ea typeface="微软雅黑" pitchFamily="34" charset="-122"/>
              </a:rPr>
              <a:t>分支</a:t>
            </a:r>
            <a:r>
              <a:rPr lang="en-US" altLang="zh-CN" sz="2000" u="sng">
                <a:solidFill>
                  <a:srgbClr val="FF0000"/>
                </a:solidFill>
                <a:latin typeface="微软雅黑" pitchFamily="34" charset="-122"/>
                <a:ea typeface="微软雅黑" pitchFamily="34" charset="-122"/>
              </a:rPr>
              <a:t>)</a:t>
            </a:r>
            <a:r>
              <a:rPr lang="zh-CN" altLang="en-US" sz="2000" u="sng">
                <a:solidFill>
                  <a:srgbClr val="FF0000"/>
                </a:solidFill>
                <a:latin typeface="微软雅黑" pitchFamily="34" charset="-122"/>
                <a:ea typeface="微软雅黑" pitchFamily="34" charset="-122"/>
              </a:rPr>
              <a:t> 冒险</a:t>
            </a:r>
            <a:r>
              <a:rPr lang="en-US" altLang="zh-CN" sz="2000" b="0" u="sng">
                <a:solidFill>
                  <a:srgbClr val="FF0000"/>
                </a:solidFill>
                <a:latin typeface="微软雅黑" pitchFamily="34" charset="-122"/>
                <a:ea typeface="微软雅黑" pitchFamily="34" charset="-122"/>
              </a:rPr>
              <a:t> </a:t>
            </a:r>
            <a:r>
              <a:rPr lang="en-US" altLang="zh-CN" sz="2000">
                <a:latin typeface="微软雅黑" pitchFamily="34" charset="-122"/>
                <a:ea typeface="微软雅黑" pitchFamily="34" charset="-122"/>
              </a:rPr>
              <a:t>(changes in program flow</a:t>
            </a:r>
            <a:r>
              <a:rPr lang="zh-CN" altLang="en-US" sz="2000">
                <a:latin typeface="微软雅黑" pitchFamily="34" charset="-122"/>
                <a:ea typeface="微软雅黑" pitchFamily="34" charset="-122"/>
              </a:rPr>
              <a:t>，改变控制流</a:t>
            </a:r>
            <a:r>
              <a:rPr lang="en-US" altLang="zh-CN" sz="2000">
                <a:latin typeface="微软雅黑" pitchFamily="34" charset="-122"/>
                <a:ea typeface="微软雅黑" pitchFamily="34" charset="-122"/>
              </a:rPr>
              <a:t>): </a:t>
            </a:r>
          </a:p>
          <a:p>
            <a:pPr marL="742950" lvl="1" indent="-285750">
              <a:lnSpc>
                <a:spcPct val="110000"/>
              </a:lnSpc>
              <a:spcBef>
                <a:spcPct val="25000"/>
              </a:spcBef>
              <a:buFontTx/>
              <a:buNone/>
            </a:pPr>
            <a:r>
              <a:rPr lang="zh-CN" altLang="en-US" sz="2000">
                <a:latin typeface="微软雅黑" pitchFamily="34" charset="-122"/>
                <a:ea typeface="微软雅黑" pitchFamily="34" charset="-122"/>
              </a:rPr>
              <a:t>     现象：</a:t>
            </a:r>
            <a:r>
              <a:rPr lang="zh-CN" altLang="en-US" sz="2000">
                <a:solidFill>
                  <a:srgbClr val="990000"/>
                </a:solidFill>
                <a:latin typeface="微软雅黑" pitchFamily="34" charset="-122"/>
                <a:ea typeface="微软雅黑" pitchFamily="34" charset="-122"/>
              </a:rPr>
              <a:t>转移或异常改变执行流程，后继指令在目标地址产生前已被取出</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采用静态或动态分支预测</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编译程序优化指令顺序</a:t>
            </a:r>
            <a:r>
              <a:rPr lang="en-US" altLang="zh-CN" sz="2000">
                <a:solidFill>
                  <a:srgbClr val="008000"/>
                </a:solidFill>
                <a:latin typeface="微软雅黑" pitchFamily="34" charset="-122"/>
                <a:ea typeface="微软雅黑" pitchFamily="34" charset="-122"/>
              </a:rPr>
              <a:t>(</a:t>
            </a:r>
            <a:r>
              <a:rPr lang="zh-CN" altLang="en-US" sz="2000">
                <a:solidFill>
                  <a:srgbClr val="008000"/>
                </a:solidFill>
                <a:latin typeface="微软雅黑" pitchFamily="34" charset="-122"/>
                <a:ea typeface="微软雅黑" pitchFamily="34" charset="-122"/>
              </a:rPr>
              <a:t>分支延迟</a:t>
            </a:r>
            <a:r>
              <a:rPr lang="en-US" altLang="zh-CN" sz="2000">
                <a:solidFill>
                  <a:srgbClr val="008000"/>
                </a:solidFill>
                <a:latin typeface="微软雅黑" pitchFamily="34" charset="-122"/>
                <a:ea typeface="微软雅黑" pitchFamily="34" charset="-122"/>
              </a:rPr>
              <a:t>)</a:t>
            </a:r>
          </a:p>
        </p:txBody>
      </p:sp>
      <p:sp>
        <p:nvSpPr>
          <p:cNvPr id="568323" name="Rectangle 3"/>
          <p:cNvSpPr>
            <a:spLocks noChangeArrowheads="1"/>
          </p:cNvSpPr>
          <p:nvPr/>
        </p:nvSpPr>
        <p:spPr bwMode="auto">
          <a:xfrm>
            <a:off x="855663" y="114300"/>
            <a:ext cx="7567612" cy="528638"/>
          </a:xfrm>
          <a:prstGeom prst="rect">
            <a:avLst/>
          </a:prstGeom>
          <a:noFill/>
          <a:ln w="12700">
            <a:noFill/>
            <a:miter lim="800000"/>
            <a:headEnd/>
            <a:tailEnd/>
          </a:ln>
          <a:effectLst/>
        </p:spPr>
        <p:txBody>
          <a:bodyPr lIns="63500" tIns="25400" rIns="63500" bIns="25400">
            <a:spAutoFit/>
          </a:bodyPr>
          <a:lstStyle/>
          <a:p>
            <a:pPr algn="ctr">
              <a:lnSpc>
                <a:spcPct val="87000"/>
              </a:lnSpc>
            </a:pPr>
            <a:r>
              <a:rPr lang="zh-CN" altLang="en-US" sz="3600">
                <a:solidFill>
                  <a:srgbClr val="CC3300"/>
                </a:solidFill>
                <a:latin typeface="黑体" pitchFamily="49" charset="-122"/>
                <a:ea typeface="黑体" pitchFamily="49" charset="-122"/>
              </a:rPr>
              <a:t>流水线的冲突</a:t>
            </a:r>
            <a:r>
              <a:rPr lang="en-US" altLang="zh-CN" sz="3600">
                <a:solidFill>
                  <a:srgbClr val="CC3300"/>
                </a:solidFill>
                <a:latin typeface="黑体" pitchFamily="49" charset="-122"/>
                <a:ea typeface="黑体" pitchFamily="49" charset="-122"/>
              </a:rPr>
              <a:t>/</a:t>
            </a:r>
            <a:r>
              <a:rPr lang="zh-CN" altLang="en-US" sz="3600">
                <a:solidFill>
                  <a:srgbClr val="CC3300"/>
                </a:solidFill>
                <a:latin typeface="黑体" pitchFamily="49" charset="-122"/>
                <a:ea typeface="黑体" pitchFamily="49" charset="-122"/>
              </a:rPr>
              <a:t>冒险</a:t>
            </a:r>
            <a:r>
              <a:rPr lang="en-US" altLang="zh-CN" sz="3600">
                <a:solidFill>
                  <a:srgbClr val="CC3300"/>
                </a:solidFill>
                <a:latin typeface="黑体" pitchFamily="49" charset="-122"/>
                <a:ea typeface="黑体" pitchFamily="49" charset="-122"/>
              </a:rPr>
              <a:t>(</a:t>
            </a:r>
            <a:r>
              <a:rPr lang="en-US" altLang="zh-CN" sz="3600">
                <a:solidFill>
                  <a:srgbClr val="CC3300"/>
                </a:solidFill>
                <a:ea typeface="黑体" pitchFamily="49" charset="-122"/>
              </a:rPr>
              <a:t>hazard</a:t>
            </a:r>
            <a:r>
              <a:rPr lang="en-US" altLang="zh-CN" sz="3600">
                <a:solidFill>
                  <a:srgbClr val="CC3300"/>
                </a:solidFill>
                <a:latin typeface="黑体" pitchFamily="49" charset="-122"/>
                <a:ea typeface="黑体" pitchFamily="49" charset="-122"/>
              </a:rPr>
              <a:t>)</a:t>
            </a:r>
            <a:r>
              <a:rPr lang="zh-CN" altLang="en-US" sz="3600">
                <a:solidFill>
                  <a:srgbClr val="CC3300"/>
                </a:solidFill>
                <a:latin typeface="黑体" pitchFamily="49" charset="-122"/>
                <a:ea typeface="黑体" pitchFamily="49" charset="-122"/>
              </a:rPr>
              <a:t>情况</a:t>
            </a:r>
          </a:p>
        </p:txBody>
      </p:sp>
      <p:sp>
        <p:nvSpPr>
          <p:cNvPr id="568324" name="Text Box 4"/>
          <p:cNvSpPr txBox="1">
            <a:spLocks noChangeArrowheads="1"/>
          </p:cNvSpPr>
          <p:nvPr/>
        </p:nvSpPr>
        <p:spPr bwMode="auto">
          <a:xfrm>
            <a:off x="5600700" y="6088063"/>
            <a:ext cx="3013075" cy="396875"/>
          </a:xfrm>
          <a:prstGeom prst="rect">
            <a:avLst/>
          </a:prstGeom>
          <a:noFill/>
          <a:ln w="12700">
            <a:noFill/>
            <a:miter lim="800000"/>
            <a:headEnd/>
            <a:tailEnd/>
          </a:ln>
          <a:effectLst/>
        </p:spPr>
        <p:txBody>
          <a:bodyPr>
            <a:spAutoFit/>
          </a:bodyPr>
          <a:lstStyle/>
          <a:p>
            <a:pPr>
              <a:spcBef>
                <a:spcPct val="50000"/>
              </a:spcBef>
            </a:pPr>
            <a:r>
              <a:rPr lang="zh-CN" altLang="en-US" sz="2000">
                <a:latin typeface="Times New Roman" pitchFamily="18" charset="0"/>
                <a:ea typeface="宋体" pitchFamily="2" charset="-122"/>
              </a:rPr>
              <a:t>本</a:t>
            </a:r>
            <a:r>
              <a:rPr lang="en-US" altLang="zh-CN" sz="2000">
                <a:latin typeface="Times New Roman" pitchFamily="18" charset="0"/>
                <a:ea typeface="宋体" pitchFamily="2" charset="-122"/>
              </a:rPr>
              <a:t>PPT</a:t>
            </a:r>
            <a:r>
              <a:rPr lang="zh-CN" altLang="en-US" sz="2000">
                <a:latin typeface="Times New Roman" pitchFamily="18" charset="0"/>
                <a:ea typeface="宋体" pitchFamily="2" charset="-122"/>
              </a:rPr>
              <a:t>内容只需大概了解</a:t>
            </a:r>
          </a:p>
        </p:txBody>
      </p:sp>
    </p:spTree>
    <p:extLst>
      <p:ext uri="{BB962C8B-B14F-4D97-AF65-F5344CB8AC3E}">
        <p14:creationId xmlns:p14="http://schemas.microsoft.com/office/powerpoint/2010/main" val="1714431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8322">
                                            <p:txEl>
                                              <p:pRg st="2" end="2"/>
                                            </p:txEl>
                                          </p:spTgt>
                                        </p:tgtEl>
                                        <p:attrNameLst>
                                          <p:attrName>style.visibility</p:attrName>
                                        </p:attrNameLst>
                                      </p:cBhvr>
                                      <p:to>
                                        <p:strVal val="visible"/>
                                      </p:to>
                                    </p:set>
                                    <p:animEffect transition="in" filter="blinds(horizontal)">
                                      <p:cBhvr>
                                        <p:cTn id="7" dur="500"/>
                                        <p:tgtEl>
                                          <p:spTgt spid="5683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2">
                                            <p:txEl>
                                              <p:pRg st="3" end="3"/>
                                            </p:txEl>
                                          </p:spTgt>
                                        </p:tgtEl>
                                        <p:attrNameLst>
                                          <p:attrName>style.visibility</p:attrName>
                                        </p:attrNameLst>
                                      </p:cBhvr>
                                      <p:to>
                                        <p:strVal val="visible"/>
                                      </p:to>
                                    </p:set>
                                    <p:animEffect transition="in" filter="blinds(horizontal)">
                                      <p:cBhvr>
                                        <p:cTn id="12" dur="500"/>
                                        <p:tgtEl>
                                          <p:spTgt spid="5683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8322">
                                            <p:txEl>
                                              <p:pRg st="4" end="4"/>
                                            </p:txEl>
                                          </p:spTgt>
                                        </p:tgtEl>
                                        <p:attrNameLst>
                                          <p:attrName>style.visibility</p:attrName>
                                        </p:attrNameLst>
                                      </p:cBhvr>
                                      <p:to>
                                        <p:strVal val="visible"/>
                                      </p:to>
                                    </p:set>
                                    <p:animEffect transition="in" filter="blinds(horizontal)">
                                      <p:cBhvr>
                                        <p:cTn id="17" dur="500"/>
                                        <p:tgtEl>
                                          <p:spTgt spid="5683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8322">
                                            <p:txEl>
                                              <p:pRg st="6" end="6"/>
                                            </p:txEl>
                                          </p:spTgt>
                                        </p:tgtEl>
                                        <p:attrNameLst>
                                          <p:attrName>style.visibility</p:attrName>
                                        </p:attrNameLst>
                                      </p:cBhvr>
                                      <p:to>
                                        <p:strVal val="visible"/>
                                      </p:to>
                                    </p:set>
                                    <p:animEffect transition="in" filter="blinds(horizontal)">
                                      <p:cBhvr>
                                        <p:cTn id="22" dur="500"/>
                                        <p:tgtEl>
                                          <p:spTgt spid="56832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8322">
                                            <p:txEl>
                                              <p:pRg st="7" end="7"/>
                                            </p:txEl>
                                          </p:spTgt>
                                        </p:tgtEl>
                                        <p:attrNameLst>
                                          <p:attrName>style.visibility</p:attrName>
                                        </p:attrNameLst>
                                      </p:cBhvr>
                                      <p:to>
                                        <p:strVal val="visible"/>
                                      </p:to>
                                    </p:set>
                                    <p:animEffect transition="in" filter="blinds(horizontal)">
                                      <p:cBhvr>
                                        <p:cTn id="27" dur="500"/>
                                        <p:tgtEl>
                                          <p:spTgt spid="56832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8322">
                                            <p:txEl>
                                              <p:pRg st="8" end="8"/>
                                            </p:txEl>
                                          </p:spTgt>
                                        </p:tgtEl>
                                        <p:attrNameLst>
                                          <p:attrName>style.visibility</p:attrName>
                                        </p:attrNameLst>
                                      </p:cBhvr>
                                      <p:to>
                                        <p:strVal val="visible"/>
                                      </p:to>
                                    </p:set>
                                    <p:animEffect transition="in" filter="blinds(horizontal)">
                                      <p:cBhvr>
                                        <p:cTn id="32" dur="500"/>
                                        <p:tgtEl>
                                          <p:spTgt spid="56832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2">
                                            <p:txEl>
                                              <p:pRg st="9" end="9"/>
                                            </p:txEl>
                                          </p:spTgt>
                                        </p:tgtEl>
                                        <p:attrNameLst>
                                          <p:attrName>style.visibility</p:attrName>
                                        </p:attrNameLst>
                                      </p:cBhvr>
                                      <p:to>
                                        <p:strVal val="visible"/>
                                      </p:to>
                                    </p:set>
                                    <p:animEffect transition="in" filter="blinds(horizontal)">
                                      <p:cBhvr>
                                        <p:cTn id="37" dur="500"/>
                                        <p:tgtEl>
                                          <p:spTgt spid="56832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2">
                                            <p:txEl>
                                              <p:pRg st="11" end="11"/>
                                            </p:txEl>
                                          </p:spTgt>
                                        </p:tgtEl>
                                        <p:attrNameLst>
                                          <p:attrName>style.visibility</p:attrName>
                                        </p:attrNameLst>
                                      </p:cBhvr>
                                      <p:to>
                                        <p:strVal val="visible"/>
                                      </p:to>
                                    </p:set>
                                    <p:animEffect transition="in" filter="blinds(horizontal)">
                                      <p:cBhvr>
                                        <p:cTn id="42" dur="500"/>
                                        <p:tgtEl>
                                          <p:spTgt spid="568322">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8322">
                                            <p:txEl>
                                              <p:pRg st="12" end="12"/>
                                            </p:txEl>
                                          </p:spTgt>
                                        </p:tgtEl>
                                        <p:attrNameLst>
                                          <p:attrName>style.visibility</p:attrName>
                                        </p:attrNameLst>
                                      </p:cBhvr>
                                      <p:to>
                                        <p:strVal val="visible"/>
                                      </p:to>
                                    </p:set>
                                    <p:animEffect transition="in" filter="blinds(horizontal)">
                                      <p:cBhvr>
                                        <p:cTn id="47" dur="500"/>
                                        <p:tgtEl>
                                          <p:spTgt spid="568322">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8322">
                                            <p:txEl>
                                              <p:pRg st="13" end="13"/>
                                            </p:txEl>
                                          </p:spTgt>
                                        </p:tgtEl>
                                        <p:attrNameLst>
                                          <p:attrName>style.visibility</p:attrName>
                                        </p:attrNameLst>
                                      </p:cBhvr>
                                      <p:to>
                                        <p:strVal val="visible"/>
                                      </p:to>
                                    </p:set>
                                    <p:animEffect transition="in" filter="blinds(horizontal)">
                                      <p:cBhvr>
                                        <p:cTn id="52" dur="500"/>
                                        <p:tgtEl>
                                          <p:spTgt spid="56832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515938" y="57150"/>
            <a:ext cx="7499350" cy="581025"/>
          </a:xfrm>
        </p:spPr>
        <p:txBody>
          <a:bodyPr/>
          <a:lstStyle/>
          <a:p>
            <a:r>
              <a:rPr lang="zh-CN" altLang="en-US" sz="4000"/>
              <a:t>本章小结</a:t>
            </a:r>
          </a:p>
        </p:txBody>
      </p:sp>
      <p:sp>
        <p:nvSpPr>
          <p:cNvPr id="577539" name="Rectangle 3"/>
          <p:cNvSpPr>
            <a:spLocks noGrp="1" noChangeArrowheads="1"/>
          </p:cNvSpPr>
          <p:nvPr>
            <p:ph type="body" idx="1"/>
          </p:nvPr>
        </p:nvSpPr>
        <p:spPr>
          <a:xfrm>
            <a:off x="250825" y="873125"/>
            <a:ext cx="8504238" cy="5562600"/>
          </a:xfrm>
          <a:noFill/>
          <a:ln/>
        </p:spPr>
        <p:txBody>
          <a:bodyPr/>
          <a:lstStyle/>
          <a:p>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的基本功能是周而复始地执行指令，并处理异常和中断。</a:t>
            </a:r>
          </a:p>
          <a:p>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最基本的部分是数据通路和控制单元</a:t>
            </a:r>
          </a:p>
          <a:p>
            <a:pPr lvl="1"/>
            <a:r>
              <a:rPr lang="zh-CN" altLang="en-US" sz="2200" dirty="0">
                <a:latin typeface="微软雅黑" pitchFamily="34" charset="-122"/>
                <a:ea typeface="微软雅黑" pitchFamily="34" charset="-122"/>
              </a:rPr>
              <a:t>数据通路（</a:t>
            </a:r>
            <a:r>
              <a:rPr lang="en-US" altLang="zh-CN" sz="2200" dirty="0" err="1">
                <a:latin typeface="微软雅黑" pitchFamily="34" charset="-122"/>
                <a:ea typeface="微软雅黑" pitchFamily="34" charset="-122"/>
              </a:rPr>
              <a:t>datapath</a:t>
            </a:r>
            <a:r>
              <a:rPr lang="zh-CN" altLang="en-US" sz="2200" dirty="0">
                <a:latin typeface="微软雅黑" pitchFamily="34" charset="-122"/>
                <a:ea typeface="微软雅黑" pitchFamily="34" charset="-122"/>
              </a:rPr>
              <a:t>）中包含组合逻辑元件和存储信息的状态元件。</a:t>
            </a:r>
          </a:p>
          <a:p>
            <a:pPr lvl="2"/>
            <a:r>
              <a:rPr lang="zh-CN" altLang="en-US" sz="2200" dirty="0">
                <a:latin typeface="微软雅黑" pitchFamily="34" charset="-122"/>
                <a:ea typeface="微软雅黑" pitchFamily="34" charset="-122"/>
              </a:rPr>
              <a:t>组合逻辑（如加法器、</a:t>
            </a:r>
            <a:r>
              <a:rPr lang="en-US" altLang="zh-CN" sz="2200" dirty="0">
                <a:latin typeface="微软雅黑" pitchFamily="34" charset="-122"/>
                <a:ea typeface="微软雅黑" pitchFamily="34" charset="-122"/>
              </a:rPr>
              <a:t>ALU</a:t>
            </a:r>
            <a:r>
              <a:rPr lang="zh-CN" altLang="en-US" sz="2200" dirty="0">
                <a:latin typeface="微软雅黑" pitchFamily="34" charset="-122"/>
                <a:ea typeface="微软雅黑" pitchFamily="34" charset="-122"/>
              </a:rPr>
              <a:t>、扩展器、多路选择器以及状态元件的读操作逻辑等）用于对数据进行处理；</a:t>
            </a:r>
          </a:p>
          <a:p>
            <a:pPr lvl="2"/>
            <a:r>
              <a:rPr lang="zh-CN" altLang="en-US" sz="2200" dirty="0">
                <a:latin typeface="微软雅黑" pitchFamily="34" charset="-122"/>
                <a:ea typeface="微软雅黑" pitchFamily="34" charset="-122"/>
              </a:rPr>
              <a:t>状态元件包括触发器、寄存器和存储器等，用于对指令执行的中间状态或最终结果进行存储。</a:t>
            </a:r>
          </a:p>
          <a:p>
            <a:pPr lvl="1"/>
            <a:r>
              <a:rPr lang="zh-CN" altLang="en-US" sz="2200" dirty="0">
                <a:latin typeface="微软雅黑" pitchFamily="34" charset="-122"/>
                <a:ea typeface="微软雅黑" pitchFamily="34" charset="-122"/>
              </a:rPr>
              <a:t>控制单元（</a:t>
            </a:r>
            <a:r>
              <a:rPr lang="en-US" altLang="zh-CN" sz="2200" dirty="0">
                <a:latin typeface="微软雅黑" pitchFamily="34" charset="-122"/>
                <a:ea typeface="微软雅黑" pitchFamily="34" charset="-122"/>
              </a:rPr>
              <a:t>control unit</a:t>
            </a:r>
            <a:r>
              <a:rPr lang="zh-CN" altLang="en-US" sz="2200" dirty="0">
                <a:latin typeface="微软雅黑" pitchFamily="34" charset="-122"/>
                <a:ea typeface="微软雅黑" pitchFamily="34" charset="-122"/>
              </a:rPr>
              <a:t>）：对取出的指令进行译码，与指令执行得到的条件标志或当前机器的状态、时序信号等组合，生成对数据通路进行控制的控制信号。</a:t>
            </a:r>
          </a:p>
          <a:p>
            <a:r>
              <a:rPr lang="zh-CN" altLang="en-US" sz="2200" dirty="0">
                <a:latin typeface="微软雅黑" pitchFamily="34" charset="-122"/>
                <a:ea typeface="微软雅黑" pitchFamily="34" charset="-122"/>
              </a:rPr>
              <a:t>指令执行过程主要包括取指、译码、取数、运算、存结果。</a:t>
            </a:r>
          </a:p>
          <a:p>
            <a:r>
              <a:rPr lang="zh-CN" altLang="en-US" sz="2200" dirty="0">
                <a:latin typeface="微软雅黑" pitchFamily="34" charset="-122"/>
                <a:ea typeface="微软雅黑" pitchFamily="34" charset="-122"/>
              </a:rPr>
              <a:t>通常把取出并执行一条指令的时间称为指令周期，它由机器周期或直接由时钟周期组成。现代计算机已经没有机器周期的概念。</a:t>
            </a:r>
          </a:p>
        </p:txBody>
      </p:sp>
    </p:spTree>
    <p:extLst>
      <p:ext uri="{BB962C8B-B14F-4D97-AF65-F5344CB8AC3E}">
        <p14:creationId xmlns:p14="http://schemas.microsoft.com/office/powerpoint/2010/main" val="150183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7539">
                                            <p:txEl>
                                              <p:pRg st="3" end="3"/>
                                            </p:txEl>
                                          </p:spTgt>
                                        </p:tgtEl>
                                        <p:attrNameLst>
                                          <p:attrName>style.visibility</p:attrName>
                                        </p:attrNameLst>
                                      </p:cBhvr>
                                      <p:to>
                                        <p:strVal val="visible"/>
                                      </p:to>
                                    </p:set>
                                    <p:animEffect transition="in" filter="blinds(horizontal)">
                                      <p:cBhvr>
                                        <p:cTn id="22" dur="500"/>
                                        <p:tgtEl>
                                          <p:spTgt spid="577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7539">
                                            <p:txEl>
                                              <p:pRg st="4" end="4"/>
                                            </p:txEl>
                                          </p:spTgt>
                                        </p:tgtEl>
                                        <p:attrNameLst>
                                          <p:attrName>style.visibility</p:attrName>
                                        </p:attrNameLst>
                                      </p:cBhvr>
                                      <p:to>
                                        <p:strVal val="visible"/>
                                      </p:to>
                                    </p:set>
                                    <p:animEffect transition="in" filter="blinds(horizontal)">
                                      <p:cBhvr>
                                        <p:cTn id="27" dur="500"/>
                                        <p:tgtEl>
                                          <p:spTgt spid="577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7539">
                                            <p:txEl>
                                              <p:pRg st="5" end="5"/>
                                            </p:txEl>
                                          </p:spTgt>
                                        </p:tgtEl>
                                        <p:attrNameLst>
                                          <p:attrName>style.visibility</p:attrName>
                                        </p:attrNameLst>
                                      </p:cBhvr>
                                      <p:to>
                                        <p:strVal val="visible"/>
                                      </p:to>
                                    </p:set>
                                    <p:animEffect transition="in" filter="blinds(horizontal)">
                                      <p:cBhvr>
                                        <p:cTn id="32" dur="500"/>
                                        <p:tgtEl>
                                          <p:spTgt spid="577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7539">
                                            <p:txEl>
                                              <p:pRg st="6" end="6"/>
                                            </p:txEl>
                                          </p:spTgt>
                                        </p:tgtEl>
                                        <p:attrNameLst>
                                          <p:attrName>style.visibility</p:attrName>
                                        </p:attrNameLst>
                                      </p:cBhvr>
                                      <p:to>
                                        <p:strVal val="visible"/>
                                      </p:to>
                                    </p:set>
                                    <p:animEffect transition="in" filter="blinds(horizontal)">
                                      <p:cBhvr>
                                        <p:cTn id="37" dur="500"/>
                                        <p:tgtEl>
                                          <p:spTgt spid="577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7539">
                                            <p:txEl>
                                              <p:pRg st="7" end="7"/>
                                            </p:txEl>
                                          </p:spTgt>
                                        </p:tgtEl>
                                        <p:attrNameLst>
                                          <p:attrName>style.visibility</p:attrName>
                                        </p:attrNameLst>
                                      </p:cBhvr>
                                      <p:to>
                                        <p:strVal val="visible"/>
                                      </p:to>
                                    </p:set>
                                    <p:animEffect transition="in" filter="blinds(horizontal)">
                                      <p:cBhvr>
                                        <p:cTn id="42" dur="500"/>
                                        <p:tgtEl>
                                          <p:spTgt spid="577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808038" y="128588"/>
            <a:ext cx="7499350" cy="528637"/>
          </a:xfrm>
        </p:spPr>
        <p:txBody>
          <a:bodyPr/>
          <a:lstStyle/>
          <a:p>
            <a:r>
              <a:rPr lang="zh-CN" altLang="en-US"/>
              <a:t>程序及指令的执行过程 </a:t>
            </a:r>
          </a:p>
        </p:txBody>
      </p:sp>
      <p:sp>
        <p:nvSpPr>
          <p:cNvPr id="450563" name="Rectangle 3"/>
          <p:cNvSpPr>
            <a:spLocks noGrp="1" noChangeArrowheads="1"/>
          </p:cNvSpPr>
          <p:nvPr>
            <p:ph type="body" idx="1"/>
          </p:nvPr>
        </p:nvSpPr>
        <p:spPr>
          <a:xfrm>
            <a:off x="338138" y="803275"/>
            <a:ext cx="8496300" cy="4960938"/>
          </a:xfrm>
        </p:spPr>
        <p:txBody>
          <a:bodyPr/>
          <a:lstStyle/>
          <a:p>
            <a:pPr>
              <a:lnSpc>
                <a:spcPct val="110000"/>
              </a:lnSpc>
              <a:spcBef>
                <a:spcPct val="20000"/>
              </a:spcBef>
            </a:pPr>
            <a:r>
              <a:rPr lang="zh-CN" altLang="en-US" sz="2400">
                <a:latin typeface="微软雅黑" pitchFamily="34" charset="-122"/>
                <a:ea typeface="微软雅黑" pitchFamily="34" charset="-122"/>
              </a:rPr>
              <a:t>程序和指令的关系</a:t>
            </a:r>
          </a:p>
          <a:p>
            <a:pPr lvl="1">
              <a:lnSpc>
                <a:spcPct val="110000"/>
              </a:lnSpc>
              <a:spcBef>
                <a:spcPct val="20000"/>
              </a:spcBef>
            </a:pPr>
            <a:r>
              <a:rPr lang="zh-CN" altLang="en-US" sz="2300">
                <a:latin typeface="微软雅黑" pitchFamily="34" charset="-122"/>
                <a:ea typeface="微软雅黑" pitchFamily="34" charset="-122"/>
              </a:rPr>
              <a:t>程序由一条一条指令组成，指令按顺序存放在内存连续单元</a:t>
            </a:r>
          </a:p>
          <a:p>
            <a:pPr>
              <a:lnSpc>
                <a:spcPct val="110000"/>
              </a:lnSpc>
              <a:spcBef>
                <a:spcPct val="20000"/>
              </a:spcBef>
            </a:pPr>
            <a:r>
              <a:rPr lang="zh-CN" altLang="en-US" sz="2400">
                <a:latin typeface="微软雅黑" pitchFamily="34" charset="-122"/>
                <a:ea typeface="微软雅黑" pitchFamily="34" charset="-122"/>
              </a:rPr>
              <a:t>程序的执行：</a:t>
            </a:r>
            <a:r>
              <a:rPr lang="zh-CN" altLang="en-US" sz="2400">
                <a:solidFill>
                  <a:srgbClr val="A50021"/>
                </a:solidFill>
                <a:latin typeface="微软雅黑" pitchFamily="34" charset="-122"/>
                <a:ea typeface="微软雅黑" pitchFamily="34" charset="-122"/>
              </a:rPr>
              <a:t>周而复始地执行一条一条指令</a:t>
            </a:r>
          </a:p>
          <a:p>
            <a:pPr lvl="1">
              <a:lnSpc>
                <a:spcPct val="110000"/>
              </a:lnSpc>
              <a:spcBef>
                <a:spcPct val="20000"/>
              </a:spcBef>
            </a:pPr>
            <a:r>
              <a:rPr lang="zh-CN" altLang="en-US" sz="2400">
                <a:latin typeface="微软雅黑" pitchFamily="34" charset="-122"/>
                <a:ea typeface="微软雅黑" pitchFamily="34" charset="-122"/>
              </a:rPr>
              <a:t>正常情况下，指令按其存放顺序执行</a:t>
            </a:r>
          </a:p>
          <a:p>
            <a:pPr lvl="1">
              <a:lnSpc>
                <a:spcPct val="110000"/>
              </a:lnSpc>
              <a:spcBef>
                <a:spcPct val="20000"/>
              </a:spcBef>
            </a:pPr>
            <a:r>
              <a:rPr lang="zh-CN" altLang="en-US" sz="2400">
                <a:latin typeface="微软雅黑" pitchFamily="34" charset="-122"/>
                <a:ea typeface="微软雅黑" pitchFamily="34" charset="-122"/>
              </a:rPr>
              <a:t>遇到需改变程序执行流程时，用相应的转移指令</a:t>
            </a:r>
            <a:r>
              <a:rPr lang="zh-CN" altLang="en-US" sz="2400">
                <a:solidFill>
                  <a:srgbClr val="006600"/>
                </a:solidFill>
                <a:latin typeface="微软雅黑" pitchFamily="34" charset="-122"/>
                <a:ea typeface="微软雅黑" pitchFamily="34" charset="-122"/>
              </a:rPr>
              <a:t>（包括无条件转移指令、条件转移指令、调用指令和返回指令等）</a:t>
            </a:r>
            <a:r>
              <a:rPr lang="zh-CN" altLang="en-US" sz="2400">
                <a:latin typeface="微软雅黑" pitchFamily="34" charset="-122"/>
                <a:ea typeface="微软雅黑" pitchFamily="34" charset="-122"/>
              </a:rPr>
              <a:t>来改变程序执行流程</a:t>
            </a:r>
          </a:p>
          <a:p>
            <a:pPr>
              <a:lnSpc>
                <a:spcPct val="110000"/>
              </a:lnSpc>
              <a:spcBef>
                <a:spcPct val="20000"/>
              </a:spcBef>
            </a:pPr>
            <a:r>
              <a:rPr lang="zh-CN" altLang="en-US" sz="2400">
                <a:latin typeface="微软雅黑" pitchFamily="34" charset="-122"/>
                <a:ea typeface="微软雅黑" pitchFamily="34" charset="-122"/>
              </a:rPr>
              <a:t>程序的执行流的控制</a:t>
            </a:r>
          </a:p>
          <a:p>
            <a:pPr lvl="1">
              <a:lnSpc>
                <a:spcPct val="110000"/>
              </a:lnSpc>
              <a:spcBef>
                <a:spcPct val="20000"/>
              </a:spcBef>
            </a:pPr>
            <a:r>
              <a:rPr lang="zh-CN" altLang="en-US" sz="2400">
                <a:latin typeface="微软雅黑" pitchFamily="34" charset="-122"/>
                <a:ea typeface="微软雅黑" pitchFamily="34" charset="-122"/>
              </a:rPr>
              <a:t>将要执行的指令所在存储单元的地址由程序计数器</a:t>
            </a:r>
            <a:r>
              <a:rPr lang="en-US" altLang="zh-CN" sz="2400">
                <a:latin typeface="微软雅黑" pitchFamily="34" charset="-122"/>
                <a:ea typeface="微软雅黑" pitchFamily="34" charset="-122"/>
              </a:rPr>
              <a:t>PC</a:t>
            </a:r>
            <a:r>
              <a:rPr lang="zh-CN" altLang="en-US" sz="2400">
                <a:latin typeface="微软雅黑" pitchFamily="34" charset="-122"/>
                <a:ea typeface="微软雅黑" pitchFamily="34" charset="-122"/>
              </a:rPr>
              <a:t>给出，通过改变</a:t>
            </a:r>
            <a:r>
              <a:rPr lang="en-US" altLang="zh-CN" sz="2400">
                <a:latin typeface="微软雅黑" pitchFamily="34" charset="-122"/>
                <a:ea typeface="微软雅黑" pitchFamily="34" charset="-122"/>
              </a:rPr>
              <a:t>PC</a:t>
            </a:r>
            <a:r>
              <a:rPr lang="zh-CN" altLang="en-US" sz="2400">
                <a:latin typeface="微软雅黑" pitchFamily="34" charset="-122"/>
                <a:ea typeface="微软雅黑" pitchFamily="34" charset="-122"/>
              </a:rPr>
              <a:t>的值来控制执行顺序</a:t>
            </a:r>
          </a:p>
          <a:p>
            <a:pPr>
              <a:lnSpc>
                <a:spcPct val="110000"/>
              </a:lnSpc>
              <a:spcBef>
                <a:spcPct val="20000"/>
              </a:spcBef>
            </a:pPr>
            <a:r>
              <a:rPr lang="zh-CN" altLang="en-US" sz="2400">
                <a:latin typeface="微软雅黑" pitchFamily="34" charset="-122"/>
                <a:ea typeface="微软雅黑" pitchFamily="34" charset="-122"/>
              </a:rPr>
              <a:t>指令周期：</a:t>
            </a:r>
            <a:r>
              <a:rPr lang="en-US" altLang="zh-CN" sz="2400">
                <a:solidFill>
                  <a:srgbClr val="A50021"/>
                </a:solidFill>
                <a:latin typeface="微软雅黑" pitchFamily="34" charset="-122"/>
                <a:ea typeface="微软雅黑" pitchFamily="34" charset="-122"/>
              </a:rPr>
              <a:t>CPU</a:t>
            </a:r>
            <a:r>
              <a:rPr lang="zh-CN" altLang="en-US" sz="2400">
                <a:solidFill>
                  <a:srgbClr val="A50021"/>
                </a:solidFill>
                <a:latin typeface="微软雅黑" pitchFamily="34" charset="-122"/>
                <a:ea typeface="微软雅黑" pitchFamily="34" charset="-122"/>
              </a:rPr>
              <a:t>取出并执行一条指令的时间</a:t>
            </a:r>
            <a:endParaRPr lang="zh-CN" altLang="en-US" sz="24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7" dur="500"/>
                                        <p:tgtEl>
                                          <p:spTgt spid="450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63">
                                            <p:txEl>
                                              <p:pRg st="3" end="3"/>
                                            </p:txEl>
                                          </p:spTgt>
                                        </p:tgtEl>
                                        <p:attrNameLst>
                                          <p:attrName>style.visibility</p:attrName>
                                        </p:attrNameLst>
                                      </p:cBhvr>
                                      <p:to>
                                        <p:strVal val="visible"/>
                                      </p:to>
                                    </p:set>
                                    <p:animEffect transition="in" filter="blinds(horizontal)">
                                      <p:cBhvr>
                                        <p:cTn id="12" dur="500"/>
                                        <p:tgtEl>
                                          <p:spTgt spid="4505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63">
                                            <p:txEl>
                                              <p:pRg st="4" end="4"/>
                                            </p:txEl>
                                          </p:spTgt>
                                        </p:tgtEl>
                                        <p:attrNameLst>
                                          <p:attrName>style.visibility</p:attrName>
                                        </p:attrNameLst>
                                      </p:cBhvr>
                                      <p:to>
                                        <p:strVal val="visible"/>
                                      </p:to>
                                    </p:set>
                                    <p:animEffect transition="in" filter="blinds(horizontal)">
                                      <p:cBhvr>
                                        <p:cTn id="17" dur="500"/>
                                        <p:tgtEl>
                                          <p:spTgt spid="4505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563">
                                            <p:txEl>
                                              <p:pRg st="6" end="6"/>
                                            </p:txEl>
                                          </p:spTgt>
                                        </p:tgtEl>
                                        <p:attrNameLst>
                                          <p:attrName>style.visibility</p:attrName>
                                        </p:attrNameLst>
                                      </p:cBhvr>
                                      <p:to>
                                        <p:strVal val="visible"/>
                                      </p:to>
                                    </p:set>
                                    <p:animEffect transition="in" filter="blinds(horizontal)">
                                      <p:cBhvr>
                                        <p:cTn id="22" dur="5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a:t>本章小结</a:t>
            </a:r>
          </a:p>
        </p:txBody>
      </p:sp>
      <p:sp>
        <p:nvSpPr>
          <p:cNvPr id="578563" name="Rectangle 3"/>
          <p:cNvSpPr>
            <a:spLocks noGrp="1" noChangeArrowheads="1"/>
          </p:cNvSpPr>
          <p:nvPr>
            <p:ph type="body" idx="1"/>
          </p:nvPr>
        </p:nvSpPr>
        <p:spPr>
          <a:xfrm>
            <a:off x="249238" y="895350"/>
            <a:ext cx="8655050" cy="5445125"/>
          </a:xfrm>
        </p:spPr>
        <p:txBody>
          <a:bodyPr/>
          <a:lstStyle/>
          <a:p>
            <a:r>
              <a:rPr lang="zh-CN" altLang="en-US" sz="2200">
                <a:latin typeface="微软雅黑" pitchFamily="34" charset="-122"/>
                <a:ea typeface="微软雅黑" pitchFamily="34" charset="-122"/>
              </a:rPr>
              <a:t>现代计算机的每个指令周期直接由时钟周期（节拍）组成。</a:t>
            </a:r>
          </a:p>
          <a:p>
            <a:r>
              <a:rPr lang="zh-CN" altLang="en-US" sz="2200">
                <a:latin typeface="微软雅黑" pitchFamily="34" charset="-122"/>
                <a:ea typeface="微软雅黑" pitchFamily="34" charset="-122"/>
              </a:rPr>
              <a:t>时钟信号是</a:t>
            </a: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中用于控制同步的信号。</a:t>
            </a:r>
          </a:p>
          <a:p>
            <a:r>
              <a:rPr lang="zh-CN" altLang="en-US" sz="2200">
                <a:latin typeface="微软雅黑" pitchFamily="34" charset="-122"/>
                <a:ea typeface="微软雅黑" pitchFamily="34" charset="-122"/>
              </a:rPr>
              <a:t>每条指令功能不同，因此每条指令执行时数据在数据通路中所经过的部件和路径也可能不同。但是，每条指令在取指令阶段都一样。</a:t>
            </a:r>
          </a:p>
          <a:p>
            <a:r>
              <a:rPr lang="zh-CN" altLang="en-US" sz="2200">
                <a:latin typeface="微软雅黑" pitchFamily="34" charset="-122"/>
                <a:ea typeface="微软雅黑" pitchFamily="34" charset="-122"/>
              </a:rPr>
              <a:t>早期计算机中数据通路采用总线方式，通过</a:t>
            </a: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的内部总线把</a:t>
            </a: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中的通用寄存器、</a:t>
            </a:r>
            <a:r>
              <a:rPr lang="en-US" altLang="zh-CN" sz="2200">
                <a:latin typeface="微软雅黑" pitchFamily="34" charset="-122"/>
                <a:ea typeface="微软雅黑" pitchFamily="34" charset="-122"/>
              </a:rPr>
              <a:t>ALU</a:t>
            </a:r>
            <a:r>
              <a:rPr lang="zh-CN" altLang="en-US" sz="2200">
                <a:latin typeface="微软雅黑" pitchFamily="34" charset="-122"/>
                <a:ea typeface="微软雅黑" pitchFamily="34" charset="-122"/>
              </a:rPr>
              <a:t>、暂存器、指令寄存器等互连，有单总线、二总线和三总线结构数据通路。</a:t>
            </a:r>
          </a:p>
          <a:p>
            <a:r>
              <a:rPr lang="zh-CN" altLang="en-US" sz="2200">
                <a:latin typeface="微软雅黑" pitchFamily="34" charset="-122"/>
                <a:ea typeface="微软雅黑" pitchFamily="34" charset="-122"/>
              </a:rPr>
              <a:t>现代计算机的数据通路都采用流水线方式实现，将每条指令的执行过程分解成功能段相同的几个流水段，每个流水段的执行时间也被设置成完全相同。</a:t>
            </a:r>
          </a:p>
          <a:p>
            <a:r>
              <a:rPr lang="zh-CN" altLang="en-US" sz="2200">
                <a:latin typeface="微软雅黑" pitchFamily="34" charset="-122"/>
                <a:ea typeface="微软雅黑" pitchFamily="34" charset="-122"/>
              </a:rPr>
              <a:t>流水线方式下，同时有多条指令重叠执行，因此程序的执行时间比串行执行方式下缩短很多。在有些情况下会发生流水线冒险，包括结构冒险、数据冒险和控制冒险三类。</a:t>
            </a:r>
          </a:p>
          <a:p>
            <a:r>
              <a:rPr lang="zh-CN" altLang="en-US" sz="2200">
                <a:latin typeface="微软雅黑" pitchFamily="34" charset="-122"/>
                <a:ea typeface="微软雅黑" pitchFamily="34" charset="-122"/>
              </a:rPr>
              <a:t>高级流水线：超流水、静态多发射（</a:t>
            </a:r>
            <a:r>
              <a:rPr lang="en-US" altLang="zh-CN" sz="2200">
                <a:latin typeface="微软雅黑" pitchFamily="34" charset="-122"/>
                <a:ea typeface="微软雅黑" pitchFamily="34" charset="-122"/>
              </a:rPr>
              <a:t>VLIW</a:t>
            </a:r>
            <a:r>
              <a:rPr lang="zh-CN" altLang="en-US" sz="2200">
                <a:latin typeface="微软雅黑" pitchFamily="34" charset="-122"/>
                <a:ea typeface="微软雅黑" pitchFamily="34" charset="-122"/>
              </a:rPr>
              <a:t>）、超标量、动态调度</a:t>
            </a:r>
          </a:p>
        </p:txBody>
      </p:sp>
    </p:spTree>
    <p:extLst>
      <p:ext uri="{BB962C8B-B14F-4D97-AF65-F5344CB8AC3E}">
        <p14:creationId xmlns:p14="http://schemas.microsoft.com/office/powerpoint/2010/main" val="297801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58825" y="174625"/>
            <a:ext cx="7499350" cy="528638"/>
          </a:xfrm>
        </p:spPr>
        <p:txBody>
          <a:bodyPr/>
          <a:lstStyle/>
          <a:p>
            <a:r>
              <a:rPr lang="zh-CN" altLang="en-US"/>
              <a:t>程序及指令的执行过程</a:t>
            </a:r>
          </a:p>
        </p:txBody>
      </p:sp>
      <p:pic>
        <p:nvPicPr>
          <p:cNvPr id="456710" name="Picture 6"/>
          <p:cNvPicPr>
            <a:picLocks noChangeAspect="1" noChangeArrowheads="1"/>
          </p:cNvPicPr>
          <p:nvPr/>
        </p:nvPicPr>
        <p:blipFill>
          <a:blip r:embed="rId2"/>
          <a:srcRect/>
          <a:stretch>
            <a:fillRect/>
          </a:stretch>
        </p:blipFill>
        <p:spPr bwMode="auto">
          <a:xfrm>
            <a:off x="198438" y="773113"/>
            <a:ext cx="8585200" cy="4394200"/>
          </a:xfrm>
          <a:prstGeom prst="rect">
            <a:avLst/>
          </a:prstGeom>
          <a:noFill/>
          <a:ln w="9525">
            <a:noFill/>
            <a:miter lim="800000"/>
            <a:headEnd/>
            <a:tailEnd/>
          </a:ln>
        </p:spPr>
      </p:pic>
      <p:sp>
        <p:nvSpPr>
          <p:cNvPr id="456713" name="Line 9"/>
          <p:cNvSpPr>
            <a:spLocks noChangeShapeType="1"/>
          </p:cNvSpPr>
          <p:nvPr/>
        </p:nvSpPr>
        <p:spPr bwMode="auto">
          <a:xfrm>
            <a:off x="0" y="3308350"/>
            <a:ext cx="9144000" cy="44450"/>
          </a:xfrm>
          <a:prstGeom prst="line">
            <a:avLst/>
          </a:prstGeom>
          <a:noFill/>
          <a:ln w="50800">
            <a:solidFill>
              <a:srgbClr val="FE9AAB"/>
            </a:solidFill>
            <a:round/>
            <a:headEnd/>
            <a:tailEnd/>
          </a:ln>
          <a:effectLst/>
        </p:spPr>
        <p:txBody>
          <a:bodyPr/>
          <a:lstStyle/>
          <a:p>
            <a:endParaRPr lang="zh-CN" altLang="en-US"/>
          </a:p>
        </p:txBody>
      </p:sp>
      <p:sp>
        <p:nvSpPr>
          <p:cNvPr id="456714" name="Text Box 10"/>
          <p:cNvSpPr txBox="1">
            <a:spLocks noChangeArrowheads="1"/>
          </p:cNvSpPr>
          <p:nvPr/>
        </p:nvSpPr>
        <p:spPr bwMode="auto">
          <a:xfrm>
            <a:off x="347663" y="5646738"/>
            <a:ext cx="8431212" cy="793750"/>
          </a:xfrm>
          <a:prstGeom prst="rect">
            <a:avLst/>
          </a:prstGeom>
          <a:noFill/>
          <a:ln w="50800">
            <a:noFill/>
            <a:miter lim="800000"/>
            <a:headEnd/>
            <a:tailEnd/>
          </a:ln>
          <a:effectLst/>
        </p:spPr>
        <p:txBody>
          <a:bodyPr>
            <a:spAutoFit/>
          </a:bodyPr>
          <a:lstStyle/>
          <a:p>
            <a:pPr>
              <a:spcBef>
                <a:spcPct val="30000"/>
              </a:spcBef>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运行程序的过程就是执行一条一条指令的过程</a:t>
            </a:r>
          </a:p>
          <a:p>
            <a:pPr>
              <a:spcBef>
                <a:spcPct val="30000"/>
              </a:spcBef>
            </a:pP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执行指令的过程中，包含</a:t>
            </a:r>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操作</a:t>
            </a:r>
            <a:r>
              <a:rPr lang="zh-CN" altLang="en-US" sz="2000">
                <a:solidFill>
                  <a:srgbClr val="006600"/>
                </a:solidFill>
                <a:latin typeface="微软雅黑" pitchFamily="34" charset="-122"/>
                <a:ea typeface="微软雅黑" pitchFamily="34" charset="-122"/>
              </a:rPr>
              <a:t>、</a:t>
            </a:r>
            <a:r>
              <a:rPr lang="zh-CN" altLang="en-US" sz="2000">
                <a:solidFill>
                  <a:schemeClr val="accent1"/>
                </a:solidFill>
                <a:latin typeface="微软雅黑" pitchFamily="34" charset="-122"/>
                <a:ea typeface="微软雅黑" pitchFamily="34" charset="-122"/>
              </a:rPr>
              <a:t>访问内存或</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端口的操作</a:t>
            </a:r>
            <a:r>
              <a:rPr lang="zh-CN" altLang="en-US" sz="2000">
                <a:solidFill>
                  <a:srgbClr val="006600"/>
                </a:solidFill>
                <a:latin typeface="微软雅黑" pitchFamily="34" charset="-122"/>
                <a:ea typeface="微软雅黑" pitchFamily="34" charset="-122"/>
              </a:rPr>
              <a:t>两类</a:t>
            </a:r>
          </a:p>
        </p:txBody>
      </p:sp>
      <p:sp>
        <p:nvSpPr>
          <p:cNvPr id="456715" name="Text Box 11"/>
          <p:cNvSpPr txBox="1">
            <a:spLocks noChangeArrowheads="1"/>
          </p:cNvSpPr>
          <p:nvPr/>
        </p:nvSpPr>
        <p:spPr bwMode="auto">
          <a:xfrm>
            <a:off x="177800" y="784225"/>
            <a:ext cx="4408488" cy="7016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1"/>
                </a:solidFill>
                <a:latin typeface="微软雅黑" pitchFamily="34" charset="-122"/>
                <a:ea typeface="微软雅黑" pitchFamily="34" charset="-122"/>
              </a:rPr>
              <a:t>访存或</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涉及存储系统、总线和</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接口等内容</a:t>
            </a:r>
            <a:r>
              <a:rPr lang="zh-CN" altLang="en-US" sz="2000">
                <a:solidFill>
                  <a:srgbClr val="993300"/>
                </a:solidFill>
                <a:latin typeface="微软雅黑" pitchFamily="34" charset="-122"/>
                <a:ea typeface="微软雅黑" pitchFamily="34" charset="-122"/>
              </a:rPr>
              <a:t>（以后章节内容）</a:t>
            </a:r>
          </a:p>
        </p:txBody>
      </p:sp>
      <p:sp>
        <p:nvSpPr>
          <p:cNvPr id="456716" name="Text Box 12"/>
          <p:cNvSpPr txBox="1">
            <a:spLocks noChangeArrowheads="1"/>
          </p:cNvSpPr>
          <p:nvPr/>
        </p:nvSpPr>
        <p:spPr bwMode="auto">
          <a:xfrm>
            <a:off x="107950" y="4805363"/>
            <a:ext cx="5019675" cy="701675"/>
          </a:xfrm>
          <a:prstGeom prst="rect">
            <a:avLst/>
          </a:prstGeom>
          <a:noFill/>
          <a:ln w="50800">
            <a:noFill/>
            <a:miter lim="800000"/>
            <a:headEnd/>
            <a:tailEnd/>
          </a:ln>
          <a:effectLst/>
        </p:spPr>
        <p:txBody>
          <a:bodyPr>
            <a:spAutoFit/>
          </a:bodyPr>
          <a:lstStyle/>
          <a:p>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内部操作：</a:t>
            </a:r>
          </a:p>
          <a:p>
            <a:r>
              <a:rPr lang="zh-CN" altLang="en-US" sz="2000">
                <a:solidFill>
                  <a:srgbClr val="006600"/>
                </a:solidFill>
                <a:latin typeface="微软雅黑" pitchFamily="34" charset="-122"/>
                <a:ea typeface="微软雅黑" pitchFamily="34" charset="-122"/>
              </a:rPr>
              <a:t>涉及</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内部数据通路</a:t>
            </a:r>
            <a:r>
              <a:rPr lang="zh-CN" altLang="en-US" sz="2000">
                <a:solidFill>
                  <a:srgbClr val="993300"/>
                </a:solidFill>
                <a:latin typeface="微软雅黑" pitchFamily="34" charset="-122"/>
                <a:ea typeface="微软雅黑" pitchFamily="34" charset="-122"/>
              </a:rPr>
              <a:t>（本章节内容）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blinds(horizontal)">
                                      <p:cBhvr>
                                        <p:cTn id="7" dur="500"/>
                                        <p:tgtEl>
                                          <p:spTgt spid="4567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6714">
                                            <p:txEl>
                                              <p:pRg st="0" end="0"/>
                                            </p:txEl>
                                          </p:spTgt>
                                        </p:tgtEl>
                                        <p:attrNameLst>
                                          <p:attrName>style.visibility</p:attrName>
                                        </p:attrNameLst>
                                      </p:cBhvr>
                                      <p:to>
                                        <p:strVal val="visible"/>
                                      </p:to>
                                    </p:set>
                                    <p:animEffect transition="in" filter="blinds(horizontal)">
                                      <p:cBhvr>
                                        <p:cTn id="12" dur="500"/>
                                        <p:tgtEl>
                                          <p:spTgt spid="4567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6714">
                                            <p:txEl>
                                              <p:pRg st="1" end="1"/>
                                            </p:txEl>
                                          </p:spTgt>
                                        </p:tgtEl>
                                        <p:attrNameLst>
                                          <p:attrName>style.visibility</p:attrName>
                                        </p:attrNameLst>
                                      </p:cBhvr>
                                      <p:to>
                                        <p:strVal val="visible"/>
                                      </p:to>
                                    </p:set>
                                    <p:animEffect transition="in" filter="blinds(horizontal)">
                                      <p:cBhvr>
                                        <p:cTn id="17" dur="500"/>
                                        <p:tgtEl>
                                          <p:spTgt spid="4567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6713"/>
                                        </p:tgtEl>
                                        <p:attrNameLst>
                                          <p:attrName>style.visibility</p:attrName>
                                        </p:attrNameLst>
                                      </p:cBhvr>
                                      <p:to>
                                        <p:strVal val="visible"/>
                                      </p:to>
                                    </p:set>
                                    <p:animEffect transition="in" filter="blinds(horizontal)">
                                      <p:cBhvr>
                                        <p:cTn id="22" dur="500"/>
                                        <p:tgtEl>
                                          <p:spTgt spid="4567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6716"/>
                                        </p:tgtEl>
                                        <p:attrNameLst>
                                          <p:attrName>style.visibility</p:attrName>
                                        </p:attrNameLst>
                                      </p:cBhvr>
                                      <p:to>
                                        <p:strVal val="visible"/>
                                      </p:to>
                                    </p:set>
                                    <p:animEffect transition="in" filter="blinds(horizontal)">
                                      <p:cBhvr>
                                        <p:cTn id="27" dur="500"/>
                                        <p:tgtEl>
                                          <p:spTgt spid="4567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6715"/>
                                        </p:tgtEl>
                                        <p:attrNameLst>
                                          <p:attrName>style.visibility</p:attrName>
                                        </p:attrNameLst>
                                      </p:cBhvr>
                                      <p:to>
                                        <p:strVal val="visible"/>
                                      </p:to>
                                    </p:set>
                                    <p:animEffect transition="in" filter="blinds(horizontal)">
                                      <p:cBhvr>
                                        <p:cTn id="32" dur="500"/>
                                        <p:tgtEl>
                                          <p:spTgt spid="456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3" grpId="0" animBg="1"/>
      <p:bldP spid="456715" grpId="0"/>
      <p:bldP spid="4567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454025" y="160338"/>
            <a:ext cx="7948613" cy="528637"/>
          </a:xfrm>
        </p:spPr>
        <p:txBody>
          <a:bodyPr/>
          <a:lstStyle/>
          <a:p>
            <a:r>
              <a:rPr lang="zh-CN" altLang="en-US"/>
              <a:t>机器指令的执行过程 </a:t>
            </a:r>
          </a:p>
        </p:txBody>
      </p:sp>
      <p:sp>
        <p:nvSpPr>
          <p:cNvPr id="449539" name="Rectangle 3"/>
          <p:cNvSpPr>
            <a:spLocks noGrp="1" noChangeArrowheads="1"/>
          </p:cNvSpPr>
          <p:nvPr>
            <p:ph type="body" idx="1"/>
          </p:nvPr>
        </p:nvSpPr>
        <p:spPr>
          <a:xfrm>
            <a:off x="185738" y="749300"/>
            <a:ext cx="8191500" cy="4006850"/>
          </a:xfrm>
        </p:spPr>
        <p:txBody>
          <a:bodyPr/>
          <a:lstStyle/>
          <a:p>
            <a:pPr>
              <a:spcBef>
                <a:spcPct val="10000"/>
              </a:spcBef>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执行指令的过程</a:t>
            </a:r>
          </a:p>
          <a:p>
            <a:pPr lvl="2">
              <a:spcBef>
                <a:spcPct val="20000"/>
              </a:spcBef>
            </a:pPr>
            <a:r>
              <a:rPr lang="zh-CN" altLang="en-US" sz="2000">
                <a:latin typeface="微软雅黑" pitchFamily="34" charset="-122"/>
                <a:ea typeface="微软雅黑" pitchFamily="34" charset="-122"/>
              </a:rPr>
              <a:t>取指令</a:t>
            </a:r>
          </a:p>
          <a:p>
            <a:pPr lvl="2">
              <a:spcBef>
                <a:spcPct val="20000"/>
              </a:spcBef>
            </a:pPr>
            <a:r>
              <a:rPr lang="en-US" altLang="zh-CN" sz="2000">
                <a:latin typeface="微软雅黑" pitchFamily="34" charset="-122"/>
                <a:ea typeface="微软雅黑" pitchFamily="34" charset="-122"/>
              </a:rPr>
              <a:t>PC+“1”</a:t>
            </a:r>
            <a:endParaRPr lang="zh-CN" altLang="en-US" sz="2000">
              <a:latin typeface="微软雅黑" pitchFamily="34" charset="-122"/>
              <a:ea typeface="微软雅黑" pitchFamily="34" charset="-122"/>
            </a:endParaRPr>
          </a:p>
          <a:p>
            <a:pPr lvl="2">
              <a:spcBef>
                <a:spcPct val="20000"/>
              </a:spcBef>
            </a:pPr>
            <a:r>
              <a:rPr lang="zh-CN" altLang="en-US" sz="2000">
                <a:solidFill>
                  <a:schemeClr val="tx1"/>
                </a:solidFill>
                <a:latin typeface="微软雅黑" pitchFamily="34" charset="-122"/>
                <a:ea typeface="微软雅黑" pitchFamily="34" charset="-122"/>
              </a:rPr>
              <a:t>指令译码</a:t>
            </a:r>
          </a:p>
          <a:p>
            <a:pPr lvl="2">
              <a:spcBef>
                <a:spcPct val="20000"/>
              </a:spcBef>
            </a:pPr>
            <a:r>
              <a:rPr lang="zh-CN" altLang="en-US" sz="2000">
                <a:latin typeface="微软雅黑" pitchFamily="34" charset="-122"/>
                <a:ea typeface="微软雅黑" pitchFamily="34" charset="-122"/>
              </a:rPr>
              <a:t>进行主存地址运算</a:t>
            </a:r>
          </a:p>
          <a:p>
            <a:pPr lvl="2">
              <a:spcBef>
                <a:spcPct val="20000"/>
              </a:spcBef>
            </a:pPr>
            <a:r>
              <a:rPr lang="zh-CN" altLang="en-US" sz="2000">
                <a:latin typeface="微软雅黑" pitchFamily="34" charset="-122"/>
                <a:ea typeface="微软雅黑" pitchFamily="34" charset="-122"/>
              </a:rPr>
              <a:t>取操作数</a:t>
            </a:r>
          </a:p>
          <a:p>
            <a:pPr lvl="2">
              <a:spcBef>
                <a:spcPct val="20000"/>
              </a:spcBef>
            </a:pPr>
            <a:r>
              <a:rPr lang="zh-CN" altLang="en-US" sz="2000">
                <a:latin typeface="微软雅黑" pitchFamily="34" charset="-122"/>
                <a:ea typeface="微软雅黑" pitchFamily="34" charset="-122"/>
              </a:rPr>
              <a:t>进行算术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逻辑运算</a:t>
            </a:r>
          </a:p>
          <a:p>
            <a:pPr lvl="2">
              <a:spcBef>
                <a:spcPct val="20000"/>
              </a:spcBef>
            </a:pPr>
            <a:r>
              <a:rPr lang="zh-CN" altLang="en-US" sz="2000">
                <a:latin typeface="微软雅黑" pitchFamily="34" charset="-122"/>
                <a:ea typeface="微软雅黑" pitchFamily="34" charset="-122"/>
              </a:rPr>
              <a:t>存结果</a:t>
            </a:r>
          </a:p>
          <a:p>
            <a:pPr lvl="2">
              <a:spcBef>
                <a:spcPct val="20000"/>
              </a:spcBef>
            </a:pPr>
            <a:r>
              <a:rPr lang="zh-CN" altLang="en-US" sz="2000">
                <a:solidFill>
                  <a:schemeClr val="accent2"/>
                </a:solidFill>
                <a:latin typeface="微软雅黑" pitchFamily="34" charset="-122"/>
                <a:ea typeface="微软雅黑" pitchFamily="34" charset="-122"/>
              </a:rPr>
              <a:t>以上每步都需检测“异常”</a:t>
            </a:r>
          </a:p>
          <a:p>
            <a:pPr lvl="2">
              <a:spcBef>
                <a:spcPct val="20000"/>
              </a:spcBef>
            </a:pPr>
            <a:r>
              <a:rPr lang="zh-CN" altLang="en-US" sz="2000">
                <a:solidFill>
                  <a:schemeClr val="accent2"/>
                </a:solidFill>
                <a:latin typeface="微软雅黑" pitchFamily="34" charset="-122"/>
                <a:ea typeface="微软雅黑" pitchFamily="34" charset="-122"/>
              </a:rPr>
              <a:t>若有异常，则自动切换到异常处理程序</a:t>
            </a:r>
          </a:p>
          <a:p>
            <a:pPr lvl="2">
              <a:spcBef>
                <a:spcPct val="20000"/>
              </a:spcBef>
            </a:pPr>
            <a:r>
              <a:rPr lang="zh-CN" altLang="en-US" sz="2000">
                <a:solidFill>
                  <a:srgbClr val="006600"/>
                </a:solidFill>
                <a:latin typeface="微软雅黑" pitchFamily="34" charset="-122"/>
                <a:ea typeface="微软雅黑" pitchFamily="34" charset="-122"/>
              </a:rPr>
              <a:t>检测是否有“中断”请求，有则转中断处理</a:t>
            </a:r>
          </a:p>
        </p:txBody>
      </p:sp>
      <p:sp>
        <p:nvSpPr>
          <p:cNvPr id="449542" name="AutoShape 6"/>
          <p:cNvSpPr>
            <a:spLocks/>
          </p:cNvSpPr>
          <p:nvPr/>
        </p:nvSpPr>
        <p:spPr bwMode="auto">
          <a:xfrm>
            <a:off x="6862763" y="1206500"/>
            <a:ext cx="401637" cy="3267075"/>
          </a:xfrm>
          <a:prstGeom prst="rightBrace">
            <a:avLst>
              <a:gd name="adj1" fmla="val 67787"/>
              <a:gd name="adj2" fmla="val 50000"/>
            </a:avLst>
          </a:prstGeom>
          <a:noFill/>
          <a:ln w="28575">
            <a:solidFill>
              <a:schemeClr val="tx1"/>
            </a:solidFill>
            <a:round/>
            <a:headEnd/>
            <a:tailEnd/>
          </a:ln>
          <a:effectLst/>
        </p:spPr>
        <p:txBody>
          <a:bodyPr wrap="none" anchor="ctr"/>
          <a:lstStyle/>
          <a:p>
            <a:endParaRPr lang="zh-CN" altLang="en-US"/>
          </a:p>
        </p:txBody>
      </p:sp>
      <p:sp>
        <p:nvSpPr>
          <p:cNvPr id="449543" name="Text Box 7"/>
          <p:cNvSpPr txBox="1">
            <a:spLocks noChangeArrowheads="1"/>
          </p:cNvSpPr>
          <p:nvPr/>
        </p:nvSpPr>
        <p:spPr bwMode="auto">
          <a:xfrm>
            <a:off x="7239000" y="1858963"/>
            <a:ext cx="401638" cy="1920875"/>
          </a:xfrm>
          <a:prstGeom prst="rect">
            <a:avLst/>
          </a:prstGeom>
          <a:noFill/>
          <a:ln w="50800">
            <a:noFill/>
            <a:miter lim="800000"/>
            <a:headEnd/>
            <a:tailEnd/>
          </a:ln>
          <a:effectLst/>
        </p:spPr>
        <p:txBody>
          <a:bodyPr>
            <a:spAutoFit/>
          </a:bodyPr>
          <a:lstStyle/>
          <a:p>
            <a:pPr algn="ctr">
              <a:spcBef>
                <a:spcPct val="50000"/>
              </a:spcBef>
            </a:pPr>
            <a:r>
              <a:rPr lang="zh-CN" altLang="en-US" sz="2000">
                <a:latin typeface="Times New Roman" pitchFamily="18" charset="0"/>
                <a:ea typeface="微软雅黑" pitchFamily="34" charset="-122"/>
              </a:rPr>
              <a:t>指令执行过程</a:t>
            </a:r>
          </a:p>
        </p:txBody>
      </p:sp>
      <p:sp>
        <p:nvSpPr>
          <p:cNvPr id="449544" name="Text Box 8"/>
          <p:cNvSpPr txBox="1">
            <a:spLocks noChangeArrowheads="1"/>
          </p:cNvSpPr>
          <p:nvPr/>
        </p:nvSpPr>
        <p:spPr bwMode="auto">
          <a:xfrm>
            <a:off x="76200" y="4673600"/>
            <a:ext cx="7723188" cy="1917700"/>
          </a:xfrm>
          <a:prstGeom prst="rect">
            <a:avLst/>
          </a:prstGeom>
          <a:noFill/>
          <a:ln w="50800">
            <a:noFill/>
            <a:miter lim="800000"/>
            <a:headEnd/>
            <a:tailEnd/>
          </a:ln>
          <a:effectLst/>
        </p:spPr>
        <p:txBody>
          <a:bodyPr>
            <a:spAutoFit/>
          </a:bodyPr>
          <a:lstStyle/>
          <a:p>
            <a:pPr>
              <a:lnSpc>
                <a:spcPct val="120000"/>
              </a:lnSpc>
            </a:pPr>
            <a:r>
              <a:rPr lang="zh-CN" altLang="en-US" sz="2000">
                <a:solidFill>
                  <a:schemeClr val="accent1"/>
                </a:solidFill>
                <a:latin typeface="微软雅黑" pitchFamily="34" charset="-122"/>
                <a:ea typeface="微软雅黑" pitchFamily="34" charset="-122"/>
              </a:rPr>
              <a:t>问题：</a:t>
            </a:r>
          </a:p>
          <a:p>
            <a:pPr>
              <a:lnSpc>
                <a:spcPct val="120000"/>
              </a:lnSpc>
            </a:pPr>
            <a:r>
              <a:rPr lang="zh-CN" altLang="en-US" sz="2000">
                <a:solidFill>
                  <a:schemeClr val="accent2"/>
                </a:solidFill>
                <a:latin typeface="微软雅黑" pitchFamily="34" charset="-122"/>
                <a:ea typeface="微软雅黑" pitchFamily="34" charset="-122"/>
              </a:rPr>
              <a:t>“取指令”一定在最开始做吗？</a:t>
            </a:r>
            <a:r>
              <a:rPr lang="en-US" altLang="zh-CN" sz="2000">
                <a:solidFill>
                  <a:schemeClr val="accent2"/>
                </a:solidFill>
                <a:latin typeface="微软雅黑" pitchFamily="34" charset="-122"/>
                <a:ea typeface="微软雅黑" pitchFamily="34" charset="-122"/>
              </a:rPr>
              <a:t>PC+“1</a:t>
            </a:r>
            <a:r>
              <a:rPr lang="zh-CN" altLang="en-US" sz="2000">
                <a:solidFill>
                  <a:schemeClr val="accent2"/>
                </a:solidFill>
                <a:latin typeface="微软雅黑" pitchFamily="34" charset="-122"/>
                <a:ea typeface="微软雅黑" pitchFamily="34" charset="-122"/>
              </a:rPr>
              <a:t>”一定在译码之前做吗？</a:t>
            </a:r>
          </a:p>
          <a:p>
            <a:pPr>
              <a:lnSpc>
                <a:spcPct val="120000"/>
              </a:lnSpc>
            </a:pPr>
            <a:r>
              <a:rPr lang="zh-CN" altLang="en-US" sz="2000">
                <a:solidFill>
                  <a:schemeClr val="accent2"/>
                </a:solidFill>
                <a:latin typeface="微软雅黑" pitchFamily="34" charset="-122"/>
                <a:ea typeface="微软雅黑" pitchFamily="34" charset="-122"/>
              </a:rPr>
              <a:t>“译码”须在指令执行前做吗？</a:t>
            </a:r>
          </a:p>
          <a:p>
            <a:pPr>
              <a:lnSpc>
                <a:spcPct val="120000"/>
              </a:lnSpc>
            </a:pPr>
            <a:r>
              <a:rPr lang="zh-CN" altLang="en-US" sz="2000">
                <a:solidFill>
                  <a:schemeClr val="accent2"/>
                </a:solidFill>
                <a:latin typeface="微软雅黑" pitchFamily="34" charset="-122"/>
                <a:ea typeface="微软雅黑" pitchFamily="34" charset="-122"/>
              </a:rPr>
              <a:t>你能说出几种“异常”事件？“异常”和“中断”的差别是什么？</a:t>
            </a:r>
          </a:p>
          <a:p>
            <a:pPr>
              <a:lnSpc>
                <a:spcPct val="120000"/>
              </a:lnSpc>
            </a:pPr>
            <a:r>
              <a:rPr lang="zh-CN" altLang="en-US" sz="2000">
                <a:solidFill>
                  <a:srgbClr val="006600"/>
                </a:solidFill>
                <a:latin typeface="微软雅黑" pitchFamily="34" charset="-122"/>
                <a:ea typeface="微软雅黑" pitchFamily="34" charset="-122"/>
              </a:rPr>
              <a:t>异常是在</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内部发生的，中断是由外部事件引起的</a:t>
            </a:r>
          </a:p>
        </p:txBody>
      </p:sp>
      <p:grpSp>
        <p:nvGrpSpPr>
          <p:cNvPr id="449545" name="Group 9"/>
          <p:cNvGrpSpPr>
            <a:grpSpLocks/>
          </p:cNvGrpSpPr>
          <p:nvPr/>
        </p:nvGrpSpPr>
        <p:grpSpPr bwMode="auto">
          <a:xfrm>
            <a:off x="2770188" y="1262063"/>
            <a:ext cx="979487" cy="669925"/>
            <a:chOff x="1865" y="899"/>
            <a:chExt cx="588" cy="460"/>
          </a:xfrm>
        </p:grpSpPr>
        <p:sp>
          <p:nvSpPr>
            <p:cNvPr id="449546" name="AutoShape 10"/>
            <p:cNvSpPr>
              <a:spLocks/>
            </p:cNvSpPr>
            <p:nvPr/>
          </p:nvSpPr>
          <p:spPr bwMode="auto">
            <a:xfrm>
              <a:off x="1865" y="899"/>
              <a:ext cx="186" cy="366"/>
            </a:xfrm>
            <a:prstGeom prst="rightBrace">
              <a:avLst>
                <a:gd name="adj1" fmla="val 16398"/>
                <a:gd name="adj2" fmla="val 50000"/>
              </a:avLst>
            </a:prstGeom>
            <a:noFill/>
            <a:ln w="28575">
              <a:solidFill>
                <a:schemeClr val="tx1"/>
              </a:solidFill>
              <a:round/>
              <a:headEnd/>
              <a:tailEnd/>
            </a:ln>
            <a:effectLst/>
          </p:spPr>
          <p:txBody>
            <a:bodyPr wrap="none" anchor="ctr"/>
            <a:lstStyle/>
            <a:p>
              <a:endParaRPr lang="zh-CN" altLang="en-US"/>
            </a:p>
          </p:txBody>
        </p:sp>
        <p:sp>
          <p:nvSpPr>
            <p:cNvPr id="449547" name="Text Box 11"/>
            <p:cNvSpPr txBox="1">
              <a:spLocks noChangeArrowheads="1"/>
            </p:cNvSpPr>
            <p:nvPr/>
          </p:nvSpPr>
          <p:spPr bwMode="auto">
            <a:xfrm>
              <a:off x="2019" y="899"/>
              <a:ext cx="434" cy="460"/>
            </a:xfrm>
            <a:prstGeom prst="rect">
              <a:avLst/>
            </a:prstGeom>
            <a:noFill/>
            <a:ln w="50800">
              <a:noFill/>
              <a:miter lim="800000"/>
              <a:headEnd/>
              <a:tailEnd/>
            </a:ln>
            <a:effectLst/>
          </p:spPr>
          <p:txBody>
            <a:bodyPr>
              <a:spAutoFit/>
            </a:bodyPr>
            <a:lstStyle/>
            <a:p>
              <a:pPr algn="ctr">
                <a:spcBef>
                  <a:spcPct val="50000"/>
                </a:spcBef>
              </a:pPr>
              <a:r>
                <a:rPr lang="zh-CN" altLang="en-US" sz="1900">
                  <a:latin typeface="Times New Roman" pitchFamily="18" charset="0"/>
                  <a:ea typeface="微软雅黑" pitchFamily="34" charset="-122"/>
                </a:rPr>
                <a:t>取指阶段</a:t>
              </a:r>
            </a:p>
          </p:txBody>
        </p:sp>
      </p:grpSp>
      <p:grpSp>
        <p:nvGrpSpPr>
          <p:cNvPr id="449548" name="Group 12"/>
          <p:cNvGrpSpPr>
            <a:grpSpLocks/>
          </p:cNvGrpSpPr>
          <p:nvPr/>
        </p:nvGrpSpPr>
        <p:grpSpPr bwMode="auto">
          <a:xfrm>
            <a:off x="6032500" y="2393950"/>
            <a:ext cx="1020763" cy="1995488"/>
            <a:chOff x="2386" y="1390"/>
            <a:chExt cx="588" cy="1428"/>
          </a:xfrm>
        </p:grpSpPr>
        <p:sp>
          <p:nvSpPr>
            <p:cNvPr id="449549" name="AutoShape 13"/>
            <p:cNvSpPr>
              <a:spLocks/>
            </p:cNvSpPr>
            <p:nvPr/>
          </p:nvSpPr>
          <p:spPr bwMode="auto">
            <a:xfrm>
              <a:off x="2386" y="1390"/>
              <a:ext cx="216" cy="1428"/>
            </a:xfrm>
            <a:prstGeom prst="rightBrace">
              <a:avLst>
                <a:gd name="adj1" fmla="val 55093"/>
                <a:gd name="adj2" fmla="val 50000"/>
              </a:avLst>
            </a:prstGeom>
            <a:noFill/>
            <a:ln w="28575">
              <a:solidFill>
                <a:schemeClr val="tx1"/>
              </a:solidFill>
              <a:round/>
              <a:headEnd/>
              <a:tailEnd/>
            </a:ln>
            <a:effectLst/>
          </p:spPr>
          <p:txBody>
            <a:bodyPr wrap="none" anchor="ctr"/>
            <a:lstStyle/>
            <a:p>
              <a:endParaRPr lang="zh-CN" altLang="en-US"/>
            </a:p>
          </p:txBody>
        </p:sp>
        <p:sp>
          <p:nvSpPr>
            <p:cNvPr id="449550" name="Text Box 14"/>
            <p:cNvSpPr txBox="1">
              <a:spLocks noChangeArrowheads="1"/>
            </p:cNvSpPr>
            <p:nvPr/>
          </p:nvSpPr>
          <p:spPr bwMode="auto">
            <a:xfrm>
              <a:off x="2540" y="1846"/>
              <a:ext cx="434" cy="502"/>
            </a:xfrm>
            <a:prstGeom prst="rect">
              <a:avLst/>
            </a:prstGeom>
            <a:noFill/>
            <a:ln w="50800">
              <a:noFill/>
              <a:miter lim="800000"/>
              <a:headEnd/>
              <a:tailEnd/>
            </a:ln>
            <a:effectLst/>
          </p:spPr>
          <p:txBody>
            <a:bodyPr>
              <a:spAutoFit/>
            </a:bodyPr>
            <a:lstStyle/>
            <a:p>
              <a:pPr algn="ctr"/>
              <a:r>
                <a:rPr lang="zh-CN" altLang="en-US" sz="2000">
                  <a:latin typeface="Times New Roman" pitchFamily="18" charset="0"/>
                  <a:ea typeface="黑体" pitchFamily="49" charset="-122"/>
                </a:rPr>
                <a:t>执行阶段</a:t>
              </a:r>
            </a:p>
          </p:txBody>
        </p:sp>
      </p:grpSp>
      <p:sp>
        <p:nvSpPr>
          <p:cNvPr id="449551" name="Text Box 15"/>
          <p:cNvSpPr txBox="1">
            <a:spLocks noChangeArrowheads="1"/>
          </p:cNvSpPr>
          <p:nvPr/>
        </p:nvSpPr>
        <p:spPr bwMode="auto">
          <a:xfrm>
            <a:off x="4268788" y="900113"/>
            <a:ext cx="1743075" cy="1831975"/>
          </a:xfrm>
          <a:prstGeom prst="rect">
            <a:avLst/>
          </a:prstGeom>
          <a:noFill/>
          <a:ln w="9525">
            <a:solidFill>
              <a:srgbClr val="009900"/>
            </a:solidFill>
            <a:miter lim="800000"/>
            <a:headEnd/>
            <a:tailEnd/>
          </a:ln>
          <a:effectLst/>
        </p:spPr>
        <p:txBody>
          <a:bodyPr lIns="0" rIns="0">
            <a:spAutoFit/>
          </a:bodyPr>
          <a:lstStyle/>
          <a:p>
            <a:pPr>
              <a:lnSpc>
                <a:spcPct val="120000"/>
              </a:lnSpc>
              <a:spcBef>
                <a:spcPct val="50000"/>
              </a:spcBef>
            </a:pPr>
            <a:r>
              <a:rPr lang="zh-CN" altLang="en-US" sz="1900">
                <a:solidFill>
                  <a:schemeClr val="accent1"/>
                </a:solidFill>
                <a:latin typeface="微软雅黑" pitchFamily="34" charset="-122"/>
                <a:ea typeface="微软雅黑" pitchFamily="34" charset="-122"/>
              </a:rPr>
              <a:t>“</a:t>
            </a:r>
            <a:r>
              <a:rPr lang="en-US" altLang="zh-CN" sz="1900">
                <a:solidFill>
                  <a:schemeClr val="accent1"/>
                </a:solidFill>
                <a:latin typeface="微软雅黑" pitchFamily="34" charset="-122"/>
                <a:ea typeface="微软雅黑" pitchFamily="34" charset="-122"/>
              </a:rPr>
              <a:t>1”</a:t>
            </a:r>
            <a:r>
              <a:rPr lang="zh-CN" altLang="en-US" sz="1900">
                <a:solidFill>
                  <a:schemeClr val="accent1"/>
                </a:solidFill>
                <a:latin typeface="微软雅黑" pitchFamily="34" charset="-122"/>
                <a:ea typeface="微软雅黑" pitchFamily="34" charset="-122"/>
              </a:rPr>
              <a:t>：</a:t>
            </a:r>
            <a:r>
              <a:rPr lang="zh-CN" altLang="en-US" sz="1900">
                <a:solidFill>
                  <a:srgbClr val="993300"/>
                </a:solidFill>
                <a:latin typeface="微软雅黑" pitchFamily="34" charset="-122"/>
                <a:ea typeface="微软雅黑" pitchFamily="34" charset="-122"/>
              </a:rPr>
              <a:t>指一条指令的长度，定长指令字每次都一样；变长指令字每次可能不同</a:t>
            </a:r>
          </a:p>
        </p:txBody>
      </p:sp>
      <p:grpSp>
        <p:nvGrpSpPr>
          <p:cNvPr id="449554" name="Group 18"/>
          <p:cNvGrpSpPr>
            <a:grpSpLocks/>
          </p:cNvGrpSpPr>
          <p:nvPr/>
        </p:nvGrpSpPr>
        <p:grpSpPr bwMode="auto">
          <a:xfrm>
            <a:off x="4402138" y="4065588"/>
            <a:ext cx="4584700" cy="1257300"/>
            <a:chOff x="2998" y="2862"/>
            <a:chExt cx="2531" cy="444"/>
          </a:xfrm>
        </p:grpSpPr>
        <p:sp>
          <p:nvSpPr>
            <p:cNvPr id="449552" name="Text Box 16"/>
            <p:cNvSpPr txBox="1">
              <a:spLocks noChangeArrowheads="1"/>
            </p:cNvSpPr>
            <p:nvPr/>
          </p:nvSpPr>
          <p:spPr bwMode="auto">
            <a:xfrm>
              <a:off x="4679" y="2862"/>
              <a:ext cx="850" cy="444"/>
            </a:xfrm>
            <a:prstGeom prst="rect">
              <a:avLst/>
            </a:prstGeom>
            <a:noFill/>
            <a:ln w="9525">
              <a:solidFill>
                <a:srgbClr val="009900"/>
              </a:solidFill>
              <a:miter lim="800000"/>
              <a:headEnd/>
              <a:tailEnd/>
            </a:ln>
            <a:effectLst/>
          </p:spPr>
          <p:txBody>
            <a:bodyPr lIns="18000" rIns="18000">
              <a:spAutoFit/>
            </a:bodyPr>
            <a:lstStyle/>
            <a:p>
              <a:pPr>
                <a:spcBef>
                  <a:spcPct val="50000"/>
                </a:spcBef>
              </a:pPr>
              <a:r>
                <a:rPr lang="zh-CN" altLang="en-US" sz="1900">
                  <a:latin typeface="微软雅黑" pitchFamily="34" charset="-122"/>
                  <a:ea typeface="微软雅黑" pitchFamily="34" charset="-122"/>
                </a:rPr>
                <a:t>定长指令字通常在译码前做，变长指令字在译码后做！</a:t>
              </a:r>
            </a:p>
          </p:txBody>
        </p:sp>
        <p:sp>
          <p:nvSpPr>
            <p:cNvPr id="449553" name="Line 17"/>
            <p:cNvSpPr>
              <a:spLocks noChangeShapeType="1"/>
            </p:cNvSpPr>
            <p:nvPr/>
          </p:nvSpPr>
          <p:spPr bwMode="auto">
            <a:xfrm flipH="1">
              <a:off x="2998" y="3016"/>
              <a:ext cx="1701" cy="211"/>
            </a:xfrm>
            <a:prstGeom prst="line">
              <a:avLst/>
            </a:prstGeom>
            <a:noFill/>
            <a:ln w="19050">
              <a:solidFill>
                <a:srgbClr val="0099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0" dur="500"/>
                                        <p:tgtEl>
                                          <p:spTgt spid="4495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3" dur="500"/>
                                        <p:tgtEl>
                                          <p:spTgt spid="4495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6" dur="500"/>
                                        <p:tgtEl>
                                          <p:spTgt spid="4495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19" dur="500"/>
                                        <p:tgtEl>
                                          <p:spTgt spid="4495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22" dur="500"/>
                                        <p:tgtEl>
                                          <p:spTgt spid="4495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25" dur="500"/>
                                        <p:tgtEl>
                                          <p:spTgt spid="44953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28" dur="500"/>
                                        <p:tgtEl>
                                          <p:spTgt spid="44953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9539">
                                            <p:txEl>
                                              <p:pRg st="8" end="8"/>
                                            </p:txEl>
                                          </p:spTgt>
                                        </p:tgtEl>
                                        <p:attrNameLst>
                                          <p:attrName>style.visibility</p:attrName>
                                        </p:attrNameLst>
                                      </p:cBhvr>
                                      <p:to>
                                        <p:strVal val="visible"/>
                                      </p:to>
                                    </p:set>
                                    <p:animEffect transition="in" filter="blinds(horizontal)">
                                      <p:cBhvr>
                                        <p:cTn id="31" dur="500"/>
                                        <p:tgtEl>
                                          <p:spTgt spid="44953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9539">
                                            <p:txEl>
                                              <p:pRg st="9" end="9"/>
                                            </p:txEl>
                                          </p:spTgt>
                                        </p:tgtEl>
                                        <p:attrNameLst>
                                          <p:attrName>style.visibility</p:attrName>
                                        </p:attrNameLst>
                                      </p:cBhvr>
                                      <p:to>
                                        <p:strVal val="visible"/>
                                      </p:to>
                                    </p:set>
                                    <p:animEffect transition="in" filter="blinds(horizontal)">
                                      <p:cBhvr>
                                        <p:cTn id="34" dur="500"/>
                                        <p:tgtEl>
                                          <p:spTgt spid="449539">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9539">
                                            <p:txEl>
                                              <p:pRg st="10" end="10"/>
                                            </p:txEl>
                                          </p:spTgt>
                                        </p:tgtEl>
                                        <p:attrNameLst>
                                          <p:attrName>style.visibility</p:attrName>
                                        </p:attrNameLst>
                                      </p:cBhvr>
                                      <p:to>
                                        <p:strVal val="visible"/>
                                      </p:to>
                                    </p:set>
                                    <p:animEffect transition="in" filter="blinds(horizontal)">
                                      <p:cBhvr>
                                        <p:cTn id="37" dur="500"/>
                                        <p:tgtEl>
                                          <p:spTgt spid="44953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9551"/>
                                        </p:tgtEl>
                                        <p:attrNameLst>
                                          <p:attrName>style.visibility</p:attrName>
                                        </p:attrNameLst>
                                      </p:cBhvr>
                                      <p:to>
                                        <p:strVal val="visible"/>
                                      </p:to>
                                    </p:set>
                                    <p:animEffect transition="in" filter="blinds(horizontal)">
                                      <p:cBhvr>
                                        <p:cTn id="42" dur="500"/>
                                        <p:tgtEl>
                                          <p:spTgt spid="4495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9545"/>
                                        </p:tgtEl>
                                        <p:attrNameLst>
                                          <p:attrName>style.visibility</p:attrName>
                                        </p:attrNameLst>
                                      </p:cBhvr>
                                      <p:to>
                                        <p:strVal val="visible"/>
                                      </p:to>
                                    </p:set>
                                    <p:animEffect transition="in" filter="blinds(horizontal)">
                                      <p:cBhvr>
                                        <p:cTn id="47" dur="500"/>
                                        <p:tgtEl>
                                          <p:spTgt spid="4495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9548"/>
                                        </p:tgtEl>
                                        <p:attrNameLst>
                                          <p:attrName>style.visibility</p:attrName>
                                        </p:attrNameLst>
                                      </p:cBhvr>
                                      <p:to>
                                        <p:strVal val="visible"/>
                                      </p:to>
                                    </p:set>
                                    <p:animEffect transition="in" filter="blinds(horizontal)">
                                      <p:cBhvr>
                                        <p:cTn id="52" dur="500"/>
                                        <p:tgtEl>
                                          <p:spTgt spid="4495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49544">
                                            <p:txEl>
                                              <p:pRg st="0" end="0"/>
                                            </p:txEl>
                                          </p:spTgt>
                                        </p:tgtEl>
                                        <p:attrNameLst>
                                          <p:attrName>style.visibility</p:attrName>
                                        </p:attrNameLst>
                                      </p:cBhvr>
                                      <p:to>
                                        <p:strVal val="visible"/>
                                      </p:to>
                                    </p:set>
                                    <p:animEffect transition="in" filter="blinds(horizontal)">
                                      <p:cBhvr>
                                        <p:cTn id="57" dur="500"/>
                                        <p:tgtEl>
                                          <p:spTgt spid="44954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49544">
                                            <p:txEl>
                                              <p:pRg st="1" end="1"/>
                                            </p:txEl>
                                          </p:spTgt>
                                        </p:tgtEl>
                                        <p:attrNameLst>
                                          <p:attrName>style.visibility</p:attrName>
                                        </p:attrNameLst>
                                      </p:cBhvr>
                                      <p:to>
                                        <p:strVal val="visible"/>
                                      </p:to>
                                    </p:set>
                                    <p:animEffect transition="in" filter="blinds(horizontal)">
                                      <p:cBhvr>
                                        <p:cTn id="62" dur="500"/>
                                        <p:tgtEl>
                                          <p:spTgt spid="44954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49554"/>
                                        </p:tgtEl>
                                        <p:attrNameLst>
                                          <p:attrName>style.visibility</p:attrName>
                                        </p:attrNameLst>
                                      </p:cBhvr>
                                      <p:to>
                                        <p:strVal val="visible"/>
                                      </p:to>
                                    </p:set>
                                    <p:animEffect transition="in" filter="blinds(horizontal)">
                                      <p:cBhvr>
                                        <p:cTn id="67" dur="500"/>
                                        <p:tgtEl>
                                          <p:spTgt spid="44955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49544">
                                            <p:txEl>
                                              <p:pRg st="2" end="2"/>
                                            </p:txEl>
                                          </p:spTgt>
                                        </p:tgtEl>
                                        <p:attrNameLst>
                                          <p:attrName>style.visibility</p:attrName>
                                        </p:attrNameLst>
                                      </p:cBhvr>
                                      <p:to>
                                        <p:strVal val="visible"/>
                                      </p:to>
                                    </p:set>
                                    <p:animEffect transition="in" filter="blinds(horizontal)">
                                      <p:cBhvr>
                                        <p:cTn id="72" dur="500"/>
                                        <p:tgtEl>
                                          <p:spTgt spid="44954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49544">
                                            <p:txEl>
                                              <p:pRg st="3" end="3"/>
                                            </p:txEl>
                                          </p:spTgt>
                                        </p:tgtEl>
                                        <p:attrNameLst>
                                          <p:attrName>style.visibility</p:attrName>
                                        </p:attrNameLst>
                                      </p:cBhvr>
                                      <p:to>
                                        <p:strVal val="visible"/>
                                      </p:to>
                                    </p:set>
                                    <p:animEffect transition="in" filter="blinds(horizontal)">
                                      <p:cBhvr>
                                        <p:cTn id="77" dur="500"/>
                                        <p:tgtEl>
                                          <p:spTgt spid="44954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49544">
                                            <p:txEl>
                                              <p:pRg st="4" end="4"/>
                                            </p:txEl>
                                          </p:spTgt>
                                        </p:tgtEl>
                                        <p:attrNameLst>
                                          <p:attrName>style.visibility</p:attrName>
                                        </p:attrNameLst>
                                      </p:cBhvr>
                                      <p:to>
                                        <p:strVal val="visible"/>
                                      </p:to>
                                    </p:set>
                                    <p:animEffect transition="in" filter="blinds(horizontal)">
                                      <p:cBhvr>
                                        <p:cTn id="82" dur="500"/>
                                        <p:tgtEl>
                                          <p:spTgt spid="4495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P spid="4495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0851"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a:latin typeface="微软雅黑" pitchFamily="34" charset="-122"/>
                <a:ea typeface="微软雅黑" pitchFamily="34" charset="-122"/>
              </a:rPr>
              <a:t>  控制器</a:t>
            </a:r>
          </a:p>
        </p:txBody>
      </p:sp>
      <p:sp>
        <p:nvSpPr>
          <p:cNvPr id="590852"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0853"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0854"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  </a:t>
            </a:r>
          </a:p>
        </p:txBody>
      </p:sp>
      <p:sp>
        <p:nvSpPr>
          <p:cNvPr id="590855" name="Text Box 7"/>
          <p:cNvSpPr txBox="1">
            <a:spLocks noChangeArrowheads="1"/>
          </p:cNvSpPr>
          <p:nvPr/>
        </p:nvSpPr>
        <p:spPr bwMode="auto">
          <a:xfrm>
            <a:off x="4032250" y="6173788"/>
            <a:ext cx="1125538"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  </a:t>
            </a:r>
          </a:p>
        </p:txBody>
      </p:sp>
      <p:sp>
        <p:nvSpPr>
          <p:cNvPr id="590856"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57"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58"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0859" name="Group 11"/>
          <p:cNvGrpSpPr>
            <a:grpSpLocks/>
          </p:cNvGrpSpPr>
          <p:nvPr/>
        </p:nvGrpSpPr>
        <p:grpSpPr bwMode="auto">
          <a:xfrm>
            <a:off x="2771775" y="3924300"/>
            <a:ext cx="765175" cy="1484313"/>
            <a:chOff x="3135" y="2472"/>
            <a:chExt cx="454" cy="935"/>
          </a:xfrm>
        </p:grpSpPr>
        <p:grpSp>
          <p:nvGrpSpPr>
            <p:cNvPr id="590860" name="Group 12"/>
            <p:cNvGrpSpPr>
              <a:grpSpLocks/>
            </p:cNvGrpSpPr>
            <p:nvPr/>
          </p:nvGrpSpPr>
          <p:grpSpPr bwMode="auto">
            <a:xfrm flipH="1">
              <a:off x="3135" y="2472"/>
              <a:ext cx="454" cy="935"/>
              <a:chOff x="3078" y="2330"/>
              <a:chExt cx="625" cy="1580"/>
            </a:xfrm>
          </p:grpSpPr>
          <p:sp>
            <p:nvSpPr>
              <p:cNvPr id="590861"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2"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3"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4"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5"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6"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7"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0868"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0869"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CN">
                  <a:latin typeface="Arial" charset="0"/>
                  <a:ea typeface="宋体" charset="-122"/>
                  <a:cs typeface="Arial" charset="0"/>
                </a:rPr>
                <a:t>ALU</a:t>
              </a:r>
            </a:p>
          </p:txBody>
        </p:sp>
      </p:grpSp>
      <p:grpSp>
        <p:nvGrpSpPr>
          <p:cNvPr id="590870" name="Group 22"/>
          <p:cNvGrpSpPr>
            <a:grpSpLocks/>
          </p:cNvGrpSpPr>
          <p:nvPr/>
        </p:nvGrpSpPr>
        <p:grpSpPr bwMode="auto">
          <a:xfrm>
            <a:off x="3492500" y="4329113"/>
            <a:ext cx="404813" cy="809625"/>
            <a:chOff x="2030" y="2415"/>
            <a:chExt cx="341" cy="510"/>
          </a:xfrm>
        </p:grpSpPr>
        <p:sp>
          <p:nvSpPr>
            <p:cNvPr id="590871"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72"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0873"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sz="2000">
                <a:latin typeface="微软雅黑" pitchFamily="34" charset="-122"/>
                <a:ea typeface="微软雅黑" pitchFamily="34" charset="-122"/>
              </a:rPr>
              <a:t>标</a:t>
            </a:r>
          </a:p>
          <a:p>
            <a:r>
              <a:rPr lang="zh-CN" altLang="en-US" sz="2000">
                <a:latin typeface="微软雅黑" pitchFamily="34" charset="-122"/>
                <a:ea typeface="微软雅黑" pitchFamily="34" charset="-122"/>
              </a:rPr>
              <a:t>志</a:t>
            </a:r>
          </a:p>
          <a:p>
            <a:r>
              <a:rPr lang="zh-CN" altLang="en-US" sz="2000">
                <a:latin typeface="微软雅黑" pitchFamily="34" charset="-122"/>
                <a:ea typeface="微软雅黑" pitchFamily="34" charset="-122"/>
              </a:rPr>
              <a:t>寄</a:t>
            </a:r>
          </a:p>
          <a:p>
            <a:r>
              <a:rPr lang="zh-CN" altLang="en-US" sz="2000">
                <a:latin typeface="微软雅黑" pitchFamily="34" charset="-122"/>
                <a:ea typeface="微软雅黑" pitchFamily="34" charset="-122"/>
              </a:rPr>
              <a:t>存</a:t>
            </a:r>
          </a:p>
          <a:p>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590874"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0875" name="Group 27"/>
          <p:cNvGrpSpPr>
            <a:grpSpLocks/>
          </p:cNvGrpSpPr>
          <p:nvPr/>
        </p:nvGrpSpPr>
        <p:grpSpPr bwMode="auto">
          <a:xfrm>
            <a:off x="1511300" y="3519488"/>
            <a:ext cx="227013" cy="855662"/>
            <a:chOff x="895" y="1905"/>
            <a:chExt cx="143" cy="539"/>
          </a:xfrm>
        </p:grpSpPr>
        <p:sp>
          <p:nvSpPr>
            <p:cNvPr id="590876" name="Line 28"/>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77"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0878"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0879" name="Group 31"/>
          <p:cNvGrpSpPr>
            <a:grpSpLocks/>
          </p:cNvGrpSpPr>
          <p:nvPr/>
        </p:nvGrpSpPr>
        <p:grpSpPr bwMode="auto">
          <a:xfrm>
            <a:off x="2501900" y="4776788"/>
            <a:ext cx="1530350" cy="1487487"/>
            <a:chOff x="1576" y="2924"/>
            <a:chExt cx="964" cy="937"/>
          </a:xfrm>
        </p:grpSpPr>
        <p:sp>
          <p:nvSpPr>
            <p:cNvPr id="590880" name="Line 32"/>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81"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82" name="Line 34"/>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0883" name="Group 35"/>
          <p:cNvGrpSpPr>
            <a:grpSpLocks/>
          </p:cNvGrpSpPr>
          <p:nvPr/>
        </p:nvGrpSpPr>
        <p:grpSpPr bwMode="auto">
          <a:xfrm>
            <a:off x="3357563" y="5543550"/>
            <a:ext cx="493712" cy="719138"/>
            <a:chOff x="2115" y="3405"/>
            <a:chExt cx="311" cy="453"/>
          </a:xfrm>
        </p:grpSpPr>
        <p:sp>
          <p:nvSpPr>
            <p:cNvPr id="590884" name="Line 36"/>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85"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0886" name="Group 38"/>
          <p:cNvGrpSpPr>
            <a:grpSpLocks/>
          </p:cNvGrpSpPr>
          <p:nvPr/>
        </p:nvGrpSpPr>
        <p:grpSpPr bwMode="auto">
          <a:xfrm>
            <a:off x="1150938" y="3606800"/>
            <a:ext cx="4725987" cy="2208213"/>
            <a:chOff x="725" y="2158"/>
            <a:chExt cx="2977" cy="1448"/>
          </a:xfrm>
        </p:grpSpPr>
        <p:sp>
          <p:nvSpPr>
            <p:cNvPr id="590887"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88"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89"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0890" name="Text Box 42"/>
          <p:cNvSpPr txBox="1">
            <a:spLocks noChangeArrowheads="1"/>
          </p:cNvSpPr>
          <p:nvPr/>
        </p:nvSpPr>
        <p:spPr bwMode="auto">
          <a:xfrm>
            <a:off x="476250" y="6219825"/>
            <a:ext cx="1304925"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90891" name="Line 43"/>
          <p:cNvSpPr>
            <a:spLocks noChangeShapeType="1"/>
          </p:cNvSpPr>
          <p:nvPr/>
        </p:nvSpPr>
        <p:spPr bwMode="auto">
          <a:xfrm flipH="1">
            <a:off x="1736725" y="6443663"/>
            <a:ext cx="229711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92"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893" name="Text Box 45"/>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008000"/>
                </a:solidFill>
                <a:latin typeface="微软雅黑" pitchFamily="34" charset="-122"/>
                <a:ea typeface="微软雅黑" pitchFamily="34" charset="-122"/>
              </a:rPr>
              <a:t>地址</a:t>
            </a:r>
          </a:p>
        </p:txBody>
      </p:sp>
      <p:sp>
        <p:nvSpPr>
          <p:cNvPr id="590894"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0895" name="Text Box 47"/>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3333CC"/>
                </a:solidFill>
                <a:latin typeface="微软雅黑" pitchFamily="34" charset="-122"/>
                <a:ea typeface="微软雅黑" pitchFamily="34" charset="-122"/>
              </a:rPr>
              <a:t>数据</a:t>
            </a:r>
          </a:p>
        </p:txBody>
      </p:sp>
      <p:sp>
        <p:nvSpPr>
          <p:cNvPr id="590896"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0897" name="Text Box 49"/>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FF3300"/>
                </a:solidFill>
                <a:latin typeface="微软雅黑" pitchFamily="34" charset="-122"/>
                <a:ea typeface="微软雅黑" pitchFamily="34" charset="-122"/>
              </a:rPr>
              <a:t>控制</a:t>
            </a:r>
          </a:p>
        </p:txBody>
      </p:sp>
      <p:sp>
        <p:nvSpPr>
          <p:cNvPr id="590898"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0899"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0900" name="Group 52"/>
          <p:cNvGrpSpPr>
            <a:grpSpLocks/>
          </p:cNvGrpSpPr>
          <p:nvPr/>
        </p:nvGrpSpPr>
        <p:grpSpPr bwMode="auto">
          <a:xfrm>
            <a:off x="3490913" y="3603625"/>
            <a:ext cx="1755775" cy="2127250"/>
            <a:chOff x="2199" y="2185"/>
            <a:chExt cx="1106" cy="1340"/>
          </a:xfrm>
        </p:grpSpPr>
        <p:sp>
          <p:nvSpPr>
            <p:cNvPr id="590901" name="Text Box 53"/>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a:solidFill>
                    <a:schemeClr val="accent2"/>
                  </a:solidFill>
                  <a:latin typeface="微软雅黑" pitchFamily="34" charset="-122"/>
                  <a:ea typeface="微软雅黑" pitchFamily="34" charset="-122"/>
                </a:rPr>
                <a:t>GPRs</a:t>
              </a:r>
            </a:p>
          </p:txBody>
        </p:sp>
        <p:grpSp>
          <p:nvGrpSpPr>
            <p:cNvPr id="590902" name="Group 54"/>
            <p:cNvGrpSpPr>
              <a:grpSpLocks/>
            </p:cNvGrpSpPr>
            <p:nvPr/>
          </p:nvGrpSpPr>
          <p:grpSpPr bwMode="auto">
            <a:xfrm>
              <a:off x="2452" y="2500"/>
              <a:ext cx="853" cy="1025"/>
              <a:chOff x="2398" y="2273"/>
              <a:chExt cx="853" cy="1025"/>
            </a:xfrm>
          </p:grpSpPr>
          <p:grpSp>
            <p:nvGrpSpPr>
              <p:cNvPr id="590903" name="Group 55"/>
              <p:cNvGrpSpPr>
                <a:grpSpLocks/>
              </p:cNvGrpSpPr>
              <p:nvPr/>
            </p:nvGrpSpPr>
            <p:grpSpPr bwMode="auto">
              <a:xfrm>
                <a:off x="2398" y="2273"/>
                <a:ext cx="652" cy="992"/>
                <a:chOff x="2228" y="1678"/>
                <a:chExt cx="737" cy="992"/>
              </a:xfrm>
            </p:grpSpPr>
            <p:sp>
              <p:nvSpPr>
                <p:cNvPr id="590904"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0905" name="Line 57"/>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06" name="Line 58"/>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07" name="Line 59"/>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0908" name="Text Box 60"/>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0</a:t>
                </a:r>
              </a:p>
            </p:txBody>
          </p:sp>
          <p:sp>
            <p:nvSpPr>
              <p:cNvPr id="590909" name="Text Box 61"/>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1</a:t>
                </a:r>
              </a:p>
            </p:txBody>
          </p:sp>
          <p:sp>
            <p:nvSpPr>
              <p:cNvPr id="590910" name="Text Box 62"/>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1800">
                  <a:latin typeface="微软雅黑" pitchFamily="34" charset="-122"/>
                  <a:ea typeface="微软雅黑" pitchFamily="34" charset="-122"/>
                </a:endParaRPr>
              </a:p>
            </p:txBody>
          </p:sp>
          <p:sp>
            <p:nvSpPr>
              <p:cNvPr id="590911" name="Text Box 63"/>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7</a:t>
                </a:r>
              </a:p>
            </p:txBody>
          </p:sp>
        </p:grpSp>
        <p:sp>
          <p:nvSpPr>
            <p:cNvPr id="590912" name="Rectangle 64"/>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0913"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0914" name="Line 66"/>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15" name="Line 67"/>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16" name="Line 68"/>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17" name="Line 69"/>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18" name="Line 70"/>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19" name="Line 71"/>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20" name="Line 72"/>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21" name="Text Box 73"/>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0922" name="Text Box 74"/>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80483d6</a:t>
            </a:r>
          </a:p>
        </p:txBody>
      </p:sp>
      <p:sp>
        <p:nvSpPr>
          <p:cNvPr id="590923" name="Text Box 75"/>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80483d5</a:t>
            </a:r>
          </a:p>
        </p:txBody>
      </p:sp>
      <p:sp>
        <p:nvSpPr>
          <p:cNvPr id="590924" name="Text Box 76"/>
          <p:cNvSpPr txBox="1">
            <a:spLocks noChangeArrowheads="1"/>
          </p:cNvSpPr>
          <p:nvPr/>
        </p:nvSpPr>
        <p:spPr bwMode="auto">
          <a:xfrm>
            <a:off x="7642225" y="545465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0925" name="Text Box 77"/>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a:t>
            </a:r>
          </a:p>
        </p:txBody>
      </p:sp>
      <p:sp>
        <p:nvSpPr>
          <p:cNvPr id="590926" name="Text Box 78"/>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zh-CN" altLang="en-US" sz="2000">
                <a:solidFill>
                  <a:srgbClr val="3333CC"/>
                </a:solidFill>
                <a:latin typeface="微软雅黑" pitchFamily="34" charset="-122"/>
                <a:ea typeface="微软雅黑" pitchFamily="34" charset="-122"/>
              </a:rPr>
              <a:t>     </a:t>
            </a:r>
            <a:endParaRPr lang="zh-CN" altLang="en-US" sz="2000">
              <a:solidFill>
                <a:srgbClr val="3333CC"/>
              </a:solidFill>
              <a:latin typeface="Arial" charset="0"/>
              <a:ea typeface="微软雅黑" pitchFamily="34" charset="-122"/>
            </a:endParaRPr>
          </a:p>
        </p:txBody>
      </p:sp>
      <p:sp>
        <p:nvSpPr>
          <p:cNvPr id="590927" name="Rectangle 79"/>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altLang="zh-CN" sz="2000">
                <a:solidFill>
                  <a:srgbClr val="FF3300"/>
                </a:solidFill>
                <a:latin typeface="微软雅黑" pitchFamily="34" charset="-122"/>
                <a:ea typeface="微软雅黑" pitchFamily="34" charset="-122"/>
              </a:rPr>
              <a:t>080483d4</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&lt;add&gt;: </a:t>
            </a:r>
          </a:p>
          <a:p>
            <a:pPr eaLnBrk="1" hangingPunct="1">
              <a:lnSpc>
                <a:spcPct val="105000"/>
              </a:lnSpc>
            </a:pPr>
            <a:r>
              <a:rPr lang="en-US" altLang="zh-CN" sz="2000">
                <a:latin typeface="微软雅黑" pitchFamily="34" charset="-122"/>
                <a:ea typeface="微软雅黑" pitchFamily="34" charset="-122"/>
              </a:rPr>
              <a:t>  80483d4:    55	   push   %ebp</a:t>
            </a:r>
          </a:p>
          <a:p>
            <a:pPr eaLnBrk="1" hangingPunct="1">
              <a:lnSpc>
                <a:spcPct val="105000"/>
              </a:lnSpc>
            </a:pPr>
            <a:r>
              <a:rPr lang="en-US" altLang="zh-CN" sz="2000">
                <a:latin typeface="微软雅黑" pitchFamily="34" charset="-122"/>
                <a:ea typeface="微软雅黑" pitchFamily="34" charset="-122"/>
              </a:rPr>
              <a:t>  80483d5:    89 e5	   mov   %esp, %ebp</a:t>
            </a:r>
          </a:p>
        </p:txBody>
      </p:sp>
      <p:sp>
        <p:nvSpPr>
          <p:cNvPr id="590928"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29"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30" name="Text Box 82"/>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hlink"/>
                </a:solidFill>
                <a:latin typeface="微软雅黑" pitchFamily="34" charset="-122"/>
                <a:ea typeface="微软雅黑" pitchFamily="34" charset="-122"/>
              </a:rPr>
              <a:t>55</a:t>
            </a:r>
          </a:p>
        </p:txBody>
      </p:sp>
      <p:sp>
        <p:nvSpPr>
          <p:cNvPr id="590931" name="Text Box 83"/>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89</a:t>
            </a:r>
          </a:p>
        </p:txBody>
      </p:sp>
      <p:sp>
        <p:nvSpPr>
          <p:cNvPr id="590932" name="Text Box 84"/>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e5</a:t>
            </a:r>
          </a:p>
        </p:txBody>
      </p:sp>
      <p:sp>
        <p:nvSpPr>
          <p:cNvPr id="590933" name="Line 85"/>
          <p:cNvSpPr>
            <a:spLocks noChangeShapeType="1"/>
          </p:cNvSpPr>
          <p:nvPr/>
        </p:nvSpPr>
        <p:spPr bwMode="auto">
          <a:xfrm>
            <a:off x="4481513" y="49577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34" name="Text Box 86"/>
          <p:cNvSpPr txBox="1">
            <a:spLocks noChangeArrowheads="1"/>
          </p:cNvSpPr>
          <p:nvPr/>
        </p:nvSpPr>
        <p:spPr bwMode="auto">
          <a:xfrm>
            <a:off x="3849688"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0935" name="Text Box 87"/>
          <p:cNvSpPr txBox="1">
            <a:spLocks noChangeArrowheads="1"/>
          </p:cNvSpPr>
          <p:nvPr/>
        </p:nvSpPr>
        <p:spPr bwMode="auto">
          <a:xfrm>
            <a:off x="3849688"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2000">
              <a:solidFill>
                <a:srgbClr val="008000"/>
              </a:solidFill>
              <a:latin typeface="微软雅黑" pitchFamily="34" charset="-122"/>
              <a:ea typeface="微软雅黑" pitchFamily="34" charset="-122"/>
            </a:endParaRPr>
          </a:p>
        </p:txBody>
      </p:sp>
      <p:sp>
        <p:nvSpPr>
          <p:cNvPr id="590936" name="Rectangle 88"/>
          <p:cNvSpPr>
            <a:spLocks noChangeArrowheads="1"/>
          </p:cNvSpPr>
          <p:nvPr/>
        </p:nvSpPr>
        <p:spPr bwMode="auto">
          <a:xfrm>
            <a:off x="3094038"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EBP</a:t>
            </a:r>
            <a:endParaRPr lang="zh-CN" altLang="en-US" sz="2000">
              <a:solidFill>
                <a:srgbClr val="008000"/>
              </a:solidFill>
              <a:latin typeface="微软雅黑" pitchFamily="34" charset="-122"/>
              <a:ea typeface="微软雅黑" pitchFamily="34" charset="-122"/>
            </a:endParaRPr>
          </a:p>
        </p:txBody>
      </p:sp>
      <p:sp>
        <p:nvSpPr>
          <p:cNvPr id="590937" name="Rectangle 89"/>
          <p:cNvSpPr>
            <a:spLocks noChangeArrowheads="1"/>
          </p:cNvSpPr>
          <p:nvPr/>
        </p:nvSpPr>
        <p:spPr bwMode="auto">
          <a:xfrm>
            <a:off x="3086100"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ESP</a:t>
            </a:r>
            <a:endParaRPr lang="zh-CN" altLang="en-US" sz="2000">
              <a:solidFill>
                <a:srgbClr val="008000"/>
              </a:solidFill>
              <a:latin typeface="微软雅黑" pitchFamily="34" charset="-122"/>
              <a:ea typeface="微软雅黑" pitchFamily="34" charset="-122"/>
            </a:endParaRPr>
          </a:p>
        </p:txBody>
      </p:sp>
      <p:sp>
        <p:nvSpPr>
          <p:cNvPr id="590938" name="Rectangle 90"/>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EIP</a:t>
            </a:r>
            <a:endParaRPr lang="zh-CN" altLang="en-US" sz="2000">
              <a:solidFill>
                <a:srgbClr val="008000"/>
              </a:solidFill>
              <a:latin typeface="微软雅黑" pitchFamily="34" charset="-122"/>
              <a:ea typeface="微软雅黑" pitchFamily="34" charset="-122"/>
            </a:endParaRPr>
          </a:p>
        </p:txBody>
      </p:sp>
      <p:sp>
        <p:nvSpPr>
          <p:cNvPr id="590939" name="Text Box 91"/>
          <p:cNvSpPr txBox="1">
            <a:spLocks noChangeArrowheads="1"/>
          </p:cNvSpPr>
          <p:nvPr/>
        </p:nvSpPr>
        <p:spPr bwMode="auto">
          <a:xfrm>
            <a:off x="3806825" y="203358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0940" name="Text Box 92"/>
          <p:cNvSpPr txBox="1">
            <a:spLocks noChangeArrowheads="1"/>
          </p:cNvSpPr>
          <p:nvPr/>
        </p:nvSpPr>
        <p:spPr bwMode="auto">
          <a:xfrm>
            <a:off x="3806825" y="257333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0941" name="Line 93"/>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2" name="Line 94"/>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3" name="Line 95"/>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4" name="Text Box 96"/>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0945" name="Line 97"/>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6" name="Line 98"/>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7" name="Line 99"/>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8" name="Line 100"/>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49" name="Line 101"/>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50" name="Text Box 102"/>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80483d4</a:t>
            </a:r>
          </a:p>
        </p:txBody>
      </p:sp>
      <p:sp>
        <p:nvSpPr>
          <p:cNvPr id="590951" name="Text Box 103"/>
          <p:cNvSpPr txBox="1">
            <a:spLocks noChangeArrowheads="1"/>
          </p:cNvSpPr>
          <p:nvPr/>
        </p:nvSpPr>
        <p:spPr bwMode="auto">
          <a:xfrm>
            <a:off x="5302250" y="26638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80483d4</a:t>
            </a:r>
          </a:p>
        </p:txBody>
      </p:sp>
      <p:sp>
        <p:nvSpPr>
          <p:cNvPr id="590952" name="Rectangle 104"/>
          <p:cNvSpPr>
            <a:spLocks noChangeArrowheads="1"/>
          </p:cNvSpPr>
          <p:nvPr/>
        </p:nvSpPr>
        <p:spPr bwMode="auto">
          <a:xfrm>
            <a:off x="5516563" y="6399213"/>
            <a:ext cx="14859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rgbClr val="FF3300"/>
                </a:solidFill>
                <a:latin typeface="微软雅黑" pitchFamily="34" charset="-122"/>
                <a:ea typeface="微软雅黑" pitchFamily="34" charset="-122"/>
              </a:rPr>
              <a:t>5589e583</a:t>
            </a:r>
            <a:endParaRPr lang="zh-CN" altLang="en-US" sz="1800">
              <a:solidFill>
                <a:srgbClr val="FF3300"/>
              </a:solidFill>
              <a:latin typeface="微软雅黑" pitchFamily="34" charset="-122"/>
              <a:ea typeface="微软雅黑" pitchFamily="34" charset="-122"/>
            </a:endParaRPr>
          </a:p>
        </p:txBody>
      </p:sp>
      <p:sp>
        <p:nvSpPr>
          <p:cNvPr id="590953" name="Text Box 105"/>
          <p:cNvSpPr txBox="1">
            <a:spLocks noChangeArrowheads="1"/>
          </p:cNvSpPr>
          <p:nvPr/>
        </p:nvSpPr>
        <p:spPr bwMode="auto">
          <a:xfrm>
            <a:off x="5921375" y="4959350"/>
            <a:ext cx="630238" cy="366713"/>
          </a:xfrm>
          <a:prstGeom prst="rect">
            <a:avLst/>
          </a:prstGeom>
          <a:solidFill>
            <a:schemeClr val="accent2">
              <a:alpha val="2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Rd</a:t>
            </a:r>
          </a:p>
        </p:txBody>
      </p:sp>
      <p:sp>
        <p:nvSpPr>
          <p:cNvPr id="590954" name="Rectangle 106"/>
          <p:cNvSpPr>
            <a:spLocks noChangeArrowheads="1"/>
          </p:cNvSpPr>
          <p:nvPr/>
        </p:nvSpPr>
        <p:spPr bwMode="auto">
          <a:xfrm>
            <a:off x="1736725" y="6129338"/>
            <a:ext cx="1395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rgbClr val="FF3300"/>
                </a:solidFill>
                <a:latin typeface="微软雅黑" pitchFamily="34" charset="-122"/>
                <a:ea typeface="微软雅黑" pitchFamily="34" charset="-122"/>
              </a:rPr>
              <a:t>5589e583</a:t>
            </a:r>
            <a:endParaRPr lang="zh-CN" altLang="en-US" sz="1800">
              <a:solidFill>
                <a:srgbClr val="FF3300"/>
              </a:solidFill>
              <a:latin typeface="微软雅黑" pitchFamily="34" charset="-122"/>
              <a:ea typeface="微软雅黑" pitchFamily="34" charset="-122"/>
            </a:endParaRPr>
          </a:p>
        </p:txBody>
      </p:sp>
      <p:sp>
        <p:nvSpPr>
          <p:cNvPr id="590955" name="Rectangle 107"/>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rgbClr val="FF3300"/>
                </a:solidFill>
                <a:latin typeface="微软雅黑" pitchFamily="34" charset="-122"/>
                <a:ea typeface="微软雅黑" pitchFamily="34" charset="-122"/>
              </a:rPr>
              <a:t>55</a:t>
            </a:r>
            <a:endParaRPr lang="zh-CN" altLang="en-US" sz="1800">
              <a:solidFill>
                <a:srgbClr val="FF3300"/>
              </a:solidFill>
              <a:latin typeface="微软雅黑" pitchFamily="34" charset="-122"/>
              <a:ea typeface="微软雅黑" pitchFamily="34" charset="-122"/>
            </a:endParaRPr>
          </a:p>
        </p:txBody>
      </p:sp>
      <p:sp>
        <p:nvSpPr>
          <p:cNvPr id="590956" name="Rectangle 108"/>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MDR</a:t>
            </a:r>
            <a:endParaRPr lang="zh-CN" altLang="en-US" sz="1800">
              <a:solidFill>
                <a:schemeClr val="accent2"/>
              </a:solidFill>
              <a:latin typeface="微软雅黑" pitchFamily="34" charset="-122"/>
              <a:ea typeface="微软雅黑" pitchFamily="34" charset="-122"/>
            </a:endParaRPr>
          </a:p>
        </p:txBody>
      </p:sp>
      <p:sp>
        <p:nvSpPr>
          <p:cNvPr id="590957" name="Rectangle 109"/>
          <p:cNvSpPr>
            <a:spLocks noChangeArrowheads="1"/>
          </p:cNvSpPr>
          <p:nvPr/>
        </p:nvSpPr>
        <p:spPr bwMode="auto">
          <a:xfrm>
            <a:off x="3941763" y="6173788"/>
            <a:ext cx="143986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rgbClr val="FF3300"/>
                </a:solidFill>
                <a:latin typeface="微软雅黑" pitchFamily="34" charset="-122"/>
                <a:ea typeface="微软雅黑" pitchFamily="34" charset="-122"/>
              </a:rPr>
              <a:t>5589e583</a:t>
            </a:r>
            <a:endParaRPr lang="zh-CN" altLang="en-US" sz="1800">
              <a:solidFill>
                <a:srgbClr val="FF3300"/>
              </a:solidFill>
              <a:latin typeface="微软雅黑" pitchFamily="34" charset="-122"/>
              <a:ea typeface="微软雅黑" pitchFamily="34" charset="-122"/>
            </a:endParaRPr>
          </a:p>
        </p:txBody>
      </p:sp>
      <p:sp>
        <p:nvSpPr>
          <p:cNvPr id="590958" name="Text Box 110"/>
          <p:cNvSpPr txBox="1">
            <a:spLocks noChangeArrowheads="1"/>
          </p:cNvSpPr>
          <p:nvPr/>
        </p:nvSpPr>
        <p:spPr bwMode="auto">
          <a:xfrm>
            <a:off x="3941763" y="31591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80483d4</a:t>
            </a:r>
          </a:p>
        </p:txBody>
      </p:sp>
      <p:sp>
        <p:nvSpPr>
          <p:cNvPr id="590959" name="Text Box 111"/>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S1:</a:t>
            </a:r>
            <a:r>
              <a:rPr lang="zh-CN" altLang="en-US" sz="2000">
                <a:solidFill>
                  <a:srgbClr val="CC3300"/>
                </a:solidFill>
                <a:latin typeface="微软雅黑" pitchFamily="34" charset="-122"/>
                <a:ea typeface="微软雅黑" pitchFamily="34" charset="-122"/>
              </a:rPr>
              <a:t>取指令</a:t>
            </a:r>
          </a:p>
        </p:txBody>
      </p:sp>
      <p:sp>
        <p:nvSpPr>
          <p:cNvPr id="590960" name="Rectangle 112"/>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IR</a:t>
            </a:r>
            <a:endParaRPr lang="zh-CN" altLang="en-US" sz="1800">
              <a:solidFill>
                <a:schemeClr val="accent2"/>
              </a:solidFill>
              <a:latin typeface="微软雅黑" pitchFamily="34" charset="-122"/>
              <a:ea typeface="微软雅黑" pitchFamily="34" charset="-122"/>
            </a:endParaRPr>
          </a:p>
        </p:txBody>
      </p:sp>
      <p:sp>
        <p:nvSpPr>
          <p:cNvPr id="590961" name="Rectangle 113"/>
          <p:cNvSpPr>
            <a:spLocks noChangeArrowheads="1"/>
          </p:cNvSpPr>
          <p:nvPr/>
        </p:nvSpPr>
        <p:spPr bwMode="auto">
          <a:xfrm>
            <a:off x="476250" y="6264275"/>
            <a:ext cx="13493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rgbClr val="FF3300"/>
                </a:solidFill>
                <a:latin typeface="微软雅黑" pitchFamily="34" charset="-122"/>
                <a:ea typeface="微软雅黑" pitchFamily="34" charset="-122"/>
              </a:rPr>
              <a:t>5589e583</a:t>
            </a:r>
            <a:endParaRPr lang="zh-CN" altLang="en-US" sz="1800">
              <a:solidFill>
                <a:srgbClr val="FF3300"/>
              </a:solidFill>
              <a:latin typeface="微软雅黑" pitchFamily="34" charset="-122"/>
              <a:ea typeface="微软雅黑" pitchFamily="34" charset="-122"/>
            </a:endParaRPr>
          </a:p>
        </p:txBody>
      </p:sp>
      <p:sp>
        <p:nvSpPr>
          <p:cNvPr id="590962" name="Text Box 114"/>
          <p:cNvSpPr txBox="1">
            <a:spLocks noChangeArrowheads="1"/>
          </p:cNvSpPr>
          <p:nvPr/>
        </p:nvSpPr>
        <p:spPr bwMode="auto">
          <a:xfrm>
            <a:off x="1150938" y="5499100"/>
            <a:ext cx="630237" cy="366713"/>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Rd</a:t>
            </a:r>
          </a:p>
        </p:txBody>
      </p:sp>
      <p:sp>
        <p:nvSpPr>
          <p:cNvPr id="590963" name="Text Box 115"/>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S2:</a:t>
            </a:r>
            <a:r>
              <a:rPr lang="zh-CN" altLang="en-US" sz="2000">
                <a:solidFill>
                  <a:srgbClr val="CC3300"/>
                </a:solidFill>
                <a:latin typeface="微软雅黑" pitchFamily="34" charset="-122"/>
                <a:ea typeface="微软雅黑" pitchFamily="34" charset="-122"/>
              </a:rPr>
              <a:t>指令译码</a:t>
            </a:r>
          </a:p>
        </p:txBody>
      </p:sp>
      <p:sp>
        <p:nvSpPr>
          <p:cNvPr id="590964" name="Text Box 116"/>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S3:</a:t>
            </a:r>
            <a:r>
              <a:rPr lang="zh-CN" altLang="en-US" sz="2000">
                <a:solidFill>
                  <a:srgbClr val="CC3300"/>
                </a:solidFill>
                <a:latin typeface="微软雅黑" pitchFamily="34" charset="-122"/>
                <a:ea typeface="微软雅黑" pitchFamily="34" charset="-122"/>
              </a:rPr>
              <a:t>指令执行</a:t>
            </a:r>
          </a:p>
        </p:txBody>
      </p:sp>
      <p:sp>
        <p:nvSpPr>
          <p:cNvPr id="590965" name="Rectangle 117"/>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MAR</a:t>
            </a:r>
            <a:endParaRPr lang="zh-CN" altLang="en-US" sz="1800">
              <a:solidFill>
                <a:schemeClr val="accent2"/>
              </a:solidFill>
              <a:latin typeface="微软雅黑" pitchFamily="34" charset="-122"/>
              <a:ea typeface="微软雅黑" pitchFamily="34" charset="-122"/>
            </a:endParaRPr>
          </a:p>
        </p:txBody>
      </p:sp>
      <p:sp>
        <p:nvSpPr>
          <p:cNvPr id="590966" name="Text Box 118"/>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0967" name="Line 119"/>
          <p:cNvSpPr>
            <a:spLocks noChangeShapeType="1"/>
          </p:cNvSpPr>
          <p:nvPr/>
        </p:nvSpPr>
        <p:spPr bwMode="auto">
          <a:xfrm>
            <a:off x="250825" y="1223963"/>
            <a:ext cx="360363"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0968" name="Text Box 120"/>
          <p:cNvSpPr txBox="1">
            <a:spLocks noChangeArrowheads="1"/>
          </p:cNvSpPr>
          <p:nvPr/>
        </p:nvSpPr>
        <p:spPr bwMode="auto">
          <a:xfrm>
            <a:off x="6911975" y="5454650"/>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55</a:t>
            </a:r>
          </a:p>
        </p:txBody>
      </p:sp>
      <p:sp>
        <p:nvSpPr>
          <p:cNvPr id="590969" name="Text Box 121"/>
          <p:cNvSpPr txBox="1">
            <a:spLocks noChangeArrowheads="1"/>
          </p:cNvSpPr>
          <p:nvPr/>
        </p:nvSpPr>
        <p:spPr bwMode="auto">
          <a:xfrm>
            <a:off x="1150938" y="160338"/>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a:solidFill>
                  <a:srgbClr val="FF3300"/>
                </a:solidFill>
                <a:latin typeface="微软雅黑" pitchFamily="34" charset="-122"/>
                <a:ea typeface="微软雅黑" pitchFamily="34" charset="-122"/>
              </a:rPr>
              <a:t>功能：</a:t>
            </a:r>
            <a:r>
              <a:rPr lang="en-US" altLang="zh-CN">
                <a:solidFill>
                  <a:srgbClr val="FF3300"/>
                </a:solidFill>
                <a:latin typeface="微软雅黑" pitchFamily="34" charset="-122"/>
                <a:ea typeface="微软雅黑" pitchFamily="34" charset="-122"/>
              </a:rPr>
              <a:t>R[esp]</a:t>
            </a:r>
            <a:r>
              <a:rPr lang="en-US" altLang="zh-CN">
                <a:solidFill>
                  <a:srgbClr val="FF3300"/>
                </a:solidFill>
                <a:ea typeface="微软雅黑" pitchFamily="34" charset="-122"/>
                <a:cs typeface="Times New Roman" pitchFamily="18" charset="0"/>
              </a:rPr>
              <a:t>← </a:t>
            </a:r>
            <a:r>
              <a:rPr lang="en-US" altLang="zh-CN">
                <a:solidFill>
                  <a:srgbClr val="FF3300"/>
                </a:solidFill>
                <a:latin typeface="微软雅黑" pitchFamily="34" charset="-122"/>
                <a:ea typeface="微软雅黑" pitchFamily="34" charset="-122"/>
              </a:rPr>
              <a:t>R[esp]-4</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M[R[esp]] ←R[ebp]</a:t>
            </a:r>
          </a:p>
        </p:txBody>
      </p:sp>
      <p:sp>
        <p:nvSpPr>
          <p:cNvPr id="590970" name="Text Box 122"/>
          <p:cNvSpPr txBox="1">
            <a:spLocks noChangeArrowheads="1"/>
          </p:cNvSpPr>
          <p:nvPr/>
        </p:nvSpPr>
        <p:spPr bwMode="auto">
          <a:xfrm>
            <a:off x="4932363" y="257333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4</a:t>
            </a:r>
          </a:p>
        </p:txBody>
      </p:sp>
      <p:sp>
        <p:nvSpPr>
          <p:cNvPr id="590971" name="Text Box 123"/>
          <p:cNvSpPr txBox="1">
            <a:spLocks noChangeArrowheads="1"/>
          </p:cNvSpPr>
          <p:nvPr/>
        </p:nvSpPr>
        <p:spPr bwMode="auto">
          <a:xfrm>
            <a:off x="493236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5</a:t>
            </a:r>
          </a:p>
        </p:txBody>
      </p:sp>
    </p:spTree>
    <p:extLst>
      <p:ext uri="{BB962C8B-B14F-4D97-AF65-F5344CB8AC3E}">
        <p14:creationId xmlns:p14="http://schemas.microsoft.com/office/powerpoint/2010/main" val="1142063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967"/>
                                        </p:tgtEl>
                                        <p:attrNameLst>
                                          <p:attrName>style.visibility</p:attrName>
                                        </p:attrNameLst>
                                      </p:cBhvr>
                                      <p:to>
                                        <p:strVal val="visible"/>
                                      </p:to>
                                    </p:set>
                                    <p:animEffect transition="in" filter="blinds(horizontal)">
                                      <p:cBhvr>
                                        <p:cTn id="7" dur="500"/>
                                        <p:tgtEl>
                                          <p:spTgt spid="590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0950">
                                            <p:txEl>
                                              <p:pRg st="0" end="0"/>
                                            </p:txEl>
                                          </p:spTgt>
                                        </p:tgtEl>
                                        <p:attrNameLst>
                                          <p:attrName>style.visibility</p:attrName>
                                        </p:attrNameLst>
                                      </p:cBhvr>
                                      <p:to>
                                        <p:strVal val="visible"/>
                                      </p:to>
                                    </p:set>
                                    <p:animEffect transition="in" filter="blinds(horizontal)">
                                      <p:cBhvr>
                                        <p:cTn id="12" dur="1000"/>
                                        <p:tgtEl>
                                          <p:spTgt spid="5909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959"/>
                                        </p:tgtEl>
                                        <p:attrNameLst>
                                          <p:attrName>style.visibility</p:attrName>
                                        </p:attrNameLst>
                                      </p:cBhvr>
                                      <p:to>
                                        <p:strVal val="visible"/>
                                      </p:to>
                                    </p:set>
                                    <p:animEffect transition="in" filter="blinds(horizontal)">
                                      <p:cBhvr>
                                        <p:cTn id="17" dur="500"/>
                                        <p:tgtEl>
                                          <p:spTgt spid="590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0958">
                                            <p:txEl>
                                              <p:pRg st="0" end="0"/>
                                            </p:txEl>
                                          </p:spTgt>
                                        </p:tgtEl>
                                        <p:attrNameLst>
                                          <p:attrName>style.visibility</p:attrName>
                                        </p:attrNameLst>
                                      </p:cBhvr>
                                      <p:to>
                                        <p:strVal val="visible"/>
                                      </p:to>
                                    </p:set>
                                    <p:animEffect transition="in" filter="blinds(horizontal)">
                                      <p:cBhvr>
                                        <p:cTn id="22" dur="2000"/>
                                        <p:tgtEl>
                                          <p:spTgt spid="5909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0951">
                                            <p:txEl>
                                              <p:pRg st="0" end="0"/>
                                            </p:txEl>
                                          </p:spTgt>
                                        </p:tgtEl>
                                        <p:attrNameLst>
                                          <p:attrName>style.visibility</p:attrName>
                                        </p:attrNameLst>
                                      </p:cBhvr>
                                      <p:to>
                                        <p:strVal val="visible"/>
                                      </p:to>
                                    </p:set>
                                    <p:animEffect transition="in" filter="blinds(horizontal)">
                                      <p:cBhvr>
                                        <p:cTn id="27" dur="1000"/>
                                        <p:tgtEl>
                                          <p:spTgt spid="5909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962"/>
                                        </p:tgtEl>
                                        <p:attrNameLst>
                                          <p:attrName>style.visibility</p:attrName>
                                        </p:attrNameLst>
                                      </p:cBhvr>
                                      <p:to>
                                        <p:strVal val="visible"/>
                                      </p:to>
                                    </p:set>
                                    <p:animEffect transition="in" filter="blinds(horizontal)">
                                      <p:cBhvr>
                                        <p:cTn id="32" dur="1000"/>
                                        <p:tgtEl>
                                          <p:spTgt spid="5909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953"/>
                                        </p:tgtEl>
                                        <p:attrNameLst>
                                          <p:attrName>style.visibility</p:attrName>
                                        </p:attrNameLst>
                                      </p:cBhvr>
                                      <p:to>
                                        <p:strVal val="visible"/>
                                      </p:to>
                                    </p:set>
                                    <p:animEffect transition="in" filter="blinds(horizontal)">
                                      <p:cBhvr>
                                        <p:cTn id="37" dur="1000"/>
                                        <p:tgtEl>
                                          <p:spTgt spid="5909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mph" presetSubtype="0" fill="hold" grpId="0" nodeType="clickEffect">
                                  <p:stCondLst>
                                    <p:cond delay="0"/>
                                  </p:stCondLst>
                                  <p:iterate type="lt">
                                    <p:tmPct val="4000"/>
                                  </p:iterate>
                                  <p:childTnLst>
                                    <p:set>
                                      <p:cBhvr override="childStyle">
                                        <p:cTn id="41" dur="2000" fill="hold"/>
                                        <p:tgtEl>
                                          <p:spTgt spid="590924"/>
                                        </p:tgtEl>
                                        <p:attrNameLst>
                                          <p:attrName>style.color</p:attrName>
                                        </p:attrNameLst>
                                      </p:cBhvr>
                                      <p:to>
                                        <p:clrVal>
                                          <a:srgbClr val="FF3300"/>
                                        </p:clrVal>
                                      </p:to>
                                    </p:set>
                                    <p:set>
                                      <p:cBhvr>
                                        <p:cTn id="42" dur="2000" fill="hold"/>
                                        <p:tgtEl>
                                          <p:spTgt spid="590924"/>
                                        </p:tgtEl>
                                        <p:attrNameLst>
                                          <p:attrName>fillcolor</p:attrName>
                                        </p:attrNameLst>
                                      </p:cBhvr>
                                      <p:to>
                                        <p:clrVal>
                                          <a:srgbClr val="FF3300"/>
                                        </p:clrVal>
                                      </p:to>
                                    </p:set>
                                    <p:set>
                                      <p:cBhvr>
                                        <p:cTn id="43" dur="2000" fill="hold"/>
                                        <p:tgtEl>
                                          <p:spTgt spid="590924"/>
                                        </p:tgtEl>
                                        <p:attrNameLst>
                                          <p:attrName>fill.type</p:attrName>
                                        </p:attrNameLst>
                                      </p:cBhvr>
                                      <p:to>
                                        <p:strVal val="solid"/>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mph" presetSubtype="0" fill="hold" grpId="0" nodeType="clickEffect">
                                  <p:stCondLst>
                                    <p:cond delay="0"/>
                                  </p:stCondLst>
                                  <p:iterate type="lt">
                                    <p:tmPct val="4000"/>
                                  </p:iterate>
                                  <p:childTnLst>
                                    <p:set>
                                      <p:cBhvr override="childStyle">
                                        <p:cTn id="47" dur="2000" fill="hold"/>
                                        <p:tgtEl>
                                          <p:spTgt spid="590968"/>
                                        </p:tgtEl>
                                        <p:attrNameLst>
                                          <p:attrName>style.color</p:attrName>
                                        </p:attrNameLst>
                                      </p:cBhvr>
                                      <p:to>
                                        <p:clrVal>
                                          <a:srgbClr val="FF3300"/>
                                        </p:clrVal>
                                      </p:to>
                                    </p:set>
                                    <p:set>
                                      <p:cBhvr>
                                        <p:cTn id="48" dur="2000" fill="hold"/>
                                        <p:tgtEl>
                                          <p:spTgt spid="590968"/>
                                        </p:tgtEl>
                                        <p:attrNameLst>
                                          <p:attrName>fillcolor</p:attrName>
                                        </p:attrNameLst>
                                      </p:cBhvr>
                                      <p:to>
                                        <p:clrVal>
                                          <a:srgbClr val="FF3300"/>
                                        </p:clrVal>
                                      </p:to>
                                    </p:set>
                                    <p:set>
                                      <p:cBhvr>
                                        <p:cTn id="49" dur="2000" fill="hold"/>
                                        <p:tgtEl>
                                          <p:spTgt spid="590968"/>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90952"/>
                                        </p:tgtEl>
                                        <p:attrNameLst>
                                          <p:attrName>style.visibility</p:attrName>
                                        </p:attrNameLst>
                                      </p:cBhvr>
                                      <p:to>
                                        <p:strVal val="visible"/>
                                      </p:to>
                                    </p:set>
                                    <p:animEffect transition="in" filter="blinds(horizontal)">
                                      <p:cBhvr>
                                        <p:cTn id="54" dur="2000"/>
                                        <p:tgtEl>
                                          <p:spTgt spid="59095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90957"/>
                                        </p:tgtEl>
                                        <p:attrNameLst>
                                          <p:attrName>style.visibility</p:attrName>
                                        </p:attrNameLst>
                                      </p:cBhvr>
                                      <p:to>
                                        <p:strVal val="visible"/>
                                      </p:to>
                                    </p:set>
                                    <p:animEffect transition="in" filter="blinds(horizontal)">
                                      <p:cBhvr>
                                        <p:cTn id="59" dur="2000"/>
                                        <p:tgtEl>
                                          <p:spTgt spid="59095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90954"/>
                                        </p:tgtEl>
                                        <p:attrNameLst>
                                          <p:attrName>style.visibility</p:attrName>
                                        </p:attrNameLst>
                                      </p:cBhvr>
                                      <p:to>
                                        <p:strVal val="visible"/>
                                      </p:to>
                                    </p:set>
                                    <p:animEffect transition="in" filter="blinds(horizontal)">
                                      <p:cBhvr>
                                        <p:cTn id="64" dur="2000"/>
                                        <p:tgtEl>
                                          <p:spTgt spid="59095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90961"/>
                                        </p:tgtEl>
                                        <p:attrNameLst>
                                          <p:attrName>style.visibility</p:attrName>
                                        </p:attrNameLst>
                                      </p:cBhvr>
                                      <p:to>
                                        <p:strVal val="visible"/>
                                      </p:to>
                                    </p:set>
                                    <p:animEffect transition="in" filter="blinds(horizontal)">
                                      <p:cBhvr>
                                        <p:cTn id="69" dur="2000"/>
                                        <p:tgtEl>
                                          <p:spTgt spid="59096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90955"/>
                                        </p:tgtEl>
                                        <p:attrNameLst>
                                          <p:attrName>style.visibility</p:attrName>
                                        </p:attrNameLst>
                                      </p:cBhvr>
                                      <p:to>
                                        <p:strVal val="visible"/>
                                      </p:to>
                                    </p:set>
                                    <p:animEffect transition="in" filter="blinds(horizontal)">
                                      <p:cBhvr>
                                        <p:cTn id="74" dur="1000"/>
                                        <p:tgtEl>
                                          <p:spTgt spid="59095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90963"/>
                                        </p:tgtEl>
                                        <p:attrNameLst>
                                          <p:attrName>style.visibility</p:attrName>
                                        </p:attrNameLst>
                                      </p:cBhvr>
                                      <p:to>
                                        <p:strVal val="visible"/>
                                      </p:to>
                                    </p:set>
                                    <p:animEffect transition="in" filter="blinds(horizontal)">
                                      <p:cBhvr>
                                        <p:cTn id="79" dur="500"/>
                                        <p:tgtEl>
                                          <p:spTgt spid="59096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90969"/>
                                        </p:tgtEl>
                                        <p:attrNameLst>
                                          <p:attrName>style.visibility</p:attrName>
                                        </p:attrNameLst>
                                      </p:cBhvr>
                                      <p:to>
                                        <p:strVal val="visible"/>
                                      </p:to>
                                    </p:set>
                                    <p:animEffect transition="in" filter="blinds(horizontal)">
                                      <p:cBhvr>
                                        <p:cTn id="84" dur="500"/>
                                        <p:tgtEl>
                                          <p:spTgt spid="5909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90964"/>
                                        </p:tgtEl>
                                        <p:attrNameLst>
                                          <p:attrName>style.visibility</p:attrName>
                                        </p:attrNameLst>
                                      </p:cBhvr>
                                      <p:to>
                                        <p:strVal val="visible"/>
                                      </p:to>
                                    </p:set>
                                    <p:animEffect transition="in" filter="blinds(horizontal)">
                                      <p:cBhvr>
                                        <p:cTn id="89" dur="500"/>
                                        <p:tgtEl>
                                          <p:spTgt spid="59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924" grpId="0"/>
      <p:bldP spid="590952" grpId="0"/>
      <p:bldP spid="590953" grpId="0" animBg="1"/>
      <p:bldP spid="590954" grpId="0"/>
      <p:bldP spid="590955" grpId="0"/>
      <p:bldP spid="590957" grpId="0"/>
      <p:bldP spid="590959" grpId="0"/>
      <p:bldP spid="590961" grpId="0"/>
      <p:bldP spid="590962" grpId="0" animBg="1"/>
      <p:bldP spid="590963" grpId="0"/>
      <p:bldP spid="590964" grpId="0"/>
      <p:bldP spid="590967" grpId="0" animBg="1"/>
      <p:bldP spid="590968" grpId="0"/>
      <p:bldP spid="5909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1875"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a:latin typeface="微软雅黑" pitchFamily="34" charset="-122"/>
                <a:ea typeface="微软雅黑" pitchFamily="34" charset="-122"/>
              </a:rPr>
              <a:t>  控制器</a:t>
            </a:r>
          </a:p>
        </p:txBody>
      </p:sp>
      <p:sp>
        <p:nvSpPr>
          <p:cNvPr id="591876"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1877"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1878"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  </a:t>
            </a:r>
          </a:p>
        </p:txBody>
      </p:sp>
      <p:sp>
        <p:nvSpPr>
          <p:cNvPr id="591879"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  </a:t>
            </a:r>
          </a:p>
        </p:txBody>
      </p:sp>
      <p:sp>
        <p:nvSpPr>
          <p:cNvPr id="591880"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881"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882"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1883" name="Group 11"/>
          <p:cNvGrpSpPr>
            <a:grpSpLocks/>
          </p:cNvGrpSpPr>
          <p:nvPr/>
        </p:nvGrpSpPr>
        <p:grpSpPr bwMode="auto">
          <a:xfrm>
            <a:off x="2771775" y="3924300"/>
            <a:ext cx="765175" cy="1484313"/>
            <a:chOff x="3135" y="2472"/>
            <a:chExt cx="454" cy="935"/>
          </a:xfrm>
        </p:grpSpPr>
        <p:grpSp>
          <p:nvGrpSpPr>
            <p:cNvPr id="591884" name="Group 12"/>
            <p:cNvGrpSpPr>
              <a:grpSpLocks/>
            </p:cNvGrpSpPr>
            <p:nvPr/>
          </p:nvGrpSpPr>
          <p:grpSpPr bwMode="auto">
            <a:xfrm flipH="1">
              <a:off x="3135" y="2472"/>
              <a:ext cx="454" cy="935"/>
              <a:chOff x="3078" y="2330"/>
              <a:chExt cx="625" cy="1580"/>
            </a:xfrm>
          </p:grpSpPr>
          <p:sp>
            <p:nvSpPr>
              <p:cNvPr id="591885"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86"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87"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88"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89"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90"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91"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1892"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1893"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CN">
                  <a:latin typeface="Arial" charset="0"/>
                  <a:ea typeface="宋体" charset="-122"/>
                  <a:cs typeface="Arial" charset="0"/>
                </a:rPr>
                <a:t>ALU</a:t>
              </a:r>
            </a:p>
          </p:txBody>
        </p:sp>
      </p:grpSp>
      <p:grpSp>
        <p:nvGrpSpPr>
          <p:cNvPr id="591894" name="Group 22"/>
          <p:cNvGrpSpPr>
            <a:grpSpLocks/>
          </p:cNvGrpSpPr>
          <p:nvPr/>
        </p:nvGrpSpPr>
        <p:grpSpPr bwMode="auto">
          <a:xfrm>
            <a:off x="3492500" y="4329113"/>
            <a:ext cx="404813" cy="809625"/>
            <a:chOff x="2030" y="2415"/>
            <a:chExt cx="341" cy="510"/>
          </a:xfrm>
        </p:grpSpPr>
        <p:sp>
          <p:nvSpPr>
            <p:cNvPr id="591895"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896"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1897"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sz="2000">
                <a:latin typeface="微软雅黑" pitchFamily="34" charset="-122"/>
                <a:ea typeface="微软雅黑" pitchFamily="34" charset="-122"/>
              </a:rPr>
              <a:t>标</a:t>
            </a:r>
          </a:p>
          <a:p>
            <a:r>
              <a:rPr lang="zh-CN" altLang="en-US" sz="2000">
                <a:latin typeface="微软雅黑" pitchFamily="34" charset="-122"/>
                <a:ea typeface="微软雅黑" pitchFamily="34" charset="-122"/>
              </a:rPr>
              <a:t>志</a:t>
            </a:r>
          </a:p>
          <a:p>
            <a:r>
              <a:rPr lang="zh-CN" altLang="en-US" sz="2000">
                <a:latin typeface="微软雅黑" pitchFamily="34" charset="-122"/>
                <a:ea typeface="微软雅黑" pitchFamily="34" charset="-122"/>
              </a:rPr>
              <a:t>寄</a:t>
            </a:r>
          </a:p>
          <a:p>
            <a:r>
              <a:rPr lang="zh-CN" altLang="en-US" sz="2000">
                <a:latin typeface="微软雅黑" pitchFamily="34" charset="-122"/>
                <a:ea typeface="微软雅黑" pitchFamily="34" charset="-122"/>
              </a:rPr>
              <a:t>存</a:t>
            </a:r>
          </a:p>
          <a:p>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591898"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1899" name="Group 27"/>
          <p:cNvGrpSpPr>
            <a:grpSpLocks/>
          </p:cNvGrpSpPr>
          <p:nvPr/>
        </p:nvGrpSpPr>
        <p:grpSpPr bwMode="auto">
          <a:xfrm>
            <a:off x="1511300" y="3519488"/>
            <a:ext cx="227013" cy="855662"/>
            <a:chOff x="895" y="1905"/>
            <a:chExt cx="143" cy="539"/>
          </a:xfrm>
        </p:grpSpPr>
        <p:sp>
          <p:nvSpPr>
            <p:cNvPr id="591900" name="Line 28"/>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01"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1902"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1903" name="Group 31"/>
          <p:cNvGrpSpPr>
            <a:grpSpLocks/>
          </p:cNvGrpSpPr>
          <p:nvPr/>
        </p:nvGrpSpPr>
        <p:grpSpPr bwMode="auto">
          <a:xfrm>
            <a:off x="2501900" y="4776788"/>
            <a:ext cx="1530350" cy="1487487"/>
            <a:chOff x="1576" y="2924"/>
            <a:chExt cx="964" cy="937"/>
          </a:xfrm>
        </p:grpSpPr>
        <p:sp>
          <p:nvSpPr>
            <p:cNvPr id="591904" name="Line 32"/>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05"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06" name="Line 34"/>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1907" name="Group 35"/>
          <p:cNvGrpSpPr>
            <a:grpSpLocks/>
          </p:cNvGrpSpPr>
          <p:nvPr/>
        </p:nvGrpSpPr>
        <p:grpSpPr bwMode="auto">
          <a:xfrm>
            <a:off x="3357563" y="5543550"/>
            <a:ext cx="493712" cy="719138"/>
            <a:chOff x="2115" y="3405"/>
            <a:chExt cx="311" cy="453"/>
          </a:xfrm>
        </p:grpSpPr>
        <p:sp>
          <p:nvSpPr>
            <p:cNvPr id="591908" name="Line 36"/>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09"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1910" name="Group 38"/>
          <p:cNvGrpSpPr>
            <a:grpSpLocks/>
          </p:cNvGrpSpPr>
          <p:nvPr/>
        </p:nvGrpSpPr>
        <p:grpSpPr bwMode="auto">
          <a:xfrm>
            <a:off x="1150938" y="3606800"/>
            <a:ext cx="4725987" cy="2208213"/>
            <a:chOff x="725" y="2158"/>
            <a:chExt cx="2977" cy="1448"/>
          </a:xfrm>
        </p:grpSpPr>
        <p:sp>
          <p:nvSpPr>
            <p:cNvPr id="591911"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12"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13"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1914"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91915"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16"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17" name="Text Box 45"/>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008000"/>
                </a:solidFill>
                <a:latin typeface="微软雅黑" pitchFamily="34" charset="-122"/>
                <a:ea typeface="微软雅黑" pitchFamily="34" charset="-122"/>
              </a:rPr>
              <a:t>地址</a:t>
            </a:r>
          </a:p>
        </p:txBody>
      </p:sp>
      <p:sp>
        <p:nvSpPr>
          <p:cNvPr id="591918"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1919" name="Text Box 47"/>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3333CC"/>
                </a:solidFill>
                <a:latin typeface="微软雅黑" pitchFamily="34" charset="-122"/>
                <a:ea typeface="微软雅黑" pitchFamily="34" charset="-122"/>
              </a:rPr>
              <a:t>数据</a:t>
            </a:r>
          </a:p>
        </p:txBody>
      </p:sp>
      <p:sp>
        <p:nvSpPr>
          <p:cNvPr id="591920"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1921" name="Text Box 49"/>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FF3300"/>
                </a:solidFill>
                <a:latin typeface="微软雅黑" pitchFamily="34" charset="-122"/>
                <a:ea typeface="微软雅黑" pitchFamily="34" charset="-122"/>
              </a:rPr>
              <a:t>控制</a:t>
            </a:r>
          </a:p>
        </p:txBody>
      </p:sp>
      <p:sp>
        <p:nvSpPr>
          <p:cNvPr id="591922"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1923"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1924" name="Group 52"/>
          <p:cNvGrpSpPr>
            <a:grpSpLocks/>
          </p:cNvGrpSpPr>
          <p:nvPr/>
        </p:nvGrpSpPr>
        <p:grpSpPr bwMode="auto">
          <a:xfrm>
            <a:off x="3490913" y="3603625"/>
            <a:ext cx="1755775" cy="2127250"/>
            <a:chOff x="2199" y="2185"/>
            <a:chExt cx="1106" cy="1340"/>
          </a:xfrm>
        </p:grpSpPr>
        <p:sp>
          <p:nvSpPr>
            <p:cNvPr id="591925" name="Text Box 53"/>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a:solidFill>
                    <a:schemeClr val="accent2"/>
                  </a:solidFill>
                  <a:latin typeface="微软雅黑" pitchFamily="34" charset="-122"/>
                  <a:ea typeface="微软雅黑" pitchFamily="34" charset="-122"/>
                </a:rPr>
                <a:t>GPRs</a:t>
              </a:r>
            </a:p>
          </p:txBody>
        </p:sp>
        <p:grpSp>
          <p:nvGrpSpPr>
            <p:cNvPr id="591926" name="Group 54"/>
            <p:cNvGrpSpPr>
              <a:grpSpLocks/>
            </p:cNvGrpSpPr>
            <p:nvPr/>
          </p:nvGrpSpPr>
          <p:grpSpPr bwMode="auto">
            <a:xfrm>
              <a:off x="2452" y="2500"/>
              <a:ext cx="853" cy="1025"/>
              <a:chOff x="2398" y="2273"/>
              <a:chExt cx="853" cy="1025"/>
            </a:xfrm>
          </p:grpSpPr>
          <p:grpSp>
            <p:nvGrpSpPr>
              <p:cNvPr id="591927" name="Group 55"/>
              <p:cNvGrpSpPr>
                <a:grpSpLocks/>
              </p:cNvGrpSpPr>
              <p:nvPr/>
            </p:nvGrpSpPr>
            <p:grpSpPr bwMode="auto">
              <a:xfrm>
                <a:off x="2398" y="2273"/>
                <a:ext cx="652" cy="992"/>
                <a:chOff x="2228" y="1678"/>
                <a:chExt cx="737" cy="992"/>
              </a:xfrm>
            </p:grpSpPr>
            <p:sp>
              <p:nvSpPr>
                <p:cNvPr id="591928"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1929" name="Line 57"/>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30" name="Line 58"/>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31" name="Line 59"/>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1932" name="Text Box 60"/>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0</a:t>
                </a:r>
              </a:p>
            </p:txBody>
          </p:sp>
          <p:sp>
            <p:nvSpPr>
              <p:cNvPr id="591933" name="Text Box 61"/>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1</a:t>
                </a:r>
              </a:p>
            </p:txBody>
          </p:sp>
          <p:sp>
            <p:nvSpPr>
              <p:cNvPr id="591934" name="Text Box 62"/>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1800">
                  <a:latin typeface="微软雅黑" pitchFamily="34" charset="-122"/>
                  <a:ea typeface="微软雅黑" pitchFamily="34" charset="-122"/>
                </a:endParaRPr>
              </a:p>
            </p:txBody>
          </p:sp>
          <p:sp>
            <p:nvSpPr>
              <p:cNvPr id="591935" name="Text Box 63"/>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7</a:t>
                </a:r>
              </a:p>
            </p:txBody>
          </p:sp>
        </p:grpSp>
        <p:sp>
          <p:nvSpPr>
            <p:cNvPr id="591936" name="Rectangle 64"/>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1937"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1938" name="Line 66"/>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39" name="Line 67"/>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40" name="Line 68"/>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41" name="Line 69"/>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42" name="Line 70"/>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43" name="Line 71"/>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44" name="Line 72"/>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45" name="Text Box 73"/>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1946" name="Text Box 74"/>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80483d6</a:t>
            </a:r>
          </a:p>
        </p:txBody>
      </p:sp>
      <p:sp>
        <p:nvSpPr>
          <p:cNvPr id="591947" name="Text Box 75"/>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80483d5</a:t>
            </a:r>
          </a:p>
        </p:txBody>
      </p:sp>
      <p:sp>
        <p:nvSpPr>
          <p:cNvPr id="591948" name="Text Box 76"/>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1949" name="Text Box 77"/>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a:t>
            </a:r>
          </a:p>
        </p:txBody>
      </p:sp>
      <p:sp>
        <p:nvSpPr>
          <p:cNvPr id="591950" name="Text Box 78"/>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zh-CN" altLang="en-US" sz="2000">
                <a:solidFill>
                  <a:srgbClr val="3333CC"/>
                </a:solidFill>
                <a:latin typeface="微软雅黑" pitchFamily="34" charset="-122"/>
                <a:ea typeface="微软雅黑" pitchFamily="34" charset="-122"/>
              </a:rPr>
              <a:t>     </a:t>
            </a:r>
            <a:endParaRPr lang="zh-CN" altLang="en-US" sz="2000">
              <a:solidFill>
                <a:srgbClr val="3333CC"/>
              </a:solidFill>
              <a:latin typeface="Arial" charset="0"/>
              <a:ea typeface="微软雅黑" pitchFamily="34" charset="-122"/>
            </a:endParaRPr>
          </a:p>
        </p:txBody>
      </p:sp>
      <p:sp>
        <p:nvSpPr>
          <p:cNvPr id="591951" name="Rectangle 79"/>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altLang="zh-CN" sz="2000">
                <a:solidFill>
                  <a:srgbClr val="FF3300"/>
                </a:solidFill>
                <a:latin typeface="微软雅黑" pitchFamily="34" charset="-122"/>
                <a:ea typeface="微软雅黑" pitchFamily="34" charset="-122"/>
              </a:rPr>
              <a:t>080483d4</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&lt;add&gt;: </a:t>
            </a:r>
          </a:p>
          <a:p>
            <a:pPr eaLnBrk="1" hangingPunct="1">
              <a:lnSpc>
                <a:spcPct val="105000"/>
              </a:lnSpc>
            </a:pPr>
            <a:r>
              <a:rPr lang="en-US" altLang="zh-CN" sz="2000">
                <a:latin typeface="微软雅黑" pitchFamily="34" charset="-122"/>
                <a:ea typeface="微软雅黑" pitchFamily="34" charset="-122"/>
              </a:rPr>
              <a:t>  80483d4:    55	   push   %ebp</a:t>
            </a:r>
          </a:p>
          <a:p>
            <a:pPr eaLnBrk="1" hangingPunct="1">
              <a:lnSpc>
                <a:spcPct val="105000"/>
              </a:lnSpc>
            </a:pPr>
            <a:r>
              <a:rPr lang="en-US" altLang="zh-CN" sz="2000">
                <a:latin typeface="微软雅黑" pitchFamily="34" charset="-122"/>
                <a:ea typeface="微软雅黑" pitchFamily="34" charset="-122"/>
              </a:rPr>
              <a:t>  80483d5:    89 e5	   mov   %esp, %ebp</a:t>
            </a:r>
          </a:p>
        </p:txBody>
      </p:sp>
      <p:sp>
        <p:nvSpPr>
          <p:cNvPr id="591952"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53"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54" name="Text Box 82"/>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55</a:t>
            </a:r>
          </a:p>
        </p:txBody>
      </p:sp>
      <p:sp>
        <p:nvSpPr>
          <p:cNvPr id="591955" name="Text Box 83"/>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89</a:t>
            </a:r>
          </a:p>
        </p:txBody>
      </p:sp>
      <p:sp>
        <p:nvSpPr>
          <p:cNvPr id="591956" name="Text Box 84"/>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e5</a:t>
            </a:r>
          </a:p>
        </p:txBody>
      </p:sp>
      <p:sp>
        <p:nvSpPr>
          <p:cNvPr id="591957"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58" name="Text Box 86"/>
          <p:cNvSpPr txBox="1">
            <a:spLocks noChangeArrowheads="1"/>
          </p:cNvSpPr>
          <p:nvPr/>
        </p:nvSpPr>
        <p:spPr bwMode="auto">
          <a:xfrm>
            <a:off x="394017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1959" name="Text Box 87"/>
          <p:cNvSpPr txBox="1">
            <a:spLocks noChangeArrowheads="1"/>
          </p:cNvSpPr>
          <p:nvPr/>
        </p:nvSpPr>
        <p:spPr bwMode="auto">
          <a:xfrm>
            <a:off x="394017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2000">
              <a:solidFill>
                <a:srgbClr val="008000"/>
              </a:solidFill>
              <a:latin typeface="微软雅黑" pitchFamily="34" charset="-122"/>
              <a:ea typeface="微软雅黑" pitchFamily="34" charset="-122"/>
            </a:endParaRPr>
          </a:p>
        </p:txBody>
      </p:sp>
      <p:sp>
        <p:nvSpPr>
          <p:cNvPr id="591960" name="Rectangle 88"/>
          <p:cNvSpPr>
            <a:spLocks noChangeArrowheads="1"/>
          </p:cNvSpPr>
          <p:nvPr/>
        </p:nvSpPr>
        <p:spPr bwMode="auto">
          <a:xfrm>
            <a:off x="318452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EBP</a:t>
            </a:r>
            <a:endParaRPr lang="zh-CN" altLang="en-US" sz="2000">
              <a:solidFill>
                <a:srgbClr val="008000"/>
              </a:solidFill>
              <a:latin typeface="微软雅黑" pitchFamily="34" charset="-122"/>
              <a:ea typeface="微软雅黑" pitchFamily="34" charset="-122"/>
            </a:endParaRPr>
          </a:p>
        </p:txBody>
      </p:sp>
      <p:sp>
        <p:nvSpPr>
          <p:cNvPr id="591961" name="Rectangle 89"/>
          <p:cNvSpPr>
            <a:spLocks noChangeArrowheads="1"/>
          </p:cNvSpPr>
          <p:nvPr/>
        </p:nvSpPr>
        <p:spPr bwMode="auto">
          <a:xfrm>
            <a:off x="317658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ESP</a:t>
            </a:r>
            <a:endParaRPr lang="zh-CN" altLang="en-US" sz="2000">
              <a:solidFill>
                <a:srgbClr val="008000"/>
              </a:solidFill>
              <a:latin typeface="微软雅黑" pitchFamily="34" charset="-122"/>
              <a:ea typeface="微软雅黑" pitchFamily="34" charset="-122"/>
            </a:endParaRPr>
          </a:p>
        </p:txBody>
      </p:sp>
      <p:sp>
        <p:nvSpPr>
          <p:cNvPr id="591962" name="Rectangle 90"/>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EIP</a:t>
            </a:r>
            <a:endParaRPr lang="zh-CN" altLang="en-US" sz="2000">
              <a:solidFill>
                <a:srgbClr val="008000"/>
              </a:solidFill>
              <a:latin typeface="微软雅黑" pitchFamily="34" charset="-122"/>
              <a:ea typeface="微软雅黑" pitchFamily="34" charset="-122"/>
            </a:endParaRPr>
          </a:p>
        </p:txBody>
      </p:sp>
      <p:sp>
        <p:nvSpPr>
          <p:cNvPr id="591963" name="Text Box 91"/>
          <p:cNvSpPr txBox="1">
            <a:spLocks noChangeArrowheads="1"/>
          </p:cNvSpPr>
          <p:nvPr/>
        </p:nvSpPr>
        <p:spPr bwMode="auto">
          <a:xfrm>
            <a:off x="3897313" y="207962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1964" name="Line 92"/>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65" name="Line 93"/>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66"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67" name="Text Box 95"/>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1968" name="Line 96"/>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69" name="Line 97"/>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70"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71" name="Line 99"/>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72" name="Line 100"/>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1973" name="Text Box 101"/>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1974" name="Rectangle 102"/>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55</a:t>
            </a:r>
            <a:endParaRPr lang="zh-CN" altLang="en-US" sz="1800">
              <a:solidFill>
                <a:schemeClr val="accent2"/>
              </a:solidFill>
              <a:latin typeface="微软雅黑" pitchFamily="34" charset="-122"/>
              <a:ea typeface="微软雅黑" pitchFamily="34" charset="-122"/>
            </a:endParaRPr>
          </a:p>
        </p:txBody>
      </p:sp>
      <p:sp>
        <p:nvSpPr>
          <p:cNvPr id="591975" name="Rectangle 103"/>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MDR</a:t>
            </a:r>
            <a:endParaRPr lang="zh-CN" altLang="en-US" sz="1800">
              <a:solidFill>
                <a:schemeClr val="accent2"/>
              </a:solidFill>
              <a:latin typeface="微软雅黑" pitchFamily="34" charset="-122"/>
              <a:ea typeface="微软雅黑" pitchFamily="34" charset="-122"/>
            </a:endParaRPr>
          </a:p>
        </p:txBody>
      </p:sp>
      <p:sp>
        <p:nvSpPr>
          <p:cNvPr id="591976" name="Text Box 104"/>
          <p:cNvSpPr txBox="1">
            <a:spLocks noChangeArrowheads="1"/>
          </p:cNvSpPr>
          <p:nvPr/>
        </p:nvSpPr>
        <p:spPr bwMode="auto">
          <a:xfrm>
            <a:off x="3941763" y="31591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1977" name="Text Box 105"/>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S1:</a:t>
            </a:r>
            <a:r>
              <a:rPr lang="zh-CN" altLang="en-US" sz="2000">
                <a:solidFill>
                  <a:srgbClr val="CC3300"/>
                </a:solidFill>
                <a:latin typeface="微软雅黑" pitchFamily="34" charset="-122"/>
                <a:ea typeface="微软雅黑" pitchFamily="34" charset="-122"/>
              </a:rPr>
              <a:t>取指令</a:t>
            </a:r>
          </a:p>
        </p:txBody>
      </p:sp>
      <p:sp>
        <p:nvSpPr>
          <p:cNvPr id="591978" name="Rectangle 106"/>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IR</a:t>
            </a:r>
            <a:endParaRPr lang="zh-CN" altLang="en-US" sz="1800">
              <a:solidFill>
                <a:schemeClr val="accent2"/>
              </a:solidFill>
              <a:latin typeface="微软雅黑" pitchFamily="34" charset="-122"/>
              <a:ea typeface="微软雅黑" pitchFamily="34" charset="-122"/>
            </a:endParaRPr>
          </a:p>
        </p:txBody>
      </p:sp>
      <p:sp>
        <p:nvSpPr>
          <p:cNvPr id="591979" name="Text Box 107"/>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S2:</a:t>
            </a:r>
            <a:r>
              <a:rPr lang="zh-CN" altLang="en-US" sz="2000">
                <a:solidFill>
                  <a:srgbClr val="CC3300"/>
                </a:solidFill>
                <a:latin typeface="微软雅黑" pitchFamily="34" charset="-122"/>
                <a:ea typeface="微软雅黑" pitchFamily="34" charset="-122"/>
              </a:rPr>
              <a:t>指令译码</a:t>
            </a:r>
          </a:p>
        </p:txBody>
      </p:sp>
      <p:sp>
        <p:nvSpPr>
          <p:cNvPr id="591980" name="Text Box 108"/>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S3:</a:t>
            </a:r>
            <a:r>
              <a:rPr lang="zh-CN" altLang="en-US" sz="2000">
                <a:solidFill>
                  <a:srgbClr val="CC3300"/>
                </a:solidFill>
                <a:latin typeface="微软雅黑" pitchFamily="34" charset="-122"/>
                <a:ea typeface="微软雅黑" pitchFamily="34" charset="-122"/>
              </a:rPr>
              <a:t>指令执行</a:t>
            </a:r>
          </a:p>
        </p:txBody>
      </p:sp>
      <p:sp>
        <p:nvSpPr>
          <p:cNvPr id="591981" name="Text Box 109"/>
          <p:cNvSpPr txBox="1">
            <a:spLocks noChangeArrowheads="1"/>
          </p:cNvSpPr>
          <p:nvPr/>
        </p:nvSpPr>
        <p:spPr bwMode="auto">
          <a:xfrm>
            <a:off x="3897313" y="252253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beeefffc</a:t>
            </a:r>
          </a:p>
        </p:txBody>
      </p:sp>
      <p:sp>
        <p:nvSpPr>
          <p:cNvPr id="591982" name="Rectangle 110"/>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MAR</a:t>
            </a:r>
            <a:endParaRPr lang="zh-CN" altLang="en-US" sz="1800">
              <a:solidFill>
                <a:schemeClr val="accent2"/>
              </a:solidFill>
              <a:latin typeface="微软雅黑" pitchFamily="34" charset="-122"/>
              <a:ea typeface="微软雅黑" pitchFamily="34" charset="-122"/>
            </a:endParaRPr>
          </a:p>
        </p:txBody>
      </p:sp>
      <p:sp>
        <p:nvSpPr>
          <p:cNvPr id="591983" name="Text Box 111"/>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1984" name="Text Box 112"/>
          <p:cNvSpPr txBox="1">
            <a:spLocks noChangeArrowheads="1"/>
          </p:cNvSpPr>
          <p:nvPr/>
        </p:nvSpPr>
        <p:spPr bwMode="auto">
          <a:xfrm>
            <a:off x="1150938" y="174625"/>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a:solidFill>
                  <a:srgbClr val="FF3300"/>
                </a:solidFill>
                <a:latin typeface="微软雅黑" pitchFamily="34" charset="-122"/>
                <a:ea typeface="微软雅黑" pitchFamily="34" charset="-122"/>
              </a:rPr>
              <a:t>功能：</a:t>
            </a:r>
            <a:r>
              <a:rPr lang="en-US" altLang="zh-CN">
                <a:solidFill>
                  <a:srgbClr val="FF3300"/>
                </a:solidFill>
                <a:latin typeface="微软雅黑" pitchFamily="34" charset="-122"/>
                <a:ea typeface="微软雅黑" pitchFamily="34" charset="-122"/>
              </a:rPr>
              <a:t>R[esp]</a:t>
            </a:r>
            <a:r>
              <a:rPr lang="en-US" altLang="zh-CN">
                <a:solidFill>
                  <a:srgbClr val="FF3300"/>
                </a:solidFill>
                <a:ea typeface="微软雅黑" pitchFamily="34" charset="-122"/>
                <a:cs typeface="Times New Roman" pitchFamily="18" charset="0"/>
              </a:rPr>
              <a:t>← </a:t>
            </a:r>
            <a:r>
              <a:rPr lang="en-US" altLang="zh-CN">
                <a:solidFill>
                  <a:srgbClr val="FF3300"/>
                </a:solidFill>
                <a:latin typeface="微软雅黑" pitchFamily="34" charset="-122"/>
                <a:ea typeface="微软雅黑" pitchFamily="34" charset="-122"/>
              </a:rPr>
              <a:t>R[esp]-4</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M[R[esp]] ←R[ebp]</a:t>
            </a:r>
          </a:p>
        </p:txBody>
      </p:sp>
      <p:sp>
        <p:nvSpPr>
          <p:cNvPr id="591985" name="Text Box 113"/>
          <p:cNvSpPr txBox="1">
            <a:spLocks noChangeArrowheads="1"/>
          </p:cNvSpPr>
          <p:nvPr/>
        </p:nvSpPr>
        <p:spPr bwMode="auto">
          <a:xfrm>
            <a:off x="5021263" y="25241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4</a:t>
            </a:r>
          </a:p>
        </p:txBody>
      </p:sp>
      <p:sp>
        <p:nvSpPr>
          <p:cNvPr id="591986" name="Text Box 114"/>
          <p:cNvSpPr txBox="1">
            <a:spLocks noChangeArrowheads="1"/>
          </p:cNvSpPr>
          <p:nvPr/>
        </p:nvSpPr>
        <p:spPr bwMode="auto">
          <a:xfrm>
            <a:off x="502126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5</a:t>
            </a:r>
          </a:p>
        </p:txBody>
      </p:sp>
    </p:spTree>
    <p:extLst>
      <p:ext uri="{BB962C8B-B14F-4D97-AF65-F5344CB8AC3E}">
        <p14:creationId xmlns:p14="http://schemas.microsoft.com/office/powerpoint/2010/main" val="3874745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2899"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a:latin typeface="微软雅黑" pitchFamily="34" charset="-122"/>
                <a:ea typeface="微软雅黑" pitchFamily="34" charset="-122"/>
              </a:rPr>
              <a:t>  控制器</a:t>
            </a:r>
          </a:p>
        </p:txBody>
      </p:sp>
      <p:sp>
        <p:nvSpPr>
          <p:cNvPr id="592900"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2901"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2902"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  </a:t>
            </a:r>
          </a:p>
        </p:txBody>
      </p:sp>
      <p:sp>
        <p:nvSpPr>
          <p:cNvPr id="592903"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  </a:t>
            </a:r>
          </a:p>
        </p:txBody>
      </p:sp>
      <p:sp>
        <p:nvSpPr>
          <p:cNvPr id="592904"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05"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06"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2907" name="Group 11"/>
          <p:cNvGrpSpPr>
            <a:grpSpLocks/>
          </p:cNvGrpSpPr>
          <p:nvPr/>
        </p:nvGrpSpPr>
        <p:grpSpPr bwMode="auto">
          <a:xfrm>
            <a:off x="2771775" y="3924300"/>
            <a:ext cx="765175" cy="1484313"/>
            <a:chOff x="3135" y="2472"/>
            <a:chExt cx="454" cy="935"/>
          </a:xfrm>
        </p:grpSpPr>
        <p:grpSp>
          <p:nvGrpSpPr>
            <p:cNvPr id="592908" name="Group 12"/>
            <p:cNvGrpSpPr>
              <a:grpSpLocks/>
            </p:cNvGrpSpPr>
            <p:nvPr/>
          </p:nvGrpSpPr>
          <p:grpSpPr bwMode="auto">
            <a:xfrm flipH="1">
              <a:off x="3135" y="2472"/>
              <a:ext cx="454" cy="935"/>
              <a:chOff x="3078" y="2330"/>
              <a:chExt cx="625" cy="1580"/>
            </a:xfrm>
          </p:grpSpPr>
          <p:sp>
            <p:nvSpPr>
              <p:cNvPr id="592909"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0"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1"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2"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3"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4"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5"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2916"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2917"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CN">
                  <a:latin typeface="Arial" charset="0"/>
                  <a:ea typeface="宋体" charset="-122"/>
                  <a:cs typeface="Arial" charset="0"/>
                </a:rPr>
                <a:t>ALU</a:t>
              </a:r>
            </a:p>
          </p:txBody>
        </p:sp>
      </p:grpSp>
      <p:grpSp>
        <p:nvGrpSpPr>
          <p:cNvPr id="592918" name="Group 22"/>
          <p:cNvGrpSpPr>
            <a:grpSpLocks/>
          </p:cNvGrpSpPr>
          <p:nvPr/>
        </p:nvGrpSpPr>
        <p:grpSpPr bwMode="auto">
          <a:xfrm>
            <a:off x="3492500" y="4329113"/>
            <a:ext cx="404813" cy="809625"/>
            <a:chOff x="2030" y="2415"/>
            <a:chExt cx="341" cy="510"/>
          </a:xfrm>
        </p:grpSpPr>
        <p:sp>
          <p:nvSpPr>
            <p:cNvPr id="592919"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20"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2921"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zh-CN" altLang="en-US" sz="2000">
                <a:latin typeface="微软雅黑" pitchFamily="34" charset="-122"/>
                <a:ea typeface="微软雅黑" pitchFamily="34" charset="-122"/>
              </a:rPr>
              <a:t>标</a:t>
            </a:r>
          </a:p>
          <a:p>
            <a:r>
              <a:rPr lang="zh-CN" altLang="en-US" sz="2000">
                <a:latin typeface="微软雅黑" pitchFamily="34" charset="-122"/>
                <a:ea typeface="微软雅黑" pitchFamily="34" charset="-122"/>
              </a:rPr>
              <a:t>志</a:t>
            </a:r>
          </a:p>
          <a:p>
            <a:r>
              <a:rPr lang="zh-CN" altLang="en-US" sz="2000">
                <a:latin typeface="微软雅黑" pitchFamily="34" charset="-122"/>
                <a:ea typeface="微软雅黑" pitchFamily="34" charset="-122"/>
              </a:rPr>
              <a:t>寄</a:t>
            </a:r>
          </a:p>
          <a:p>
            <a:r>
              <a:rPr lang="zh-CN" altLang="en-US" sz="2000">
                <a:latin typeface="微软雅黑" pitchFamily="34" charset="-122"/>
                <a:ea typeface="微软雅黑" pitchFamily="34" charset="-122"/>
              </a:rPr>
              <a:t>存</a:t>
            </a:r>
          </a:p>
          <a:p>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592922"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2923" name="Group 27"/>
          <p:cNvGrpSpPr>
            <a:grpSpLocks/>
          </p:cNvGrpSpPr>
          <p:nvPr/>
        </p:nvGrpSpPr>
        <p:grpSpPr bwMode="auto">
          <a:xfrm>
            <a:off x="1511300" y="3519488"/>
            <a:ext cx="227013" cy="855662"/>
            <a:chOff x="895" y="1905"/>
            <a:chExt cx="143" cy="539"/>
          </a:xfrm>
        </p:grpSpPr>
        <p:sp>
          <p:nvSpPr>
            <p:cNvPr id="592924" name="Line 28"/>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25"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2926"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2927" name="Group 31"/>
          <p:cNvGrpSpPr>
            <a:grpSpLocks/>
          </p:cNvGrpSpPr>
          <p:nvPr/>
        </p:nvGrpSpPr>
        <p:grpSpPr bwMode="auto">
          <a:xfrm>
            <a:off x="2501900" y="4776788"/>
            <a:ext cx="1530350" cy="1487487"/>
            <a:chOff x="1576" y="2924"/>
            <a:chExt cx="964" cy="937"/>
          </a:xfrm>
        </p:grpSpPr>
        <p:sp>
          <p:nvSpPr>
            <p:cNvPr id="592928" name="Line 32"/>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29"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30" name="Line 34"/>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2931" name="Group 35"/>
          <p:cNvGrpSpPr>
            <a:grpSpLocks/>
          </p:cNvGrpSpPr>
          <p:nvPr/>
        </p:nvGrpSpPr>
        <p:grpSpPr bwMode="auto">
          <a:xfrm>
            <a:off x="3357563" y="5543550"/>
            <a:ext cx="493712" cy="719138"/>
            <a:chOff x="2115" y="3405"/>
            <a:chExt cx="311" cy="453"/>
          </a:xfrm>
        </p:grpSpPr>
        <p:sp>
          <p:nvSpPr>
            <p:cNvPr id="592932" name="Line 36"/>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33"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2934" name="Group 38"/>
          <p:cNvGrpSpPr>
            <a:grpSpLocks/>
          </p:cNvGrpSpPr>
          <p:nvPr/>
        </p:nvGrpSpPr>
        <p:grpSpPr bwMode="auto">
          <a:xfrm>
            <a:off x="1150938" y="3606800"/>
            <a:ext cx="4725987" cy="2208213"/>
            <a:chOff x="725" y="2158"/>
            <a:chExt cx="2977" cy="1448"/>
          </a:xfrm>
        </p:grpSpPr>
        <p:sp>
          <p:nvSpPr>
            <p:cNvPr id="592935"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36"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37"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2938"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92939"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40"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41" name="Text Box 45"/>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008000"/>
                </a:solidFill>
                <a:latin typeface="微软雅黑" pitchFamily="34" charset="-122"/>
                <a:ea typeface="微软雅黑" pitchFamily="34" charset="-122"/>
              </a:rPr>
              <a:t>地址</a:t>
            </a:r>
          </a:p>
        </p:txBody>
      </p:sp>
      <p:sp>
        <p:nvSpPr>
          <p:cNvPr id="592942"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2943" name="Text Box 47"/>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3333CC"/>
                </a:solidFill>
                <a:latin typeface="微软雅黑" pitchFamily="34" charset="-122"/>
                <a:ea typeface="微软雅黑" pitchFamily="34" charset="-122"/>
              </a:rPr>
              <a:t>数据</a:t>
            </a:r>
          </a:p>
        </p:txBody>
      </p:sp>
      <p:sp>
        <p:nvSpPr>
          <p:cNvPr id="592944"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2945" name="Text Box 49"/>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sz="2000">
                <a:solidFill>
                  <a:srgbClr val="FF3300"/>
                </a:solidFill>
                <a:latin typeface="微软雅黑" pitchFamily="34" charset="-122"/>
                <a:ea typeface="微软雅黑" pitchFamily="34" charset="-122"/>
              </a:rPr>
              <a:t>控制</a:t>
            </a:r>
          </a:p>
        </p:txBody>
      </p:sp>
      <p:sp>
        <p:nvSpPr>
          <p:cNvPr id="592946"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2947"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2948" name="Group 52"/>
          <p:cNvGrpSpPr>
            <a:grpSpLocks/>
          </p:cNvGrpSpPr>
          <p:nvPr/>
        </p:nvGrpSpPr>
        <p:grpSpPr bwMode="auto">
          <a:xfrm>
            <a:off x="3490913" y="3603625"/>
            <a:ext cx="1755775" cy="2127250"/>
            <a:chOff x="2199" y="2185"/>
            <a:chExt cx="1106" cy="1340"/>
          </a:xfrm>
        </p:grpSpPr>
        <p:sp>
          <p:nvSpPr>
            <p:cNvPr id="592949" name="Text Box 53"/>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a:solidFill>
                    <a:schemeClr val="accent2"/>
                  </a:solidFill>
                  <a:latin typeface="微软雅黑" pitchFamily="34" charset="-122"/>
                  <a:ea typeface="微软雅黑" pitchFamily="34" charset="-122"/>
                </a:rPr>
                <a:t>GPRs</a:t>
              </a:r>
            </a:p>
          </p:txBody>
        </p:sp>
        <p:grpSp>
          <p:nvGrpSpPr>
            <p:cNvPr id="592950" name="Group 54"/>
            <p:cNvGrpSpPr>
              <a:grpSpLocks/>
            </p:cNvGrpSpPr>
            <p:nvPr/>
          </p:nvGrpSpPr>
          <p:grpSpPr bwMode="auto">
            <a:xfrm>
              <a:off x="2452" y="2500"/>
              <a:ext cx="853" cy="1025"/>
              <a:chOff x="2398" y="2273"/>
              <a:chExt cx="853" cy="1025"/>
            </a:xfrm>
          </p:grpSpPr>
          <p:grpSp>
            <p:nvGrpSpPr>
              <p:cNvPr id="592951" name="Group 55"/>
              <p:cNvGrpSpPr>
                <a:grpSpLocks/>
              </p:cNvGrpSpPr>
              <p:nvPr/>
            </p:nvGrpSpPr>
            <p:grpSpPr bwMode="auto">
              <a:xfrm>
                <a:off x="2398" y="2273"/>
                <a:ext cx="652" cy="992"/>
                <a:chOff x="2228" y="1678"/>
                <a:chExt cx="737" cy="992"/>
              </a:xfrm>
            </p:grpSpPr>
            <p:sp>
              <p:nvSpPr>
                <p:cNvPr id="592952"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2953" name="Line 57"/>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54" name="Line 58"/>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55" name="Line 59"/>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92956" name="Text Box 60"/>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0</a:t>
                </a:r>
              </a:p>
            </p:txBody>
          </p:sp>
          <p:sp>
            <p:nvSpPr>
              <p:cNvPr id="592957" name="Text Box 61"/>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1</a:t>
                </a:r>
              </a:p>
            </p:txBody>
          </p:sp>
          <p:sp>
            <p:nvSpPr>
              <p:cNvPr id="592958" name="Text Box 62"/>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1800">
                  <a:latin typeface="微软雅黑" pitchFamily="34" charset="-122"/>
                  <a:ea typeface="微软雅黑" pitchFamily="34" charset="-122"/>
                </a:endParaRPr>
              </a:p>
            </p:txBody>
          </p:sp>
          <p:sp>
            <p:nvSpPr>
              <p:cNvPr id="592959" name="Text Box 63"/>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7</a:t>
                </a:r>
              </a:p>
            </p:txBody>
          </p:sp>
        </p:grpSp>
        <p:sp>
          <p:nvSpPr>
            <p:cNvPr id="592960" name="Rectangle 64"/>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2961"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2962" name="Line 66"/>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3" name="Line 67"/>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4" name="Line 68"/>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5" name="Line 69"/>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6" name="Line 70"/>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7" name="Line 71"/>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8" name="Line 72"/>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69" name="Text Box 73"/>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2970" name="Text Box 74"/>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80483d6</a:t>
            </a:r>
          </a:p>
        </p:txBody>
      </p:sp>
      <p:sp>
        <p:nvSpPr>
          <p:cNvPr id="592971" name="Text Box 75"/>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80483d5</a:t>
            </a:r>
          </a:p>
        </p:txBody>
      </p:sp>
      <p:sp>
        <p:nvSpPr>
          <p:cNvPr id="592972" name="Text Box 76"/>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2973" name="Text Box 77"/>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0</a:t>
            </a:r>
          </a:p>
        </p:txBody>
      </p:sp>
      <p:sp>
        <p:nvSpPr>
          <p:cNvPr id="592974" name="Text Box 78"/>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zh-CN" altLang="en-US" sz="2000">
                <a:solidFill>
                  <a:srgbClr val="3333CC"/>
                </a:solidFill>
                <a:latin typeface="微软雅黑" pitchFamily="34" charset="-122"/>
                <a:ea typeface="微软雅黑" pitchFamily="34" charset="-122"/>
              </a:rPr>
              <a:t>     </a:t>
            </a:r>
            <a:endParaRPr lang="zh-CN" altLang="en-US" sz="2000">
              <a:solidFill>
                <a:srgbClr val="3333CC"/>
              </a:solidFill>
              <a:latin typeface="Arial" charset="0"/>
              <a:ea typeface="微软雅黑" pitchFamily="34" charset="-122"/>
            </a:endParaRPr>
          </a:p>
        </p:txBody>
      </p:sp>
      <p:sp>
        <p:nvSpPr>
          <p:cNvPr id="592975" name="Rectangle 79"/>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altLang="zh-CN" sz="2000">
                <a:solidFill>
                  <a:srgbClr val="FF3300"/>
                </a:solidFill>
                <a:latin typeface="微软雅黑" pitchFamily="34" charset="-122"/>
                <a:ea typeface="微软雅黑" pitchFamily="34" charset="-122"/>
              </a:rPr>
              <a:t>080483d4</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&lt;add&gt;: </a:t>
            </a:r>
          </a:p>
          <a:p>
            <a:pPr eaLnBrk="1" hangingPunct="1">
              <a:lnSpc>
                <a:spcPct val="105000"/>
              </a:lnSpc>
            </a:pPr>
            <a:r>
              <a:rPr lang="en-US" altLang="zh-CN" sz="2000">
                <a:latin typeface="微软雅黑" pitchFamily="34" charset="-122"/>
                <a:ea typeface="微软雅黑" pitchFamily="34" charset="-122"/>
              </a:rPr>
              <a:t>  80483d4:    55	   push   %ebp</a:t>
            </a:r>
          </a:p>
          <a:p>
            <a:pPr eaLnBrk="1" hangingPunct="1">
              <a:lnSpc>
                <a:spcPct val="105000"/>
              </a:lnSpc>
            </a:pPr>
            <a:r>
              <a:rPr lang="en-US" altLang="zh-CN" sz="2000">
                <a:latin typeface="微软雅黑" pitchFamily="34" charset="-122"/>
                <a:ea typeface="微软雅黑" pitchFamily="34" charset="-122"/>
              </a:rPr>
              <a:t>  80483d5:    89 e5	   mov   %esp, %ebp</a:t>
            </a:r>
          </a:p>
        </p:txBody>
      </p:sp>
      <p:sp>
        <p:nvSpPr>
          <p:cNvPr id="592976"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77"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78" name="Text Box 82"/>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55</a:t>
            </a:r>
          </a:p>
        </p:txBody>
      </p:sp>
      <p:sp>
        <p:nvSpPr>
          <p:cNvPr id="592979" name="Text Box 83"/>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89</a:t>
            </a:r>
          </a:p>
        </p:txBody>
      </p:sp>
      <p:sp>
        <p:nvSpPr>
          <p:cNvPr id="592980" name="Text Box 84"/>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chemeClr val="accent2"/>
                </a:solidFill>
                <a:latin typeface="微软雅黑" pitchFamily="34" charset="-122"/>
                <a:ea typeface="微软雅黑" pitchFamily="34" charset="-122"/>
              </a:rPr>
              <a:t>e5</a:t>
            </a:r>
          </a:p>
        </p:txBody>
      </p:sp>
      <p:sp>
        <p:nvSpPr>
          <p:cNvPr id="592981"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82" name="Text Box 86"/>
          <p:cNvSpPr txBox="1">
            <a:spLocks noChangeArrowheads="1"/>
          </p:cNvSpPr>
          <p:nvPr/>
        </p:nvSpPr>
        <p:spPr bwMode="auto">
          <a:xfrm>
            <a:off x="3903663"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008000"/>
                </a:solidFill>
                <a:latin typeface="微软雅黑" pitchFamily="34" charset="-122"/>
                <a:ea typeface="微软雅黑" pitchFamily="34" charset="-122"/>
              </a:rPr>
              <a:t>   </a:t>
            </a:r>
          </a:p>
        </p:txBody>
      </p:sp>
      <p:sp>
        <p:nvSpPr>
          <p:cNvPr id="592983" name="Text Box 87"/>
          <p:cNvSpPr txBox="1">
            <a:spLocks noChangeArrowheads="1"/>
          </p:cNvSpPr>
          <p:nvPr/>
        </p:nvSpPr>
        <p:spPr bwMode="auto">
          <a:xfrm>
            <a:off x="3903663"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zh-CN" sz="2000">
              <a:solidFill>
                <a:srgbClr val="008000"/>
              </a:solidFill>
              <a:latin typeface="微软雅黑" pitchFamily="34" charset="-122"/>
              <a:ea typeface="微软雅黑" pitchFamily="34" charset="-122"/>
            </a:endParaRPr>
          </a:p>
        </p:txBody>
      </p:sp>
      <p:sp>
        <p:nvSpPr>
          <p:cNvPr id="592984" name="Rectangle 88"/>
          <p:cNvSpPr>
            <a:spLocks noChangeArrowheads="1"/>
          </p:cNvSpPr>
          <p:nvPr/>
        </p:nvSpPr>
        <p:spPr bwMode="auto">
          <a:xfrm>
            <a:off x="3148013"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EBP</a:t>
            </a:r>
            <a:endParaRPr lang="zh-CN" altLang="en-US" sz="2000">
              <a:solidFill>
                <a:srgbClr val="008000"/>
              </a:solidFill>
              <a:latin typeface="微软雅黑" pitchFamily="34" charset="-122"/>
              <a:ea typeface="微软雅黑" pitchFamily="34" charset="-122"/>
            </a:endParaRPr>
          </a:p>
        </p:txBody>
      </p:sp>
      <p:sp>
        <p:nvSpPr>
          <p:cNvPr id="592985" name="Rectangle 89"/>
          <p:cNvSpPr>
            <a:spLocks noChangeArrowheads="1"/>
          </p:cNvSpPr>
          <p:nvPr/>
        </p:nvSpPr>
        <p:spPr bwMode="auto">
          <a:xfrm>
            <a:off x="3140075"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ESP</a:t>
            </a:r>
            <a:endParaRPr lang="zh-CN" altLang="en-US" sz="2000">
              <a:solidFill>
                <a:srgbClr val="008000"/>
              </a:solidFill>
              <a:latin typeface="微软雅黑" pitchFamily="34" charset="-122"/>
              <a:ea typeface="微软雅黑" pitchFamily="34" charset="-122"/>
            </a:endParaRPr>
          </a:p>
        </p:txBody>
      </p:sp>
      <p:sp>
        <p:nvSpPr>
          <p:cNvPr id="592986" name="Rectangle 90"/>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2000">
                <a:solidFill>
                  <a:srgbClr val="008000"/>
                </a:solidFill>
                <a:latin typeface="微软雅黑" pitchFamily="34" charset="-122"/>
                <a:ea typeface="微软雅黑" pitchFamily="34" charset="-122"/>
              </a:rPr>
              <a:t>EIP</a:t>
            </a:r>
            <a:endParaRPr lang="zh-CN" altLang="en-US" sz="2000">
              <a:solidFill>
                <a:srgbClr val="008000"/>
              </a:solidFill>
              <a:latin typeface="微软雅黑" pitchFamily="34" charset="-122"/>
              <a:ea typeface="微软雅黑" pitchFamily="34" charset="-122"/>
            </a:endParaRPr>
          </a:p>
        </p:txBody>
      </p:sp>
      <p:sp>
        <p:nvSpPr>
          <p:cNvPr id="592987" name="Text Box 91"/>
          <p:cNvSpPr txBox="1">
            <a:spLocks noChangeArrowheads="1"/>
          </p:cNvSpPr>
          <p:nvPr/>
        </p:nvSpPr>
        <p:spPr bwMode="auto">
          <a:xfrm>
            <a:off x="3859213" y="20335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bfff0020</a:t>
            </a:r>
          </a:p>
        </p:txBody>
      </p:sp>
      <p:sp>
        <p:nvSpPr>
          <p:cNvPr id="592988" name="Line 92"/>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89" name="Line 93"/>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0"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1" name="Text Box 95"/>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bfff0000</a:t>
            </a:r>
          </a:p>
        </p:txBody>
      </p:sp>
      <p:sp>
        <p:nvSpPr>
          <p:cNvPr id="592992" name="Line 96"/>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3" name="Line 97"/>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4"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5" name="Line 99"/>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6" name="Line 100"/>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2997" name="Text Box 101"/>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80483d4</a:t>
            </a:r>
          </a:p>
        </p:txBody>
      </p:sp>
      <p:sp>
        <p:nvSpPr>
          <p:cNvPr id="592998" name="Rectangle 102"/>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55</a:t>
            </a:r>
            <a:endParaRPr lang="zh-CN" altLang="en-US" sz="1800">
              <a:solidFill>
                <a:schemeClr val="accent2"/>
              </a:solidFill>
              <a:latin typeface="微软雅黑" pitchFamily="34" charset="-122"/>
              <a:ea typeface="微软雅黑" pitchFamily="34" charset="-122"/>
            </a:endParaRPr>
          </a:p>
        </p:txBody>
      </p:sp>
      <p:sp>
        <p:nvSpPr>
          <p:cNvPr id="592999" name="Rectangle 103"/>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MDR</a:t>
            </a:r>
            <a:endParaRPr lang="zh-CN" altLang="en-US" sz="1800">
              <a:solidFill>
                <a:schemeClr val="accent2"/>
              </a:solidFill>
              <a:latin typeface="微软雅黑" pitchFamily="34" charset="-122"/>
              <a:ea typeface="微软雅黑" pitchFamily="34" charset="-122"/>
            </a:endParaRPr>
          </a:p>
        </p:txBody>
      </p:sp>
      <p:sp>
        <p:nvSpPr>
          <p:cNvPr id="593000" name="Text Box 104"/>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S1:</a:t>
            </a:r>
            <a:r>
              <a:rPr lang="zh-CN" altLang="en-US" sz="2000">
                <a:solidFill>
                  <a:srgbClr val="CC3300"/>
                </a:solidFill>
                <a:latin typeface="微软雅黑" pitchFamily="34" charset="-122"/>
                <a:ea typeface="微软雅黑" pitchFamily="34" charset="-122"/>
              </a:rPr>
              <a:t>取指令</a:t>
            </a:r>
          </a:p>
        </p:txBody>
      </p:sp>
      <p:sp>
        <p:nvSpPr>
          <p:cNvPr id="593001" name="Rectangle 105"/>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IR</a:t>
            </a:r>
            <a:endParaRPr lang="zh-CN" altLang="en-US" sz="1800">
              <a:solidFill>
                <a:schemeClr val="accent2"/>
              </a:solidFill>
              <a:latin typeface="微软雅黑" pitchFamily="34" charset="-122"/>
              <a:ea typeface="微软雅黑" pitchFamily="34" charset="-122"/>
            </a:endParaRPr>
          </a:p>
        </p:txBody>
      </p:sp>
      <p:sp>
        <p:nvSpPr>
          <p:cNvPr id="593002" name="Text Box 106"/>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S2:</a:t>
            </a:r>
            <a:r>
              <a:rPr lang="zh-CN" altLang="en-US" sz="2000">
                <a:solidFill>
                  <a:srgbClr val="CC3300"/>
                </a:solidFill>
                <a:latin typeface="微软雅黑" pitchFamily="34" charset="-122"/>
                <a:ea typeface="微软雅黑" pitchFamily="34" charset="-122"/>
              </a:rPr>
              <a:t>指令译码</a:t>
            </a:r>
          </a:p>
        </p:txBody>
      </p:sp>
      <p:sp>
        <p:nvSpPr>
          <p:cNvPr id="593003" name="Text Box 107"/>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solidFill>
                  <a:srgbClr val="CC3300"/>
                </a:solidFill>
                <a:latin typeface="微软雅黑" pitchFamily="34" charset="-122"/>
                <a:ea typeface="微软雅黑" pitchFamily="34" charset="-122"/>
              </a:rPr>
              <a:t>S3:</a:t>
            </a:r>
            <a:r>
              <a:rPr lang="zh-CN" altLang="en-US" sz="2000">
                <a:solidFill>
                  <a:srgbClr val="CC3300"/>
                </a:solidFill>
                <a:latin typeface="微软雅黑" pitchFamily="34" charset="-122"/>
                <a:ea typeface="微软雅黑" pitchFamily="34" charset="-122"/>
              </a:rPr>
              <a:t>指令执行</a:t>
            </a:r>
          </a:p>
        </p:txBody>
      </p:sp>
      <p:sp>
        <p:nvSpPr>
          <p:cNvPr id="593004" name="Text Box 108"/>
          <p:cNvSpPr txBox="1">
            <a:spLocks noChangeArrowheads="1"/>
          </p:cNvSpPr>
          <p:nvPr/>
        </p:nvSpPr>
        <p:spPr bwMode="auto">
          <a:xfrm>
            <a:off x="3897313" y="2528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3005" name="Rectangle 109"/>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zh-CN" sz="1800">
                <a:solidFill>
                  <a:schemeClr val="accent2"/>
                </a:solidFill>
                <a:latin typeface="微软雅黑" pitchFamily="34" charset="-122"/>
                <a:ea typeface="微软雅黑" pitchFamily="34" charset="-122"/>
              </a:rPr>
              <a:t>MAR</a:t>
            </a:r>
            <a:endParaRPr lang="zh-CN" altLang="en-US" sz="1800">
              <a:solidFill>
                <a:schemeClr val="accent2"/>
              </a:solidFill>
              <a:latin typeface="微软雅黑" pitchFamily="34" charset="-122"/>
              <a:ea typeface="微软雅黑" pitchFamily="34" charset="-122"/>
            </a:endParaRPr>
          </a:p>
        </p:txBody>
      </p:sp>
      <p:sp>
        <p:nvSpPr>
          <p:cNvPr id="593006" name="Text Box 110"/>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FF3300"/>
                </a:solidFill>
                <a:latin typeface="微软雅黑" pitchFamily="34" charset="-122"/>
                <a:ea typeface="微软雅黑" pitchFamily="34" charset="-122"/>
              </a:rPr>
              <a:t>beeefffc</a:t>
            </a:r>
          </a:p>
        </p:txBody>
      </p:sp>
      <p:sp>
        <p:nvSpPr>
          <p:cNvPr id="593007" name="Text Box 111"/>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solidFill>
                  <a:srgbClr val="008000"/>
                </a:solidFill>
                <a:latin typeface="微软雅黑" pitchFamily="34" charset="-122"/>
                <a:ea typeface="微软雅黑" pitchFamily="34" charset="-122"/>
              </a:rPr>
              <a:t>beeefffc</a:t>
            </a:r>
          </a:p>
        </p:txBody>
      </p:sp>
      <p:sp>
        <p:nvSpPr>
          <p:cNvPr id="593008" name="Text Box 112"/>
          <p:cNvSpPr txBox="1">
            <a:spLocks noChangeArrowheads="1"/>
          </p:cNvSpPr>
          <p:nvPr/>
        </p:nvSpPr>
        <p:spPr bwMode="auto">
          <a:xfrm>
            <a:off x="1150938" y="174625"/>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zh-CN" altLang="en-US">
                <a:solidFill>
                  <a:srgbClr val="FF3300"/>
                </a:solidFill>
                <a:latin typeface="微软雅黑" pitchFamily="34" charset="-122"/>
                <a:ea typeface="微软雅黑" pitchFamily="34" charset="-122"/>
              </a:rPr>
              <a:t>功能：</a:t>
            </a:r>
            <a:r>
              <a:rPr lang="en-US" altLang="zh-CN">
                <a:solidFill>
                  <a:srgbClr val="FF3300"/>
                </a:solidFill>
                <a:latin typeface="微软雅黑" pitchFamily="34" charset="-122"/>
                <a:ea typeface="微软雅黑" pitchFamily="34" charset="-122"/>
              </a:rPr>
              <a:t>R[esp]</a:t>
            </a:r>
            <a:r>
              <a:rPr lang="en-US" altLang="zh-CN">
                <a:solidFill>
                  <a:srgbClr val="FF3300"/>
                </a:solidFill>
                <a:ea typeface="微软雅黑" pitchFamily="34" charset="-122"/>
                <a:cs typeface="Times New Roman" pitchFamily="18" charset="0"/>
              </a:rPr>
              <a:t>← </a:t>
            </a:r>
            <a:r>
              <a:rPr lang="en-US" altLang="zh-CN">
                <a:solidFill>
                  <a:srgbClr val="FF3300"/>
                </a:solidFill>
                <a:latin typeface="微软雅黑" pitchFamily="34" charset="-122"/>
                <a:ea typeface="微软雅黑" pitchFamily="34" charset="-122"/>
              </a:rPr>
              <a:t>R[esp]-4</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M[R[esp]] ←R[ebp]</a:t>
            </a:r>
          </a:p>
        </p:txBody>
      </p:sp>
      <p:sp>
        <p:nvSpPr>
          <p:cNvPr id="593009" name="Text Box 113"/>
          <p:cNvSpPr txBox="1">
            <a:spLocks noChangeArrowheads="1"/>
          </p:cNvSpPr>
          <p:nvPr/>
        </p:nvSpPr>
        <p:spPr bwMode="auto">
          <a:xfrm>
            <a:off x="502126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5</a:t>
            </a:r>
          </a:p>
        </p:txBody>
      </p:sp>
      <p:sp>
        <p:nvSpPr>
          <p:cNvPr id="593010" name="Text Box 114"/>
          <p:cNvSpPr txBox="1">
            <a:spLocks noChangeArrowheads="1"/>
          </p:cNvSpPr>
          <p:nvPr/>
        </p:nvSpPr>
        <p:spPr bwMode="auto">
          <a:xfrm>
            <a:off x="5021263" y="256857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800">
                <a:latin typeface="微软雅黑" pitchFamily="34" charset="-122"/>
                <a:ea typeface="微软雅黑" pitchFamily="34" charset="-122"/>
              </a:rPr>
              <a:t>4</a:t>
            </a:r>
          </a:p>
        </p:txBody>
      </p:sp>
    </p:spTree>
    <p:extLst>
      <p:ext uri="{BB962C8B-B14F-4D97-AF65-F5344CB8AC3E}">
        <p14:creationId xmlns:p14="http://schemas.microsoft.com/office/powerpoint/2010/main" val="2235082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2184128220</TotalTime>
  <Pages>40</Pages>
  <Words>5459</Words>
  <Application>Microsoft Office PowerPoint</Application>
  <PresentationFormat>全屏显示(4:3)</PresentationFormat>
  <Paragraphs>924</Paragraphs>
  <Slides>40</Slides>
  <Notes>5</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lecture1</vt:lpstr>
      <vt:lpstr>  第五章 程序的执行  </vt:lpstr>
      <vt:lpstr>程序的执行机制</vt:lpstr>
      <vt:lpstr>程序的执行机制</vt:lpstr>
      <vt:lpstr>程序及指令的执行过程 </vt:lpstr>
      <vt:lpstr>程序及指令的执行过程</vt:lpstr>
      <vt:lpstr>机器指令的执行过程 </vt:lpstr>
      <vt:lpstr>指令执行过程</vt:lpstr>
      <vt:lpstr>指令执行过程</vt:lpstr>
      <vt:lpstr>指令执行过程</vt:lpstr>
      <vt:lpstr>指令执行过程</vt:lpstr>
      <vt:lpstr>指令执行过程</vt:lpstr>
      <vt:lpstr>指令执行过程</vt:lpstr>
      <vt:lpstr>机器指令的执行过程</vt:lpstr>
      <vt:lpstr>机器指令的执行过程</vt:lpstr>
      <vt:lpstr>ALU长啥样呢？</vt:lpstr>
      <vt:lpstr>ALU结构原理</vt:lpstr>
      <vt:lpstr>程序的执行机制</vt:lpstr>
      <vt:lpstr>数据通路的位置</vt:lpstr>
      <vt:lpstr>数据通路的基本结构</vt:lpstr>
      <vt:lpstr>操作元件：组合逻辑电路</vt:lpstr>
      <vt:lpstr>状态元件：时序逻辑电路</vt:lpstr>
      <vt:lpstr>存储元件中何时状态被改变？</vt:lpstr>
      <vt:lpstr>数据通路与时序控制</vt:lpstr>
      <vt:lpstr>单总线数据通路</vt:lpstr>
      <vt:lpstr>控制信号的定时</vt:lpstr>
      <vt:lpstr>三总线数据通路</vt:lpstr>
      <vt:lpstr>完整的数据通路</vt:lpstr>
      <vt:lpstr>程序的执行机制</vt:lpstr>
      <vt:lpstr>指令流水线的基本概念</vt:lpstr>
      <vt:lpstr>单周期数据通路中指令的执行</vt:lpstr>
      <vt:lpstr>流水线数据通路中指令的执行</vt:lpstr>
      <vt:lpstr>流水线指令集的设计</vt:lpstr>
      <vt:lpstr>按指令格式的复杂度来分</vt:lpstr>
      <vt:lpstr>复杂指令集计算机CISC</vt:lpstr>
      <vt:lpstr>Top 10 80x86 Instructions</vt:lpstr>
      <vt:lpstr>RISC设计风格的主要特点</vt:lpstr>
      <vt:lpstr>五段流水线数据通路</vt:lpstr>
      <vt:lpstr>PowerPoint 演示文稿</vt:lpstr>
      <vt:lpstr>本章小结</vt:lpstr>
      <vt:lpstr>本章小结</vt:lpstr>
    </vt:vector>
  </TitlesOfParts>
  <Company>Wayne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JieTang</cp:lastModifiedBy>
  <cp:revision>1129</cp:revision>
  <cp:lastPrinted>1998-02-02T13:15:44Z</cp:lastPrinted>
  <dcterms:created xsi:type="dcterms:W3CDTF">1996-09-09T11:33:30Z</dcterms:created>
  <dcterms:modified xsi:type="dcterms:W3CDTF">2019-11-11T02:05:01Z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