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98" r:id="rId2"/>
    <p:sldId id="500" r:id="rId3"/>
    <p:sldId id="504" r:id="rId4"/>
    <p:sldId id="505" r:id="rId5"/>
    <p:sldId id="645" r:id="rId6"/>
    <p:sldId id="646" r:id="rId7"/>
    <p:sldId id="647" r:id="rId8"/>
    <p:sldId id="648" r:id="rId9"/>
    <p:sldId id="649" r:id="rId10"/>
    <p:sldId id="757" r:id="rId11"/>
    <p:sldId id="760" r:id="rId12"/>
    <p:sldId id="650" r:id="rId13"/>
    <p:sldId id="651" r:id="rId14"/>
    <p:sldId id="513" r:id="rId15"/>
    <p:sldId id="758" r:id="rId16"/>
    <p:sldId id="759" r:id="rId17"/>
    <p:sldId id="762" r:id="rId18"/>
    <p:sldId id="763" r:id="rId19"/>
    <p:sldId id="750" r:id="rId20"/>
    <p:sldId id="751" r:id="rId21"/>
    <p:sldId id="658" r:id="rId22"/>
    <p:sldId id="747" r:id="rId23"/>
    <p:sldId id="749" r:id="rId24"/>
    <p:sldId id="748" r:id="rId25"/>
    <p:sldId id="776" r:id="rId26"/>
    <p:sldId id="777" r:id="rId27"/>
    <p:sldId id="752" r:id="rId28"/>
    <p:sldId id="517" r:id="rId29"/>
    <p:sldId id="767" r:id="rId30"/>
    <p:sldId id="766" r:id="rId31"/>
    <p:sldId id="523" r:id="rId32"/>
    <p:sldId id="524" r:id="rId33"/>
    <p:sldId id="666" r:id="rId34"/>
    <p:sldId id="668" r:id="rId35"/>
    <p:sldId id="669" r:id="rId36"/>
    <p:sldId id="674" r:id="rId37"/>
    <p:sldId id="676" r:id="rId38"/>
    <p:sldId id="694" r:id="rId39"/>
    <p:sldId id="677" r:id="rId40"/>
    <p:sldId id="754" r:id="rId41"/>
    <p:sldId id="755" r:id="rId42"/>
    <p:sldId id="772" r:id="rId43"/>
    <p:sldId id="773" r:id="rId44"/>
    <p:sldId id="774" r:id="rId45"/>
    <p:sldId id="775" r:id="rId46"/>
    <p:sldId id="705" r:id="rId47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98"/>
    <a:srgbClr val="A50021"/>
    <a:srgbClr val="993300"/>
    <a:srgbClr val="6D6D6D"/>
    <a:srgbClr val="818181"/>
    <a:srgbClr val="469CDC"/>
    <a:srgbClr val="006600"/>
    <a:srgbClr val="D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 autoAdjust="0"/>
    <p:restoredTop sz="95204" autoAdjust="0"/>
  </p:normalViewPr>
  <p:slideViewPr>
    <p:cSldViewPr snapToGrid="0">
      <p:cViewPr varScale="1">
        <p:scale>
          <a:sx n="80" d="100"/>
          <a:sy n="80" d="100"/>
        </p:scale>
        <p:origin x="-100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8988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81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7667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4023821" y="9724028"/>
            <a:ext cx="3075479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68" tIns="48284" rIns="96568" bIns="48284" anchor="b"/>
          <a:lstStyle>
            <a:lvl1pPr algn="just" defTabSz="965200">
              <a:lnSpc>
                <a:spcPct val="90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D8DCA4FA-5B21-418B-A0A3-315A6D7A07F8}" type="slidenum">
              <a:rPr kumimoji="1" lang="zh-CN" altLang="en-US" sz="13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941" y="4858741"/>
            <a:ext cx="5683419" cy="4608358"/>
          </a:xfrm>
          <a:noFill/>
        </p:spPr>
        <p:txBody>
          <a:bodyPr lIns="96568" tIns="48284" rIns="96568" bIns="48284"/>
          <a:lstStyle/>
          <a:p>
            <a:pPr eaLnBrk="1" hangingPunct="1"/>
            <a:r>
              <a:rPr lang="zh-CN" altLang="en-US" smtClean="0"/>
              <a:t>参考阅读材料</a:t>
            </a:r>
            <a:r>
              <a:rPr lang="en-US" altLang="zh-CN" smtClean="0"/>
              <a:t>2.3</a:t>
            </a:r>
            <a:r>
              <a:rPr lang="zh-CN" altLang="en-US" smtClean="0"/>
              <a:t>中的介绍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023821" y="9724028"/>
            <a:ext cx="3075479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68" tIns="48284" rIns="96568" bIns="48284" anchor="b"/>
          <a:lstStyle>
            <a:lvl1pPr algn="just" defTabSz="965200">
              <a:lnSpc>
                <a:spcPct val="90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FA15C81E-0613-432A-9FA1-FDCA8D3CF6ED}" type="slidenum">
              <a:rPr kumimoji="1" lang="zh-CN" altLang="en-US" sz="13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343" y="4860378"/>
            <a:ext cx="5202616" cy="4606722"/>
          </a:xfrm>
          <a:noFill/>
        </p:spPr>
        <p:txBody>
          <a:bodyPr lIns="96568" tIns="48284" rIns="96568" bIns="48284"/>
          <a:lstStyle/>
          <a:p>
            <a:pPr marL="455700" lvl="1" eaLnBrk="1" hangingPunct="1"/>
            <a:r>
              <a:rPr lang="zh-CN" altLang="en-US" smtClean="0"/>
              <a:t>字片式（单方向译码，一维地址驱动）</a:t>
            </a:r>
          </a:p>
          <a:p>
            <a:pPr marL="455700" lvl="1" eaLnBrk="1" hangingPunct="1"/>
            <a:r>
              <a:rPr lang="zh-CN" altLang="en-US" smtClean="0">
                <a:solidFill>
                  <a:srgbClr val="006600"/>
                </a:solidFill>
              </a:rPr>
              <a:t>阵列中的位元排列与存储器中字的逻辑排列相同。</a:t>
            </a:r>
          </a:p>
          <a:p>
            <a:pPr marL="455700" lvl="1" eaLnBrk="1" hangingPunct="1"/>
            <a:r>
              <a:rPr lang="zh-CN" altLang="en-US" smtClean="0">
                <a:solidFill>
                  <a:srgbClr val="006600"/>
                </a:solidFill>
              </a:rPr>
              <a:t>存储体的每一行构成多位的一个存储字，一起被读写。</a:t>
            </a:r>
          </a:p>
          <a:p>
            <a:pPr marL="455700" lvl="1" eaLnBrk="1" hangingPunct="1"/>
            <a:r>
              <a:rPr lang="zh-CN" altLang="en-US" smtClean="0">
                <a:solidFill>
                  <a:srgbClr val="006600"/>
                </a:solidFill>
              </a:rPr>
              <a:t>每列由相同位构成，共用一个读写电路，有多个读写电路。</a:t>
            </a:r>
          </a:p>
          <a:p>
            <a:pPr marL="455700" lvl="1" eaLnBrk="1" hangingPunct="1"/>
            <a:r>
              <a:rPr lang="zh-CN" altLang="en-US" smtClean="0">
                <a:solidFill>
                  <a:srgbClr val="006600"/>
                </a:solidFill>
              </a:rPr>
              <a:t>在位方向上便于扩充。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4023821" y="9724028"/>
            <a:ext cx="3075479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68" tIns="48284" rIns="96568" bIns="48284" anchor="b"/>
          <a:lstStyle>
            <a:lvl1pPr algn="just" defTabSz="965200">
              <a:lnSpc>
                <a:spcPct val="90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66B0CA5-F5AE-4C5C-B7BC-C4A482DC43F6}" type="slidenum">
              <a:rPr kumimoji="1" lang="zh-CN" altLang="en-US" sz="13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343" y="4860378"/>
            <a:ext cx="5202616" cy="4606722"/>
          </a:xfrm>
          <a:noFill/>
        </p:spPr>
        <p:txBody>
          <a:bodyPr lIns="96568" tIns="48284" rIns="96568" bIns="48284"/>
          <a:lstStyle/>
          <a:p>
            <a:pPr marL="455700" lvl="1" eaLnBrk="1" hangingPunct="1"/>
            <a:r>
              <a:rPr lang="zh-CN" altLang="en-US" smtClean="0"/>
              <a:t>位片式（双方向译码，二维地址驱动）</a:t>
            </a:r>
          </a:p>
          <a:p>
            <a:pPr marL="455700" lvl="1" eaLnBrk="1" hangingPunct="1"/>
            <a:r>
              <a:rPr lang="zh-CN" altLang="en-US" smtClean="0">
                <a:solidFill>
                  <a:srgbClr val="006600"/>
                </a:solidFill>
              </a:rPr>
              <a:t>芯片阵列由行和列排列而成，每次只能读写行、列交叉处的一位数据。</a:t>
            </a:r>
          </a:p>
          <a:p>
            <a:pPr marL="455700" lvl="1" eaLnBrk="1" hangingPunct="1"/>
            <a:r>
              <a:rPr lang="zh-CN" altLang="en-US" smtClean="0">
                <a:solidFill>
                  <a:srgbClr val="006600"/>
                </a:solidFill>
              </a:rPr>
              <a:t>每个芯片只有一位读写电路。</a:t>
            </a:r>
          </a:p>
          <a:p>
            <a:pPr marL="455700" lvl="1" eaLnBrk="1" hangingPunct="1"/>
            <a:r>
              <a:rPr lang="zh-CN" altLang="en-US" smtClean="0">
                <a:solidFill>
                  <a:srgbClr val="006600"/>
                </a:solidFill>
              </a:rPr>
              <a:t>在字和位方向上都能扩充，但需有片选信号。</a:t>
            </a:r>
          </a:p>
          <a:p>
            <a:pPr eaLnBrk="1" hangingPunct="1">
              <a:spcBef>
                <a:spcPct val="20000"/>
              </a:spcBef>
            </a:pPr>
            <a:endParaRPr lang="zh-CN" altLang="en-US" sz="2200">
              <a:latin typeface="宋体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问题：对于一个具有2</a:t>
            </a:r>
            <a:r>
              <a:rPr lang="en-US" altLang="zh-CN" sz="2200" baseline="30000">
                <a:latin typeface="宋体" pitchFamily="2" charset="-122"/>
              </a:rPr>
              <a:t>n</a:t>
            </a:r>
            <a:r>
              <a:rPr lang="zh-CN" altLang="en-US" sz="2200">
                <a:latin typeface="宋体" pitchFamily="2" charset="-122"/>
              </a:rPr>
              <a:t>个单元的位片式芯片，其地址译码驱动（选择）线的条数为多少？</a:t>
            </a:r>
            <a:endParaRPr lang="en-US" altLang="zh-CN" sz="2200" baseline="30000">
              <a:solidFill>
                <a:srgbClr val="800000"/>
              </a:solidFill>
              <a:latin typeface="宋体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200">
                <a:solidFill>
                  <a:srgbClr val="800000"/>
                </a:solidFill>
                <a:latin typeface="宋体" pitchFamily="2" charset="-122"/>
              </a:rPr>
              <a:t>2</a:t>
            </a:r>
            <a:r>
              <a:rPr lang="en-US" altLang="zh-CN" sz="2200" baseline="30000">
                <a:solidFill>
                  <a:srgbClr val="800000"/>
                </a:solidFill>
                <a:latin typeface="宋体" pitchFamily="2" charset="-122"/>
              </a:rPr>
              <a:t>n/2</a:t>
            </a:r>
            <a:r>
              <a:rPr lang="zh-CN" altLang="en-US" sz="2200">
                <a:solidFill>
                  <a:srgbClr val="800000"/>
                </a:solidFill>
                <a:latin typeface="宋体" pitchFamily="2" charset="-122"/>
              </a:rPr>
              <a:t> +2</a:t>
            </a:r>
            <a:r>
              <a:rPr lang="en-US" altLang="zh-CN" sz="2200" baseline="30000">
                <a:solidFill>
                  <a:srgbClr val="800000"/>
                </a:solidFill>
                <a:latin typeface="宋体" pitchFamily="2" charset="-122"/>
              </a:rPr>
              <a:t>n/2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7"/>
          <p:cNvSpPr txBox="1">
            <a:spLocks noGrp="1" noChangeArrowheads="1"/>
          </p:cNvSpPr>
          <p:nvPr/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1DA90CC3-08D3-4B5C-B409-03F66F848427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87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87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859338"/>
            <a:ext cx="5683250" cy="4608512"/>
          </a:xfrm>
        </p:spPr>
        <p:txBody>
          <a:bodyPr lIns="96575" tIns="48288" rIns="96575" bIns="48288"/>
          <a:lstStyle/>
          <a:p>
            <a:pPr eaLnBrk="1" hangingPunct="1"/>
            <a:r>
              <a:rPr lang="zh-CN" altLang="en-US"/>
              <a:t>参考阅读材料</a:t>
            </a:r>
            <a:r>
              <a:rPr lang="en-US" altLang="zh-CN"/>
              <a:t>2.3</a:t>
            </a:r>
            <a:r>
              <a:rPr lang="zh-CN" altLang="en-US"/>
              <a:t>中的介绍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7"/>
          <p:cNvSpPr txBox="1">
            <a:spLocks noGrp="1" noChangeArrowheads="1"/>
          </p:cNvSpPr>
          <p:nvPr/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358F8AD6-7BEA-447B-B079-436C0BAFD32E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553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553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</p:spPr>
        <p:txBody>
          <a:bodyPr lIns="96575" tIns="48288" rIns="96575" bIns="48288"/>
          <a:lstStyle/>
          <a:p>
            <a:pPr eaLnBrk="1" hangingPunct="1"/>
            <a:r>
              <a:rPr lang="zh-CN" altLang="en-US"/>
              <a:t>从该存储器的结构可以理解为什么要规定数据对齐存放。例如，一个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int</a:t>
            </a:r>
            <a:r>
              <a:rPr lang="zh-CN" altLang="en-US"/>
              <a:t>型数据若存放在第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这</a:t>
            </a:r>
            <a:r>
              <a:rPr lang="en-US" altLang="zh-CN"/>
              <a:t>4</a:t>
            </a:r>
            <a:r>
              <a:rPr lang="zh-CN" altLang="en-US"/>
              <a:t>个单元，则需要访问几次内存？若存放在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这</a:t>
            </a:r>
            <a:r>
              <a:rPr lang="en-US" altLang="zh-CN"/>
              <a:t>4</a:t>
            </a:r>
            <a:r>
              <a:rPr lang="zh-CN" altLang="en-US"/>
              <a:t>个单元，则需要访问几次内存？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859338"/>
            <a:ext cx="5683250" cy="4608512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读写硬盘信息的操作过程：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   主机首先给出要读写的扇区地址：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磁头号（扇区所在记录面），例如，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号磁头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柱面号（扇区所在的磁道），例如，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号柱面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扇区号，例如，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号扇区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   硬盘的操作流程如下：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   所有磁头同步寻道（由柱面号控制）</a:t>
            </a:r>
            <a:r>
              <a:rPr lang="zh-CN" altLang="en-US">
                <a:latin typeface="宋体" pitchFamily="2" charset="-122"/>
                <a:sym typeface="Wingdings" pitchFamily="2" charset="2"/>
              </a:rPr>
              <a:t></a:t>
            </a:r>
            <a:r>
              <a:rPr lang="zh-CN" altLang="en-US">
                <a:latin typeface="宋体" pitchFamily="2" charset="-122"/>
              </a:rPr>
              <a:t> 选择磁头（由磁头号控制） </a:t>
            </a:r>
            <a:r>
              <a:rPr lang="zh-CN" altLang="en-US">
                <a:latin typeface="宋体" pitchFamily="2" charset="-122"/>
                <a:sym typeface="Wingdings" pitchFamily="2" charset="2"/>
              </a:rPr>
              <a:t> 被选中的磁头</a:t>
            </a:r>
            <a:r>
              <a:rPr lang="zh-CN" altLang="en-US">
                <a:latin typeface="宋体" pitchFamily="2" charset="-122"/>
              </a:rPr>
              <a:t>等待扇区到达磁头下方（由扇区号控制）</a:t>
            </a:r>
            <a:r>
              <a:rPr lang="zh-CN" altLang="en-US">
                <a:latin typeface="宋体" pitchFamily="2" charset="-122"/>
                <a:sym typeface="Wingdings" pitchFamily="2" charset="2"/>
              </a:rPr>
              <a:t></a:t>
            </a:r>
            <a:r>
              <a:rPr lang="zh-CN" altLang="en-US">
                <a:latin typeface="宋体" pitchFamily="2" charset="-122"/>
              </a:rPr>
              <a:t> 读写该扇区中的数据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8588" cy="3905250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264" y="4881652"/>
            <a:ext cx="5184379" cy="4554353"/>
          </a:xfrm>
          <a:noFill/>
        </p:spPr>
        <p:txBody>
          <a:bodyPr lIns="93829" tIns="46914" rIns="93829" bIns="46914"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8588" cy="3905250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264" y="4881652"/>
            <a:ext cx="5184379" cy="4554353"/>
          </a:xfrm>
          <a:noFill/>
        </p:spPr>
        <p:txBody>
          <a:bodyPr lIns="93829" tIns="46914" rIns="93829" bIns="46914"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8588" cy="3905250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264" y="4881652"/>
            <a:ext cx="5184379" cy="4554353"/>
          </a:xfrm>
          <a:noFill/>
        </p:spPr>
        <p:txBody>
          <a:bodyPr lIns="93829" tIns="46914" rIns="93829" bIns="46914"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95300" y="1295400"/>
            <a:ext cx="8191500" cy="218281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615950"/>
            <a:ext cx="8145463" cy="5802313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/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层次结构存储系统</a:t>
            </a:r>
            <a: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存储器概述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主存与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的连接及其读写操作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高速缓冲存储器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(cache)</a:t>
            </a:r>
            <a:b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虚拟存储器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中的地址转换 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0795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存储器的层次结构</a:t>
            </a:r>
          </a:p>
        </p:txBody>
      </p:sp>
      <p:sp>
        <p:nvSpPr>
          <p:cNvPr id="883715" name="Text Box 4"/>
          <p:cNvSpPr txBox="1">
            <a:spLocks noChangeArrowheads="1"/>
          </p:cNvSpPr>
          <p:nvPr/>
        </p:nvSpPr>
        <p:spPr bwMode="auto">
          <a:xfrm>
            <a:off x="3941763" y="2259013"/>
            <a:ext cx="1527175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10000"/>
              </a:lnSpc>
            </a:pPr>
            <a:r>
              <a:rPr kumimoji="1" lang="en-US" altLang="zh-CN" sz="2200" b="1" dirty="0">
                <a:ea typeface="黑体" pitchFamily="49" charset="-122"/>
              </a:rPr>
              <a:t>cache</a:t>
            </a:r>
            <a:endParaRPr kumimoji="1" lang="zh-CN" altLang="en-US" sz="2200" b="1" dirty="0">
              <a:ea typeface="黑体" pitchFamily="49" charset="-122"/>
            </a:endParaRPr>
          </a:p>
        </p:txBody>
      </p:sp>
      <p:sp>
        <p:nvSpPr>
          <p:cNvPr id="883716" name="Text Box 5"/>
          <p:cNvSpPr txBox="1">
            <a:spLocks noChangeArrowheads="1"/>
          </p:cNvSpPr>
          <p:nvPr/>
        </p:nvSpPr>
        <p:spPr bwMode="auto">
          <a:xfrm>
            <a:off x="3492500" y="2933700"/>
            <a:ext cx="2519363" cy="72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itchFamily="49" charset="-122"/>
              </a:rPr>
              <a:t>主存</a:t>
            </a:r>
            <a:r>
              <a:rPr kumimoji="1" lang="en-US" altLang="zh-CN" sz="2200" b="1">
                <a:ea typeface="黑体" pitchFamily="49" charset="-122"/>
              </a:rPr>
              <a:t>(RAM</a:t>
            </a:r>
            <a:r>
              <a:rPr kumimoji="1" lang="zh-CN" altLang="en-US" sz="2200" b="1">
                <a:ea typeface="黑体" pitchFamily="49" charset="-122"/>
              </a:rPr>
              <a:t>和</a:t>
            </a:r>
            <a:r>
              <a:rPr kumimoji="1" lang="en-US" altLang="zh-CN" sz="2200" b="1">
                <a:ea typeface="黑体" pitchFamily="49" charset="-122"/>
              </a:rPr>
              <a:t>ROM)</a:t>
            </a:r>
          </a:p>
        </p:txBody>
      </p:sp>
      <p:sp>
        <p:nvSpPr>
          <p:cNvPr id="883717" name="Text Box 6"/>
          <p:cNvSpPr txBox="1">
            <a:spLocks noChangeArrowheads="1"/>
          </p:cNvSpPr>
          <p:nvPr/>
        </p:nvSpPr>
        <p:spPr bwMode="auto">
          <a:xfrm>
            <a:off x="2816225" y="3654425"/>
            <a:ext cx="3735388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 dirty="0">
                <a:ea typeface="黑体" pitchFamily="49" charset="-122"/>
              </a:rPr>
              <a:t> 外存储器（硬盘、光盘）</a:t>
            </a:r>
          </a:p>
        </p:txBody>
      </p:sp>
      <p:sp>
        <p:nvSpPr>
          <p:cNvPr id="883718" name="Text Box 7"/>
          <p:cNvSpPr txBox="1">
            <a:spLocks noChangeArrowheads="1"/>
          </p:cNvSpPr>
          <p:nvPr/>
        </p:nvSpPr>
        <p:spPr bwMode="auto">
          <a:xfrm>
            <a:off x="2276475" y="4329113"/>
            <a:ext cx="4995863" cy="693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itchFamily="49" charset="-122"/>
              </a:rPr>
              <a:t>后备存储器（磁带库、光盘库）</a:t>
            </a:r>
          </a:p>
        </p:txBody>
      </p:sp>
      <p:sp>
        <p:nvSpPr>
          <p:cNvPr id="883719" name="Line 8"/>
          <p:cNvSpPr>
            <a:spLocks noChangeShapeType="1"/>
          </p:cNvSpPr>
          <p:nvPr/>
        </p:nvSpPr>
        <p:spPr bwMode="auto">
          <a:xfrm flipV="1">
            <a:off x="0" y="3649663"/>
            <a:ext cx="9086850" cy="1587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3720" name="Text Box 9"/>
          <p:cNvSpPr txBox="1">
            <a:spLocks noChangeArrowheads="1"/>
          </p:cNvSpPr>
          <p:nvPr/>
        </p:nvSpPr>
        <p:spPr bwMode="auto">
          <a:xfrm>
            <a:off x="6192838" y="1314450"/>
            <a:ext cx="65722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内部存储器</a:t>
            </a:r>
            <a:endParaRPr kumimoji="1" lang="zh-CN" altLang="en-US" sz="2400" b="1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3721" name="Text Box 10"/>
          <p:cNvSpPr txBox="1">
            <a:spLocks noChangeArrowheads="1"/>
          </p:cNvSpPr>
          <p:nvPr/>
        </p:nvSpPr>
        <p:spPr bwMode="auto">
          <a:xfrm>
            <a:off x="3716338" y="5094288"/>
            <a:ext cx="2116137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外部存储器</a:t>
            </a:r>
            <a:endParaRPr kumimoji="1" lang="zh-CN" altLang="en-US" sz="2400" b="1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3722" name="Text Box 11"/>
          <p:cNvSpPr txBox="1">
            <a:spLocks noChangeArrowheads="1"/>
          </p:cNvSpPr>
          <p:nvPr/>
        </p:nvSpPr>
        <p:spPr bwMode="auto">
          <a:xfrm>
            <a:off x="4284663" y="1620838"/>
            <a:ext cx="901700" cy="6365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 dirty="0">
                <a:ea typeface="黑体" pitchFamily="49" charset="-122"/>
              </a:rPr>
              <a:t>寄存器</a:t>
            </a:r>
          </a:p>
        </p:txBody>
      </p:sp>
      <p:sp>
        <p:nvSpPr>
          <p:cNvPr id="883723" name="Text Box 13"/>
          <p:cNvSpPr txBox="1">
            <a:spLocks noChangeArrowheads="1"/>
          </p:cNvSpPr>
          <p:nvPr/>
        </p:nvSpPr>
        <p:spPr bwMode="auto">
          <a:xfrm>
            <a:off x="7219950" y="1268413"/>
            <a:ext cx="1614488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itchFamily="49" charset="-122"/>
              </a:rPr>
              <a:t>典型容量</a:t>
            </a:r>
          </a:p>
        </p:txBody>
      </p:sp>
      <p:sp>
        <p:nvSpPr>
          <p:cNvPr id="883724" name="Text Box 14"/>
          <p:cNvSpPr txBox="1">
            <a:spLocks noChangeArrowheads="1"/>
          </p:cNvSpPr>
          <p:nvPr/>
        </p:nvSpPr>
        <p:spPr bwMode="auto">
          <a:xfrm>
            <a:off x="7227888" y="1808163"/>
            <a:ext cx="15303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itchFamily="49" charset="-122"/>
              </a:rPr>
              <a:t>&lt;1KB</a:t>
            </a:r>
          </a:p>
        </p:txBody>
      </p:sp>
      <p:sp>
        <p:nvSpPr>
          <p:cNvPr id="883725" name="Text Box 15"/>
          <p:cNvSpPr txBox="1">
            <a:spLocks noChangeArrowheads="1"/>
          </p:cNvSpPr>
          <p:nvPr/>
        </p:nvSpPr>
        <p:spPr bwMode="auto">
          <a:xfrm>
            <a:off x="7362825" y="2362200"/>
            <a:ext cx="15303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 dirty="0">
                <a:ea typeface="黑体" pitchFamily="49" charset="-122"/>
              </a:rPr>
              <a:t>1MB</a:t>
            </a:r>
          </a:p>
        </p:txBody>
      </p:sp>
      <p:sp>
        <p:nvSpPr>
          <p:cNvPr id="883726" name="Text Box 16"/>
          <p:cNvSpPr txBox="1">
            <a:spLocks noChangeArrowheads="1"/>
          </p:cNvSpPr>
          <p:nvPr/>
        </p:nvSpPr>
        <p:spPr bwMode="auto">
          <a:xfrm>
            <a:off x="7046912" y="3014663"/>
            <a:ext cx="203993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 dirty="0" smtClean="0">
                <a:ea typeface="黑体" pitchFamily="49" charset="-122"/>
              </a:rPr>
              <a:t>256MB</a:t>
            </a:r>
            <a:r>
              <a:rPr kumimoji="1" lang="en-US" altLang="zh-CN" sz="1800" b="1" dirty="0" smtClean="0">
                <a:ea typeface="华文新魏" pitchFamily="2" charset="-122"/>
              </a:rPr>
              <a:t>~</a:t>
            </a:r>
            <a:r>
              <a:rPr kumimoji="1" lang="en-US" altLang="zh-CN" sz="2200" b="1" dirty="0" smtClean="0">
                <a:ea typeface="黑体" pitchFamily="49" charset="-122"/>
              </a:rPr>
              <a:t>48GB</a:t>
            </a:r>
            <a:endParaRPr kumimoji="1" lang="en-US" altLang="zh-CN" sz="2200" b="1" dirty="0">
              <a:ea typeface="黑体" pitchFamily="49" charset="-122"/>
            </a:endParaRPr>
          </a:p>
        </p:txBody>
      </p:sp>
      <p:sp>
        <p:nvSpPr>
          <p:cNvPr id="883727" name="Text Box 17"/>
          <p:cNvSpPr txBox="1">
            <a:spLocks noChangeArrowheads="1"/>
          </p:cNvSpPr>
          <p:nvPr/>
        </p:nvSpPr>
        <p:spPr bwMode="auto">
          <a:xfrm>
            <a:off x="7002463" y="3743325"/>
            <a:ext cx="214153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 dirty="0">
                <a:ea typeface="黑体" pitchFamily="49" charset="-122"/>
              </a:rPr>
              <a:t>40GB</a:t>
            </a:r>
            <a:r>
              <a:rPr kumimoji="1" lang="en-US" altLang="zh-CN" sz="1800" b="1" dirty="0">
                <a:ea typeface="华文新魏" pitchFamily="2" charset="-122"/>
              </a:rPr>
              <a:t>~</a:t>
            </a:r>
            <a:r>
              <a:rPr kumimoji="1" lang="en-US" altLang="zh-CN" sz="2200" b="1" dirty="0">
                <a:ea typeface="黑体" pitchFamily="49" charset="-122"/>
              </a:rPr>
              <a:t>200GB</a:t>
            </a:r>
          </a:p>
        </p:txBody>
      </p:sp>
      <p:sp>
        <p:nvSpPr>
          <p:cNvPr id="883728" name="Text Box 18"/>
          <p:cNvSpPr txBox="1">
            <a:spLocks noChangeArrowheads="1"/>
          </p:cNvSpPr>
          <p:nvPr/>
        </p:nvSpPr>
        <p:spPr bwMode="auto">
          <a:xfrm>
            <a:off x="7361238" y="4464050"/>
            <a:ext cx="175577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itchFamily="49" charset="-122"/>
              </a:rPr>
              <a:t>10TB</a:t>
            </a:r>
            <a:r>
              <a:rPr kumimoji="1" lang="en-US" altLang="zh-CN" sz="1800" b="1">
                <a:ea typeface="华文新魏" pitchFamily="2" charset="-122"/>
              </a:rPr>
              <a:t>~</a:t>
            </a:r>
            <a:r>
              <a:rPr kumimoji="1" lang="en-US" altLang="zh-CN" sz="2200" b="1">
                <a:ea typeface="黑体" pitchFamily="49" charset="-122"/>
              </a:rPr>
              <a:t>100TB</a:t>
            </a:r>
          </a:p>
        </p:txBody>
      </p:sp>
      <p:sp>
        <p:nvSpPr>
          <p:cNvPr id="883729" name="Text Box 19"/>
          <p:cNvSpPr txBox="1">
            <a:spLocks noChangeArrowheads="1"/>
          </p:cNvSpPr>
          <p:nvPr/>
        </p:nvSpPr>
        <p:spPr bwMode="auto">
          <a:xfrm>
            <a:off x="282575" y="1290638"/>
            <a:ext cx="22637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itchFamily="49" charset="-122"/>
              </a:rPr>
              <a:t>典型存取时间</a:t>
            </a:r>
          </a:p>
        </p:txBody>
      </p:sp>
      <p:sp>
        <p:nvSpPr>
          <p:cNvPr id="883730" name="Text Box 20"/>
          <p:cNvSpPr txBox="1">
            <a:spLocks noChangeArrowheads="1"/>
          </p:cNvSpPr>
          <p:nvPr/>
        </p:nvSpPr>
        <p:spPr bwMode="auto">
          <a:xfrm>
            <a:off x="206375" y="1800225"/>
            <a:ext cx="26098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itchFamily="49" charset="-122"/>
              </a:rPr>
              <a:t>1ns(0.5</a:t>
            </a:r>
            <a:r>
              <a:rPr kumimoji="1" lang="en-US" altLang="zh-CN" sz="2200" b="1">
                <a:ea typeface="黑体" pitchFamily="49" charset="-122"/>
                <a:cs typeface="Times New Roman" pitchFamily="18" charset="0"/>
              </a:rPr>
              <a:t>~</a:t>
            </a:r>
            <a:r>
              <a:rPr kumimoji="1" lang="en-US" altLang="zh-CN" sz="2200" b="1">
                <a:ea typeface="黑体" pitchFamily="49" charset="-122"/>
              </a:rPr>
              <a:t>1cycles</a:t>
            </a:r>
            <a:r>
              <a:rPr kumimoji="1" lang="en-US" altLang="zh-CN" sz="15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kumimoji="1" lang="zh-CN" altLang="en-US" sz="2300" b="1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883731" name="Text Box 21"/>
          <p:cNvSpPr txBox="1">
            <a:spLocks noChangeArrowheads="1"/>
          </p:cNvSpPr>
          <p:nvPr/>
        </p:nvSpPr>
        <p:spPr bwMode="auto">
          <a:xfrm>
            <a:off x="206375" y="2347913"/>
            <a:ext cx="31051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itchFamily="49" charset="-122"/>
              </a:rPr>
              <a:t>2ns(1~3cycles)</a:t>
            </a:r>
          </a:p>
        </p:txBody>
      </p:sp>
      <p:sp>
        <p:nvSpPr>
          <p:cNvPr id="883732" name="Text Box 22"/>
          <p:cNvSpPr txBox="1">
            <a:spLocks noChangeArrowheads="1"/>
          </p:cNvSpPr>
          <p:nvPr/>
        </p:nvSpPr>
        <p:spPr bwMode="auto">
          <a:xfrm>
            <a:off x="115888" y="3024188"/>
            <a:ext cx="29257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itchFamily="49" charset="-122"/>
              </a:rPr>
              <a:t>10ns(10~100cycles)</a:t>
            </a:r>
            <a:endParaRPr kumimoji="1" lang="en-US" altLang="zh-CN" sz="1500" b="1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3733" name="Text Box 23"/>
          <p:cNvSpPr txBox="1">
            <a:spLocks noChangeArrowheads="1"/>
          </p:cNvSpPr>
          <p:nvPr/>
        </p:nvSpPr>
        <p:spPr bwMode="auto">
          <a:xfrm>
            <a:off x="115888" y="3789363"/>
            <a:ext cx="30607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000" b="1">
                <a:ea typeface="黑体" pitchFamily="49" charset="-122"/>
              </a:rPr>
              <a:t>10ms(10</a:t>
            </a:r>
            <a:r>
              <a:rPr kumimoji="1" lang="en-US" altLang="zh-CN" sz="2000" b="1" baseline="30000">
                <a:ea typeface="黑体" pitchFamily="49" charset="-122"/>
              </a:rPr>
              <a:t>7</a:t>
            </a:r>
            <a:r>
              <a:rPr kumimoji="1" lang="en-US" altLang="zh-CN" sz="2000" b="1">
                <a:ea typeface="华文新魏" pitchFamily="2" charset="-122"/>
              </a:rPr>
              <a:t>~10</a:t>
            </a:r>
            <a:r>
              <a:rPr kumimoji="1" lang="en-US" altLang="zh-CN" sz="2000" b="1" baseline="30000">
                <a:ea typeface="华文新魏" pitchFamily="2" charset="-122"/>
              </a:rPr>
              <a:t>8</a:t>
            </a:r>
            <a:r>
              <a:rPr kumimoji="1" lang="en-US" altLang="zh-CN" sz="2000" b="1">
                <a:ea typeface="华文新魏" pitchFamily="2" charset="-122"/>
              </a:rPr>
              <a:t>cycles)</a:t>
            </a:r>
            <a:endParaRPr kumimoji="1" lang="zh-CN" altLang="en-US" sz="2000" b="1">
              <a:ea typeface="华文新魏" pitchFamily="2" charset="-122"/>
            </a:endParaRPr>
          </a:p>
        </p:txBody>
      </p:sp>
      <p:sp>
        <p:nvSpPr>
          <p:cNvPr id="883734" name="Text Box 24"/>
          <p:cNvSpPr txBox="1">
            <a:spLocks noChangeArrowheads="1"/>
          </p:cNvSpPr>
          <p:nvPr/>
        </p:nvSpPr>
        <p:spPr bwMode="auto">
          <a:xfrm>
            <a:off x="115888" y="4418013"/>
            <a:ext cx="188912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0" rIns="116623" bIns="0"/>
          <a:lstStyle/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itchFamily="49" charset="-122"/>
              </a:rPr>
              <a:t>10s(</a:t>
            </a:r>
            <a:r>
              <a:rPr kumimoji="1" lang="zh-CN" altLang="en-US" sz="2200" b="1">
                <a:ea typeface="黑体" pitchFamily="49" charset="-122"/>
              </a:rPr>
              <a:t>脱机</a:t>
            </a:r>
            <a:r>
              <a:rPr kumimoji="1" lang="en-US" altLang="zh-CN" sz="2200" b="1">
                <a:ea typeface="黑体" pitchFamily="49" charset="-122"/>
              </a:rPr>
              <a:t>)</a:t>
            </a:r>
          </a:p>
        </p:txBody>
      </p:sp>
      <p:sp>
        <p:nvSpPr>
          <p:cNvPr id="883735" name="Text Box 27"/>
          <p:cNvSpPr txBox="1">
            <a:spLocks noChangeArrowheads="1"/>
          </p:cNvSpPr>
          <p:nvPr/>
        </p:nvSpPr>
        <p:spPr bwMode="auto">
          <a:xfrm>
            <a:off x="655638" y="5854700"/>
            <a:ext cx="819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  <a:ea typeface="黑体" pitchFamily="49" charset="-122"/>
              </a:rPr>
              <a:t>列出的时间和容量会随时间变化，但数量级相对关系不变。</a:t>
            </a:r>
          </a:p>
        </p:txBody>
      </p:sp>
    </p:spTree>
    <p:extLst>
      <p:ext uri="{BB962C8B-B14F-4D97-AF65-F5344CB8AC3E}">
        <p14:creationId xmlns:p14="http://schemas.microsoft.com/office/powerpoint/2010/main" val="1580187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smtClean="0"/>
              <a:t>PC</a:t>
            </a:r>
            <a:r>
              <a:rPr lang="zh-CN" altLang="en-US" smtClean="0"/>
              <a:t>机主存储器的物理结构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888" y="1479550"/>
            <a:ext cx="8189912" cy="1765300"/>
          </a:xfrm>
        </p:spPr>
        <p:txBody>
          <a:bodyPr lIns="91440" tIns="45720" rIns="91440" bIns="45720"/>
          <a:lstStyle/>
          <a:p>
            <a:pPr marL="268288" indent="-268288" algn="just" defTabSz="71755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由若干内存条组成</a:t>
            </a:r>
          </a:p>
          <a:p>
            <a:pPr marL="268288" indent="-268288" algn="just" defTabSz="71755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内存条的组成：</a:t>
            </a:r>
          </a:p>
          <a:p>
            <a:pPr marL="582613" lvl="1" indent="-223838" algn="just" defTabSz="717550" eaLnBrk="1" hangingPunct="1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把若干片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芯片焊装在一小条印制电路板上制成</a:t>
            </a:r>
          </a:p>
          <a:p>
            <a:pPr marL="268288" indent="-268288" algn="just" defTabSz="71755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内存条必须插在主板上的内存条插槽中才能使用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515938" y="5183188"/>
            <a:ext cx="7789862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8" tIns="44483" rIns="88958" bIns="44483"/>
          <a:lstStyle>
            <a:lvl1pPr marL="268288" indent="-268288" defTabSz="71755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82613" indent="-223838" defTabSz="7175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1755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1755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1755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zh-CN" altLang="en-US" sz="2200" b="1">
                <a:ea typeface="黑体" pitchFamily="49" charset="-122"/>
              </a:rPr>
              <a:t>  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目前流行的是</a:t>
            </a:r>
            <a:r>
              <a:rPr kumimoji="1" lang="en-US" altLang="zh-CN" sz="2200" b="1">
                <a:latin typeface="微软雅黑" pitchFamily="34" charset="-122"/>
                <a:ea typeface="微软雅黑" pitchFamily="34" charset="-122"/>
              </a:rPr>
              <a:t>DDR2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200" b="1">
                <a:latin typeface="微软雅黑" pitchFamily="34" charset="-122"/>
                <a:ea typeface="微软雅黑" pitchFamily="34" charset="-122"/>
              </a:rPr>
              <a:t>DDR3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内存条：</a:t>
            </a:r>
          </a:p>
          <a:p>
            <a:pPr lvl="1" algn="just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采用双列直插式，其触点分布在内存条的两面</a:t>
            </a:r>
          </a:p>
          <a:p>
            <a:pPr lvl="1" algn="just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DDR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条有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184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个引脚，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DDR2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240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个引脚</a:t>
            </a:r>
          </a:p>
          <a:p>
            <a:pPr lvl="1" algn="just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机主板中一般都配备有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个或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DIMM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插槽 </a:t>
            </a:r>
          </a:p>
        </p:txBody>
      </p:sp>
      <p:pic>
        <p:nvPicPr>
          <p:cNvPr id="796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12" y="770125"/>
            <a:ext cx="5992882" cy="156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6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25" y="3333476"/>
            <a:ext cx="5841890" cy="176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018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96"/>
          <p:cNvSpPr>
            <a:spLocks noChangeArrowheads="1"/>
          </p:cNvSpPr>
          <p:nvPr/>
        </p:nvSpPr>
        <p:spPr bwMode="auto">
          <a:xfrm>
            <a:off x="2681288" y="2493963"/>
            <a:ext cx="6300787" cy="34099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7763" name="Rectangle 97"/>
          <p:cNvSpPr>
            <a:spLocks noChangeArrowheads="1"/>
          </p:cNvSpPr>
          <p:nvPr/>
        </p:nvSpPr>
        <p:spPr bwMode="auto">
          <a:xfrm>
            <a:off x="160338" y="2438400"/>
            <a:ext cx="1755775" cy="3419475"/>
          </a:xfrm>
          <a:prstGeom prst="rect">
            <a:avLst/>
          </a:prstGeom>
          <a:solidFill>
            <a:srgbClr val="99CC00">
              <a:alpha val="20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7764" name="Text Box 98"/>
          <p:cNvSpPr txBox="1">
            <a:spLocks noChangeArrowheads="1"/>
          </p:cNvSpPr>
          <p:nvPr/>
        </p:nvSpPr>
        <p:spPr bwMode="auto">
          <a:xfrm>
            <a:off x="2771775" y="3530600"/>
            <a:ext cx="371475" cy="1287463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vert="eaVert" lIns="0" tIns="0" rIns="0" bIns="0"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sz="1800">
                <a:ea typeface="黑体" pitchFamily="49" charset="-122"/>
              </a:rPr>
              <a:t>地址寄存器</a:t>
            </a:r>
          </a:p>
        </p:txBody>
      </p:sp>
      <p:sp>
        <p:nvSpPr>
          <p:cNvPr id="757765" name="Text Box 99"/>
          <p:cNvSpPr txBox="1">
            <a:spLocks noChangeArrowheads="1"/>
          </p:cNvSpPr>
          <p:nvPr/>
        </p:nvSpPr>
        <p:spPr bwMode="auto">
          <a:xfrm>
            <a:off x="3338513" y="3532188"/>
            <a:ext cx="360362" cy="1319212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vert="eaVert" lIns="0" tIns="0" rIns="0" bIns="0"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地址译码器</a:t>
            </a:r>
            <a:endParaRPr kumimoji="1" lang="zh-CN" altLang="en-US" sz="1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1252" name="Line 100"/>
          <p:cNvSpPr>
            <a:spLocks noChangeShapeType="1"/>
          </p:cNvSpPr>
          <p:nvPr/>
        </p:nvSpPr>
        <p:spPr bwMode="auto">
          <a:xfrm flipV="1">
            <a:off x="3705225" y="3394075"/>
            <a:ext cx="449263" cy="198438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3" name="Line 101"/>
          <p:cNvSpPr>
            <a:spLocks noChangeShapeType="1"/>
          </p:cNvSpPr>
          <p:nvPr/>
        </p:nvSpPr>
        <p:spPr bwMode="auto">
          <a:xfrm flipV="1">
            <a:off x="3702050" y="3492500"/>
            <a:ext cx="449263" cy="19685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4" name="Line 102"/>
          <p:cNvSpPr>
            <a:spLocks noChangeShapeType="1"/>
          </p:cNvSpPr>
          <p:nvPr/>
        </p:nvSpPr>
        <p:spPr bwMode="auto">
          <a:xfrm flipV="1">
            <a:off x="3705225" y="3592513"/>
            <a:ext cx="449263" cy="19685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5" name="Line 103"/>
          <p:cNvSpPr>
            <a:spLocks noChangeShapeType="1"/>
          </p:cNvSpPr>
          <p:nvPr/>
        </p:nvSpPr>
        <p:spPr bwMode="auto">
          <a:xfrm flipV="1">
            <a:off x="3705225" y="3690938"/>
            <a:ext cx="449263" cy="198437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6" name="Line 104"/>
          <p:cNvSpPr>
            <a:spLocks noChangeShapeType="1"/>
          </p:cNvSpPr>
          <p:nvPr/>
        </p:nvSpPr>
        <p:spPr bwMode="auto">
          <a:xfrm>
            <a:off x="3705225" y="4651375"/>
            <a:ext cx="449263" cy="96838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61257" name="Line 105"/>
          <p:cNvSpPr>
            <a:spLocks noChangeShapeType="1"/>
          </p:cNvSpPr>
          <p:nvPr/>
        </p:nvSpPr>
        <p:spPr bwMode="auto">
          <a:xfrm>
            <a:off x="3705225" y="4716463"/>
            <a:ext cx="449263" cy="100012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 type="none" w="sm" len="sm"/>
            <a:tailEnd type="triangle" w="sm" len="sm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781425" y="4908550"/>
            <a:ext cx="1555750" cy="587375"/>
            <a:chOff x="2249" y="1828"/>
            <a:chExt cx="980" cy="370"/>
          </a:xfrm>
        </p:grpSpPr>
        <p:sp>
          <p:nvSpPr>
            <p:cNvPr id="757773" name="Text Box 107"/>
            <p:cNvSpPr txBox="1">
              <a:spLocks noChangeArrowheads="1"/>
            </p:cNvSpPr>
            <p:nvPr/>
          </p:nvSpPr>
          <p:spPr bwMode="auto">
            <a:xfrm>
              <a:off x="2249" y="1937"/>
              <a:ext cx="980" cy="261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1" hangingPunct="1">
                <a:lnSpc>
                  <a:spcPct val="120000"/>
                </a:lnSpc>
              </a:pPr>
              <a:r>
                <a:rPr kumimoji="1" lang="zh-CN" altLang="en-US" sz="1800">
                  <a:ea typeface="黑体" pitchFamily="49" charset="-122"/>
                </a:rPr>
                <a:t>读写控制电路</a:t>
              </a:r>
            </a:p>
          </p:txBody>
        </p:sp>
        <p:sp>
          <p:nvSpPr>
            <p:cNvPr id="561260" name="Line 108"/>
            <p:cNvSpPr>
              <a:spLocks noChangeShapeType="1"/>
            </p:cNvSpPr>
            <p:nvPr/>
          </p:nvSpPr>
          <p:spPr bwMode="auto">
            <a:xfrm flipV="1">
              <a:off x="2872" y="1828"/>
              <a:ext cx="0" cy="12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561261" name="Line 109"/>
          <p:cNvSpPr>
            <a:spLocks noChangeShapeType="1"/>
          </p:cNvSpPr>
          <p:nvPr/>
        </p:nvSpPr>
        <p:spPr bwMode="auto">
          <a:xfrm flipV="1">
            <a:off x="1827213" y="5268913"/>
            <a:ext cx="1884362" cy="47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7776" name="Text Box 110"/>
          <p:cNvSpPr txBox="1">
            <a:spLocks noChangeArrowheads="1"/>
          </p:cNvSpPr>
          <p:nvPr/>
        </p:nvSpPr>
        <p:spPr bwMode="auto">
          <a:xfrm>
            <a:off x="1711325" y="4811713"/>
            <a:ext cx="1239838" cy="5064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控制线</a:t>
            </a:r>
            <a:endParaRPr kumimoji="1" lang="zh-CN" altLang="en-US" sz="1800">
              <a:ea typeface="黑体" pitchFamily="49" charset="-122"/>
            </a:endParaRPr>
          </a:p>
        </p:txBody>
      </p:sp>
      <p:sp>
        <p:nvSpPr>
          <p:cNvPr id="757777" name="Text Box 111"/>
          <p:cNvSpPr txBox="1">
            <a:spLocks noChangeArrowheads="1"/>
          </p:cNvSpPr>
          <p:nvPr/>
        </p:nvSpPr>
        <p:spPr bwMode="auto">
          <a:xfrm>
            <a:off x="206375" y="4930775"/>
            <a:ext cx="1846263" cy="5683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1800">
                <a:ea typeface="黑体" pitchFamily="49" charset="-122"/>
              </a:rPr>
              <a:t>读</a:t>
            </a:r>
            <a:r>
              <a:rPr kumimoji="1" lang="en-US" altLang="zh-CN" sz="1800">
                <a:ea typeface="黑体" pitchFamily="49" charset="-122"/>
              </a:rPr>
              <a:t>/</a:t>
            </a:r>
            <a:r>
              <a:rPr kumimoji="1" lang="zh-CN" altLang="en-US" sz="1800">
                <a:ea typeface="黑体" pitchFamily="49" charset="-122"/>
              </a:rPr>
              <a:t>写控制信号</a:t>
            </a:r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4110038" y="3340100"/>
            <a:ext cx="1609725" cy="1558925"/>
            <a:chOff x="2589" y="854"/>
            <a:chExt cx="1014" cy="982"/>
          </a:xfrm>
        </p:grpSpPr>
        <p:sp>
          <p:nvSpPr>
            <p:cNvPr id="757779" name="Text Box 113"/>
            <p:cNvSpPr txBox="1">
              <a:spLocks noChangeArrowheads="1"/>
            </p:cNvSpPr>
            <p:nvPr/>
          </p:nvSpPr>
          <p:spPr bwMode="auto">
            <a:xfrm>
              <a:off x="3177" y="992"/>
              <a:ext cx="426" cy="7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eaVert" lIns="116623" tIns="58311" rIns="116623" bIns="58311"/>
            <a:lstStyle/>
            <a:p>
              <a:pPr algn="just" eaLnBrk="1" hangingPunct="1">
                <a:lnSpc>
                  <a:spcPct val="120000"/>
                </a:lnSpc>
              </a:pPr>
              <a:r>
                <a:rPr kumimoji="1" lang="zh-CN" altLang="en-US" sz="1800">
                  <a:ea typeface="黑体" pitchFamily="49" charset="-122"/>
                </a:rPr>
                <a:t>记忆单元</a:t>
              </a:r>
            </a:p>
          </p:txBody>
        </p:sp>
        <p:sp>
          <p:nvSpPr>
            <p:cNvPr id="757780" name="Rectangle 114"/>
            <p:cNvSpPr>
              <a:spLocks noChangeArrowheads="1"/>
            </p:cNvSpPr>
            <p:nvPr/>
          </p:nvSpPr>
          <p:spPr bwMode="auto">
            <a:xfrm>
              <a:off x="2589" y="857"/>
              <a:ext cx="622" cy="979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7781" name="Line 115"/>
            <p:cNvSpPr>
              <a:spLocks noChangeShapeType="1"/>
            </p:cNvSpPr>
            <p:nvPr/>
          </p:nvSpPr>
          <p:spPr bwMode="auto">
            <a:xfrm>
              <a:off x="2589" y="1776"/>
              <a:ext cx="62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57782" name="Line 116"/>
            <p:cNvSpPr>
              <a:spLocks noChangeShapeType="1"/>
            </p:cNvSpPr>
            <p:nvPr/>
          </p:nvSpPr>
          <p:spPr bwMode="auto">
            <a:xfrm>
              <a:off x="2589" y="1713"/>
              <a:ext cx="62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1269" name="Text Box 117"/>
            <p:cNvSpPr txBox="1">
              <a:spLocks noChangeArrowheads="1"/>
            </p:cNvSpPr>
            <p:nvPr/>
          </p:nvSpPr>
          <p:spPr bwMode="auto">
            <a:xfrm>
              <a:off x="2613" y="1140"/>
              <a:ext cx="498" cy="692"/>
            </a:xfrm>
            <a:prstGeom prst="rect">
              <a:avLst/>
            </a:prstGeom>
            <a:noFill/>
            <a:ln w="952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 lIns="116623" tIns="58311" rIns="116623" bIns="58311"/>
            <a:lstStyle/>
            <a:p>
              <a:pPr algn="ctr" eaLnBrk="1" hangingPunct="1">
                <a:lnSpc>
                  <a:spcPct val="120000"/>
                </a:lnSpc>
                <a:defRPr/>
              </a:pPr>
              <a:r>
                <a:rPr kumimoji="1" lang="zh-CN" altLang="en-US" sz="900">
                  <a:solidFill>
                    <a:srgbClr val="8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  <a:sym typeface="Marlett" pitchFamily="2" charset="2"/>
                </a:rPr>
                <a:t></a:t>
              </a:r>
              <a:endParaRPr kumimoji="1" lang="zh-CN" altLang="en-US" sz="2300">
                <a:ea typeface="宋体" pitchFamily="2" charset="-122"/>
              </a:endParaRPr>
            </a:p>
          </p:txBody>
        </p:sp>
        <p:grpSp>
          <p:nvGrpSpPr>
            <p:cNvPr id="757784" name="Group 118"/>
            <p:cNvGrpSpPr>
              <a:grpSpLocks/>
            </p:cNvGrpSpPr>
            <p:nvPr/>
          </p:nvGrpSpPr>
          <p:grpSpPr bwMode="auto">
            <a:xfrm>
              <a:off x="2589" y="854"/>
              <a:ext cx="622" cy="443"/>
              <a:chOff x="5628" y="10821"/>
              <a:chExt cx="936" cy="609"/>
            </a:xfrm>
          </p:grpSpPr>
          <p:sp>
            <p:nvSpPr>
              <p:cNvPr id="757785" name="Line 119"/>
              <p:cNvSpPr>
                <a:spLocks noChangeShapeType="1"/>
              </p:cNvSpPr>
              <p:nvPr/>
            </p:nvSpPr>
            <p:spPr bwMode="auto">
              <a:xfrm>
                <a:off x="5628" y="10914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86" name="Line 120"/>
              <p:cNvSpPr>
                <a:spLocks noChangeShapeType="1"/>
              </p:cNvSpPr>
              <p:nvPr/>
            </p:nvSpPr>
            <p:spPr bwMode="auto">
              <a:xfrm>
                <a:off x="5628" y="11001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87" name="Line 121"/>
              <p:cNvSpPr>
                <a:spLocks noChangeShapeType="1"/>
              </p:cNvSpPr>
              <p:nvPr/>
            </p:nvSpPr>
            <p:spPr bwMode="auto">
              <a:xfrm>
                <a:off x="5628" y="11086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88" name="Line 122"/>
              <p:cNvSpPr>
                <a:spLocks noChangeShapeType="1"/>
              </p:cNvSpPr>
              <p:nvPr/>
            </p:nvSpPr>
            <p:spPr bwMode="auto">
              <a:xfrm>
                <a:off x="5628" y="11258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89" name="Line 123"/>
              <p:cNvSpPr>
                <a:spLocks noChangeShapeType="1"/>
              </p:cNvSpPr>
              <p:nvPr/>
            </p:nvSpPr>
            <p:spPr bwMode="auto">
              <a:xfrm>
                <a:off x="5628" y="11172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90" name="Line 124"/>
              <p:cNvSpPr>
                <a:spLocks noChangeShapeType="1"/>
              </p:cNvSpPr>
              <p:nvPr/>
            </p:nvSpPr>
            <p:spPr bwMode="auto">
              <a:xfrm>
                <a:off x="5628" y="11430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91" name="Line 125"/>
              <p:cNvSpPr>
                <a:spLocks noChangeShapeType="1"/>
              </p:cNvSpPr>
              <p:nvPr/>
            </p:nvSpPr>
            <p:spPr bwMode="auto">
              <a:xfrm>
                <a:off x="5628" y="11344"/>
                <a:ext cx="93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57792" name="Line 126"/>
              <p:cNvSpPr>
                <a:spLocks noChangeShapeType="1"/>
              </p:cNvSpPr>
              <p:nvPr/>
            </p:nvSpPr>
            <p:spPr bwMode="auto">
              <a:xfrm>
                <a:off x="6102" y="10827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3" name="Line 127"/>
              <p:cNvSpPr>
                <a:spLocks noChangeShapeType="1"/>
              </p:cNvSpPr>
              <p:nvPr/>
            </p:nvSpPr>
            <p:spPr bwMode="auto">
              <a:xfrm>
                <a:off x="6210" y="10827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4" name="Line 128"/>
              <p:cNvSpPr>
                <a:spLocks noChangeShapeType="1"/>
              </p:cNvSpPr>
              <p:nvPr/>
            </p:nvSpPr>
            <p:spPr bwMode="auto">
              <a:xfrm>
                <a:off x="6336" y="10836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5" name="Line 129"/>
              <p:cNvSpPr>
                <a:spLocks noChangeShapeType="1"/>
              </p:cNvSpPr>
              <p:nvPr/>
            </p:nvSpPr>
            <p:spPr bwMode="auto">
              <a:xfrm>
                <a:off x="6444" y="10836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6" name="Line 130"/>
              <p:cNvSpPr>
                <a:spLocks noChangeShapeType="1"/>
              </p:cNvSpPr>
              <p:nvPr/>
            </p:nvSpPr>
            <p:spPr bwMode="auto">
              <a:xfrm>
                <a:off x="5754" y="10836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7" name="Line 131"/>
              <p:cNvSpPr>
                <a:spLocks noChangeShapeType="1"/>
              </p:cNvSpPr>
              <p:nvPr/>
            </p:nvSpPr>
            <p:spPr bwMode="auto">
              <a:xfrm>
                <a:off x="5882" y="10839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98" name="Line 132"/>
              <p:cNvSpPr>
                <a:spLocks noChangeShapeType="1"/>
              </p:cNvSpPr>
              <p:nvPr/>
            </p:nvSpPr>
            <p:spPr bwMode="auto">
              <a:xfrm>
                <a:off x="5994" y="10821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7799" name="Group 133"/>
            <p:cNvGrpSpPr>
              <a:grpSpLocks/>
            </p:cNvGrpSpPr>
            <p:nvPr/>
          </p:nvGrpSpPr>
          <p:grpSpPr bwMode="auto">
            <a:xfrm>
              <a:off x="2666" y="1720"/>
              <a:ext cx="458" cy="103"/>
              <a:chOff x="7470" y="11487"/>
              <a:chExt cx="690" cy="609"/>
            </a:xfrm>
          </p:grpSpPr>
          <p:sp>
            <p:nvSpPr>
              <p:cNvPr id="757800" name="Line 134"/>
              <p:cNvSpPr>
                <a:spLocks noChangeShapeType="1"/>
              </p:cNvSpPr>
              <p:nvPr/>
            </p:nvSpPr>
            <p:spPr bwMode="auto">
              <a:xfrm>
                <a:off x="7818" y="11493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1" name="Line 135"/>
              <p:cNvSpPr>
                <a:spLocks noChangeShapeType="1"/>
              </p:cNvSpPr>
              <p:nvPr/>
            </p:nvSpPr>
            <p:spPr bwMode="auto">
              <a:xfrm>
                <a:off x="7926" y="11493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2" name="Line 136"/>
              <p:cNvSpPr>
                <a:spLocks noChangeShapeType="1"/>
              </p:cNvSpPr>
              <p:nvPr/>
            </p:nvSpPr>
            <p:spPr bwMode="auto">
              <a:xfrm>
                <a:off x="8052" y="11502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3" name="Line 137"/>
              <p:cNvSpPr>
                <a:spLocks noChangeShapeType="1"/>
              </p:cNvSpPr>
              <p:nvPr/>
            </p:nvSpPr>
            <p:spPr bwMode="auto">
              <a:xfrm>
                <a:off x="8160" y="11502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4" name="Line 138"/>
              <p:cNvSpPr>
                <a:spLocks noChangeShapeType="1"/>
              </p:cNvSpPr>
              <p:nvPr/>
            </p:nvSpPr>
            <p:spPr bwMode="auto">
              <a:xfrm>
                <a:off x="7470" y="11502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5" name="Line 139"/>
              <p:cNvSpPr>
                <a:spLocks noChangeShapeType="1"/>
              </p:cNvSpPr>
              <p:nvPr/>
            </p:nvSpPr>
            <p:spPr bwMode="auto">
              <a:xfrm>
                <a:off x="7598" y="11505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06" name="Line 140"/>
              <p:cNvSpPr>
                <a:spLocks noChangeShapeType="1"/>
              </p:cNvSpPr>
              <p:nvPr/>
            </p:nvSpPr>
            <p:spPr bwMode="auto">
              <a:xfrm>
                <a:off x="7710" y="11487"/>
                <a:ext cx="0" cy="5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1293" name="Line 141"/>
            <p:cNvSpPr>
              <a:spLocks noChangeShapeType="1"/>
            </p:cNvSpPr>
            <p:nvPr/>
          </p:nvSpPr>
          <p:spPr bwMode="auto">
            <a:xfrm>
              <a:off x="3171" y="948"/>
              <a:ext cx="147" cy="1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57808" name="Text Box 142"/>
          <p:cNvSpPr txBox="1">
            <a:spLocks noChangeArrowheads="1"/>
          </p:cNvSpPr>
          <p:nvPr/>
        </p:nvSpPr>
        <p:spPr bwMode="auto">
          <a:xfrm>
            <a:off x="1689100" y="2643188"/>
            <a:ext cx="1217613" cy="5159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116623" tIns="58311" rIns="116623" bIns="58311"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sz="1800">
                <a:ea typeface="黑体" pitchFamily="49" charset="-122"/>
              </a:rPr>
              <a:t>数据线</a:t>
            </a:r>
          </a:p>
        </p:txBody>
      </p:sp>
      <p:sp>
        <p:nvSpPr>
          <p:cNvPr id="561295" name="Freeform 143"/>
          <p:cNvSpPr>
            <a:spLocks/>
          </p:cNvSpPr>
          <p:nvPr/>
        </p:nvSpPr>
        <p:spPr bwMode="auto">
          <a:xfrm>
            <a:off x="1871663" y="3087688"/>
            <a:ext cx="2654300" cy="250825"/>
          </a:xfrm>
          <a:custGeom>
            <a:avLst/>
            <a:gdLst/>
            <a:ahLst/>
            <a:cxnLst>
              <a:cxn ang="0">
                <a:pos x="2688" y="144"/>
              </a:cxn>
              <a:cxn ang="0">
                <a:pos x="2688" y="0"/>
              </a:cxn>
              <a:cxn ang="0">
                <a:pos x="0" y="0"/>
              </a:cxn>
            </a:cxnLst>
            <a:rect l="0" t="0" r="r" b="b"/>
            <a:pathLst>
              <a:path w="2688" h="144">
                <a:moveTo>
                  <a:pt x="2688" y="144"/>
                </a:moveTo>
                <a:lnTo>
                  <a:pt x="2688" y="0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7810" name="Text Box 144"/>
          <p:cNvSpPr txBox="1">
            <a:spLocks noChangeArrowheads="1"/>
          </p:cNvSpPr>
          <p:nvPr/>
        </p:nvSpPr>
        <p:spPr bwMode="auto">
          <a:xfrm>
            <a:off x="393700" y="2484438"/>
            <a:ext cx="1520825" cy="5953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116623" tIns="58311" rIns="116623" bIns="58311"/>
          <a:lstStyle/>
          <a:p>
            <a:pPr algn="just" eaLnBrk="1" hangingPunct="1">
              <a:lnSpc>
                <a:spcPct val="120000"/>
              </a:lnSpc>
            </a:pPr>
            <a:r>
              <a:rPr kumimoji="1" lang="zh-CN" altLang="en-US" sz="1800" dirty="0">
                <a:ea typeface="黑体" pitchFamily="49" charset="-122"/>
              </a:rPr>
              <a:t>读</a:t>
            </a:r>
            <a:r>
              <a:rPr kumimoji="1" lang="en-US" altLang="zh-CN" sz="1800" dirty="0">
                <a:ea typeface="黑体" pitchFamily="49" charset="-122"/>
              </a:rPr>
              <a:t>/</a:t>
            </a:r>
            <a:r>
              <a:rPr kumimoji="1" lang="zh-CN" altLang="en-US" sz="1800" dirty="0">
                <a:ea typeface="黑体" pitchFamily="49" charset="-122"/>
              </a:rPr>
              <a:t>写的数据</a:t>
            </a:r>
          </a:p>
        </p:txBody>
      </p:sp>
      <p:sp>
        <p:nvSpPr>
          <p:cNvPr id="757811" name="Text Box 145"/>
          <p:cNvSpPr txBox="1">
            <a:spLocks noChangeArrowheads="1"/>
          </p:cNvSpPr>
          <p:nvPr/>
        </p:nvSpPr>
        <p:spPr bwMode="auto">
          <a:xfrm>
            <a:off x="1827213" y="3036888"/>
            <a:ext cx="963612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58311" rIns="116623" bIns="5831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ea typeface="宋体" pitchFamily="2" charset="-122"/>
              </a:rPr>
              <a:t>(64</a:t>
            </a:r>
            <a:r>
              <a:rPr kumimoji="1" lang="zh-CN" altLang="en-US" sz="1800" b="1">
                <a:ea typeface="宋体" pitchFamily="2" charset="-122"/>
              </a:rPr>
              <a:t>位</a:t>
            </a:r>
            <a:r>
              <a:rPr kumimoji="1" lang="en-US" altLang="zh-CN" sz="1800" b="1">
                <a:ea typeface="宋体" pitchFamily="2" charset="-122"/>
              </a:rPr>
              <a:t>)</a:t>
            </a:r>
          </a:p>
        </p:txBody>
      </p:sp>
      <p:sp>
        <p:nvSpPr>
          <p:cNvPr id="757812" name="Text Box 146"/>
          <p:cNvSpPr txBox="1">
            <a:spLocks noChangeArrowheads="1"/>
          </p:cNvSpPr>
          <p:nvPr/>
        </p:nvSpPr>
        <p:spPr bwMode="auto">
          <a:xfrm>
            <a:off x="611188" y="3613150"/>
            <a:ext cx="1366837" cy="5397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116623" tIns="58311" rIns="116623" bIns="58311"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ea typeface="黑体" pitchFamily="49" charset="-122"/>
              </a:rPr>
              <a:t>主存地址</a:t>
            </a:r>
          </a:p>
        </p:txBody>
      </p:sp>
      <p:sp>
        <p:nvSpPr>
          <p:cNvPr id="757813" name="Text Box 147"/>
          <p:cNvSpPr txBox="1">
            <a:spLocks noChangeArrowheads="1"/>
          </p:cNvSpPr>
          <p:nvPr/>
        </p:nvSpPr>
        <p:spPr bwMode="auto">
          <a:xfrm>
            <a:off x="1827213" y="3792538"/>
            <a:ext cx="944562" cy="3603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116623" tIns="58311" rIns="116623" bIns="58311"/>
          <a:lstStyle/>
          <a:p>
            <a:pPr algn="just" eaLnBrk="1" hangingPunct="1">
              <a:lnSpc>
                <a:spcPct val="120000"/>
              </a:lnSpc>
            </a:pPr>
            <a:r>
              <a:rPr kumimoji="1" lang="zh-CN" altLang="en-US" sz="1800">
                <a:ea typeface="黑体" pitchFamily="49" charset="-122"/>
              </a:rPr>
              <a:t>地址线</a:t>
            </a:r>
          </a:p>
        </p:txBody>
      </p:sp>
      <p:sp>
        <p:nvSpPr>
          <p:cNvPr id="757814" name="Text Box 148"/>
          <p:cNvSpPr txBox="1">
            <a:spLocks noChangeArrowheads="1"/>
          </p:cNvSpPr>
          <p:nvPr/>
        </p:nvSpPr>
        <p:spPr bwMode="auto">
          <a:xfrm>
            <a:off x="1781175" y="4162425"/>
            <a:ext cx="963613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623" tIns="58311" rIns="116623" bIns="5831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ea typeface="宋体" pitchFamily="2" charset="-122"/>
              </a:rPr>
              <a:t>(36</a:t>
            </a:r>
            <a:r>
              <a:rPr kumimoji="1" lang="zh-CN" altLang="en-US" sz="1800" b="1">
                <a:ea typeface="宋体" pitchFamily="2" charset="-122"/>
              </a:rPr>
              <a:t>位</a:t>
            </a:r>
            <a:r>
              <a:rPr kumimoji="1" lang="en-US" altLang="zh-CN" sz="1800" b="1">
                <a:ea typeface="宋体" pitchFamily="2" charset="-122"/>
              </a:rPr>
              <a:t>)</a:t>
            </a:r>
          </a:p>
        </p:txBody>
      </p:sp>
      <p:grpSp>
        <p:nvGrpSpPr>
          <p:cNvPr id="6" name="Group 149"/>
          <p:cNvGrpSpPr>
            <a:grpSpLocks/>
          </p:cNvGrpSpPr>
          <p:nvPr/>
        </p:nvGrpSpPr>
        <p:grpSpPr bwMode="auto">
          <a:xfrm>
            <a:off x="5630863" y="2908300"/>
            <a:ext cx="3216275" cy="2936875"/>
            <a:chOff x="3603" y="582"/>
            <a:chExt cx="2026" cy="1850"/>
          </a:xfrm>
        </p:grpSpPr>
        <p:grpSp>
          <p:nvGrpSpPr>
            <p:cNvPr id="757816" name="Group 150"/>
            <p:cNvGrpSpPr>
              <a:grpSpLocks/>
            </p:cNvGrpSpPr>
            <p:nvPr/>
          </p:nvGrpSpPr>
          <p:grpSpPr bwMode="auto">
            <a:xfrm>
              <a:off x="3603" y="731"/>
              <a:ext cx="1836" cy="1601"/>
              <a:chOff x="2666" y="1073"/>
              <a:chExt cx="1439" cy="1256"/>
            </a:xfrm>
          </p:grpSpPr>
          <p:grpSp>
            <p:nvGrpSpPr>
              <p:cNvPr id="757817" name="Group 151"/>
              <p:cNvGrpSpPr>
                <a:grpSpLocks/>
              </p:cNvGrpSpPr>
              <p:nvPr/>
            </p:nvGrpSpPr>
            <p:grpSpPr bwMode="auto">
              <a:xfrm>
                <a:off x="3273" y="1076"/>
                <a:ext cx="595" cy="1192"/>
                <a:chOff x="4598" y="40"/>
                <a:chExt cx="829" cy="1508"/>
              </a:xfrm>
            </p:grpSpPr>
            <p:sp>
              <p:nvSpPr>
                <p:cNvPr id="757818" name="Rectangle 152"/>
                <p:cNvSpPr>
                  <a:spLocks noChangeArrowheads="1"/>
                </p:cNvSpPr>
                <p:nvPr/>
              </p:nvSpPr>
              <p:spPr bwMode="auto">
                <a:xfrm>
                  <a:off x="4600" y="40"/>
                  <a:ext cx="827" cy="1508"/>
                </a:xfrm>
                <a:prstGeom prst="rect">
                  <a:avLst/>
                </a:prstGeom>
                <a:noFill/>
                <a:ln w="12700" algn="ctr">
                  <a:solidFill>
                    <a:srgbClr val="0033CC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1" hangingPunct="1">
                    <a:spcBef>
                      <a:spcPct val="50000"/>
                    </a:spcBef>
                  </a:pPr>
                  <a:endParaRPr kumimoji="1" lang="zh-CN" altLang="en-US" sz="1800" b="1" i="1">
                    <a:solidFill>
                      <a:srgbClr val="666699"/>
                    </a:solidFill>
                    <a:ea typeface="华文新魏" pitchFamily="2" charset="-122"/>
                  </a:endParaRPr>
                </a:p>
              </p:txBody>
            </p:sp>
            <p:sp>
              <p:nvSpPr>
                <p:cNvPr id="757819" name="Line 153"/>
                <p:cNvSpPr>
                  <a:spLocks noChangeShapeType="1"/>
                </p:cNvSpPr>
                <p:nvPr/>
              </p:nvSpPr>
              <p:spPr bwMode="auto">
                <a:xfrm>
                  <a:off x="4600" y="796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0" name="Line 154"/>
                <p:cNvSpPr>
                  <a:spLocks noChangeShapeType="1"/>
                </p:cNvSpPr>
                <p:nvPr/>
              </p:nvSpPr>
              <p:spPr bwMode="auto">
                <a:xfrm>
                  <a:off x="4608" y="409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1" name="Line 155"/>
                <p:cNvSpPr>
                  <a:spLocks noChangeShapeType="1"/>
                </p:cNvSpPr>
                <p:nvPr/>
              </p:nvSpPr>
              <p:spPr bwMode="auto">
                <a:xfrm>
                  <a:off x="4599" y="606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2" name="Line 156"/>
                <p:cNvSpPr>
                  <a:spLocks noChangeShapeType="1"/>
                </p:cNvSpPr>
                <p:nvPr/>
              </p:nvSpPr>
              <p:spPr bwMode="auto">
                <a:xfrm>
                  <a:off x="4599" y="227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3" name="Line 157"/>
                <p:cNvSpPr>
                  <a:spLocks noChangeShapeType="1"/>
                </p:cNvSpPr>
                <p:nvPr/>
              </p:nvSpPr>
              <p:spPr bwMode="auto">
                <a:xfrm>
                  <a:off x="4607" y="698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4" name="Line 158"/>
                <p:cNvSpPr>
                  <a:spLocks noChangeShapeType="1"/>
                </p:cNvSpPr>
                <p:nvPr/>
              </p:nvSpPr>
              <p:spPr bwMode="auto">
                <a:xfrm>
                  <a:off x="4599" y="311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5" name="Line 159"/>
                <p:cNvSpPr>
                  <a:spLocks noChangeShapeType="1"/>
                </p:cNvSpPr>
                <p:nvPr/>
              </p:nvSpPr>
              <p:spPr bwMode="auto">
                <a:xfrm>
                  <a:off x="4606" y="508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6" name="Line 160"/>
                <p:cNvSpPr>
                  <a:spLocks noChangeShapeType="1"/>
                </p:cNvSpPr>
                <p:nvPr/>
              </p:nvSpPr>
              <p:spPr bwMode="auto">
                <a:xfrm>
                  <a:off x="4606" y="129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7" name="Line 161"/>
                <p:cNvSpPr>
                  <a:spLocks noChangeShapeType="1"/>
                </p:cNvSpPr>
                <p:nvPr/>
              </p:nvSpPr>
              <p:spPr bwMode="auto">
                <a:xfrm>
                  <a:off x="4608" y="1433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8" name="Line 162"/>
                <p:cNvSpPr>
                  <a:spLocks noChangeShapeType="1"/>
                </p:cNvSpPr>
                <p:nvPr/>
              </p:nvSpPr>
              <p:spPr bwMode="auto">
                <a:xfrm>
                  <a:off x="4600" y="887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9" name="Line 163"/>
                <p:cNvSpPr>
                  <a:spLocks noChangeShapeType="1"/>
                </p:cNvSpPr>
                <p:nvPr/>
              </p:nvSpPr>
              <p:spPr bwMode="auto">
                <a:xfrm>
                  <a:off x="4607" y="1335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30" name="Line 164"/>
                <p:cNvSpPr>
                  <a:spLocks noChangeShapeType="1"/>
                </p:cNvSpPr>
                <p:nvPr/>
              </p:nvSpPr>
              <p:spPr bwMode="auto">
                <a:xfrm>
                  <a:off x="4598" y="986"/>
                  <a:ext cx="819" cy="0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7831" name="Text Box 165"/>
              <p:cNvSpPr txBox="1">
                <a:spLocks noChangeArrowheads="1"/>
              </p:cNvSpPr>
              <p:nvPr/>
            </p:nvSpPr>
            <p:spPr bwMode="auto">
              <a:xfrm>
                <a:off x="3452" y="1902"/>
                <a:ext cx="197" cy="22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vert="eaVert" lIns="66475" tIns="33237" rIns="66475" bIns="33237"/>
              <a:lstStyle/>
              <a:p>
                <a:pPr algn="just" eaLnBrk="1" hangingPunct="1">
                  <a:lnSpc>
                    <a:spcPct val="80000"/>
                  </a:lnSpc>
                </a:pPr>
                <a:r>
                  <a:rPr kumimoji="1" lang="en-US" altLang="zh-CN" sz="1300" b="1">
                    <a:solidFill>
                      <a:srgbClr val="000000"/>
                    </a:solidFill>
                    <a:ea typeface="宋体" pitchFamily="2" charset="-122"/>
                  </a:rPr>
                  <a:t>·····		</a:t>
                </a:r>
                <a:endParaRPr kumimoji="1" lang="en-US" altLang="zh-CN" sz="2600">
                  <a:ea typeface="宋体" pitchFamily="2" charset="-122"/>
                </a:endParaRPr>
              </a:p>
            </p:txBody>
          </p:sp>
          <p:sp>
            <p:nvSpPr>
              <p:cNvPr id="757832" name="Text Box 166"/>
              <p:cNvSpPr txBox="1">
                <a:spLocks noChangeArrowheads="1"/>
              </p:cNvSpPr>
              <p:nvPr/>
            </p:nvSpPr>
            <p:spPr bwMode="auto">
              <a:xfrm>
                <a:off x="3198" y="1143"/>
                <a:ext cx="756" cy="15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66475" tIns="33237" rIns="66475" bIns="33237"/>
              <a:lstStyle/>
              <a:p>
                <a:pPr marL="228600" lvl="1" algn="just" eaLnBrk="1" hangingPunct="1">
                  <a:lnSpc>
                    <a:spcPct val="80000"/>
                  </a:lnSpc>
                </a:pPr>
                <a:r>
                  <a:rPr kumimoji="1" lang="en-US" altLang="zh-CN" sz="1300" b="1">
                    <a:solidFill>
                      <a:srgbClr val="000000"/>
                    </a:solidFill>
                    <a:ea typeface="宋体" pitchFamily="2" charset="-122"/>
                  </a:rPr>
                  <a:t>01101001</a:t>
                </a:r>
                <a:endParaRPr kumimoji="1" lang="en-US" altLang="zh-CN" sz="2600">
                  <a:ea typeface="宋体" pitchFamily="2" charset="-122"/>
                </a:endParaRPr>
              </a:p>
            </p:txBody>
          </p:sp>
          <p:sp>
            <p:nvSpPr>
              <p:cNvPr id="757833" name="Text Box 167"/>
              <p:cNvSpPr txBox="1">
                <a:spLocks noChangeArrowheads="1"/>
              </p:cNvSpPr>
              <p:nvPr/>
            </p:nvSpPr>
            <p:spPr bwMode="auto">
              <a:xfrm>
                <a:off x="3187" y="1361"/>
                <a:ext cx="756" cy="15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66475" tIns="33237" rIns="66475" bIns="33237"/>
              <a:lstStyle/>
              <a:p>
                <a:pPr marL="228600" lvl="1" algn="just" eaLnBrk="1" hangingPunct="1">
                  <a:lnSpc>
                    <a:spcPct val="80000"/>
                  </a:lnSpc>
                </a:pPr>
                <a:r>
                  <a:rPr kumimoji="1" lang="en-US" altLang="zh-CN" sz="1300" b="1">
                    <a:solidFill>
                      <a:srgbClr val="000000"/>
                    </a:solidFill>
                    <a:ea typeface="宋体" pitchFamily="2" charset="-122"/>
                  </a:rPr>
                  <a:t>10101010</a:t>
                </a:r>
                <a:endParaRPr kumimoji="1" lang="en-US" altLang="zh-CN" sz="2600">
                  <a:ea typeface="宋体" pitchFamily="2" charset="-122"/>
                </a:endParaRPr>
              </a:p>
            </p:txBody>
          </p:sp>
          <p:sp>
            <p:nvSpPr>
              <p:cNvPr id="757834" name="Text Box 168"/>
              <p:cNvSpPr txBox="1">
                <a:spLocks noChangeArrowheads="1"/>
              </p:cNvSpPr>
              <p:nvPr/>
            </p:nvSpPr>
            <p:spPr bwMode="auto">
              <a:xfrm>
                <a:off x="3898" y="1502"/>
                <a:ext cx="207" cy="49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66475" tIns="33237" rIns="66475" bIns="33237"/>
              <a:lstStyle/>
              <a:p>
                <a:pPr algn="just" eaLnBrk="1" hangingPunct="1">
                  <a:lnSpc>
                    <a:spcPct val="80000"/>
                  </a:lnSpc>
                </a:pPr>
                <a:r>
                  <a:rPr kumimoji="1" lang="zh-CN" altLang="en-US" sz="1800">
                    <a:solidFill>
                      <a:srgbClr val="000000"/>
                    </a:solidFill>
                    <a:ea typeface="黑体" pitchFamily="49" charset="-122"/>
                  </a:rPr>
                  <a:t>存储内容</a:t>
                </a:r>
                <a:endParaRPr kumimoji="1" lang="zh-CN" altLang="en-US" sz="1800">
                  <a:ea typeface="黑体" pitchFamily="49" charset="-122"/>
                </a:endParaRPr>
              </a:p>
            </p:txBody>
          </p:sp>
          <p:sp>
            <p:nvSpPr>
              <p:cNvPr id="757835" name="Line 169"/>
              <p:cNvSpPr>
                <a:spLocks noChangeShapeType="1"/>
              </p:cNvSpPr>
              <p:nvPr/>
            </p:nvSpPr>
            <p:spPr bwMode="auto">
              <a:xfrm flipH="1" flipV="1">
                <a:off x="3784" y="1411"/>
                <a:ext cx="148" cy="14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57836" name="Group 170"/>
              <p:cNvGrpSpPr>
                <a:grpSpLocks/>
              </p:cNvGrpSpPr>
              <p:nvPr/>
            </p:nvGrpSpPr>
            <p:grpSpPr bwMode="auto">
              <a:xfrm>
                <a:off x="2666" y="1073"/>
                <a:ext cx="839" cy="1256"/>
                <a:chOff x="2666" y="1073"/>
                <a:chExt cx="839" cy="1256"/>
              </a:xfrm>
            </p:grpSpPr>
            <p:sp>
              <p:nvSpPr>
                <p:cNvPr id="75783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881" y="1143"/>
                  <a:ext cx="622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00001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38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881" y="1073"/>
                  <a:ext cx="622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30188" lvl="1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00000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3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881" y="1221"/>
                  <a:ext cx="622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30188" lvl="1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00010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0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881" y="1293"/>
                  <a:ext cx="622" cy="144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30188" lvl="1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00011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882" y="1365"/>
                  <a:ext cx="623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00100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882" y="2097"/>
                  <a:ext cx="623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11110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2882" y="2184"/>
                  <a:ext cx="623" cy="145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11111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3131" y="1520"/>
                  <a:ext cx="159" cy="474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vert="eaVert" lIns="66475" tIns="33237" rIns="66475" bIns="33237"/>
                <a:lstStyle/>
                <a:p>
                  <a:pPr marL="228600" lvl="1" indent="1588" algn="just" eaLnBrk="1" hangingPunct="1">
                    <a:lnSpc>
                      <a:spcPct val="80000"/>
                    </a:lnSpc>
                  </a:pPr>
                  <a:r>
                    <a:rPr kumimoji="1" lang="en-US" altLang="zh-CN" sz="1300" b="1">
                      <a:solidFill>
                        <a:srgbClr val="990033"/>
                      </a:solidFill>
                      <a:ea typeface="宋体" pitchFamily="2" charset="-122"/>
                    </a:rPr>
                    <a:t>·······</a:t>
                  </a:r>
                  <a:endParaRPr kumimoji="1" lang="en-US" altLang="zh-CN" sz="2600">
                    <a:ea typeface="宋体" pitchFamily="2" charset="-122"/>
                  </a:endParaRPr>
                </a:p>
              </p:txBody>
            </p:sp>
            <p:sp>
              <p:nvSpPr>
                <p:cNvPr id="75784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666" y="1521"/>
                  <a:ext cx="318" cy="403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66475" tIns="33237" rIns="66475" bIns="33237"/>
                <a:lstStyle/>
                <a:p>
                  <a:pPr algn="just" eaLnBrk="1" hangingPunct="1">
                    <a:lnSpc>
                      <a:spcPct val="80000"/>
                    </a:lnSpc>
                  </a:pPr>
                  <a:r>
                    <a:rPr kumimoji="1" lang="zh-CN" altLang="en-US" sz="1800">
                      <a:ea typeface="黑体" pitchFamily="49" charset="-122"/>
                    </a:rPr>
                    <a:t>存储</a:t>
                  </a:r>
                </a:p>
                <a:p>
                  <a:pPr algn="just" eaLnBrk="1" hangingPunct="1">
                    <a:lnSpc>
                      <a:spcPct val="80000"/>
                    </a:lnSpc>
                  </a:pPr>
                  <a:r>
                    <a:rPr kumimoji="1" lang="zh-CN" altLang="en-US" sz="1800">
                      <a:ea typeface="黑体" pitchFamily="49" charset="-122"/>
                    </a:rPr>
                    <a:t>单元</a:t>
                  </a:r>
                </a:p>
                <a:p>
                  <a:pPr algn="just" eaLnBrk="1" hangingPunct="1">
                    <a:lnSpc>
                      <a:spcPct val="80000"/>
                    </a:lnSpc>
                  </a:pPr>
                  <a:r>
                    <a:rPr kumimoji="1" lang="zh-CN" altLang="en-US" sz="1800">
                      <a:ea typeface="黑体" pitchFamily="49" charset="-122"/>
                    </a:rPr>
                    <a:t>地址</a:t>
                  </a:r>
                </a:p>
              </p:txBody>
            </p:sp>
            <p:sp>
              <p:nvSpPr>
                <p:cNvPr id="757846" name="AutoShape 180"/>
                <p:cNvSpPr>
                  <a:spLocks/>
                </p:cNvSpPr>
                <p:nvPr/>
              </p:nvSpPr>
              <p:spPr bwMode="auto">
                <a:xfrm>
                  <a:off x="2958" y="1119"/>
                  <a:ext cx="56" cy="1113"/>
                </a:xfrm>
                <a:prstGeom prst="leftBrace">
                  <a:avLst>
                    <a:gd name="adj1" fmla="val 165625"/>
                    <a:gd name="adj2" fmla="val 50000"/>
                  </a:avLst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lIns="116623" tIns="58311" rIns="116623" bIns="58311" anchor="ctr"/>
                <a:lstStyle/>
                <a:p>
                  <a:pPr algn="ctr" eaLnBrk="1" hangingPunct="1">
                    <a:lnSpc>
                      <a:spcPct val="230000"/>
                    </a:lnSpc>
                  </a:pPr>
                  <a:endParaRPr kumimoji="1" lang="zh-CN" altLang="en-US" sz="2600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57847" name="Oval 181"/>
            <p:cNvSpPr>
              <a:spLocks noChangeArrowheads="1"/>
            </p:cNvSpPr>
            <p:nvPr/>
          </p:nvSpPr>
          <p:spPr bwMode="auto">
            <a:xfrm>
              <a:off x="3603" y="582"/>
              <a:ext cx="2026" cy="1850"/>
            </a:xfrm>
            <a:prstGeom prst="ellips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757848" name="Text Box 182"/>
          <p:cNvSpPr txBox="1">
            <a:spLocks noChangeArrowheads="1"/>
          </p:cNvSpPr>
          <p:nvPr/>
        </p:nvSpPr>
        <p:spPr bwMode="auto">
          <a:xfrm>
            <a:off x="611188" y="2892425"/>
            <a:ext cx="1223962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</a:rPr>
              <a:t>MDR</a:t>
            </a:r>
          </a:p>
        </p:txBody>
      </p:sp>
      <p:sp>
        <p:nvSpPr>
          <p:cNvPr id="757849" name="Text Box 183"/>
          <p:cNvSpPr txBox="1">
            <a:spLocks noChangeArrowheads="1"/>
          </p:cNvSpPr>
          <p:nvPr/>
        </p:nvSpPr>
        <p:spPr bwMode="auto">
          <a:xfrm>
            <a:off x="603250" y="3992563"/>
            <a:ext cx="1223963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</a:rPr>
              <a:t>MAR</a:t>
            </a:r>
          </a:p>
        </p:txBody>
      </p:sp>
      <p:sp>
        <p:nvSpPr>
          <p:cNvPr id="757850" name="Line 184"/>
          <p:cNvSpPr>
            <a:spLocks noChangeShapeType="1"/>
          </p:cNvSpPr>
          <p:nvPr/>
        </p:nvSpPr>
        <p:spPr bwMode="auto">
          <a:xfrm>
            <a:off x="3130550" y="4198938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51" name="Text Box 185"/>
          <p:cNvSpPr txBox="1">
            <a:spLocks noChangeArrowheads="1"/>
          </p:cNvSpPr>
          <p:nvPr/>
        </p:nvSpPr>
        <p:spPr bwMode="auto">
          <a:xfrm>
            <a:off x="250825" y="4648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ea typeface="宋体" pitchFamily="2" charset="-122"/>
              </a:rPr>
              <a:t>CPU</a:t>
            </a:r>
          </a:p>
        </p:txBody>
      </p:sp>
      <p:sp>
        <p:nvSpPr>
          <p:cNvPr id="757852" name="Text Box 186"/>
          <p:cNvSpPr txBox="1">
            <a:spLocks noChangeArrowheads="1"/>
          </p:cNvSpPr>
          <p:nvPr/>
        </p:nvSpPr>
        <p:spPr bwMode="auto">
          <a:xfrm>
            <a:off x="5157788" y="2578100"/>
            <a:ext cx="809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ea typeface="宋体" pitchFamily="2" charset="-122"/>
              </a:rPr>
              <a:t>MM</a:t>
            </a:r>
          </a:p>
        </p:txBody>
      </p:sp>
      <p:sp>
        <p:nvSpPr>
          <p:cNvPr id="757853" name="Line 187"/>
          <p:cNvSpPr>
            <a:spLocks noChangeShapeType="1"/>
          </p:cNvSpPr>
          <p:nvPr/>
        </p:nvSpPr>
        <p:spPr bwMode="auto">
          <a:xfrm>
            <a:off x="1827213" y="4194175"/>
            <a:ext cx="944562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55" name="Rectangle 19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-17463"/>
            <a:ext cx="8639175" cy="569913"/>
          </a:xfrm>
          <a:noFill/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主存的结构</a:t>
            </a:r>
          </a:p>
        </p:txBody>
      </p:sp>
      <p:sp>
        <p:nvSpPr>
          <p:cNvPr id="561345" name="Text Box 193"/>
          <p:cNvSpPr txBox="1">
            <a:spLocks noChangeArrowheads="1"/>
          </p:cNvSpPr>
          <p:nvPr/>
        </p:nvSpPr>
        <p:spPr bwMode="auto">
          <a:xfrm>
            <a:off x="476250" y="728663"/>
            <a:ext cx="78755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100" b="1" dirty="0">
                <a:latin typeface="微软雅黑" pitchFamily="34" charset="-122"/>
                <a:ea typeface="微软雅黑" pitchFamily="34" charset="-122"/>
              </a:rPr>
              <a:t>问题：主存中存放的是什么信息？</a:t>
            </a:r>
            <a:r>
              <a:rPr kumimoji="1" lang="en-US" altLang="zh-CN" sz="2100" b="1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100" b="1" dirty="0">
                <a:latin typeface="微软雅黑" pitchFamily="34" charset="-122"/>
                <a:ea typeface="微软雅黑" pitchFamily="34" charset="-122"/>
              </a:rPr>
              <a:t>何时会访问主存？</a:t>
            </a:r>
          </a:p>
        </p:txBody>
      </p:sp>
      <p:sp>
        <p:nvSpPr>
          <p:cNvPr id="561346" name="Text Box 194"/>
          <p:cNvSpPr txBox="1">
            <a:spLocks noChangeArrowheads="1"/>
          </p:cNvSpPr>
          <p:nvPr/>
        </p:nvSpPr>
        <p:spPr bwMode="auto">
          <a:xfrm>
            <a:off x="476250" y="1042988"/>
            <a:ext cx="8099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指令及其数据！</a:t>
            </a:r>
            <a:r>
              <a:rPr kumimoji="1" lang="en-US" altLang="zh-CN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执行指令时需要取指令、取数据、存数据！</a:t>
            </a:r>
          </a:p>
        </p:txBody>
      </p:sp>
      <p:sp>
        <p:nvSpPr>
          <p:cNvPr id="4" name="Text Box 194"/>
          <p:cNvSpPr txBox="1">
            <a:spLocks noChangeArrowheads="1"/>
          </p:cNvSpPr>
          <p:nvPr/>
        </p:nvSpPr>
        <p:spPr bwMode="auto">
          <a:xfrm>
            <a:off x="476250" y="1393825"/>
            <a:ext cx="83264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100" b="1" dirty="0">
                <a:ea typeface="微软雅黑" pitchFamily="34" charset="-122"/>
              </a:rPr>
              <a:t>问题：地址译码器的输入是什么？输出是什么？可寻址范围多少？</a:t>
            </a:r>
            <a:endParaRPr kumimoji="1" lang="en-US" altLang="zh-CN" sz="2100" b="1" dirty="0">
              <a:ea typeface="微软雅黑" pitchFamily="34" charset="-122"/>
            </a:endParaRPr>
          </a:p>
        </p:txBody>
      </p:sp>
      <p:sp>
        <p:nvSpPr>
          <p:cNvPr id="5" name="Text Box 194"/>
          <p:cNvSpPr txBox="1">
            <a:spLocks noChangeArrowheads="1"/>
          </p:cNvSpPr>
          <p:nvPr/>
        </p:nvSpPr>
        <p:spPr bwMode="auto">
          <a:xfrm>
            <a:off x="431800" y="1708150"/>
            <a:ext cx="8326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输入是地址，输出是地址驱动信号（只有一根地址驱动线被选中）。</a:t>
            </a:r>
          </a:p>
          <a:p>
            <a:pPr eaLnBrk="1" hangingPunct="1"/>
            <a:r>
              <a:rPr kumimoji="1" lang="zh-CN" altLang="en-US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可寻址范围为</a:t>
            </a:r>
            <a:r>
              <a:rPr kumimoji="1" lang="en-US" altLang="zh-CN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en-US" altLang="zh-CN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</a:t>
            </a:r>
            <a:r>
              <a:rPr kumimoji="1" lang="en-US" altLang="zh-CN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2100" b="1" baseline="30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kumimoji="1" lang="en-US" altLang="zh-CN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kumimoji="1" lang="zh-CN" altLang="en-US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，即主存地址空间为</a:t>
            </a:r>
            <a:r>
              <a:rPr kumimoji="1" lang="en-US" altLang="zh-CN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64GB</a:t>
            </a:r>
            <a:r>
              <a:rPr kumimoji="1" lang="zh-CN" altLang="en-US" sz="21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（按字节编址时）。</a:t>
            </a:r>
          </a:p>
        </p:txBody>
      </p:sp>
      <p:sp>
        <p:nvSpPr>
          <p:cNvPr id="7" name="Text Box 194"/>
          <p:cNvSpPr txBox="1">
            <a:spLocks noChangeArrowheads="1"/>
          </p:cNvSpPr>
          <p:nvPr/>
        </p:nvSpPr>
        <p:spPr bwMode="auto">
          <a:xfrm>
            <a:off x="404813" y="5994400"/>
            <a:ext cx="808196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主存地址空间大小不等于主存容量（实际安装的主存大小）！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若是字节编址，则每次最多可读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个单元，给出的是首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kumimoji="1"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345" grpId="0"/>
      <p:bldP spid="561346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19150"/>
            <a:ext cx="8551863" cy="5202238"/>
          </a:xfrm>
        </p:spPr>
        <p:txBody>
          <a:bodyPr lIns="91440" tIns="45720" rIns="91440" bIns="45720"/>
          <a:lstStyle/>
          <a:p>
            <a:pPr marL="268288" indent="-26828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pt-BR" sz="2200" dirty="0">
                <a:latin typeface="微软雅黑" pitchFamily="34" charset="-122"/>
                <a:ea typeface="微软雅黑" pitchFamily="34" charset="-122"/>
              </a:rPr>
              <a:t>性能指标：</a:t>
            </a: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pt-BR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按字节</a:t>
            </a:r>
            <a:r>
              <a:rPr lang="zh-CN" altLang="pt-BR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连续编址</a:t>
            </a:r>
            <a:r>
              <a:rPr lang="zh-CN" altLang="pt-BR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，每个存储单元为</a:t>
            </a:r>
            <a:r>
              <a:rPr lang="pt-BR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pt-BR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个字节（</a:t>
            </a:r>
            <a:r>
              <a:rPr lang="pt-BR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8</a:t>
            </a:r>
            <a:r>
              <a:rPr lang="zh-CN" altLang="pt-BR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个二进位）</a:t>
            </a:r>
            <a:endParaRPr lang="pt-BR" altLang="zh-CN" sz="2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存储容量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：所包含的存储单元的总数（单位：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MB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或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GB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lang="zh-CN" altLang="en-US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存取时间</a:t>
            </a:r>
            <a:r>
              <a:rPr lang="en-US" altLang="zh-CN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200" baseline="-300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送出内存单元的地址码开始，到主存读出数据并送到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（或者是把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数据写入主存）所需要的时间（单位：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 ns = 10</a:t>
            </a:r>
            <a:r>
              <a:rPr lang="en-US" altLang="zh-CN" sz="2200" baseline="30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-9 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），分</a:t>
            </a:r>
            <a:r>
              <a:rPr lang="zh-CN" altLang="en-US" sz="2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读取时间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zh-CN" altLang="en-US" sz="2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写入时间</a:t>
            </a: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存储周期</a:t>
            </a:r>
            <a:r>
              <a:rPr lang="en-US" altLang="zh-CN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200" baseline="-300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：连读两次访问存储器所需的最小时间间隔，它应等于存取时间加上下一次存取开始前所要求的附加时间，因此，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200" baseline="-30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比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200" baseline="-30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大</a:t>
            </a: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 因为存储器由于读出放大器、驱动电路等都有一段稳定恢复时间，所以读出后不能立即进行下一次访问。 ）</a:t>
            </a:r>
            <a:endParaRPr lang="en-US" altLang="zh-CN" sz="22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582613" lvl="1" indent="-223838" algn="just" defTabSz="717550" eaLnBrk="1" hangingPunct="1">
              <a:lnSpc>
                <a:spcPct val="125000"/>
              </a:lnSpc>
              <a:spcBef>
                <a:spcPct val="30000"/>
              </a:spcBef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（就像一趟火车运行时间和发车周期是两个不同概念一样。）</a:t>
            </a:r>
            <a:endParaRPr lang="zh-CN" altLang="pt-BR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58787" name="Rectangle 97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68263"/>
            <a:ext cx="8639175" cy="569912"/>
          </a:xfrm>
          <a:noFill/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主存的主要性能指标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内存储器的分类及应用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920750"/>
            <a:ext cx="7750175" cy="420688"/>
          </a:xfrm>
          <a:noFill/>
        </p:spPr>
        <p:txBody>
          <a:bodyPr lIns="91440" tIns="45720" rIns="91440" bIns="45720"/>
          <a:lstStyle/>
          <a:p>
            <a:pPr marL="268288" indent="-268288" defTabSz="717550" eaLnBrk="1" hangingPunct="1">
              <a:lnSpc>
                <a:spcPct val="90000"/>
              </a:lnSpc>
            </a:pPr>
            <a:r>
              <a:rPr lang="zh-CN" altLang="en-US" sz="2400">
                <a:ea typeface="微软雅黑" pitchFamily="34" charset="-122"/>
              </a:rPr>
              <a:t>内存由半导体存储器芯片组成，芯片有多种类型：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561975" y="3957638"/>
            <a:ext cx="1004888" cy="1181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0911" tIns="61788" rIns="30911" bIns="30911" anchor="ctr"/>
          <a:lstStyle/>
          <a:p>
            <a:pPr algn="ctr">
              <a:lnSpc>
                <a:spcPct val="108000"/>
              </a:lnSpc>
            </a:pPr>
            <a:r>
              <a:rPr lang="zh-CN" altLang="en-US" sz="2200" b="1">
                <a:solidFill>
                  <a:srgbClr val="006600"/>
                </a:solidFill>
                <a:ea typeface="微软雅黑" pitchFamily="34" charset="-122"/>
              </a:rPr>
              <a:t>半导体存储器</a:t>
            </a:r>
          </a:p>
        </p:txBody>
      </p:sp>
      <p:grpSp>
        <p:nvGrpSpPr>
          <p:cNvPr id="547845" name="Group 5"/>
          <p:cNvGrpSpPr>
            <a:grpSpLocks/>
          </p:cNvGrpSpPr>
          <p:nvPr/>
        </p:nvGrpSpPr>
        <p:grpSpPr bwMode="auto">
          <a:xfrm>
            <a:off x="1566863" y="2954338"/>
            <a:ext cx="720725" cy="2927350"/>
            <a:chOff x="1164" y="1854"/>
            <a:chExt cx="437" cy="997"/>
          </a:xfrm>
        </p:grpSpPr>
        <p:sp>
          <p:nvSpPr>
            <p:cNvPr id="547846" name="Line 6"/>
            <p:cNvSpPr>
              <a:spLocks noChangeShapeType="1"/>
            </p:cNvSpPr>
            <p:nvPr/>
          </p:nvSpPr>
          <p:spPr bwMode="auto">
            <a:xfrm>
              <a:off x="1164" y="2390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47" name="Line 7"/>
            <p:cNvSpPr>
              <a:spLocks noChangeShapeType="1"/>
            </p:cNvSpPr>
            <p:nvPr/>
          </p:nvSpPr>
          <p:spPr bwMode="auto">
            <a:xfrm flipH="1">
              <a:off x="1379" y="1854"/>
              <a:ext cx="0" cy="9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48" name="Line 8"/>
            <p:cNvSpPr>
              <a:spLocks noChangeShapeType="1"/>
            </p:cNvSpPr>
            <p:nvPr/>
          </p:nvSpPr>
          <p:spPr bwMode="auto">
            <a:xfrm>
              <a:off x="1379" y="1854"/>
              <a:ext cx="2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49" name="Line 9"/>
            <p:cNvSpPr>
              <a:spLocks noChangeShapeType="1"/>
            </p:cNvSpPr>
            <p:nvPr/>
          </p:nvSpPr>
          <p:spPr bwMode="auto">
            <a:xfrm>
              <a:off x="1386" y="2851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47850" name="Text Box 10"/>
          <p:cNvSpPr txBox="1">
            <a:spLocks noChangeArrowheads="1"/>
          </p:cNvSpPr>
          <p:nvPr/>
        </p:nvSpPr>
        <p:spPr bwMode="auto">
          <a:xfrm>
            <a:off x="2292350" y="5307013"/>
            <a:ext cx="1038225" cy="1274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36970" rIns="61788" bIns="36970" anchor="ctr"/>
          <a:lstStyle/>
          <a:p>
            <a:pPr algn="ctr">
              <a:lnSpc>
                <a:spcPct val="108000"/>
              </a:lnSpc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只读</a:t>
            </a:r>
          </a:p>
          <a:p>
            <a:pPr algn="ctr">
              <a:lnSpc>
                <a:spcPct val="108000"/>
              </a:lnSpc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存储器(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ROM)</a:t>
            </a:r>
          </a:p>
        </p:txBody>
      </p:sp>
      <p:sp>
        <p:nvSpPr>
          <p:cNvPr id="547851" name="Text Box 11"/>
          <p:cNvSpPr txBox="1">
            <a:spLocks noChangeArrowheads="1"/>
          </p:cNvSpPr>
          <p:nvPr/>
        </p:nvSpPr>
        <p:spPr bwMode="auto">
          <a:xfrm>
            <a:off x="2106613" y="2289175"/>
            <a:ext cx="1230312" cy="129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36970" rIns="61788" bIns="36970" anchor="ctr"/>
          <a:lstStyle/>
          <a:p>
            <a:pPr algn="ctr">
              <a:lnSpc>
                <a:spcPct val="108000"/>
              </a:lnSpc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随机存取存储器(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RAM)</a:t>
            </a:r>
          </a:p>
        </p:txBody>
      </p:sp>
      <p:sp>
        <p:nvSpPr>
          <p:cNvPr id="547852" name="Line 12"/>
          <p:cNvSpPr>
            <a:spLocks noChangeShapeType="1"/>
          </p:cNvSpPr>
          <p:nvPr/>
        </p:nvSpPr>
        <p:spPr bwMode="auto">
          <a:xfrm>
            <a:off x="3200400" y="5865813"/>
            <a:ext cx="303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47853" name="Group 13"/>
          <p:cNvGrpSpPr>
            <a:grpSpLocks/>
          </p:cNvGrpSpPr>
          <p:nvPr/>
        </p:nvGrpSpPr>
        <p:grpSpPr bwMode="auto">
          <a:xfrm>
            <a:off x="3276600" y="2155825"/>
            <a:ext cx="577850" cy="1643063"/>
            <a:chOff x="3681" y="8878"/>
            <a:chExt cx="632" cy="512"/>
          </a:xfrm>
        </p:grpSpPr>
        <p:sp>
          <p:nvSpPr>
            <p:cNvPr id="547854" name="Line 14"/>
            <p:cNvSpPr>
              <a:spLocks noChangeShapeType="1"/>
            </p:cNvSpPr>
            <p:nvPr/>
          </p:nvSpPr>
          <p:spPr bwMode="auto">
            <a:xfrm>
              <a:off x="3681" y="9118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55" name="Line 15"/>
            <p:cNvSpPr>
              <a:spLocks noChangeShapeType="1"/>
            </p:cNvSpPr>
            <p:nvPr/>
          </p:nvSpPr>
          <p:spPr bwMode="auto">
            <a:xfrm>
              <a:off x="3983" y="8878"/>
              <a:ext cx="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56" name="Line 16"/>
            <p:cNvSpPr>
              <a:spLocks noChangeShapeType="1"/>
            </p:cNvSpPr>
            <p:nvPr/>
          </p:nvSpPr>
          <p:spPr bwMode="auto">
            <a:xfrm>
              <a:off x="3983" y="9390"/>
              <a:ext cx="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857" name="Line 17"/>
            <p:cNvSpPr>
              <a:spLocks noChangeShapeType="1"/>
            </p:cNvSpPr>
            <p:nvPr/>
          </p:nvSpPr>
          <p:spPr bwMode="auto">
            <a:xfrm>
              <a:off x="3974" y="8884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47858" name="Text Box 18"/>
          <p:cNvSpPr txBox="1">
            <a:spLocks noChangeArrowheads="1"/>
          </p:cNvSpPr>
          <p:nvPr/>
        </p:nvSpPr>
        <p:spPr bwMode="auto">
          <a:xfrm>
            <a:off x="3854450" y="1574800"/>
            <a:ext cx="2530475" cy="79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/>
          <a:p>
            <a:pPr algn="ctr"/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静态存储器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7859" name="Text Box 19"/>
          <p:cNvSpPr txBox="1">
            <a:spLocks noChangeArrowheads="1"/>
          </p:cNvSpPr>
          <p:nvPr/>
        </p:nvSpPr>
        <p:spPr bwMode="auto">
          <a:xfrm>
            <a:off x="3854450" y="3473450"/>
            <a:ext cx="2455863" cy="530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/>
          <a:p>
            <a:pPr algn="ctr"/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动态存储器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endParaRPr lang="zh-CN" altLang="en-US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7860" name="Text Box 20"/>
          <p:cNvSpPr txBox="1">
            <a:spLocks noChangeArrowheads="1"/>
          </p:cNvSpPr>
          <p:nvPr/>
        </p:nvSpPr>
        <p:spPr bwMode="auto">
          <a:xfrm>
            <a:off x="3865563" y="5303838"/>
            <a:ext cx="3367087" cy="611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/>
          <a:p>
            <a:r>
              <a:rPr lang="zh-CN" altLang="en-US" sz="1800" b="1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不可在线改写内容的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ROM</a:t>
            </a:r>
          </a:p>
        </p:txBody>
      </p:sp>
      <p:sp>
        <p:nvSpPr>
          <p:cNvPr id="547861" name="Line 21"/>
          <p:cNvSpPr>
            <a:spLocks noChangeShapeType="1"/>
          </p:cNvSpPr>
          <p:nvPr/>
        </p:nvSpPr>
        <p:spPr bwMode="auto">
          <a:xfrm>
            <a:off x="3497263" y="5516563"/>
            <a:ext cx="354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47862" name="Line 22"/>
          <p:cNvSpPr>
            <a:spLocks noChangeShapeType="1"/>
          </p:cNvSpPr>
          <p:nvPr/>
        </p:nvSpPr>
        <p:spPr bwMode="auto">
          <a:xfrm flipH="1">
            <a:off x="3498850" y="5522913"/>
            <a:ext cx="0" cy="798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47863" name="Line 23"/>
          <p:cNvSpPr>
            <a:spLocks noChangeShapeType="1"/>
          </p:cNvSpPr>
          <p:nvPr/>
        </p:nvSpPr>
        <p:spPr bwMode="auto">
          <a:xfrm>
            <a:off x="3497263" y="6326188"/>
            <a:ext cx="354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47864" name="Text Box 24"/>
          <p:cNvSpPr txBox="1">
            <a:spLocks noChangeArrowheads="1"/>
          </p:cNvSpPr>
          <p:nvPr/>
        </p:nvSpPr>
        <p:spPr bwMode="auto">
          <a:xfrm>
            <a:off x="3865563" y="6099175"/>
            <a:ext cx="3219450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/>
          <a:p>
            <a:pPr algn="ctr"/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闪存（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Flash ROM）</a:t>
            </a:r>
          </a:p>
        </p:txBody>
      </p:sp>
      <p:sp>
        <p:nvSpPr>
          <p:cNvPr id="560153" name="Text Box 25"/>
          <p:cNvSpPr txBox="1">
            <a:spLocks noChangeArrowheads="1"/>
          </p:cNvSpPr>
          <p:nvPr/>
        </p:nvSpPr>
        <p:spPr bwMode="auto">
          <a:xfrm>
            <a:off x="6410325" y="1700213"/>
            <a:ext cx="21161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 anchor="ctr"/>
          <a:lstStyle/>
          <a:p>
            <a:pPr algn="ctr"/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（用作</a:t>
            </a:r>
            <a:r>
              <a:rPr lang="en-US" altLang="zh-CN" sz="2000" b="1">
                <a:solidFill>
                  <a:srgbClr val="0033CC"/>
                </a:solidFill>
                <a:ea typeface="黑体" pitchFamily="49" charset="-122"/>
              </a:rPr>
              <a:t>Cache</a:t>
            </a:r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）</a:t>
            </a:r>
          </a:p>
        </p:txBody>
      </p: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6178550" y="3478213"/>
            <a:ext cx="25368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 anchor="ctr"/>
          <a:lstStyle/>
          <a:p>
            <a:r>
              <a:rPr lang="zh-CN" altLang="en-US" sz="20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 （用作主存储器）</a:t>
            </a:r>
          </a:p>
        </p:txBody>
      </p:sp>
      <p:sp>
        <p:nvSpPr>
          <p:cNvPr id="547868" name="Rectangle 28"/>
          <p:cNvSpPr>
            <a:spLocks noChangeArrowheads="1"/>
          </p:cNvSpPr>
          <p:nvPr/>
        </p:nvSpPr>
        <p:spPr bwMode="auto">
          <a:xfrm>
            <a:off x="4391025" y="2389188"/>
            <a:ext cx="4241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>
            <a:spAutoFit/>
          </a:bodyPr>
          <a:lstStyle/>
          <a:p>
            <a:pPr marL="180975" lvl="1" eaLnBrk="1" hangingPunct="1">
              <a:buFontTx/>
              <a:buChar char="•"/>
            </a:pP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 每个存储单元(</a:t>
            </a:r>
            <a:r>
              <a:rPr kumimoji="1" lang="en-US" altLang="zh-CN" sz="1700" b="1">
                <a:latin typeface="微软雅黑" pitchFamily="34" charset="-122"/>
                <a:ea typeface="微软雅黑" pitchFamily="34" charset="-122"/>
              </a:rPr>
              <a:t>cell)</a:t>
            </a: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由6个晶体管组成</a:t>
            </a:r>
          </a:p>
          <a:p>
            <a:pPr marL="180975" lvl="1" eaLnBrk="1" hangingPunct="1">
              <a:buFontTx/>
              <a:buChar char="•"/>
            </a:pP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 只要加上电源，信息就能一直保持</a:t>
            </a:r>
          </a:p>
          <a:p>
            <a:pPr marL="180975" lvl="1" eaLnBrk="1" hangingPunct="1">
              <a:buFontTx/>
              <a:buChar char="•"/>
            </a:pP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 对电器干扰相对不很敏感</a:t>
            </a:r>
          </a:p>
          <a:p>
            <a:pPr marL="180975" lvl="1" eaLnBrk="1" hangingPunct="1">
              <a:buFontTx/>
              <a:buChar char="•"/>
            </a:pP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 比</a:t>
            </a:r>
            <a:r>
              <a:rPr kumimoji="1" lang="en-US" altLang="zh-CN" sz="1700" b="1">
                <a:latin typeface="微软雅黑" pitchFamily="34" charset="-122"/>
                <a:ea typeface="微软雅黑" pitchFamily="34" charset="-122"/>
              </a:rPr>
              <a:t>DRAM</a:t>
            </a:r>
            <a:r>
              <a:rPr kumimoji="1" lang="zh-CN" altLang="en-US" sz="1700" b="1">
                <a:latin typeface="微软雅黑" pitchFamily="34" charset="-122"/>
                <a:ea typeface="微软雅黑" pitchFamily="34" charset="-122"/>
              </a:rPr>
              <a:t>更快，也更贵</a:t>
            </a:r>
          </a:p>
        </p:txBody>
      </p:sp>
      <p:sp>
        <p:nvSpPr>
          <p:cNvPr id="547869" name="AutoShape 29"/>
          <p:cNvSpPr>
            <a:spLocks/>
          </p:cNvSpPr>
          <p:nvPr/>
        </p:nvSpPr>
        <p:spPr bwMode="auto">
          <a:xfrm flipH="1">
            <a:off x="4389438" y="2522538"/>
            <a:ext cx="85725" cy="842962"/>
          </a:xfrm>
          <a:prstGeom prst="rightBracket">
            <a:avLst>
              <a:gd name="adj" fmla="val 81944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360863" y="4087813"/>
            <a:ext cx="4602162" cy="1122362"/>
            <a:chOff x="2857" y="2273"/>
            <a:chExt cx="2269" cy="577"/>
          </a:xfrm>
        </p:grpSpPr>
        <p:sp>
          <p:nvSpPr>
            <p:cNvPr id="547871" name="Rectangle 31"/>
            <p:cNvSpPr>
              <a:spLocks noChangeArrowheads="1"/>
            </p:cNvSpPr>
            <p:nvPr/>
          </p:nvSpPr>
          <p:spPr bwMode="auto">
            <a:xfrm>
              <a:off x="2858" y="2273"/>
              <a:ext cx="226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marL="180975" lvl="1" indent="85725" eaLnBrk="1" hangingPunct="1">
                <a:buFontTx/>
                <a:buChar char="•"/>
              </a:pPr>
              <a:r>
                <a:rPr kumimoji="1" lang="zh-CN" altLang="en-US" sz="1400" b="1">
                  <a:ea typeface="宋体" pitchFamily="2" charset="-122"/>
                </a:rPr>
                <a:t> </a:t>
              </a: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每个存储单元由1个电容和1个晶体管组成</a:t>
              </a:r>
            </a:p>
            <a:p>
              <a:pPr marL="180975" lvl="1" indent="85725" eaLnBrk="1" hangingPunct="1">
                <a:buFontTx/>
                <a:buChar char="•"/>
              </a:pP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 每隔一段时间必须刷新一次</a:t>
              </a:r>
            </a:p>
            <a:p>
              <a:pPr marL="180975" lvl="1" indent="85725" eaLnBrk="1" hangingPunct="1">
                <a:buFontTx/>
                <a:buChar char="•"/>
              </a:pP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 对电器干扰比较敏感</a:t>
              </a:r>
            </a:p>
            <a:p>
              <a:pPr marL="180975" lvl="1" indent="85725" eaLnBrk="1" hangingPunct="1">
                <a:buFontTx/>
                <a:buChar char="•"/>
              </a:pP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 比</a:t>
              </a:r>
              <a:r>
                <a:rPr kumimoji="1" lang="en-US" altLang="zh-CN" sz="1700" b="1">
                  <a:latin typeface="微软雅黑" pitchFamily="34" charset="-122"/>
                  <a:ea typeface="微软雅黑" pitchFamily="34" charset="-122"/>
                </a:rPr>
                <a:t>SRAM</a:t>
              </a:r>
              <a:r>
                <a:rPr kumimoji="1" lang="zh-CN" altLang="en-US" sz="1700" b="1">
                  <a:latin typeface="微软雅黑" pitchFamily="34" charset="-122"/>
                  <a:ea typeface="微软雅黑" pitchFamily="34" charset="-122"/>
                </a:rPr>
                <a:t>慢，但便宜</a:t>
              </a:r>
            </a:p>
          </p:txBody>
        </p:sp>
        <p:sp>
          <p:nvSpPr>
            <p:cNvPr id="547872" name="AutoShape 32"/>
            <p:cNvSpPr>
              <a:spLocks/>
            </p:cNvSpPr>
            <p:nvPr/>
          </p:nvSpPr>
          <p:spPr bwMode="auto">
            <a:xfrm flipH="1">
              <a:off x="2857" y="2364"/>
              <a:ext cx="46" cy="431"/>
            </a:xfrm>
            <a:prstGeom prst="rightBracket">
              <a:avLst>
                <a:gd name="adj" fmla="val 78080"/>
              </a:avLst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6980238" y="6097588"/>
            <a:ext cx="188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 anchor="ctr"/>
          <a:lstStyle/>
          <a:p>
            <a:pPr algn="ctr"/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（用作</a:t>
            </a:r>
            <a:r>
              <a:rPr lang="en-US" altLang="zh-CN" sz="2000" b="1">
                <a:solidFill>
                  <a:srgbClr val="0033CC"/>
                </a:solidFill>
                <a:ea typeface="黑体" pitchFamily="49" charset="-122"/>
              </a:rPr>
              <a:t>BIOS</a:t>
            </a:r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>
                <a:solidFill>
                  <a:srgbClr val="CC0000"/>
                </a:solidFill>
              </a:rPr>
              <a:t>六管静态</a:t>
            </a:r>
            <a:r>
              <a:rPr lang="en-US" altLang="zh-CN">
                <a:solidFill>
                  <a:srgbClr val="CC0000"/>
                </a:solidFill>
              </a:rPr>
              <a:t>MOS</a:t>
            </a:r>
            <a:r>
              <a:rPr lang="zh-CN" altLang="en-US">
                <a:solidFill>
                  <a:srgbClr val="CC0000"/>
                </a:solidFill>
              </a:rPr>
              <a:t>管电路（不作要求）</a:t>
            </a: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746125" y="908050"/>
            <a:ext cx="40687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0" tIns="44480" rIns="88950" bIns="444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6</a:t>
            </a:r>
            <a:r>
              <a:rPr kumimoji="1"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管静态</a:t>
            </a:r>
            <a:r>
              <a:rPr kumimoji="1" lang="en-US" altLang="zh-CN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NMOS</a:t>
            </a:r>
            <a:r>
              <a:rPr kumimoji="1"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记忆单元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5607050" y="4879975"/>
            <a:ext cx="3311525" cy="19240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008" tIns="43211" rIns="88008" bIns="4321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读出时：</a:t>
            </a:r>
          </a:p>
          <a:p>
            <a:pPr>
              <a:lnSpc>
                <a:spcPct val="120000"/>
              </a:lnSpc>
            </a:pPr>
            <a:r>
              <a:rPr lang="zh-TW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个位线为高电平</a:t>
            </a:r>
          </a:p>
          <a:p>
            <a:pPr>
              <a:lnSpc>
                <a:spcPct val="120000"/>
              </a:lnSpc>
            </a:pPr>
            <a:r>
              <a:rPr lang="zh-TW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置字线为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TW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存储单元状态不同，位线的输出不同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5651500" y="2670175"/>
            <a:ext cx="3240088" cy="21082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008" tIns="43211" rIns="88008" bIns="4321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写入时：</a:t>
            </a:r>
            <a:endParaRPr lang="zh-TW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TW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位线上是被写入的二进位信息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置字线为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存储单元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触发器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按位线的状态设置成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5876925" y="819150"/>
            <a:ext cx="2971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0" tIns="44480" rIns="88950" bIns="444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D10F0F"/>
                </a:solidFill>
                <a:latin typeface="Arial" pitchFamily="34" charset="0"/>
                <a:ea typeface="黑体" pitchFamily="49" charset="-122"/>
              </a:rPr>
              <a:t>信息存储原理： 看作带时钟的</a:t>
            </a:r>
            <a:r>
              <a:rPr kumimoji="1" lang="en-US" altLang="zh-CN" sz="2000" b="1">
                <a:solidFill>
                  <a:srgbClr val="D10F0F"/>
                </a:solidFill>
                <a:latin typeface="Arial" pitchFamily="34" charset="0"/>
                <a:ea typeface="黑体" pitchFamily="49" charset="-122"/>
              </a:rPr>
              <a:t>RS</a:t>
            </a:r>
            <a:r>
              <a:rPr kumimoji="1" lang="zh-CN" altLang="en-US" sz="2000" b="1">
                <a:solidFill>
                  <a:srgbClr val="D10F0F"/>
                </a:solidFill>
                <a:latin typeface="Arial" pitchFamily="34" charset="0"/>
                <a:ea typeface="黑体" pitchFamily="49" charset="-122"/>
              </a:rPr>
              <a:t>触发器</a:t>
            </a:r>
          </a:p>
        </p:txBody>
      </p:sp>
      <p:grpSp>
        <p:nvGrpSpPr>
          <p:cNvPr id="762887" name="Group 7"/>
          <p:cNvGrpSpPr>
            <a:grpSpLocks/>
          </p:cNvGrpSpPr>
          <p:nvPr/>
        </p:nvGrpSpPr>
        <p:grpSpPr bwMode="auto">
          <a:xfrm>
            <a:off x="250825" y="1323975"/>
            <a:ext cx="5437188" cy="4068763"/>
            <a:chOff x="635" y="1207"/>
            <a:chExt cx="3425" cy="2563"/>
          </a:xfrm>
        </p:grpSpPr>
        <p:graphicFrame>
          <p:nvGraphicFramePr>
            <p:cNvPr id="762888" name="Object 8"/>
            <p:cNvGraphicFramePr>
              <a:graphicFrameLocks noChangeAspect="1"/>
            </p:cNvGraphicFramePr>
            <p:nvPr/>
          </p:nvGraphicFramePr>
          <p:xfrm>
            <a:off x="839" y="1315"/>
            <a:ext cx="3038" cy="2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639" name="VISIO" r:id="rId3" imgW="5216400" imgH="2407680" progId="Visio.Drawing.4">
                    <p:embed/>
                  </p:oleObj>
                </mc:Choice>
                <mc:Fallback>
                  <p:oleObj name="VISIO" r:id="rId3" imgW="5216400" imgH="2407680" progId="Visio.Drawing.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47256" b="7672"/>
                        <a:stretch>
                          <a:fillRect/>
                        </a:stretch>
                      </p:blipFill>
                      <p:spPr bwMode="auto">
                        <a:xfrm>
                          <a:off x="839" y="1315"/>
                          <a:ext cx="3038" cy="2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2889" name="Text Box 9"/>
            <p:cNvSpPr txBox="1">
              <a:spLocks noChangeArrowheads="1"/>
            </p:cNvSpPr>
            <p:nvPr/>
          </p:nvSpPr>
          <p:spPr bwMode="auto">
            <a:xfrm>
              <a:off x="3515" y="1729"/>
              <a:ext cx="454" cy="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50" tIns="44480" rIns="88950" bIns="4448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latin typeface="Arial" pitchFamily="34" charset="0"/>
                  <a:ea typeface="宋体" pitchFamily="2" charset="-122"/>
                </a:rPr>
                <a:t>存储单元</a:t>
              </a:r>
            </a:p>
          </p:txBody>
        </p:sp>
        <p:sp>
          <p:nvSpPr>
            <p:cNvPr id="762890" name="Text Box 10"/>
            <p:cNvSpPr txBox="1">
              <a:spLocks noChangeArrowheads="1"/>
            </p:cNvSpPr>
            <p:nvPr/>
          </p:nvSpPr>
          <p:spPr bwMode="auto">
            <a:xfrm>
              <a:off x="3446" y="1420"/>
              <a:ext cx="614" cy="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50" tIns="44480" rIns="88950" bIns="4448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 dirty="0">
                  <a:latin typeface="Arial" pitchFamily="34" charset="0"/>
                  <a:ea typeface="宋体" pitchFamily="2" charset="-122"/>
                </a:rPr>
                <a:t>字线</a:t>
              </a:r>
            </a:p>
          </p:txBody>
        </p:sp>
        <p:sp>
          <p:nvSpPr>
            <p:cNvPr id="762891" name="Rectangle 11"/>
            <p:cNvSpPr>
              <a:spLocks noChangeArrowheads="1"/>
            </p:cNvSpPr>
            <p:nvPr/>
          </p:nvSpPr>
          <p:spPr bwMode="auto">
            <a:xfrm>
              <a:off x="953" y="2319"/>
              <a:ext cx="181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</a:endParaRPr>
            </a:p>
          </p:txBody>
        </p:sp>
        <p:sp>
          <p:nvSpPr>
            <p:cNvPr id="762892" name="Rectangle 12"/>
            <p:cNvSpPr>
              <a:spLocks noChangeArrowheads="1"/>
            </p:cNvSpPr>
            <p:nvPr/>
          </p:nvSpPr>
          <p:spPr bwMode="auto">
            <a:xfrm>
              <a:off x="3299" y="2261"/>
              <a:ext cx="307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</a:endParaRPr>
            </a:p>
          </p:txBody>
        </p:sp>
        <p:sp>
          <p:nvSpPr>
            <p:cNvPr id="762893" name="Line 13"/>
            <p:cNvSpPr>
              <a:spLocks noChangeShapeType="1"/>
            </p:cNvSpPr>
            <p:nvPr/>
          </p:nvSpPr>
          <p:spPr bwMode="auto">
            <a:xfrm>
              <a:off x="1134" y="2273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4" name="Text Box 14"/>
            <p:cNvSpPr txBox="1">
              <a:spLocks noChangeArrowheads="1"/>
            </p:cNvSpPr>
            <p:nvPr/>
          </p:nvSpPr>
          <p:spPr bwMode="auto">
            <a:xfrm>
              <a:off x="3219" y="1207"/>
              <a:ext cx="6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50" tIns="44480" rIns="88950" bIns="4448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latin typeface="Arial" pitchFamily="34" charset="0"/>
                  <a:ea typeface="宋体" pitchFamily="2" charset="-122"/>
                </a:rPr>
                <a:t>位线</a:t>
              </a:r>
              <a:r>
                <a:rPr kumimoji="1" lang="en-US" altLang="zh-CN" sz="1800" b="1">
                  <a:latin typeface="Arial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762895" name="Text Box 15"/>
            <p:cNvSpPr txBox="1">
              <a:spLocks noChangeArrowheads="1"/>
            </p:cNvSpPr>
            <p:nvPr/>
          </p:nvSpPr>
          <p:spPr bwMode="auto">
            <a:xfrm>
              <a:off x="635" y="1253"/>
              <a:ext cx="6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50" tIns="44480" rIns="88950" bIns="4448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latin typeface="Arial" pitchFamily="34" charset="0"/>
                  <a:ea typeface="宋体" pitchFamily="2" charset="-122"/>
                </a:rPr>
                <a:t>位线</a:t>
              </a:r>
              <a:r>
                <a:rPr kumimoji="1" lang="en-US" altLang="zh-CN" sz="1800" b="1">
                  <a:latin typeface="Arial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762896" name="Line 16"/>
            <p:cNvSpPr>
              <a:spLocks noChangeShapeType="1"/>
            </p:cNvSpPr>
            <p:nvPr/>
          </p:nvSpPr>
          <p:spPr bwMode="auto">
            <a:xfrm>
              <a:off x="3538" y="1230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7" name="Rectangle 17"/>
            <p:cNvSpPr>
              <a:spLocks noChangeArrowheads="1"/>
            </p:cNvSpPr>
            <p:nvPr/>
          </p:nvSpPr>
          <p:spPr bwMode="auto">
            <a:xfrm>
              <a:off x="1224" y="1638"/>
              <a:ext cx="1974" cy="1543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</a:endParaRPr>
            </a:p>
          </p:txBody>
        </p:sp>
      </p:grpSp>
      <p:sp>
        <p:nvSpPr>
          <p:cNvPr id="762898" name="Text Box 18"/>
          <p:cNvSpPr txBox="1">
            <a:spLocks noChangeArrowheads="1"/>
          </p:cNvSpPr>
          <p:nvPr/>
        </p:nvSpPr>
        <p:spPr bwMode="auto">
          <a:xfrm>
            <a:off x="328613" y="5575300"/>
            <a:ext cx="53260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SRAM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中数据保存在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一对正负反馈门电路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中，只要供电，数据就一直保持，不是破环性读出，也无需重写，即无需刷新！</a:t>
            </a:r>
            <a:endParaRPr kumimoji="1" lang="en-US" altLang="zh-CN" sz="20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653088" y="1719263"/>
            <a:ext cx="3240087" cy="76835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008" tIns="43211" rIns="88008" bIns="4321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保持时：</a:t>
            </a:r>
            <a:endParaRPr lang="zh-TW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TW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TW" sz="2000" b="1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字线为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（低电平）</a:t>
            </a:r>
          </a:p>
        </p:txBody>
      </p:sp>
    </p:spTree>
    <p:extLst>
      <p:ext uri="{BB962C8B-B14F-4D97-AF65-F5344CB8AC3E}">
        <p14:creationId xmlns:p14="http://schemas.microsoft.com/office/powerpoint/2010/main" val="925200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567301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algn="l" eaLnBrk="1" hangingPunct="1"/>
            <a:r>
              <a:rPr lang="zh-CN" altLang="en-US"/>
              <a:t>       动态单管记忆单元电路</a:t>
            </a:r>
            <a:r>
              <a:rPr lang="zh-CN" altLang="en-US">
                <a:solidFill>
                  <a:srgbClr val="CC0000"/>
                </a:solidFill>
              </a:rPr>
              <a:t>（不作要求）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142875" y="823913"/>
            <a:ext cx="5580063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05000"/>
              </a:lnSpc>
              <a:spcBef>
                <a:spcPct val="10000"/>
              </a:spcBef>
            </a:pP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读写原理：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字线上加高电平，使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管导通。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写“0”时，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数据线加低电平，使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200" b="1" baseline="-300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上电荷对数据线放电；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写“1”时，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数据线加高电平，使数据线对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200" b="1" baseline="-300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充电；</a:t>
            </a:r>
          </a:p>
          <a:p>
            <a:pPr lvl="1" algn="just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读出时，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数据线上有一读出电压。它与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200" b="1" baseline="-300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上电荷量成正比。</a:t>
            </a:r>
            <a:endParaRPr lang="zh-CN" altLang="en-US" sz="2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63908" name="Object 5"/>
          <p:cNvGraphicFramePr>
            <a:graphicFrameLocks noChangeAspect="1"/>
          </p:cNvGraphicFramePr>
          <p:nvPr/>
        </p:nvGraphicFramePr>
        <p:xfrm>
          <a:off x="6604000" y="31908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63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31908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3909" name="Group 11"/>
          <p:cNvGrpSpPr>
            <a:grpSpLocks/>
          </p:cNvGrpSpPr>
          <p:nvPr/>
        </p:nvGrpSpPr>
        <p:grpSpPr bwMode="auto">
          <a:xfrm>
            <a:off x="7008813" y="1319213"/>
            <a:ext cx="1035050" cy="731837"/>
            <a:chOff x="3120" y="1056"/>
            <a:chExt cx="672" cy="336"/>
          </a:xfrm>
        </p:grpSpPr>
        <p:sp>
          <p:nvSpPr>
            <p:cNvPr id="763910" name="Line 12"/>
            <p:cNvSpPr>
              <a:spLocks noChangeShapeType="1"/>
            </p:cNvSpPr>
            <p:nvPr/>
          </p:nvSpPr>
          <p:spPr bwMode="auto">
            <a:xfrm>
              <a:off x="3120" y="13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1" name="Line 13"/>
            <p:cNvSpPr>
              <a:spLocks noChangeShapeType="1"/>
            </p:cNvSpPr>
            <p:nvPr/>
          </p:nvSpPr>
          <p:spPr bwMode="auto">
            <a:xfrm>
              <a:off x="3600" y="13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2" name="Line 14"/>
            <p:cNvSpPr>
              <a:spLocks noChangeShapeType="1"/>
            </p:cNvSpPr>
            <p:nvPr/>
          </p:nvSpPr>
          <p:spPr bwMode="auto">
            <a:xfrm rot="-5400000">
              <a:off x="3240" y="13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3" name="Line 15"/>
            <p:cNvSpPr>
              <a:spLocks noChangeShapeType="1"/>
            </p:cNvSpPr>
            <p:nvPr/>
          </p:nvSpPr>
          <p:spPr bwMode="auto">
            <a:xfrm rot="-5400000">
              <a:off x="3528" y="13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4" name="Line 16"/>
            <p:cNvSpPr>
              <a:spLocks noChangeShapeType="1"/>
            </p:cNvSpPr>
            <p:nvPr/>
          </p:nvSpPr>
          <p:spPr bwMode="auto">
            <a:xfrm>
              <a:off x="3312" y="12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5" name="Line 17"/>
            <p:cNvSpPr>
              <a:spLocks noChangeShapeType="1"/>
            </p:cNvSpPr>
            <p:nvPr/>
          </p:nvSpPr>
          <p:spPr bwMode="auto">
            <a:xfrm rot="-5400000">
              <a:off x="3384" y="11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6" name="Line 18"/>
            <p:cNvSpPr>
              <a:spLocks noChangeShapeType="1"/>
            </p:cNvSpPr>
            <p:nvPr/>
          </p:nvSpPr>
          <p:spPr bwMode="auto">
            <a:xfrm>
              <a:off x="3312" y="12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17" name="Line 19"/>
          <p:cNvSpPr>
            <a:spLocks noChangeShapeType="1"/>
          </p:cNvSpPr>
          <p:nvPr/>
        </p:nvSpPr>
        <p:spPr bwMode="auto">
          <a:xfrm>
            <a:off x="7527925" y="1311275"/>
            <a:ext cx="0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18" name="Line 20"/>
          <p:cNvSpPr>
            <a:spLocks noChangeShapeType="1"/>
          </p:cNvSpPr>
          <p:nvPr/>
        </p:nvSpPr>
        <p:spPr bwMode="auto">
          <a:xfrm>
            <a:off x="6416675" y="1319213"/>
            <a:ext cx="23129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19" name="Text Box 21"/>
          <p:cNvSpPr txBox="1">
            <a:spLocks noChangeArrowheads="1"/>
          </p:cNvSpPr>
          <p:nvPr/>
        </p:nvSpPr>
        <p:spPr bwMode="auto">
          <a:xfrm>
            <a:off x="8172450" y="823913"/>
            <a:ext cx="685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50" tIns="44480" rIns="88950" bIns="444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000" b="1">
                <a:solidFill>
                  <a:srgbClr val="D10F0F"/>
                </a:solidFill>
                <a:latin typeface="Comic Sans MS" pitchFamily="66" charset="0"/>
                <a:ea typeface="微软雅黑" pitchFamily="34" charset="-122"/>
              </a:rPr>
              <a:t>字线</a:t>
            </a:r>
          </a:p>
        </p:txBody>
      </p:sp>
      <p:sp>
        <p:nvSpPr>
          <p:cNvPr id="763920" name="Line 22"/>
          <p:cNvSpPr>
            <a:spLocks noChangeShapeType="1"/>
          </p:cNvSpPr>
          <p:nvPr/>
        </p:nvSpPr>
        <p:spPr bwMode="auto">
          <a:xfrm>
            <a:off x="7026275" y="900113"/>
            <a:ext cx="0" cy="24431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1" name="Text Box 23"/>
          <p:cNvSpPr txBox="1">
            <a:spLocks noChangeArrowheads="1"/>
          </p:cNvSpPr>
          <p:nvPr/>
        </p:nvSpPr>
        <p:spPr bwMode="auto">
          <a:xfrm>
            <a:off x="5819775" y="1768475"/>
            <a:ext cx="13049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0" tIns="44480" rIns="88950" bIns="444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位线</a:t>
            </a:r>
          </a:p>
          <a:p>
            <a:pPr algn="ctr"/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数据线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763922" name="Line 24"/>
          <p:cNvSpPr>
            <a:spLocks noChangeShapeType="1"/>
          </p:cNvSpPr>
          <p:nvPr/>
        </p:nvSpPr>
        <p:spPr bwMode="auto">
          <a:xfrm>
            <a:off x="8043863" y="1724025"/>
            <a:ext cx="0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3" name="Line 25"/>
          <p:cNvSpPr>
            <a:spLocks noChangeShapeType="1"/>
          </p:cNvSpPr>
          <p:nvPr/>
        </p:nvSpPr>
        <p:spPr bwMode="auto">
          <a:xfrm>
            <a:off x="8116888" y="1724025"/>
            <a:ext cx="0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4" name="Line 26"/>
          <p:cNvSpPr>
            <a:spLocks noChangeShapeType="1"/>
          </p:cNvSpPr>
          <p:nvPr/>
        </p:nvSpPr>
        <p:spPr bwMode="auto">
          <a:xfrm>
            <a:off x="8116888" y="2051050"/>
            <a:ext cx="220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5" name="Line 27"/>
          <p:cNvSpPr>
            <a:spLocks noChangeShapeType="1"/>
          </p:cNvSpPr>
          <p:nvPr/>
        </p:nvSpPr>
        <p:spPr bwMode="auto">
          <a:xfrm flipH="1">
            <a:off x="8326438" y="2051050"/>
            <a:ext cx="11112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6" name="Line 31"/>
          <p:cNvSpPr>
            <a:spLocks noChangeShapeType="1"/>
          </p:cNvSpPr>
          <p:nvPr/>
        </p:nvSpPr>
        <p:spPr bwMode="auto">
          <a:xfrm>
            <a:off x="8191500" y="2849563"/>
            <a:ext cx="314325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63927" name="Text Box 32"/>
          <p:cNvSpPr txBox="1">
            <a:spLocks noChangeArrowheads="1"/>
          </p:cNvSpPr>
          <p:nvPr/>
        </p:nvSpPr>
        <p:spPr bwMode="auto">
          <a:xfrm>
            <a:off x="7696200" y="2354263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Arial" pitchFamily="34" charset="0"/>
                <a:ea typeface="华文新魏" pitchFamily="2" charset="-122"/>
              </a:rPr>
              <a:t>Cs</a:t>
            </a:r>
          </a:p>
        </p:txBody>
      </p:sp>
      <p:sp>
        <p:nvSpPr>
          <p:cNvPr id="763928" name="Text Box 33"/>
          <p:cNvSpPr txBox="1">
            <a:spLocks noChangeArrowheads="1"/>
          </p:cNvSpPr>
          <p:nvPr/>
        </p:nvSpPr>
        <p:spPr bwMode="auto">
          <a:xfrm>
            <a:off x="7740650" y="1363663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Arial" pitchFamily="34" charset="0"/>
                <a:ea typeface="华文新魏" pitchFamily="2" charset="-122"/>
              </a:rPr>
              <a:t>T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115888" y="3519488"/>
            <a:ext cx="8235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>
                <a:solidFill>
                  <a:srgbClr val="000099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电路元件少，功耗小，集成度高，用于构建主存储器</a:t>
            </a:r>
          </a:p>
          <a:p>
            <a:pPr algn="just">
              <a:spcBef>
                <a:spcPct val="10000"/>
              </a:spcBef>
              <a:buClr>
                <a:srgbClr val="000099"/>
              </a:buClr>
            </a:pPr>
            <a:r>
              <a:rPr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缺点：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速度慢、是破坏性读出（需读后再生）、需定时刷新</a:t>
            </a:r>
          </a:p>
        </p:txBody>
      </p:sp>
      <p:sp>
        <p:nvSpPr>
          <p:cNvPr id="749574" name="Rectangle 6"/>
          <p:cNvSpPr>
            <a:spLocks noChangeArrowheads="1"/>
          </p:cNvSpPr>
          <p:nvPr/>
        </p:nvSpPr>
        <p:spPr bwMode="auto">
          <a:xfrm>
            <a:off x="431800" y="4419600"/>
            <a:ext cx="823595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刷新：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DRAM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的一个重要特点是，</a:t>
            </a:r>
            <a:r>
              <a:rPr lang="zh-CN" altLang="en-US" sz="22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数据以电荷的形式保存在电容中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，电容的放电使得电荷通常只能维持几十个毫秒左右，相当于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1M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个时钟周期左右，因此要定期进行刷新（读出后重新写回），</a:t>
            </a:r>
            <a:r>
              <a:rPr lang="zh-CN" altLang="en-US" sz="22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按行进行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（所有芯片中的同一行一起进行），刷新操作所需时间通常只占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1%~2%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左右。</a:t>
            </a:r>
          </a:p>
        </p:txBody>
      </p:sp>
    </p:spTree>
    <p:extLst>
      <p:ext uri="{BB962C8B-B14F-4D97-AF65-F5344CB8AC3E}">
        <p14:creationId xmlns:p14="http://schemas.microsoft.com/office/powerpoint/2010/main" val="5021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2" grpId="0"/>
      <p:bldP spid="7495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028" descr="存储体阵列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887413"/>
            <a:ext cx="770255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1029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mtClean="0">
                <a:latin typeface="方正舒体" pitchFamily="2" charset="-122"/>
              </a:rPr>
              <a:t>字片式存储体阵列组织</a:t>
            </a:r>
            <a:r>
              <a:rPr lang="zh-CN" altLang="en-US" smtClean="0">
                <a:solidFill>
                  <a:srgbClr val="CC0000"/>
                </a:solidFill>
              </a:rPr>
              <a:t>（不作要求）</a:t>
            </a:r>
          </a:p>
        </p:txBody>
      </p:sp>
      <p:sp>
        <p:nvSpPr>
          <p:cNvPr id="27652" name="Text Box 1030"/>
          <p:cNvSpPr txBox="1">
            <a:spLocks noChangeArrowheads="1"/>
          </p:cNvSpPr>
          <p:nvPr/>
        </p:nvSpPr>
        <p:spPr bwMode="auto">
          <a:xfrm>
            <a:off x="514350" y="1268413"/>
            <a:ext cx="457200" cy="335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US" altLang="zh-CN" sz="2400">
              <a:ea typeface="华文新魏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800000"/>
                </a:solidFill>
                <a:ea typeface="华文新魏" pitchFamily="2" charset="-122"/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800000"/>
                </a:solidFill>
                <a:ea typeface="华文新魏" pitchFamily="2" charset="-122"/>
              </a:rPr>
              <a:t>向译码器</a:t>
            </a:r>
          </a:p>
        </p:txBody>
      </p:sp>
      <p:sp>
        <p:nvSpPr>
          <p:cNvPr id="27653" name="Line 1031"/>
          <p:cNvSpPr>
            <a:spLocks noChangeShapeType="1"/>
          </p:cNvSpPr>
          <p:nvPr/>
        </p:nvSpPr>
        <p:spPr bwMode="auto">
          <a:xfrm flipH="1">
            <a:off x="971550" y="1719263"/>
            <a:ext cx="944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1032"/>
          <p:cNvSpPr>
            <a:spLocks noChangeShapeType="1"/>
          </p:cNvSpPr>
          <p:nvPr/>
        </p:nvSpPr>
        <p:spPr bwMode="auto">
          <a:xfrm flipH="1">
            <a:off x="984250" y="2573338"/>
            <a:ext cx="931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1033"/>
          <p:cNvSpPr>
            <a:spLocks noChangeShapeType="1"/>
          </p:cNvSpPr>
          <p:nvPr/>
        </p:nvSpPr>
        <p:spPr bwMode="auto">
          <a:xfrm flipH="1">
            <a:off x="995363" y="3924300"/>
            <a:ext cx="920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Text Box 1034"/>
          <p:cNvSpPr txBox="1">
            <a:spLocks noChangeArrowheads="1"/>
          </p:cNvSpPr>
          <p:nvPr/>
        </p:nvSpPr>
        <p:spPr bwMode="auto">
          <a:xfrm>
            <a:off x="593725" y="4830763"/>
            <a:ext cx="1692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99"/>
                </a:solidFill>
                <a:ea typeface="华文新魏" pitchFamily="2" charset="-122"/>
              </a:rPr>
              <a:t>一维地址译码系统</a:t>
            </a:r>
          </a:p>
        </p:txBody>
      </p:sp>
      <p:sp>
        <p:nvSpPr>
          <p:cNvPr id="237579" name="AutoShape 1035"/>
          <p:cNvSpPr>
            <a:spLocks noChangeArrowheads="1"/>
          </p:cNvSpPr>
          <p:nvPr/>
        </p:nvSpPr>
        <p:spPr bwMode="auto">
          <a:xfrm>
            <a:off x="611188" y="638175"/>
            <a:ext cx="1682750" cy="488950"/>
          </a:xfrm>
          <a:prstGeom prst="wedgeRoundRectCallout">
            <a:avLst>
              <a:gd name="adj1" fmla="val 62546"/>
              <a:gd name="adj2" fmla="val 62014"/>
              <a:gd name="adj3" fmla="val 16667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000" b="1">
                <a:ea typeface="黑体" pitchFamily="49" charset="-122"/>
              </a:rPr>
              <a:t>地址驱动线</a:t>
            </a:r>
          </a:p>
        </p:txBody>
      </p:sp>
      <p:sp>
        <p:nvSpPr>
          <p:cNvPr id="237583" name="Text Box 1039"/>
          <p:cNvSpPr txBox="1">
            <a:spLocks noChangeArrowheads="1"/>
          </p:cNvSpPr>
          <p:nvPr/>
        </p:nvSpPr>
        <p:spPr bwMode="auto">
          <a:xfrm>
            <a:off x="554038" y="6075363"/>
            <a:ext cx="8235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一般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SRAM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为字片式芯片，只在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向上译码，同时读出字线上所有位！</a:t>
            </a:r>
          </a:p>
        </p:txBody>
      </p:sp>
    </p:spTree>
    <p:extLst>
      <p:ext uri="{BB962C8B-B14F-4D97-AF65-F5344CB8AC3E}">
        <p14:creationId xmlns:p14="http://schemas.microsoft.com/office/powerpoint/2010/main" val="28373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9" grpId="0" animBg="1"/>
      <p:bldP spid="2375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098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98425"/>
            <a:ext cx="8640762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mtClean="0"/>
              <a:t>位片式存储体阵列组织</a:t>
            </a:r>
            <a:r>
              <a:rPr lang="zh-CN" altLang="en-US" smtClean="0">
                <a:solidFill>
                  <a:srgbClr val="CC0000"/>
                </a:solidFill>
              </a:rPr>
              <a:t>（不作要求）</a:t>
            </a:r>
          </a:p>
        </p:txBody>
      </p:sp>
      <p:pic>
        <p:nvPicPr>
          <p:cNvPr id="29699" name="Picture 4100" descr="二维地址译码系统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857250"/>
            <a:ext cx="8785225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Text Box 4105"/>
          <p:cNvSpPr txBox="1">
            <a:spLocks noChangeArrowheads="1"/>
          </p:cNvSpPr>
          <p:nvPr/>
        </p:nvSpPr>
        <p:spPr bwMode="auto">
          <a:xfrm>
            <a:off x="609600" y="6056313"/>
            <a:ext cx="621347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位片式在字方向和位方向扩充，需要有片选信号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DRAM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芯片都是位片式</a:t>
            </a:r>
          </a:p>
        </p:txBody>
      </p:sp>
    </p:spTree>
    <p:extLst>
      <p:ext uri="{BB962C8B-B14F-4D97-AF65-F5344CB8AC3E}">
        <p14:creationId xmlns:p14="http://schemas.microsoft.com/office/powerpoint/2010/main" val="31637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19150"/>
            <a:ext cx="8640763" cy="19177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 = 4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Mbx4 = 2048x2048x4 = 2</a:t>
            </a:r>
            <a:r>
              <a:rPr lang="en-US" altLang="zh-CN" sz="2200" baseline="30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x2</a:t>
            </a:r>
            <a:r>
              <a:rPr lang="en-US" altLang="zh-CN" sz="2200" baseline="30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x4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(1) 地址线：11根线分时复用，由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RAS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提供控制时序。</a:t>
            </a:r>
            <a:endParaRPr lang="zh-CN" altLang="en-US" sz="22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(2) 需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个位平面，对相同行、列交叉点的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位一起读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写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200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内部结构框图</a:t>
            </a:r>
            <a:endParaRPr lang="en-US" altLang="zh-CN" sz="2200" dirty="0">
              <a:solidFill>
                <a:srgbClr val="6666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414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举例：典型的16</a:t>
            </a:r>
            <a:r>
              <a:rPr lang="en-US" altLang="zh-CN"/>
              <a:t>M</a:t>
            </a:r>
            <a:r>
              <a:rPr lang="zh-CN" altLang="en-US"/>
              <a:t>位</a:t>
            </a:r>
            <a:r>
              <a:rPr lang="en-US" altLang="zh-CN"/>
              <a:t>DRAM（4M</a:t>
            </a:r>
            <a:r>
              <a:rPr lang="en-US" altLang="zh-CN">
                <a:latin typeface="MS Gothic" pitchFamily="49" charset="-128"/>
                <a:ea typeface="MS Gothic" pitchFamily="49" charset="-128"/>
              </a:rPr>
              <a:t>x</a:t>
            </a:r>
            <a:r>
              <a:rPr lang="en-US" altLang="zh-CN"/>
              <a:t>4）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431800" y="3294063"/>
            <a:ext cx="7678738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为什么每出现新一代</a:t>
            </a:r>
            <a:r>
              <a:rPr kumimoji="1"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芯片，容量至少提高到</a:t>
            </a:r>
            <a:r>
              <a:rPr kumimoji="1"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倍？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441325" y="4427538"/>
            <a:ext cx="85153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行地址和列地址分时复用</a:t>
            </a:r>
            <a:r>
              <a:rPr kumimoji="1" lang="en-US" altLang="zh-CN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, </a:t>
            </a:r>
            <a:r>
              <a:rPr kumimoji="1" lang="zh-CN" altLang="en-US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每出现新一代</a:t>
            </a:r>
            <a:r>
              <a:rPr kumimoji="1" lang="en-US" altLang="zh-CN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DRAM</a:t>
            </a:r>
            <a:r>
              <a:rPr kumimoji="1" lang="zh-CN" altLang="en-US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芯片，至少要增加一根地址线。每加一根地址线，则行地址和列地址各增加一位，所以行数和列数各增加一倍。因而容量至少提高到</a:t>
            </a:r>
            <a:r>
              <a:rPr kumimoji="1" lang="en-US" altLang="zh-CN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4</a:t>
            </a:r>
            <a:r>
              <a:rPr kumimoji="1" lang="zh-CN" altLang="en-US" sz="24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倍。</a:t>
            </a: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6883400" y="5962650"/>
            <a:ext cx="1150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rId2" action="ppaction://hlinksldjump"/>
              </a:rPr>
              <a:t>SKIP</a:t>
            </a:r>
            <a:r>
              <a:rPr kumimoji="1" lang="zh-CN" altLang="en-US" sz="1800" b="1" i="1">
                <a:solidFill>
                  <a:srgbClr val="666699"/>
                </a:solidFill>
                <a:ea typeface="华文新魏" pitchFamily="2" charset="-122"/>
              </a:rPr>
              <a:t>、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2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25088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zh-CN" altLang="en-US"/>
              <a:t>层次结构存储系统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427663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50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执行指令过程中为何要访存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理解访存操作的大致过程及涉及到的部件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了解层次化存储器系统的由来及构成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与主存储器之间的连接及读写操作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机制并理解其对程序性能的影响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理解程序局部性的重要性并能开发局部性好的程序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了解虚拟存储管理的基本概念和实现原理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理解访存操作完整过程以及所涉及到的部件之间的关联</a:t>
            </a:r>
          </a:p>
          <a:p>
            <a:pPr marL="1371600" lvl="2" indent="-457200">
              <a:lnSpc>
                <a:spcPct val="135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地址转换（查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、查页表）、访问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、访问主存、读写磁盘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理解访存过程中硬件和操作系统之间的协调关系</a:t>
            </a:r>
            <a:endParaRPr lang="zh-CN" altLang="en-US" sz="24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举例：典型的16</a:t>
            </a:r>
            <a:r>
              <a:rPr lang="en-US" altLang="zh-CN" sz="3200"/>
              <a:t>M</a:t>
            </a:r>
            <a:r>
              <a:rPr lang="zh-CN" altLang="en-US" sz="3200"/>
              <a:t>位</a:t>
            </a:r>
            <a:r>
              <a:rPr lang="en-US" altLang="zh-CN" sz="3200"/>
              <a:t>DRAM（4M</a:t>
            </a:r>
            <a:r>
              <a:rPr lang="en-US" altLang="zh-CN">
                <a:latin typeface="MS Gothic" pitchFamily="49" charset="-128"/>
                <a:ea typeface="MS Gothic" pitchFamily="49" charset="-128"/>
              </a:rPr>
              <a:t>x</a:t>
            </a:r>
            <a:r>
              <a:rPr lang="en-US" altLang="zh-CN" sz="3200"/>
              <a:t>4）</a:t>
            </a:r>
          </a:p>
        </p:txBody>
      </p:sp>
      <p:pic>
        <p:nvPicPr>
          <p:cNvPr id="775171" name="Picture 4" descr="典型的16兆位DRAM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882650"/>
            <a:ext cx="8458200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732463" y="1196975"/>
            <a:ext cx="2844800" cy="2208213"/>
            <a:chOff x="3611" y="584"/>
            <a:chExt cx="1912" cy="1561"/>
          </a:xfrm>
        </p:grpSpPr>
        <p:sp>
          <p:nvSpPr>
            <p:cNvPr id="775173" name="Rectangle 6"/>
            <p:cNvSpPr>
              <a:spLocks noChangeArrowheads="1"/>
            </p:cNvSpPr>
            <p:nvPr/>
          </p:nvSpPr>
          <p:spPr bwMode="auto">
            <a:xfrm>
              <a:off x="3973" y="1186"/>
              <a:ext cx="737" cy="61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</a:endParaRPr>
            </a:p>
          </p:txBody>
        </p:sp>
        <p:sp>
          <p:nvSpPr>
            <p:cNvPr id="775174" name="Line 7"/>
            <p:cNvSpPr>
              <a:spLocks noChangeShapeType="1"/>
            </p:cNvSpPr>
            <p:nvPr/>
          </p:nvSpPr>
          <p:spPr bwMode="auto">
            <a:xfrm>
              <a:off x="3973" y="1262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5" name="Line 8"/>
            <p:cNvSpPr>
              <a:spLocks noChangeShapeType="1"/>
            </p:cNvSpPr>
            <p:nvPr/>
          </p:nvSpPr>
          <p:spPr bwMode="auto">
            <a:xfrm>
              <a:off x="3984" y="1358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6" name="Line 9"/>
            <p:cNvSpPr>
              <a:spLocks noChangeShapeType="1"/>
            </p:cNvSpPr>
            <p:nvPr/>
          </p:nvSpPr>
          <p:spPr bwMode="auto">
            <a:xfrm>
              <a:off x="3971" y="1454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7" name="Line 10"/>
            <p:cNvSpPr>
              <a:spLocks noChangeShapeType="1"/>
            </p:cNvSpPr>
            <p:nvPr/>
          </p:nvSpPr>
          <p:spPr bwMode="auto">
            <a:xfrm>
              <a:off x="3982" y="1543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8" name="Line 12"/>
            <p:cNvSpPr>
              <a:spLocks noChangeShapeType="1"/>
            </p:cNvSpPr>
            <p:nvPr/>
          </p:nvSpPr>
          <p:spPr bwMode="auto">
            <a:xfrm>
              <a:off x="4048" y="1185"/>
              <a:ext cx="0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79" name="Line 13"/>
            <p:cNvSpPr>
              <a:spLocks noChangeShapeType="1"/>
            </p:cNvSpPr>
            <p:nvPr/>
          </p:nvSpPr>
          <p:spPr bwMode="auto">
            <a:xfrm>
              <a:off x="4120" y="1185"/>
              <a:ext cx="0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0" name="Line 14"/>
            <p:cNvSpPr>
              <a:spLocks noChangeShapeType="1"/>
            </p:cNvSpPr>
            <p:nvPr/>
          </p:nvSpPr>
          <p:spPr bwMode="auto">
            <a:xfrm>
              <a:off x="4182" y="1188"/>
              <a:ext cx="0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1" name="Line 16"/>
            <p:cNvSpPr>
              <a:spLocks noChangeShapeType="1"/>
            </p:cNvSpPr>
            <p:nvPr/>
          </p:nvSpPr>
          <p:spPr bwMode="auto">
            <a:xfrm>
              <a:off x="4134" y="958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2" name="Line 17"/>
            <p:cNvSpPr>
              <a:spLocks noChangeShapeType="1"/>
            </p:cNvSpPr>
            <p:nvPr/>
          </p:nvSpPr>
          <p:spPr bwMode="auto">
            <a:xfrm>
              <a:off x="4134" y="966"/>
              <a:ext cx="75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3" name="Line 18"/>
            <p:cNvSpPr>
              <a:spLocks noChangeShapeType="1"/>
            </p:cNvSpPr>
            <p:nvPr/>
          </p:nvSpPr>
          <p:spPr bwMode="auto">
            <a:xfrm>
              <a:off x="4879" y="965"/>
              <a:ext cx="0" cy="63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4" name="Line 19"/>
            <p:cNvSpPr>
              <a:spLocks noChangeShapeType="1"/>
            </p:cNvSpPr>
            <p:nvPr/>
          </p:nvSpPr>
          <p:spPr bwMode="auto">
            <a:xfrm>
              <a:off x="4710" y="1591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5" name="Line 20"/>
            <p:cNvSpPr>
              <a:spLocks noChangeShapeType="1"/>
            </p:cNvSpPr>
            <p:nvPr/>
          </p:nvSpPr>
          <p:spPr bwMode="auto">
            <a:xfrm>
              <a:off x="4146" y="1036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6" name="Line 21"/>
            <p:cNvSpPr>
              <a:spLocks noChangeShapeType="1"/>
            </p:cNvSpPr>
            <p:nvPr/>
          </p:nvSpPr>
          <p:spPr bwMode="auto">
            <a:xfrm>
              <a:off x="4202" y="96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87" name="Oval 24"/>
            <p:cNvSpPr>
              <a:spLocks noChangeArrowheads="1"/>
            </p:cNvSpPr>
            <p:nvPr/>
          </p:nvSpPr>
          <p:spPr bwMode="auto">
            <a:xfrm>
              <a:off x="4015" y="123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</a:endParaRPr>
            </a:p>
          </p:txBody>
        </p:sp>
        <p:sp>
          <p:nvSpPr>
            <p:cNvPr id="775188" name="Oval 25"/>
            <p:cNvSpPr>
              <a:spLocks noChangeArrowheads="1"/>
            </p:cNvSpPr>
            <p:nvPr/>
          </p:nvSpPr>
          <p:spPr bwMode="auto">
            <a:xfrm>
              <a:off x="4168" y="100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</a:endParaRPr>
            </a:p>
          </p:txBody>
        </p:sp>
        <p:sp>
          <p:nvSpPr>
            <p:cNvPr id="775189" name="Line 26"/>
            <p:cNvSpPr>
              <a:spLocks noChangeShapeType="1"/>
            </p:cNvSpPr>
            <p:nvPr/>
          </p:nvSpPr>
          <p:spPr bwMode="auto">
            <a:xfrm>
              <a:off x="4278" y="762"/>
              <a:ext cx="0" cy="20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0" name="Line 27"/>
            <p:cNvSpPr>
              <a:spLocks noChangeShapeType="1"/>
            </p:cNvSpPr>
            <p:nvPr/>
          </p:nvSpPr>
          <p:spPr bwMode="auto">
            <a:xfrm>
              <a:off x="4278" y="754"/>
              <a:ext cx="77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1" name="Line 28"/>
            <p:cNvSpPr>
              <a:spLocks noChangeShapeType="1"/>
            </p:cNvSpPr>
            <p:nvPr/>
          </p:nvSpPr>
          <p:spPr bwMode="auto">
            <a:xfrm>
              <a:off x="5048" y="754"/>
              <a:ext cx="0" cy="61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2" name="Line 29"/>
            <p:cNvSpPr>
              <a:spLocks noChangeShapeType="1"/>
            </p:cNvSpPr>
            <p:nvPr/>
          </p:nvSpPr>
          <p:spPr bwMode="auto">
            <a:xfrm>
              <a:off x="4879" y="1368"/>
              <a:ext cx="16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3" name="Oval 30"/>
            <p:cNvSpPr>
              <a:spLocks noChangeArrowheads="1"/>
            </p:cNvSpPr>
            <p:nvPr/>
          </p:nvSpPr>
          <p:spPr bwMode="auto">
            <a:xfrm>
              <a:off x="4323" y="79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</a:endParaRPr>
            </a:p>
          </p:txBody>
        </p:sp>
        <p:sp>
          <p:nvSpPr>
            <p:cNvPr id="775194" name="AutoShape 33"/>
            <p:cNvSpPr>
              <a:spLocks noChangeArrowheads="1"/>
            </p:cNvSpPr>
            <p:nvPr/>
          </p:nvSpPr>
          <p:spPr bwMode="auto">
            <a:xfrm rot="-2407925">
              <a:off x="3611" y="1764"/>
              <a:ext cx="398" cy="381"/>
            </a:xfrm>
            <a:prstGeom prst="leftArrow">
              <a:avLst>
                <a:gd name="adj1" fmla="val 39481"/>
                <a:gd name="adj2" fmla="val 48178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</a:endParaRPr>
            </a:p>
          </p:txBody>
        </p:sp>
        <p:sp>
          <p:nvSpPr>
            <p:cNvPr id="775195" name="Line 34"/>
            <p:cNvSpPr>
              <a:spLocks noChangeShapeType="1"/>
            </p:cNvSpPr>
            <p:nvPr/>
          </p:nvSpPr>
          <p:spPr bwMode="auto">
            <a:xfrm>
              <a:off x="4481" y="593"/>
              <a:ext cx="0" cy="16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6" name="Line 35"/>
            <p:cNvSpPr>
              <a:spLocks noChangeShapeType="1"/>
            </p:cNvSpPr>
            <p:nvPr/>
          </p:nvSpPr>
          <p:spPr bwMode="auto">
            <a:xfrm>
              <a:off x="4481" y="584"/>
              <a:ext cx="75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7" name="Line 36"/>
            <p:cNvSpPr>
              <a:spLocks noChangeShapeType="1"/>
            </p:cNvSpPr>
            <p:nvPr/>
          </p:nvSpPr>
          <p:spPr bwMode="auto">
            <a:xfrm>
              <a:off x="5224" y="584"/>
              <a:ext cx="0" cy="61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8" name="Line 37"/>
            <p:cNvSpPr>
              <a:spLocks noChangeShapeType="1"/>
            </p:cNvSpPr>
            <p:nvPr/>
          </p:nvSpPr>
          <p:spPr bwMode="auto">
            <a:xfrm>
              <a:off x="5048" y="1184"/>
              <a:ext cx="18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5199" name="Oval 38"/>
            <p:cNvSpPr>
              <a:spLocks noChangeArrowheads="1"/>
            </p:cNvSpPr>
            <p:nvPr/>
          </p:nvSpPr>
          <p:spPr bwMode="auto">
            <a:xfrm>
              <a:off x="4563" y="6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</a:endParaRPr>
            </a:p>
          </p:txBody>
        </p:sp>
        <p:sp>
          <p:nvSpPr>
            <p:cNvPr id="775200" name="Text Box 39"/>
            <p:cNvSpPr txBox="1">
              <a:spLocks noChangeArrowheads="1"/>
            </p:cNvSpPr>
            <p:nvPr/>
          </p:nvSpPr>
          <p:spPr bwMode="auto">
            <a:xfrm>
              <a:off x="4572" y="1846"/>
              <a:ext cx="95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CC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四个位平面</a:t>
              </a:r>
            </a:p>
          </p:txBody>
        </p:sp>
      </p:grpSp>
      <p:sp>
        <p:nvSpPr>
          <p:cNvPr id="54312" name="Rectangle 40"/>
          <p:cNvSpPr>
            <a:spLocks noChangeArrowheads="1"/>
          </p:cNvSpPr>
          <p:nvPr/>
        </p:nvSpPr>
        <p:spPr bwMode="auto">
          <a:xfrm>
            <a:off x="615950" y="1117600"/>
            <a:ext cx="20447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各片同时按“行”进行刷新！</a:t>
            </a:r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1285875" y="1808163"/>
            <a:ext cx="225425" cy="5000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2771775" y="2438400"/>
            <a:ext cx="1125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二选一</a:t>
            </a:r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 flipH="1">
            <a:off x="2771775" y="2881313"/>
            <a:ext cx="269875" cy="323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6862763" y="5903913"/>
            <a:ext cx="11509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latin typeface="Arial" pitchFamily="34" charset="0"/>
                <a:ea typeface="华文新魏" pitchFamily="2" charset="-122"/>
                <a:hlinkClick r:id="" action="ppaction://hlinkshowjump?jump=previousslide"/>
              </a:rPr>
              <a:t>BACK</a:t>
            </a:r>
            <a:endParaRPr kumimoji="1" lang="en-US" altLang="zh-CN" sz="1800" b="1" i="1">
              <a:solidFill>
                <a:srgbClr val="666699"/>
              </a:solidFill>
              <a:latin typeface="Arial" pitchFamily="34" charset="0"/>
              <a:ea typeface="华文新魏" pitchFamily="2" charset="-122"/>
            </a:endParaRP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409575" y="2484438"/>
            <a:ext cx="6477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刷新计数器的位数是几位？</a:t>
            </a: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2794000" y="4006850"/>
            <a:ext cx="128905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为何刷新计数值不送列译码器？</a:t>
            </a:r>
          </a:p>
        </p:txBody>
      </p:sp>
      <p:pic>
        <p:nvPicPr>
          <p:cNvPr id="775208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1628775"/>
            <a:ext cx="3330575" cy="4905375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1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2" grpId="0"/>
      <p:bldP spid="54313" grpId="0" animBg="1"/>
      <p:bldP spid="54314" grpId="0"/>
      <p:bldP spid="54315" grpId="0" animBg="1"/>
      <p:bldP spid="54316" grpId="0"/>
      <p:bldP spid="5431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主存模块的连接和读写操作 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74713"/>
            <a:ext cx="8191500" cy="415925"/>
          </a:xfrm>
        </p:spPr>
        <p:txBody>
          <a:bodyPr/>
          <a:lstStyle/>
          <a:p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主存与</a:t>
            </a:r>
            <a:r>
              <a:rPr lang="en-US" altLang="zh-CN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的连接</a:t>
            </a:r>
          </a:p>
        </p:txBody>
      </p:sp>
      <p:pic>
        <p:nvPicPr>
          <p:cNvPr id="8765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97025"/>
            <a:ext cx="914400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188913" y="1989138"/>
            <a:ext cx="3816350" cy="3773487"/>
          </a:xfrm>
          <a:prstGeom prst="rect">
            <a:avLst/>
          </a:prstGeom>
          <a:solidFill>
            <a:schemeClr val="accent1">
              <a:alpha val="10001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7867650" y="4325938"/>
            <a:ext cx="1162050" cy="1436687"/>
          </a:xfrm>
          <a:prstGeom prst="rect">
            <a:avLst/>
          </a:prstGeom>
          <a:solidFill>
            <a:schemeClr val="accent2">
              <a:alpha val="17999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6551" name="Text Box 7"/>
          <p:cNvSpPr txBox="1">
            <a:spLocks noChangeArrowheads="1"/>
          </p:cNvSpPr>
          <p:nvPr/>
        </p:nvSpPr>
        <p:spPr bwMode="auto">
          <a:xfrm>
            <a:off x="4751388" y="1449388"/>
            <a:ext cx="405130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ea typeface="微软雅黑" pitchFamily="34" charset="-122"/>
              </a:rPr>
              <a:t>总线中有哪三种类型传输线？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9900"/>
                </a:solidFill>
                <a:ea typeface="微软雅黑" pitchFamily="34" charset="-122"/>
              </a:rPr>
              <a:t>数据线、地址线、控制线</a:t>
            </a:r>
          </a:p>
        </p:txBody>
      </p:sp>
      <p:sp>
        <p:nvSpPr>
          <p:cNvPr id="876552" name="Text Box 8"/>
          <p:cNvSpPr txBox="1">
            <a:spLocks noChangeArrowheads="1"/>
          </p:cNvSpPr>
          <p:nvPr/>
        </p:nvSpPr>
        <p:spPr bwMode="auto">
          <a:xfrm>
            <a:off x="6081713" y="3613150"/>
            <a:ext cx="1525587" cy="3968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存储器总线</a:t>
            </a:r>
          </a:p>
        </p:txBody>
      </p:sp>
      <p:sp>
        <p:nvSpPr>
          <p:cNvPr id="876553" name="Text Box 9"/>
          <p:cNvSpPr txBox="1">
            <a:spLocks noChangeArrowheads="1"/>
          </p:cNvSpPr>
          <p:nvPr/>
        </p:nvSpPr>
        <p:spPr bwMode="auto">
          <a:xfrm>
            <a:off x="4170363" y="3662363"/>
            <a:ext cx="1525587" cy="3968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前端总线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6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6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6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9" grpId="0" animBg="1"/>
      <p:bldP spid="876550" grpId="0" animBg="1"/>
      <p:bldP spid="8765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/>
              <a:t>PC</a:t>
            </a:r>
            <a:r>
              <a:rPr lang="zh-CN" altLang="en-US"/>
              <a:t>机主存储器的物理结构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888" y="1177925"/>
            <a:ext cx="8189912" cy="1765300"/>
          </a:xfrm>
        </p:spPr>
        <p:txBody>
          <a:bodyPr lIns="91440" tIns="45720" rIns="91440" bIns="45720"/>
          <a:lstStyle/>
          <a:p>
            <a:pPr marL="268288" indent="-268288" algn="just" defTabSz="71755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由若干内存条组成</a:t>
            </a:r>
          </a:p>
          <a:p>
            <a:pPr marL="268288" indent="-268288" algn="just" defTabSz="71755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内存条的组成：</a:t>
            </a:r>
          </a:p>
          <a:p>
            <a:pPr marL="582613" lvl="1" indent="-223838" algn="just" defTabSz="717550" eaLnBrk="1" hangingPunct="1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把若干片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芯片焊装在一小条印制电路板上制成</a:t>
            </a:r>
          </a:p>
          <a:p>
            <a:pPr marL="268288" indent="-268288" algn="just" defTabSz="71755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内存条必须插在主板上的内存条插槽中才能使用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522288" y="4973638"/>
            <a:ext cx="7789862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8" tIns="44483" rIns="88958" bIns="44483"/>
          <a:lstStyle/>
          <a:p>
            <a:pPr marL="268288" indent="-268288" algn="just" defTabSz="717550" eaLnBrk="1" hangingPunct="1">
              <a:lnSpc>
                <a:spcPct val="105000"/>
              </a:lnSpc>
              <a:spcBef>
                <a:spcPct val="5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zh-CN" altLang="en-US" sz="2200" b="1">
                <a:ea typeface="黑体" pitchFamily="49" charset="-122"/>
              </a:rPr>
              <a:t>  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目前流行的是</a:t>
            </a:r>
            <a:r>
              <a:rPr kumimoji="1" lang="en-US" altLang="zh-CN" sz="2200" b="1">
                <a:latin typeface="微软雅黑" pitchFamily="34" charset="-122"/>
                <a:ea typeface="微软雅黑" pitchFamily="34" charset="-122"/>
              </a:rPr>
              <a:t>DDR2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200" b="1">
                <a:latin typeface="微软雅黑" pitchFamily="34" charset="-122"/>
                <a:ea typeface="微软雅黑" pitchFamily="34" charset="-122"/>
              </a:rPr>
              <a:t>DDR3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内存条：</a:t>
            </a:r>
          </a:p>
          <a:p>
            <a:pPr marL="582613" lvl="1" indent="-223838" algn="just" defTabSz="717550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采用双列直插式，其触点分布在内存条的两面</a:t>
            </a:r>
          </a:p>
          <a:p>
            <a:pPr marL="582613" lvl="1" indent="-223838" algn="just" defTabSz="717550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DDR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条有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184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个引脚，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DDR2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240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个引脚</a:t>
            </a:r>
          </a:p>
          <a:p>
            <a:pPr marL="582613" lvl="1" indent="-223838" algn="just" defTabSz="717550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机主板中一般都配备有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个或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DIMM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插槽 </a:t>
            </a:r>
          </a:p>
        </p:txBody>
      </p:sp>
      <p:pic>
        <p:nvPicPr>
          <p:cNvPr id="797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20" y="2964719"/>
            <a:ext cx="63246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7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52" y="826935"/>
            <a:ext cx="5140477" cy="116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570" name="Group 5"/>
          <p:cNvGrpSpPr>
            <a:grpSpLocks/>
          </p:cNvGrpSpPr>
          <p:nvPr/>
        </p:nvGrpSpPr>
        <p:grpSpPr bwMode="auto">
          <a:xfrm>
            <a:off x="5137150" y="1268413"/>
            <a:ext cx="3124200" cy="990600"/>
            <a:chOff x="3332" y="204"/>
            <a:chExt cx="1968" cy="624"/>
          </a:xfrm>
        </p:grpSpPr>
        <p:sp>
          <p:nvSpPr>
            <p:cNvPr id="382982" name="Rectangle 6"/>
            <p:cNvSpPr>
              <a:spLocks noChangeArrowheads="1"/>
            </p:cNvSpPr>
            <p:nvPr/>
          </p:nvSpPr>
          <p:spPr bwMode="auto">
            <a:xfrm>
              <a:off x="3332" y="516"/>
              <a:ext cx="1512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72" name="Line 7"/>
            <p:cNvSpPr>
              <a:spLocks noChangeShapeType="1"/>
            </p:cNvSpPr>
            <p:nvPr/>
          </p:nvSpPr>
          <p:spPr bwMode="auto">
            <a:xfrm flipV="1">
              <a:off x="3332" y="204"/>
              <a:ext cx="968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3" name="Line 8"/>
            <p:cNvSpPr>
              <a:spLocks noChangeShapeType="1"/>
            </p:cNvSpPr>
            <p:nvPr/>
          </p:nvSpPr>
          <p:spPr bwMode="auto">
            <a:xfrm>
              <a:off x="4308" y="208"/>
              <a:ext cx="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4" name="Line 9"/>
            <p:cNvSpPr>
              <a:spLocks noChangeShapeType="1"/>
            </p:cNvSpPr>
            <p:nvPr/>
          </p:nvSpPr>
          <p:spPr bwMode="auto">
            <a:xfrm flipH="1">
              <a:off x="4828" y="212"/>
              <a:ext cx="472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5" name="Line 10"/>
            <p:cNvSpPr>
              <a:spLocks noChangeShapeType="1"/>
            </p:cNvSpPr>
            <p:nvPr/>
          </p:nvSpPr>
          <p:spPr bwMode="auto">
            <a:xfrm>
              <a:off x="5296" y="21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6" name="Line 11"/>
            <p:cNvSpPr>
              <a:spLocks noChangeShapeType="1"/>
            </p:cNvSpPr>
            <p:nvPr/>
          </p:nvSpPr>
          <p:spPr bwMode="auto">
            <a:xfrm flipH="1">
              <a:off x="4812" y="500"/>
              <a:ext cx="472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7" name="Line 12"/>
            <p:cNvSpPr>
              <a:spLocks noChangeShapeType="1"/>
            </p:cNvSpPr>
            <p:nvPr/>
          </p:nvSpPr>
          <p:spPr bwMode="auto">
            <a:xfrm>
              <a:off x="3380" y="752"/>
              <a:ext cx="1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8" name="Line 13"/>
            <p:cNvSpPr>
              <a:spLocks noChangeShapeType="1"/>
            </p:cNvSpPr>
            <p:nvPr/>
          </p:nvSpPr>
          <p:spPr bwMode="auto">
            <a:xfrm>
              <a:off x="4668" y="760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9" name="Rectangle 14"/>
            <p:cNvSpPr>
              <a:spLocks noChangeArrowheads="1"/>
            </p:cNvSpPr>
            <p:nvPr/>
          </p:nvSpPr>
          <p:spPr bwMode="auto">
            <a:xfrm>
              <a:off x="3368" y="568"/>
              <a:ext cx="125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SPARCstation 20</a:t>
              </a:r>
            </a:p>
          </p:txBody>
        </p:sp>
      </p:grpSp>
      <p:sp>
        <p:nvSpPr>
          <p:cNvPr id="877580" name="Rectangle 15"/>
          <p:cNvSpPr>
            <a:spLocks noChangeArrowheads="1"/>
          </p:cNvSpPr>
          <p:nvPr/>
        </p:nvSpPr>
        <p:spPr bwMode="auto">
          <a:xfrm>
            <a:off x="1136650" y="2936875"/>
            <a:ext cx="965200" cy="698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77581" name="Line 16"/>
          <p:cNvSpPr>
            <a:spLocks noChangeShapeType="1"/>
          </p:cNvSpPr>
          <p:nvPr/>
        </p:nvSpPr>
        <p:spPr bwMode="auto">
          <a:xfrm>
            <a:off x="2095500" y="3305175"/>
            <a:ext cx="6477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582" name="Rectangle 17"/>
          <p:cNvSpPr>
            <a:spLocks noChangeArrowheads="1"/>
          </p:cNvSpPr>
          <p:nvPr/>
        </p:nvSpPr>
        <p:spPr bwMode="auto">
          <a:xfrm>
            <a:off x="1096963" y="3024188"/>
            <a:ext cx="9810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 b="1">
                <a:latin typeface="Times New Roman" pitchFamily="18" charset="0"/>
                <a:ea typeface="宋体" pitchFamily="2" charset="-122"/>
              </a:rPr>
              <a:t>Memory</a:t>
            </a:r>
          </a:p>
          <a:p>
            <a:pPr algn="ctr"/>
            <a:r>
              <a:rPr lang="en-US" altLang="zh-CN" sz="1400" b="1">
                <a:latin typeface="Times New Roman" pitchFamily="18" charset="0"/>
                <a:ea typeface="宋体" pitchFamily="2" charset="-122"/>
              </a:rPr>
              <a:t>Controller</a:t>
            </a:r>
          </a:p>
        </p:txBody>
      </p:sp>
      <p:sp>
        <p:nvSpPr>
          <p:cNvPr id="877583" name="Rectangle 18"/>
          <p:cNvSpPr>
            <a:spLocks noChangeArrowheads="1"/>
          </p:cNvSpPr>
          <p:nvPr/>
        </p:nvSpPr>
        <p:spPr bwMode="auto">
          <a:xfrm>
            <a:off x="6405563" y="2917825"/>
            <a:ext cx="1584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Memory Bus</a:t>
            </a:r>
          </a:p>
        </p:txBody>
      </p:sp>
      <p:sp>
        <p:nvSpPr>
          <p:cNvPr id="877584" name="Rectangle 19"/>
          <p:cNvSpPr>
            <a:spLocks noChangeArrowheads="1"/>
          </p:cNvSpPr>
          <p:nvPr/>
        </p:nvSpPr>
        <p:spPr bwMode="auto">
          <a:xfrm>
            <a:off x="1250950" y="4765675"/>
            <a:ext cx="490855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877585" name="Group 20"/>
          <p:cNvGrpSpPr>
            <a:grpSpLocks/>
          </p:cNvGrpSpPr>
          <p:nvPr/>
        </p:nvGrpSpPr>
        <p:grpSpPr bwMode="auto">
          <a:xfrm>
            <a:off x="2774950" y="2708275"/>
            <a:ext cx="336550" cy="1270000"/>
            <a:chOff x="1844" y="968"/>
            <a:chExt cx="212" cy="800"/>
          </a:xfrm>
        </p:grpSpPr>
        <p:sp>
          <p:nvSpPr>
            <p:cNvPr id="877586" name="Rectangle 21"/>
            <p:cNvSpPr>
              <a:spLocks noChangeArrowheads="1"/>
            </p:cNvSpPr>
            <p:nvPr/>
          </p:nvSpPr>
          <p:spPr bwMode="auto">
            <a:xfrm>
              <a:off x="1844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87" name="Rectangle 22"/>
            <p:cNvSpPr>
              <a:spLocks noChangeArrowheads="1"/>
            </p:cNvSpPr>
            <p:nvPr/>
          </p:nvSpPr>
          <p:spPr bwMode="auto">
            <a:xfrm rot="-5400000">
              <a:off x="1574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0</a:t>
              </a:r>
            </a:p>
          </p:txBody>
        </p:sp>
      </p:grpSp>
      <p:grpSp>
        <p:nvGrpSpPr>
          <p:cNvPr id="877588" name="Group 23"/>
          <p:cNvGrpSpPr>
            <a:grpSpLocks/>
          </p:cNvGrpSpPr>
          <p:nvPr/>
        </p:nvGrpSpPr>
        <p:grpSpPr bwMode="auto">
          <a:xfrm>
            <a:off x="3232150" y="2708275"/>
            <a:ext cx="336550" cy="1270000"/>
            <a:chOff x="2132" y="968"/>
            <a:chExt cx="212" cy="800"/>
          </a:xfrm>
        </p:grpSpPr>
        <p:sp>
          <p:nvSpPr>
            <p:cNvPr id="877589" name="Rectangle 24"/>
            <p:cNvSpPr>
              <a:spLocks noChangeArrowheads="1"/>
            </p:cNvSpPr>
            <p:nvPr/>
          </p:nvSpPr>
          <p:spPr bwMode="auto">
            <a:xfrm>
              <a:off x="2132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90" name="Rectangle 25"/>
            <p:cNvSpPr>
              <a:spLocks noChangeArrowheads="1"/>
            </p:cNvSpPr>
            <p:nvPr/>
          </p:nvSpPr>
          <p:spPr bwMode="auto">
            <a:xfrm rot="-5400000">
              <a:off x="1862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1</a:t>
              </a:r>
            </a:p>
          </p:txBody>
        </p:sp>
      </p:grpSp>
      <p:grpSp>
        <p:nvGrpSpPr>
          <p:cNvPr id="877591" name="Group 26"/>
          <p:cNvGrpSpPr>
            <a:grpSpLocks/>
          </p:cNvGrpSpPr>
          <p:nvPr/>
        </p:nvGrpSpPr>
        <p:grpSpPr bwMode="auto">
          <a:xfrm>
            <a:off x="3689350" y="2708275"/>
            <a:ext cx="336550" cy="1270000"/>
            <a:chOff x="2420" y="968"/>
            <a:chExt cx="212" cy="800"/>
          </a:xfrm>
        </p:grpSpPr>
        <p:sp>
          <p:nvSpPr>
            <p:cNvPr id="877592" name="Rectangle 27"/>
            <p:cNvSpPr>
              <a:spLocks noChangeArrowheads="1"/>
            </p:cNvSpPr>
            <p:nvPr/>
          </p:nvSpPr>
          <p:spPr bwMode="auto">
            <a:xfrm>
              <a:off x="2420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93" name="Rectangle 28"/>
            <p:cNvSpPr>
              <a:spLocks noChangeArrowheads="1"/>
            </p:cNvSpPr>
            <p:nvPr/>
          </p:nvSpPr>
          <p:spPr bwMode="auto">
            <a:xfrm rot="-5400000">
              <a:off x="2150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2</a:t>
              </a:r>
            </a:p>
          </p:txBody>
        </p:sp>
      </p:grpSp>
      <p:grpSp>
        <p:nvGrpSpPr>
          <p:cNvPr id="877594" name="Group 29"/>
          <p:cNvGrpSpPr>
            <a:grpSpLocks/>
          </p:cNvGrpSpPr>
          <p:nvPr/>
        </p:nvGrpSpPr>
        <p:grpSpPr bwMode="auto">
          <a:xfrm>
            <a:off x="4146550" y="2708275"/>
            <a:ext cx="336550" cy="1270000"/>
            <a:chOff x="2708" y="968"/>
            <a:chExt cx="212" cy="800"/>
          </a:xfrm>
        </p:grpSpPr>
        <p:sp>
          <p:nvSpPr>
            <p:cNvPr id="877595" name="Rectangle 30"/>
            <p:cNvSpPr>
              <a:spLocks noChangeArrowheads="1"/>
            </p:cNvSpPr>
            <p:nvPr/>
          </p:nvSpPr>
          <p:spPr bwMode="auto">
            <a:xfrm>
              <a:off x="2708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96" name="Rectangle 31"/>
            <p:cNvSpPr>
              <a:spLocks noChangeArrowheads="1"/>
            </p:cNvSpPr>
            <p:nvPr/>
          </p:nvSpPr>
          <p:spPr bwMode="auto">
            <a:xfrm rot="-5400000">
              <a:off x="2438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3</a:t>
              </a:r>
            </a:p>
          </p:txBody>
        </p:sp>
      </p:grpSp>
      <p:grpSp>
        <p:nvGrpSpPr>
          <p:cNvPr id="877597" name="Group 32"/>
          <p:cNvGrpSpPr>
            <a:grpSpLocks/>
          </p:cNvGrpSpPr>
          <p:nvPr/>
        </p:nvGrpSpPr>
        <p:grpSpPr bwMode="auto">
          <a:xfrm>
            <a:off x="4603750" y="2708275"/>
            <a:ext cx="336550" cy="1270000"/>
            <a:chOff x="2996" y="968"/>
            <a:chExt cx="212" cy="800"/>
          </a:xfrm>
        </p:grpSpPr>
        <p:sp>
          <p:nvSpPr>
            <p:cNvPr id="877598" name="Rectangle 33"/>
            <p:cNvSpPr>
              <a:spLocks noChangeArrowheads="1"/>
            </p:cNvSpPr>
            <p:nvPr/>
          </p:nvSpPr>
          <p:spPr bwMode="auto">
            <a:xfrm>
              <a:off x="2996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599" name="Rectangle 34"/>
            <p:cNvSpPr>
              <a:spLocks noChangeArrowheads="1"/>
            </p:cNvSpPr>
            <p:nvPr/>
          </p:nvSpPr>
          <p:spPr bwMode="auto">
            <a:xfrm rot="-5400000">
              <a:off x="2727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4</a:t>
              </a:r>
            </a:p>
          </p:txBody>
        </p:sp>
      </p:grpSp>
      <p:grpSp>
        <p:nvGrpSpPr>
          <p:cNvPr id="877600" name="Group 35"/>
          <p:cNvGrpSpPr>
            <a:grpSpLocks/>
          </p:cNvGrpSpPr>
          <p:nvPr/>
        </p:nvGrpSpPr>
        <p:grpSpPr bwMode="auto">
          <a:xfrm>
            <a:off x="5060950" y="2708275"/>
            <a:ext cx="336550" cy="1270000"/>
            <a:chOff x="3284" y="968"/>
            <a:chExt cx="212" cy="800"/>
          </a:xfrm>
        </p:grpSpPr>
        <p:sp>
          <p:nvSpPr>
            <p:cNvPr id="877601" name="Rectangle 36"/>
            <p:cNvSpPr>
              <a:spLocks noChangeArrowheads="1"/>
            </p:cNvSpPr>
            <p:nvPr/>
          </p:nvSpPr>
          <p:spPr bwMode="auto">
            <a:xfrm>
              <a:off x="3284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02" name="Rectangle 37"/>
            <p:cNvSpPr>
              <a:spLocks noChangeArrowheads="1"/>
            </p:cNvSpPr>
            <p:nvPr/>
          </p:nvSpPr>
          <p:spPr bwMode="auto">
            <a:xfrm rot="-5400000">
              <a:off x="3014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5</a:t>
              </a:r>
            </a:p>
          </p:txBody>
        </p:sp>
      </p:grpSp>
      <p:grpSp>
        <p:nvGrpSpPr>
          <p:cNvPr id="877603" name="Group 38"/>
          <p:cNvGrpSpPr>
            <a:grpSpLocks/>
          </p:cNvGrpSpPr>
          <p:nvPr/>
        </p:nvGrpSpPr>
        <p:grpSpPr bwMode="auto">
          <a:xfrm>
            <a:off x="5518150" y="2708275"/>
            <a:ext cx="336550" cy="1270000"/>
            <a:chOff x="3572" y="968"/>
            <a:chExt cx="212" cy="800"/>
          </a:xfrm>
        </p:grpSpPr>
        <p:sp>
          <p:nvSpPr>
            <p:cNvPr id="877604" name="Rectangle 39"/>
            <p:cNvSpPr>
              <a:spLocks noChangeArrowheads="1"/>
            </p:cNvSpPr>
            <p:nvPr/>
          </p:nvSpPr>
          <p:spPr bwMode="auto">
            <a:xfrm>
              <a:off x="3572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05" name="Rectangle 40"/>
            <p:cNvSpPr>
              <a:spLocks noChangeArrowheads="1"/>
            </p:cNvSpPr>
            <p:nvPr/>
          </p:nvSpPr>
          <p:spPr bwMode="auto">
            <a:xfrm rot="-5400000">
              <a:off x="3302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6</a:t>
              </a:r>
            </a:p>
          </p:txBody>
        </p:sp>
      </p:grpSp>
      <p:grpSp>
        <p:nvGrpSpPr>
          <p:cNvPr id="877606" name="Group 41"/>
          <p:cNvGrpSpPr>
            <a:grpSpLocks/>
          </p:cNvGrpSpPr>
          <p:nvPr/>
        </p:nvGrpSpPr>
        <p:grpSpPr bwMode="auto">
          <a:xfrm>
            <a:off x="5975350" y="2708275"/>
            <a:ext cx="336550" cy="1270000"/>
            <a:chOff x="3860" y="968"/>
            <a:chExt cx="212" cy="800"/>
          </a:xfrm>
        </p:grpSpPr>
        <p:sp>
          <p:nvSpPr>
            <p:cNvPr id="877607" name="Rectangle 42"/>
            <p:cNvSpPr>
              <a:spLocks noChangeArrowheads="1"/>
            </p:cNvSpPr>
            <p:nvPr/>
          </p:nvSpPr>
          <p:spPr bwMode="auto">
            <a:xfrm>
              <a:off x="3860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08" name="Rectangle 43"/>
            <p:cNvSpPr>
              <a:spLocks noChangeArrowheads="1"/>
            </p:cNvSpPr>
            <p:nvPr/>
          </p:nvSpPr>
          <p:spPr bwMode="auto">
            <a:xfrm rot="-5400000">
              <a:off x="3590" y="1262"/>
              <a:ext cx="7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ea typeface="宋体" pitchFamily="2" charset="-122"/>
                </a:rPr>
                <a:t>SIMM Slot 7</a:t>
              </a:r>
            </a:p>
          </p:txBody>
        </p:sp>
      </p:grpSp>
      <p:sp>
        <p:nvSpPr>
          <p:cNvPr id="877609" name="Line 44"/>
          <p:cNvSpPr>
            <a:spLocks noChangeShapeType="1"/>
          </p:cNvSpPr>
          <p:nvPr/>
        </p:nvSpPr>
        <p:spPr bwMode="auto">
          <a:xfrm flipH="1">
            <a:off x="1365250" y="4073525"/>
            <a:ext cx="13081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610" name="Line 45"/>
          <p:cNvSpPr>
            <a:spLocks noChangeShapeType="1"/>
          </p:cNvSpPr>
          <p:nvPr/>
        </p:nvSpPr>
        <p:spPr bwMode="auto">
          <a:xfrm>
            <a:off x="3130550" y="4073525"/>
            <a:ext cx="30353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611" name="Rectangle 46"/>
          <p:cNvSpPr>
            <a:spLocks noChangeArrowheads="1"/>
          </p:cNvSpPr>
          <p:nvPr/>
        </p:nvSpPr>
        <p:spPr bwMode="auto">
          <a:xfrm>
            <a:off x="2424113" y="4403725"/>
            <a:ext cx="1755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DRAM SIMM</a:t>
            </a:r>
          </a:p>
        </p:txBody>
      </p:sp>
      <p:grpSp>
        <p:nvGrpSpPr>
          <p:cNvPr id="877612" name="Group 47"/>
          <p:cNvGrpSpPr>
            <a:grpSpLocks/>
          </p:cNvGrpSpPr>
          <p:nvPr/>
        </p:nvGrpSpPr>
        <p:grpSpPr bwMode="auto">
          <a:xfrm>
            <a:off x="1358900" y="4905375"/>
            <a:ext cx="811213" cy="333375"/>
            <a:chOff x="952" y="2352"/>
            <a:chExt cx="511" cy="210"/>
          </a:xfrm>
        </p:grpSpPr>
        <p:sp>
          <p:nvSpPr>
            <p:cNvPr id="877613" name="Rectangle 48"/>
            <p:cNvSpPr>
              <a:spLocks noChangeArrowheads="1"/>
            </p:cNvSpPr>
            <p:nvPr/>
          </p:nvSpPr>
          <p:spPr bwMode="auto">
            <a:xfrm>
              <a:off x="964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14" name="Rectangle 49"/>
            <p:cNvSpPr>
              <a:spLocks noChangeArrowheads="1"/>
            </p:cNvSpPr>
            <p:nvPr/>
          </p:nvSpPr>
          <p:spPr bwMode="auto">
            <a:xfrm>
              <a:off x="952" y="235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15" name="Group 50"/>
          <p:cNvGrpSpPr>
            <a:grpSpLocks/>
          </p:cNvGrpSpPr>
          <p:nvPr/>
        </p:nvGrpSpPr>
        <p:grpSpPr bwMode="auto">
          <a:xfrm>
            <a:off x="1358900" y="5286375"/>
            <a:ext cx="811213" cy="333375"/>
            <a:chOff x="952" y="2592"/>
            <a:chExt cx="511" cy="210"/>
          </a:xfrm>
        </p:grpSpPr>
        <p:sp>
          <p:nvSpPr>
            <p:cNvPr id="877616" name="Rectangle 51"/>
            <p:cNvSpPr>
              <a:spLocks noChangeArrowheads="1"/>
            </p:cNvSpPr>
            <p:nvPr/>
          </p:nvSpPr>
          <p:spPr bwMode="auto">
            <a:xfrm>
              <a:off x="964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17" name="Rectangle 52"/>
            <p:cNvSpPr>
              <a:spLocks noChangeArrowheads="1"/>
            </p:cNvSpPr>
            <p:nvPr/>
          </p:nvSpPr>
          <p:spPr bwMode="auto">
            <a:xfrm>
              <a:off x="952" y="259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18" name="Group 53"/>
          <p:cNvGrpSpPr>
            <a:grpSpLocks/>
          </p:cNvGrpSpPr>
          <p:nvPr/>
        </p:nvGrpSpPr>
        <p:grpSpPr bwMode="auto">
          <a:xfrm>
            <a:off x="5245100" y="4905375"/>
            <a:ext cx="811213" cy="333375"/>
            <a:chOff x="3400" y="2352"/>
            <a:chExt cx="511" cy="210"/>
          </a:xfrm>
        </p:grpSpPr>
        <p:sp>
          <p:nvSpPr>
            <p:cNvPr id="877619" name="Rectangle 54"/>
            <p:cNvSpPr>
              <a:spLocks noChangeArrowheads="1"/>
            </p:cNvSpPr>
            <p:nvPr/>
          </p:nvSpPr>
          <p:spPr bwMode="auto">
            <a:xfrm>
              <a:off x="3412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20" name="Rectangle 55"/>
            <p:cNvSpPr>
              <a:spLocks noChangeArrowheads="1"/>
            </p:cNvSpPr>
            <p:nvPr/>
          </p:nvSpPr>
          <p:spPr bwMode="auto">
            <a:xfrm>
              <a:off x="3400" y="235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21" name="Group 56"/>
          <p:cNvGrpSpPr>
            <a:grpSpLocks/>
          </p:cNvGrpSpPr>
          <p:nvPr/>
        </p:nvGrpSpPr>
        <p:grpSpPr bwMode="auto">
          <a:xfrm>
            <a:off x="5245100" y="5286375"/>
            <a:ext cx="811213" cy="333375"/>
            <a:chOff x="3400" y="2592"/>
            <a:chExt cx="511" cy="210"/>
          </a:xfrm>
        </p:grpSpPr>
        <p:sp>
          <p:nvSpPr>
            <p:cNvPr id="877622" name="Rectangle 57"/>
            <p:cNvSpPr>
              <a:spLocks noChangeArrowheads="1"/>
            </p:cNvSpPr>
            <p:nvPr/>
          </p:nvSpPr>
          <p:spPr bwMode="auto">
            <a:xfrm>
              <a:off x="3412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23" name="Rectangle 58"/>
            <p:cNvSpPr>
              <a:spLocks noChangeArrowheads="1"/>
            </p:cNvSpPr>
            <p:nvPr/>
          </p:nvSpPr>
          <p:spPr bwMode="auto">
            <a:xfrm>
              <a:off x="3400" y="259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24" name="Group 59"/>
          <p:cNvGrpSpPr>
            <a:grpSpLocks/>
          </p:cNvGrpSpPr>
          <p:nvPr/>
        </p:nvGrpSpPr>
        <p:grpSpPr bwMode="auto">
          <a:xfrm>
            <a:off x="4254500" y="5286375"/>
            <a:ext cx="811213" cy="333375"/>
            <a:chOff x="2776" y="2592"/>
            <a:chExt cx="511" cy="210"/>
          </a:xfrm>
        </p:grpSpPr>
        <p:sp>
          <p:nvSpPr>
            <p:cNvPr id="877625" name="Rectangle 60"/>
            <p:cNvSpPr>
              <a:spLocks noChangeArrowheads="1"/>
            </p:cNvSpPr>
            <p:nvPr/>
          </p:nvSpPr>
          <p:spPr bwMode="auto">
            <a:xfrm>
              <a:off x="2788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26" name="Rectangle 61"/>
            <p:cNvSpPr>
              <a:spLocks noChangeArrowheads="1"/>
            </p:cNvSpPr>
            <p:nvPr/>
          </p:nvSpPr>
          <p:spPr bwMode="auto">
            <a:xfrm>
              <a:off x="2776" y="259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27" name="Group 65"/>
          <p:cNvGrpSpPr>
            <a:grpSpLocks/>
          </p:cNvGrpSpPr>
          <p:nvPr/>
        </p:nvGrpSpPr>
        <p:grpSpPr bwMode="auto">
          <a:xfrm>
            <a:off x="2273300" y="5286375"/>
            <a:ext cx="811213" cy="333375"/>
            <a:chOff x="1528" y="2592"/>
            <a:chExt cx="511" cy="210"/>
          </a:xfrm>
        </p:grpSpPr>
        <p:sp>
          <p:nvSpPr>
            <p:cNvPr id="877628" name="Rectangle 66"/>
            <p:cNvSpPr>
              <a:spLocks noChangeArrowheads="1"/>
            </p:cNvSpPr>
            <p:nvPr/>
          </p:nvSpPr>
          <p:spPr bwMode="auto">
            <a:xfrm>
              <a:off x="1540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29" name="Rectangle 67"/>
            <p:cNvSpPr>
              <a:spLocks noChangeArrowheads="1"/>
            </p:cNvSpPr>
            <p:nvPr/>
          </p:nvSpPr>
          <p:spPr bwMode="auto">
            <a:xfrm>
              <a:off x="1528" y="259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30" name="Group 68"/>
          <p:cNvGrpSpPr>
            <a:grpSpLocks/>
          </p:cNvGrpSpPr>
          <p:nvPr/>
        </p:nvGrpSpPr>
        <p:grpSpPr bwMode="auto">
          <a:xfrm>
            <a:off x="4254500" y="4905375"/>
            <a:ext cx="811213" cy="333375"/>
            <a:chOff x="2776" y="2352"/>
            <a:chExt cx="511" cy="210"/>
          </a:xfrm>
        </p:grpSpPr>
        <p:sp>
          <p:nvSpPr>
            <p:cNvPr id="877631" name="Rectangle 69"/>
            <p:cNvSpPr>
              <a:spLocks noChangeArrowheads="1"/>
            </p:cNvSpPr>
            <p:nvPr/>
          </p:nvSpPr>
          <p:spPr bwMode="auto">
            <a:xfrm>
              <a:off x="2788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32" name="Rectangle 70"/>
            <p:cNvSpPr>
              <a:spLocks noChangeArrowheads="1"/>
            </p:cNvSpPr>
            <p:nvPr/>
          </p:nvSpPr>
          <p:spPr bwMode="auto">
            <a:xfrm>
              <a:off x="2776" y="235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grpSp>
        <p:nvGrpSpPr>
          <p:cNvPr id="877633" name="Group 74"/>
          <p:cNvGrpSpPr>
            <a:grpSpLocks/>
          </p:cNvGrpSpPr>
          <p:nvPr/>
        </p:nvGrpSpPr>
        <p:grpSpPr bwMode="auto">
          <a:xfrm>
            <a:off x="2273300" y="4905375"/>
            <a:ext cx="811213" cy="333375"/>
            <a:chOff x="1528" y="2352"/>
            <a:chExt cx="511" cy="210"/>
          </a:xfrm>
        </p:grpSpPr>
        <p:sp>
          <p:nvSpPr>
            <p:cNvPr id="877634" name="Rectangle 75"/>
            <p:cNvSpPr>
              <a:spLocks noChangeArrowheads="1"/>
            </p:cNvSpPr>
            <p:nvPr/>
          </p:nvSpPr>
          <p:spPr bwMode="auto">
            <a:xfrm>
              <a:off x="1540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877635" name="Rectangle 76"/>
            <p:cNvSpPr>
              <a:spLocks noChangeArrowheads="1"/>
            </p:cNvSpPr>
            <p:nvPr/>
          </p:nvSpPr>
          <p:spPr bwMode="auto">
            <a:xfrm>
              <a:off x="1528" y="2352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DRAM</a:t>
              </a:r>
            </a:p>
          </p:txBody>
        </p:sp>
      </p:grpSp>
      <p:sp>
        <p:nvSpPr>
          <p:cNvPr id="877636" name="Rectangle 78"/>
          <p:cNvSpPr>
            <a:spLocks noGrp="1" noChangeArrowheads="1"/>
          </p:cNvSpPr>
          <p:nvPr>
            <p:ph type="title" idx="4294967295"/>
          </p:nvPr>
        </p:nvSpPr>
        <p:spPr>
          <a:xfrm>
            <a:off x="896938" y="142875"/>
            <a:ext cx="6740525" cy="477838"/>
          </a:xfrm>
          <a:noFill/>
        </p:spPr>
        <p:txBody>
          <a:bodyPr wrap="none"/>
          <a:lstStyle/>
          <a:p>
            <a:pPr eaLnBrk="1" hangingPunct="1"/>
            <a:r>
              <a:rPr lang="zh-CN" altLang="en-US" sz="3200"/>
              <a:t>举例：</a:t>
            </a:r>
            <a:r>
              <a:rPr lang="en-US" altLang="zh-CN" sz="3200"/>
              <a:t>SPARCstation 20’s Memory Module</a:t>
            </a:r>
          </a:p>
        </p:txBody>
      </p:sp>
      <p:sp>
        <p:nvSpPr>
          <p:cNvPr id="877637" name="Text Box 79"/>
          <p:cNvSpPr txBox="1">
            <a:spLocks noChangeArrowheads="1"/>
          </p:cNvSpPr>
          <p:nvPr/>
        </p:nvSpPr>
        <p:spPr bwMode="auto">
          <a:xfrm>
            <a:off x="6613525" y="4789488"/>
            <a:ext cx="202247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内存条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最多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能同时读出</a:t>
            </a:r>
            <a:r>
              <a:rPr kumimoji="1" lang="en-US" altLang="zh-CN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128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位数据</a:t>
            </a:r>
          </a:p>
        </p:txBody>
      </p:sp>
      <p:sp>
        <p:nvSpPr>
          <p:cNvPr id="877638" name="Text Box 80"/>
          <p:cNvSpPr txBox="1">
            <a:spLocks noChangeArrowheads="1"/>
          </p:cNvSpPr>
          <p:nvPr/>
        </p:nvSpPr>
        <p:spPr bwMode="auto">
          <a:xfrm>
            <a:off x="6548438" y="3438525"/>
            <a:ext cx="21447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存储器总线的总线宽度为</a:t>
            </a:r>
            <a:r>
              <a:rPr kumimoji="1" lang="en-US" altLang="zh-CN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128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</a:t>
            </a:r>
          </a:p>
        </p:txBody>
      </p:sp>
      <p:sp>
        <p:nvSpPr>
          <p:cNvPr id="877639" name="Text Box 81"/>
          <p:cNvSpPr txBox="1">
            <a:spLocks noChangeArrowheads="1"/>
          </p:cNvSpPr>
          <p:nvPr/>
        </p:nvSpPr>
        <p:spPr bwMode="auto">
          <a:xfrm>
            <a:off x="1150938" y="6084888"/>
            <a:ext cx="56165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FF"/>
                </a:solidFill>
                <a:ea typeface="微软雅黑" pitchFamily="34" charset="-122"/>
              </a:rPr>
              <a:t>每次访存操作总是在某一个内存条内进行！</a:t>
            </a:r>
          </a:p>
        </p:txBody>
      </p:sp>
      <p:sp>
        <p:nvSpPr>
          <p:cNvPr id="877640" name="Line 72"/>
          <p:cNvSpPr>
            <a:spLocks noChangeShapeType="1"/>
          </p:cNvSpPr>
          <p:nvPr/>
        </p:nvSpPr>
        <p:spPr bwMode="auto">
          <a:xfrm>
            <a:off x="3267075" y="5273675"/>
            <a:ext cx="765175" cy="0"/>
          </a:xfrm>
          <a:prstGeom prst="line">
            <a:avLst/>
          </a:prstGeom>
          <a:noFill/>
          <a:ln w="28575">
            <a:solidFill>
              <a:srgbClr val="800000"/>
            </a:solidFill>
            <a:prstDash val="dash"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77641" name="Text Box 73"/>
          <p:cNvSpPr txBox="1">
            <a:spLocks noChangeArrowheads="1"/>
          </p:cNvSpPr>
          <p:nvPr/>
        </p:nvSpPr>
        <p:spPr bwMode="auto">
          <a:xfrm>
            <a:off x="276225" y="1146175"/>
            <a:ext cx="2901950" cy="8223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总线宽度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是指总线中数据线的条数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主存模块的连接和读写操作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815975"/>
            <a:ext cx="8191500" cy="415925"/>
          </a:xfrm>
        </p:spPr>
        <p:txBody>
          <a:bodyPr/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芯片内部结构示意图</a:t>
            </a:r>
          </a:p>
        </p:txBody>
      </p:sp>
      <p:pic>
        <p:nvPicPr>
          <p:cNvPr id="5601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3013"/>
            <a:ext cx="8870950" cy="4111625"/>
          </a:xfrm>
          <a:prstGeom prst="rect">
            <a:avLst/>
          </a:prstGeom>
          <a:noFill/>
        </p:spPr>
      </p:pic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274638" y="5505450"/>
            <a:ext cx="8535987" cy="1006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SzPct val="100000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图中芯片容量为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16×8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位，存储阵列为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×4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，地址引脚采用复用方式，因而仅需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根地址引脚，每个超元（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supercell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）有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根数据引脚，有一个内部的行缓冲（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row buffer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），通常用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元件实现。 </a:t>
            </a:r>
          </a:p>
        </p:txBody>
      </p:sp>
    </p:spTree>
    <p:extLst>
      <p:ext uri="{BB962C8B-B14F-4D97-AF65-F5344CB8AC3E}">
        <p14:creationId xmlns:p14="http://schemas.microsoft.com/office/powerpoint/2010/main" val="1697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主存模块的连接和读写操作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831850"/>
            <a:ext cx="8191500" cy="415925"/>
          </a:xfrm>
        </p:spPr>
        <p:txBody>
          <a:bodyPr/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芯片读写原理示意图</a:t>
            </a:r>
            <a:r>
              <a:rPr lang="zh-CN" altLang="en-US" sz="2400">
                <a:ea typeface="宋体" pitchFamily="2" charset="-122"/>
              </a:rPr>
              <a:t> </a:t>
            </a:r>
          </a:p>
        </p:txBody>
      </p:sp>
      <p:pic>
        <p:nvPicPr>
          <p:cNvPr id="559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1212850"/>
            <a:ext cx="9101137" cy="3946525"/>
          </a:xfrm>
          <a:prstGeom prst="rect">
            <a:avLst/>
          </a:prstGeom>
          <a:noFill/>
        </p:spPr>
      </p:pic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306388" y="5146675"/>
            <a:ext cx="8651875" cy="16160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首先，存储控制器将行地址“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送行译码器，选中第“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行，此时，整个一行数据被送行缓冲。然后，存储控制器将列地址“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送列译码器，选中第“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列，此时，将行缓冲第“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列的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supercell(2,1)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读到数据线，并继续送往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6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0338"/>
            <a:ext cx="7315200" cy="474662"/>
          </a:xfrm>
          <a:noFill/>
        </p:spPr>
        <p:txBody>
          <a:bodyPr wrap="none"/>
          <a:lstStyle/>
          <a:p>
            <a:pPr eaLnBrk="1" hangingPunct="1"/>
            <a:r>
              <a:rPr lang="zh-CN" altLang="en-US" sz="3200"/>
              <a:t>举例：</a:t>
            </a:r>
            <a:r>
              <a:rPr lang="en-US" altLang="zh-CN" sz="3200"/>
              <a:t>SPARCstation 20’s</a:t>
            </a:r>
            <a:r>
              <a:rPr lang="zh-CN" altLang="en-US" sz="3200"/>
              <a:t>内存条</a:t>
            </a:r>
            <a:r>
              <a:rPr lang="en-US" altLang="zh-CN" sz="3200"/>
              <a:t>(</a:t>
            </a:r>
            <a:r>
              <a:rPr lang="zh-CN" altLang="en-US" sz="3200"/>
              <a:t>模块</a:t>
            </a:r>
            <a:r>
              <a:rPr lang="en-US" altLang="zh-CN" sz="3200"/>
              <a:t>)</a:t>
            </a:r>
          </a:p>
        </p:txBody>
      </p:sp>
      <p:sp>
        <p:nvSpPr>
          <p:cNvPr id="88064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7163" y="709613"/>
            <a:ext cx="8775700" cy="90487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one memory module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（内存条）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Smallest: 4 MB = 16x 2Mb DRAM chips, 8 KB of  Page SRAM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Biggest: 64 MB = 32x 16Mb chips, 16 KB of Page  SRAM</a:t>
            </a:r>
          </a:p>
        </p:txBody>
      </p:sp>
      <p:sp>
        <p:nvSpPr>
          <p:cNvPr id="880644" name="Text Box 63"/>
          <p:cNvSpPr txBox="1">
            <a:spLocks noChangeArrowheads="1"/>
          </p:cNvSpPr>
          <p:nvPr/>
        </p:nvSpPr>
        <p:spPr bwMode="auto">
          <a:xfrm>
            <a:off x="0" y="5272088"/>
            <a:ext cx="827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latin typeface="Arial" pitchFamily="34" charset="0"/>
              <a:ea typeface="华文新魏" pitchFamily="2" charset="-122"/>
            </a:endParaRP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1689100" y="3289300"/>
            <a:ext cx="16510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/>
            </a:outerShdw>
          </a:effec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80646" name="Line 7"/>
          <p:cNvSpPr>
            <a:spLocks noChangeShapeType="1"/>
          </p:cNvSpPr>
          <p:nvPr/>
        </p:nvSpPr>
        <p:spPr bwMode="auto">
          <a:xfrm>
            <a:off x="1308100" y="32766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47" name="Line 8"/>
          <p:cNvSpPr>
            <a:spLocks noChangeShapeType="1"/>
          </p:cNvSpPr>
          <p:nvPr/>
        </p:nvSpPr>
        <p:spPr bwMode="auto">
          <a:xfrm>
            <a:off x="1308100" y="49530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48" name="Line 9"/>
          <p:cNvSpPr>
            <a:spLocks noChangeShapeType="1"/>
          </p:cNvSpPr>
          <p:nvPr/>
        </p:nvSpPr>
        <p:spPr bwMode="auto">
          <a:xfrm flipV="1">
            <a:off x="1447800" y="4559300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49" name="Line 10"/>
          <p:cNvSpPr>
            <a:spLocks noChangeShapeType="1"/>
          </p:cNvSpPr>
          <p:nvPr/>
        </p:nvSpPr>
        <p:spPr bwMode="auto">
          <a:xfrm>
            <a:off x="1447800" y="32893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0" name="Rectangle 11"/>
          <p:cNvSpPr>
            <a:spLocks noChangeArrowheads="1"/>
          </p:cNvSpPr>
          <p:nvPr/>
        </p:nvSpPr>
        <p:spPr bwMode="auto">
          <a:xfrm rot="-5400000">
            <a:off x="840581" y="3912394"/>
            <a:ext cx="1158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800" b="1">
                <a:latin typeface="Arial" pitchFamily="34" charset="0"/>
                <a:ea typeface="宋体" pitchFamily="2" charset="-122"/>
              </a:rPr>
              <a:t>512 </a:t>
            </a:r>
            <a:r>
              <a:rPr lang="en-US" altLang="zh-CN" sz="1800" b="1">
                <a:latin typeface="Arial" pitchFamily="34" charset="0"/>
                <a:ea typeface="宋体" pitchFamily="2" charset="-122"/>
              </a:rPr>
              <a:t>rows</a:t>
            </a:r>
          </a:p>
        </p:txBody>
      </p:sp>
      <p:sp>
        <p:nvSpPr>
          <p:cNvPr id="880651" name="Line 12"/>
          <p:cNvSpPr>
            <a:spLocks noChangeShapeType="1"/>
          </p:cNvSpPr>
          <p:nvPr/>
        </p:nvSpPr>
        <p:spPr bwMode="auto">
          <a:xfrm>
            <a:off x="3651250" y="26098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2" name="Line 13"/>
          <p:cNvSpPr>
            <a:spLocks noChangeShapeType="1"/>
          </p:cNvSpPr>
          <p:nvPr/>
        </p:nvSpPr>
        <p:spPr bwMode="auto">
          <a:xfrm>
            <a:off x="2051050" y="26098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3" name="Line 14"/>
          <p:cNvSpPr>
            <a:spLocks noChangeShapeType="1"/>
          </p:cNvSpPr>
          <p:nvPr/>
        </p:nvSpPr>
        <p:spPr bwMode="auto">
          <a:xfrm>
            <a:off x="2063750" y="274955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4" name="Line 15"/>
          <p:cNvSpPr>
            <a:spLocks noChangeShapeType="1"/>
          </p:cNvSpPr>
          <p:nvPr/>
        </p:nvSpPr>
        <p:spPr bwMode="auto">
          <a:xfrm flipH="1">
            <a:off x="3257550" y="2749550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5" name="Rectangle 16"/>
          <p:cNvSpPr>
            <a:spLocks noChangeArrowheads="1"/>
          </p:cNvSpPr>
          <p:nvPr/>
        </p:nvSpPr>
        <p:spPr bwMode="auto">
          <a:xfrm>
            <a:off x="2305050" y="2540000"/>
            <a:ext cx="1082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800" b="1">
                <a:latin typeface="Arial" pitchFamily="34" charset="0"/>
                <a:ea typeface="宋体" pitchFamily="2" charset="-122"/>
              </a:rPr>
              <a:t>512 </a:t>
            </a:r>
            <a:r>
              <a:rPr lang="en-US" altLang="zh-CN" sz="1800" b="1">
                <a:latin typeface="Arial" pitchFamily="34" charset="0"/>
                <a:ea typeface="宋体" pitchFamily="2" charset="-122"/>
              </a:rPr>
              <a:t>cols</a:t>
            </a:r>
          </a:p>
        </p:txBody>
      </p:sp>
      <p:sp>
        <p:nvSpPr>
          <p:cNvPr id="880656" name="Line 17"/>
          <p:cNvSpPr>
            <a:spLocks noChangeShapeType="1"/>
          </p:cNvSpPr>
          <p:nvPr/>
        </p:nvSpPr>
        <p:spPr bwMode="auto">
          <a:xfrm flipV="1">
            <a:off x="1689100" y="2968625"/>
            <a:ext cx="312738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7" name="Line 18"/>
          <p:cNvSpPr>
            <a:spLocks noChangeShapeType="1"/>
          </p:cNvSpPr>
          <p:nvPr/>
        </p:nvSpPr>
        <p:spPr bwMode="auto">
          <a:xfrm flipV="1">
            <a:off x="3336925" y="2978150"/>
            <a:ext cx="327025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8" name="Line 19"/>
          <p:cNvSpPr>
            <a:spLocks noChangeShapeType="1"/>
          </p:cNvSpPr>
          <p:nvPr/>
        </p:nvSpPr>
        <p:spPr bwMode="auto">
          <a:xfrm flipV="1">
            <a:off x="3336925" y="4619625"/>
            <a:ext cx="322263" cy="325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9" name="Line 20"/>
          <p:cNvSpPr>
            <a:spLocks noChangeShapeType="1"/>
          </p:cNvSpPr>
          <p:nvPr/>
        </p:nvSpPr>
        <p:spPr bwMode="auto">
          <a:xfrm>
            <a:off x="1993900" y="2971800"/>
            <a:ext cx="166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0" name="Line 21"/>
          <p:cNvSpPr>
            <a:spLocks noChangeShapeType="1"/>
          </p:cNvSpPr>
          <p:nvPr/>
        </p:nvSpPr>
        <p:spPr bwMode="auto">
          <a:xfrm flipH="1">
            <a:off x="3657600" y="2965450"/>
            <a:ext cx="0" cy="167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1" name="Rectangle 22"/>
          <p:cNvSpPr>
            <a:spLocks noChangeArrowheads="1"/>
          </p:cNvSpPr>
          <p:nvPr/>
        </p:nvSpPr>
        <p:spPr bwMode="auto">
          <a:xfrm>
            <a:off x="1625600" y="3294063"/>
            <a:ext cx="1755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 b="1">
                <a:latin typeface="Arial" pitchFamily="34" charset="0"/>
                <a:ea typeface="宋体" pitchFamily="2" charset="-122"/>
              </a:rPr>
              <a:t>DRAM Chip 15</a:t>
            </a:r>
          </a:p>
        </p:txBody>
      </p:sp>
      <p:sp>
        <p:nvSpPr>
          <p:cNvPr id="880662" name="Rectangle 23"/>
          <p:cNvSpPr>
            <a:spLocks noChangeArrowheads="1"/>
          </p:cNvSpPr>
          <p:nvPr/>
        </p:nvSpPr>
        <p:spPr bwMode="auto">
          <a:xfrm>
            <a:off x="1689100" y="5118100"/>
            <a:ext cx="1651000" cy="279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latin typeface="Arial" pitchFamily="34" charset="0"/>
              <a:ea typeface="华文新魏" pitchFamily="2" charset="-122"/>
            </a:endParaRPr>
          </a:p>
        </p:txBody>
      </p:sp>
      <p:sp>
        <p:nvSpPr>
          <p:cNvPr id="880663" name="Line 24"/>
          <p:cNvSpPr>
            <a:spLocks noChangeShapeType="1"/>
          </p:cNvSpPr>
          <p:nvPr/>
        </p:nvSpPr>
        <p:spPr bwMode="auto">
          <a:xfrm flipV="1">
            <a:off x="3336925" y="4802188"/>
            <a:ext cx="322263" cy="3254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4" name="Line 25"/>
          <p:cNvSpPr>
            <a:spLocks noChangeShapeType="1"/>
          </p:cNvSpPr>
          <p:nvPr/>
        </p:nvSpPr>
        <p:spPr bwMode="auto">
          <a:xfrm>
            <a:off x="3657600" y="4813300"/>
            <a:ext cx="0" cy="279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5" name="Line 26"/>
          <p:cNvSpPr>
            <a:spLocks noChangeShapeType="1"/>
          </p:cNvSpPr>
          <p:nvPr/>
        </p:nvSpPr>
        <p:spPr bwMode="auto">
          <a:xfrm flipV="1">
            <a:off x="3336925" y="5083175"/>
            <a:ext cx="322263" cy="3159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6" name="Line 27"/>
          <p:cNvSpPr>
            <a:spLocks noChangeShapeType="1"/>
          </p:cNvSpPr>
          <p:nvPr/>
        </p:nvSpPr>
        <p:spPr bwMode="auto">
          <a:xfrm>
            <a:off x="2590800" y="5422900"/>
            <a:ext cx="0" cy="396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7" name="Rectangle 28"/>
          <p:cNvSpPr>
            <a:spLocks noChangeArrowheads="1"/>
          </p:cNvSpPr>
          <p:nvPr/>
        </p:nvSpPr>
        <p:spPr bwMode="auto">
          <a:xfrm>
            <a:off x="1466850" y="5408613"/>
            <a:ext cx="167481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b="1">
                <a:latin typeface="Arial" pitchFamily="34" charset="0"/>
                <a:ea typeface="宋体" pitchFamily="2" charset="-122"/>
              </a:rPr>
              <a:t>bits&lt;127:120</a:t>
            </a:r>
            <a:r>
              <a:rPr lang="en-US" altLang="zh-CN" sz="1600" b="1">
                <a:ea typeface="宋体" pitchFamily="2" charset="-122"/>
              </a:rPr>
              <a:t>&gt;</a:t>
            </a:r>
          </a:p>
        </p:txBody>
      </p:sp>
      <p:sp>
        <p:nvSpPr>
          <p:cNvPr id="880668" name="Line 29"/>
          <p:cNvSpPr>
            <a:spLocks noChangeShapeType="1"/>
          </p:cNvSpPr>
          <p:nvPr/>
        </p:nvSpPr>
        <p:spPr bwMode="auto">
          <a:xfrm flipV="1">
            <a:off x="3659188" y="4545013"/>
            <a:ext cx="39370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9" name="Rectangle 30"/>
          <p:cNvSpPr>
            <a:spLocks noChangeArrowheads="1"/>
          </p:cNvSpPr>
          <p:nvPr/>
        </p:nvSpPr>
        <p:spPr bwMode="auto">
          <a:xfrm>
            <a:off x="3973513" y="4368800"/>
            <a:ext cx="777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800" b="1">
                <a:latin typeface="Arial" pitchFamily="34" charset="0"/>
                <a:ea typeface="宋体" pitchFamily="2" charset="-122"/>
              </a:rPr>
              <a:t>8 </a:t>
            </a:r>
            <a:r>
              <a:rPr lang="en-US" altLang="zh-CN" sz="1800" b="1">
                <a:latin typeface="Arial" pitchFamily="34" charset="0"/>
                <a:ea typeface="宋体" pitchFamily="2" charset="-122"/>
              </a:rPr>
              <a:t>bits</a:t>
            </a:r>
          </a:p>
        </p:txBody>
      </p:sp>
      <p:sp>
        <p:nvSpPr>
          <p:cNvPr id="880670" name="Line 31"/>
          <p:cNvSpPr>
            <a:spLocks noChangeShapeType="1"/>
          </p:cNvSpPr>
          <p:nvPr/>
        </p:nvSpPr>
        <p:spPr bwMode="auto">
          <a:xfrm flipV="1">
            <a:off x="1689100" y="4940300"/>
            <a:ext cx="127000" cy="177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1" name="Line 32"/>
          <p:cNvSpPr>
            <a:spLocks noChangeShapeType="1"/>
          </p:cNvSpPr>
          <p:nvPr/>
        </p:nvSpPr>
        <p:spPr bwMode="auto">
          <a:xfrm flipH="1">
            <a:off x="3478213" y="4800600"/>
            <a:ext cx="1920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2" name="Rectangle 33"/>
          <p:cNvSpPr>
            <a:spLocks noChangeArrowheads="1"/>
          </p:cNvSpPr>
          <p:nvPr/>
        </p:nvSpPr>
        <p:spPr bwMode="auto">
          <a:xfrm>
            <a:off x="1638300" y="5094288"/>
            <a:ext cx="17192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800" b="1">
                <a:latin typeface="Arial" pitchFamily="34" charset="0"/>
                <a:ea typeface="宋体" pitchFamily="2" charset="-122"/>
              </a:rPr>
              <a:t>512×</a:t>
            </a:r>
            <a:r>
              <a:rPr lang="en-US" altLang="zh-CN" sz="1800" b="1">
                <a:latin typeface="Arial" pitchFamily="34" charset="0"/>
                <a:ea typeface="宋体" pitchFamily="2" charset="-122"/>
              </a:rPr>
              <a:t>8  SRAM</a:t>
            </a:r>
          </a:p>
        </p:txBody>
      </p:sp>
      <p:sp>
        <p:nvSpPr>
          <p:cNvPr id="880673" name="Line 34"/>
          <p:cNvSpPr>
            <a:spLocks noChangeShapeType="1"/>
          </p:cNvSpPr>
          <p:nvPr/>
        </p:nvSpPr>
        <p:spPr bwMode="auto">
          <a:xfrm flipV="1">
            <a:off x="2997200" y="5245100"/>
            <a:ext cx="342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4" name="Rectangle 35"/>
          <p:cNvSpPr>
            <a:spLocks noChangeArrowheads="1"/>
          </p:cNvSpPr>
          <p:nvPr/>
        </p:nvSpPr>
        <p:spPr bwMode="auto">
          <a:xfrm>
            <a:off x="1963738" y="3962400"/>
            <a:ext cx="1108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zh-CN" altLang="en-US" sz="1800" b="1">
                <a:latin typeface="Arial" pitchFamily="34" charset="0"/>
                <a:ea typeface="宋体" pitchFamily="2" charset="-122"/>
              </a:rPr>
              <a:t>256</a:t>
            </a:r>
            <a:r>
              <a:rPr lang="en-US" altLang="zh-CN" sz="1800" b="1">
                <a:latin typeface="Arial" pitchFamily="34" charset="0"/>
                <a:ea typeface="宋体" pitchFamily="2" charset="-122"/>
              </a:rPr>
              <a:t>K x 8</a:t>
            </a:r>
          </a:p>
          <a:p>
            <a:pPr algn="ctr"/>
            <a:r>
              <a:rPr lang="en-US" altLang="zh-CN" sz="1800" b="1">
                <a:latin typeface="Arial" pitchFamily="34" charset="0"/>
                <a:ea typeface="宋体" pitchFamily="2" charset="-122"/>
              </a:rPr>
              <a:t>= 2 Mb</a:t>
            </a:r>
          </a:p>
        </p:txBody>
      </p:sp>
      <p:sp>
        <p:nvSpPr>
          <p:cNvPr id="384036" name="Rectangle 36"/>
          <p:cNvSpPr>
            <a:spLocks noChangeArrowheads="1"/>
          </p:cNvSpPr>
          <p:nvPr/>
        </p:nvSpPr>
        <p:spPr bwMode="auto">
          <a:xfrm>
            <a:off x="5803900" y="2222500"/>
            <a:ext cx="16510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/>
            </a:outerShdw>
          </a:effec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880676" name="Line 37"/>
          <p:cNvSpPr>
            <a:spLocks noChangeShapeType="1"/>
          </p:cNvSpPr>
          <p:nvPr/>
        </p:nvSpPr>
        <p:spPr bwMode="auto">
          <a:xfrm flipV="1">
            <a:off x="5803900" y="1906588"/>
            <a:ext cx="312738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7" name="Line 38"/>
          <p:cNvSpPr>
            <a:spLocks noChangeShapeType="1"/>
          </p:cNvSpPr>
          <p:nvPr/>
        </p:nvSpPr>
        <p:spPr bwMode="auto">
          <a:xfrm flipV="1">
            <a:off x="7446963" y="1906588"/>
            <a:ext cx="322262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8" name="Line 39"/>
          <p:cNvSpPr>
            <a:spLocks noChangeShapeType="1"/>
          </p:cNvSpPr>
          <p:nvPr/>
        </p:nvSpPr>
        <p:spPr bwMode="auto">
          <a:xfrm flipV="1">
            <a:off x="7446963" y="3559175"/>
            <a:ext cx="322262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9" name="Line 40"/>
          <p:cNvSpPr>
            <a:spLocks noChangeShapeType="1"/>
          </p:cNvSpPr>
          <p:nvPr/>
        </p:nvSpPr>
        <p:spPr bwMode="auto">
          <a:xfrm>
            <a:off x="6108700" y="1905000"/>
            <a:ext cx="1674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0" name="Line 41"/>
          <p:cNvSpPr>
            <a:spLocks noChangeShapeType="1"/>
          </p:cNvSpPr>
          <p:nvPr/>
        </p:nvSpPr>
        <p:spPr bwMode="auto">
          <a:xfrm>
            <a:off x="7772400" y="1898650"/>
            <a:ext cx="0" cy="167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1" name="Rectangle 42"/>
          <p:cNvSpPr>
            <a:spLocks noChangeArrowheads="1"/>
          </p:cNvSpPr>
          <p:nvPr/>
        </p:nvSpPr>
        <p:spPr bwMode="auto">
          <a:xfrm>
            <a:off x="5859463" y="2209800"/>
            <a:ext cx="161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 b="1">
                <a:latin typeface="Arial" pitchFamily="34" charset="0"/>
                <a:ea typeface="宋体" pitchFamily="2" charset="-122"/>
              </a:rPr>
              <a:t>DRAM</a:t>
            </a:r>
            <a:r>
              <a:rPr lang="en-US" altLang="zh-CN" sz="1600" b="1">
                <a:ea typeface="宋体" pitchFamily="2" charset="-122"/>
              </a:rPr>
              <a:t> </a:t>
            </a:r>
            <a:r>
              <a:rPr lang="en-US" altLang="zh-CN" sz="1800" b="1">
                <a:latin typeface="Arial" pitchFamily="34" charset="0"/>
                <a:ea typeface="宋体" pitchFamily="2" charset="-122"/>
              </a:rPr>
              <a:t>Chip 0</a:t>
            </a:r>
          </a:p>
        </p:txBody>
      </p:sp>
      <p:sp>
        <p:nvSpPr>
          <p:cNvPr id="880682" name="Rectangle 43"/>
          <p:cNvSpPr>
            <a:spLocks noChangeArrowheads="1"/>
          </p:cNvSpPr>
          <p:nvPr/>
        </p:nvSpPr>
        <p:spPr bwMode="auto">
          <a:xfrm>
            <a:off x="5803900" y="4051300"/>
            <a:ext cx="1651000" cy="279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latin typeface="Arial" pitchFamily="34" charset="0"/>
              <a:ea typeface="华文新魏" pitchFamily="2" charset="-122"/>
            </a:endParaRPr>
          </a:p>
        </p:txBody>
      </p:sp>
      <p:sp>
        <p:nvSpPr>
          <p:cNvPr id="880683" name="Line 44"/>
          <p:cNvSpPr>
            <a:spLocks noChangeShapeType="1"/>
          </p:cNvSpPr>
          <p:nvPr/>
        </p:nvSpPr>
        <p:spPr bwMode="auto">
          <a:xfrm flipV="1">
            <a:off x="7461250" y="3749675"/>
            <a:ext cx="303213" cy="2968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4" name="Line 45"/>
          <p:cNvSpPr>
            <a:spLocks noChangeShapeType="1"/>
          </p:cNvSpPr>
          <p:nvPr/>
        </p:nvSpPr>
        <p:spPr bwMode="auto">
          <a:xfrm>
            <a:off x="7772400" y="3746500"/>
            <a:ext cx="0" cy="279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5" name="Line 46"/>
          <p:cNvSpPr>
            <a:spLocks noChangeShapeType="1"/>
          </p:cNvSpPr>
          <p:nvPr/>
        </p:nvSpPr>
        <p:spPr bwMode="auto">
          <a:xfrm flipV="1">
            <a:off x="7451725" y="4016375"/>
            <a:ext cx="327025" cy="3206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6" name="Line 47"/>
          <p:cNvSpPr>
            <a:spLocks noChangeShapeType="1"/>
          </p:cNvSpPr>
          <p:nvPr/>
        </p:nvSpPr>
        <p:spPr bwMode="auto">
          <a:xfrm>
            <a:off x="6553200" y="4356100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7" name="Rectangle 48"/>
          <p:cNvSpPr>
            <a:spLocks noChangeArrowheads="1"/>
          </p:cNvSpPr>
          <p:nvPr/>
        </p:nvSpPr>
        <p:spPr bwMode="auto">
          <a:xfrm>
            <a:off x="5202238" y="4419600"/>
            <a:ext cx="11668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b="1">
                <a:latin typeface="Arial" pitchFamily="34" charset="0"/>
                <a:ea typeface="宋体" pitchFamily="2" charset="-122"/>
              </a:rPr>
              <a:t>bits&lt;7:0</a:t>
            </a:r>
            <a:r>
              <a:rPr lang="en-US" altLang="zh-CN" sz="1600" b="1">
                <a:ea typeface="宋体" pitchFamily="2" charset="-122"/>
              </a:rPr>
              <a:t>&gt;</a:t>
            </a:r>
          </a:p>
        </p:txBody>
      </p:sp>
      <p:sp>
        <p:nvSpPr>
          <p:cNvPr id="880688" name="Line 49"/>
          <p:cNvSpPr>
            <a:spLocks noChangeShapeType="1"/>
          </p:cNvSpPr>
          <p:nvPr/>
        </p:nvSpPr>
        <p:spPr bwMode="auto">
          <a:xfrm flipV="1">
            <a:off x="5803900" y="3873500"/>
            <a:ext cx="127000" cy="177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9" name="Line 50"/>
          <p:cNvSpPr>
            <a:spLocks noChangeShapeType="1"/>
          </p:cNvSpPr>
          <p:nvPr/>
        </p:nvSpPr>
        <p:spPr bwMode="auto">
          <a:xfrm flipH="1">
            <a:off x="7607300" y="3733800"/>
            <a:ext cx="177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0" name="Rectangle 51"/>
          <p:cNvSpPr>
            <a:spLocks noChangeArrowheads="1"/>
          </p:cNvSpPr>
          <p:nvPr/>
        </p:nvSpPr>
        <p:spPr bwMode="auto">
          <a:xfrm>
            <a:off x="5732463" y="4010025"/>
            <a:ext cx="171926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800" b="1">
                <a:latin typeface="Arial" pitchFamily="34" charset="0"/>
                <a:ea typeface="宋体" pitchFamily="2" charset="-122"/>
              </a:rPr>
              <a:t>512×</a:t>
            </a:r>
            <a:r>
              <a:rPr lang="en-US" altLang="zh-CN" sz="1800" b="1">
                <a:latin typeface="Arial" pitchFamily="34" charset="0"/>
                <a:ea typeface="宋体" pitchFamily="2" charset="-122"/>
              </a:rPr>
              <a:t>8  SRAM</a:t>
            </a:r>
          </a:p>
        </p:txBody>
      </p:sp>
      <p:sp>
        <p:nvSpPr>
          <p:cNvPr id="880691" name="Rectangle 52"/>
          <p:cNvSpPr>
            <a:spLocks noChangeArrowheads="1"/>
          </p:cNvSpPr>
          <p:nvPr/>
        </p:nvSpPr>
        <p:spPr bwMode="auto">
          <a:xfrm>
            <a:off x="6078538" y="2895600"/>
            <a:ext cx="1108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zh-CN" altLang="en-US" sz="1800" b="1">
                <a:latin typeface="Arial" pitchFamily="34" charset="0"/>
                <a:ea typeface="宋体" pitchFamily="2" charset="-122"/>
              </a:rPr>
              <a:t>256</a:t>
            </a:r>
            <a:r>
              <a:rPr lang="en-US" altLang="zh-CN" sz="1800" b="1">
                <a:latin typeface="Arial" pitchFamily="34" charset="0"/>
                <a:ea typeface="宋体" pitchFamily="2" charset="-122"/>
              </a:rPr>
              <a:t>K x 8</a:t>
            </a:r>
          </a:p>
          <a:p>
            <a:pPr algn="ctr"/>
            <a:r>
              <a:rPr lang="en-US" altLang="zh-CN" sz="1800" b="1">
                <a:latin typeface="Arial" pitchFamily="34" charset="0"/>
                <a:ea typeface="宋体" pitchFamily="2" charset="-122"/>
              </a:rPr>
              <a:t>= 2 Mb</a:t>
            </a:r>
          </a:p>
        </p:txBody>
      </p:sp>
      <p:sp>
        <p:nvSpPr>
          <p:cNvPr id="880692" name="Oval 53"/>
          <p:cNvSpPr>
            <a:spLocks noChangeArrowheads="1"/>
          </p:cNvSpPr>
          <p:nvPr/>
        </p:nvSpPr>
        <p:spPr bwMode="auto">
          <a:xfrm>
            <a:off x="4121150" y="3587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latin typeface="Arial" pitchFamily="34" charset="0"/>
              <a:ea typeface="华文新魏" pitchFamily="2" charset="-122"/>
            </a:endParaRPr>
          </a:p>
        </p:txBody>
      </p:sp>
      <p:sp>
        <p:nvSpPr>
          <p:cNvPr id="880693" name="Oval 54"/>
          <p:cNvSpPr>
            <a:spLocks noChangeArrowheads="1"/>
          </p:cNvSpPr>
          <p:nvPr/>
        </p:nvSpPr>
        <p:spPr bwMode="auto">
          <a:xfrm>
            <a:off x="4654550" y="3359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latin typeface="Arial" pitchFamily="34" charset="0"/>
              <a:ea typeface="华文新魏" pitchFamily="2" charset="-122"/>
            </a:endParaRPr>
          </a:p>
        </p:txBody>
      </p:sp>
      <p:sp>
        <p:nvSpPr>
          <p:cNvPr id="880694" name="Oval 55"/>
          <p:cNvSpPr>
            <a:spLocks noChangeArrowheads="1"/>
          </p:cNvSpPr>
          <p:nvPr/>
        </p:nvSpPr>
        <p:spPr bwMode="auto">
          <a:xfrm>
            <a:off x="5111750" y="3130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latin typeface="Arial" pitchFamily="34" charset="0"/>
              <a:ea typeface="华文新魏" pitchFamily="2" charset="-122"/>
            </a:endParaRPr>
          </a:p>
        </p:txBody>
      </p:sp>
      <p:sp>
        <p:nvSpPr>
          <p:cNvPr id="880695" name="Line 56"/>
          <p:cNvSpPr>
            <a:spLocks noChangeShapeType="1"/>
          </p:cNvSpPr>
          <p:nvPr/>
        </p:nvSpPr>
        <p:spPr bwMode="auto">
          <a:xfrm flipV="1">
            <a:off x="1390650" y="4540250"/>
            <a:ext cx="7029450" cy="1679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6" name="Rectangle 57"/>
          <p:cNvSpPr>
            <a:spLocks noChangeArrowheads="1"/>
          </p:cNvSpPr>
          <p:nvPr/>
        </p:nvSpPr>
        <p:spPr bwMode="auto">
          <a:xfrm>
            <a:off x="5816600" y="5030788"/>
            <a:ext cx="23876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b="1">
                <a:latin typeface="Arial" pitchFamily="34" charset="0"/>
                <a:ea typeface="宋体" pitchFamily="2" charset="-122"/>
              </a:rPr>
              <a:t>Memory Bus&lt;127:0</a:t>
            </a:r>
            <a:r>
              <a:rPr lang="en-US" altLang="zh-CN" sz="1600" b="1">
                <a:ea typeface="宋体" pitchFamily="2" charset="-122"/>
              </a:rPr>
              <a:t>&gt;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503363" y="3249613"/>
            <a:ext cx="7640637" cy="2568575"/>
            <a:chOff x="876" y="1894"/>
            <a:chExt cx="5175" cy="1874"/>
          </a:xfrm>
        </p:grpSpPr>
        <p:sp>
          <p:nvSpPr>
            <p:cNvPr id="880698" name="Freeform 59"/>
            <p:cNvSpPr>
              <a:spLocks/>
            </p:cNvSpPr>
            <p:nvPr/>
          </p:nvSpPr>
          <p:spPr bwMode="auto">
            <a:xfrm>
              <a:off x="876" y="2066"/>
              <a:ext cx="4343" cy="1702"/>
            </a:xfrm>
            <a:custGeom>
              <a:avLst/>
              <a:gdLst>
                <a:gd name="T0" fmla="*/ 596 w 4343"/>
                <a:gd name="T1" fmla="*/ 876 h 1784"/>
                <a:gd name="T2" fmla="*/ 495 w 4343"/>
                <a:gd name="T3" fmla="*/ 909 h 1784"/>
                <a:gd name="T4" fmla="*/ 404 w 4343"/>
                <a:gd name="T5" fmla="*/ 918 h 1784"/>
                <a:gd name="T6" fmla="*/ 358 w 4343"/>
                <a:gd name="T7" fmla="*/ 922 h 1784"/>
                <a:gd name="T8" fmla="*/ 157 w 4343"/>
                <a:gd name="T9" fmla="*/ 903 h 1784"/>
                <a:gd name="T10" fmla="*/ 102 w 4343"/>
                <a:gd name="T11" fmla="*/ 861 h 1784"/>
                <a:gd name="T12" fmla="*/ 84 w 4343"/>
                <a:gd name="T13" fmla="*/ 847 h 1784"/>
                <a:gd name="T14" fmla="*/ 29 w 4343"/>
                <a:gd name="T15" fmla="*/ 758 h 1784"/>
                <a:gd name="T16" fmla="*/ 11 w 4343"/>
                <a:gd name="T17" fmla="*/ 728 h 1784"/>
                <a:gd name="T18" fmla="*/ 57 w 4343"/>
                <a:gd name="T19" fmla="*/ 591 h 1784"/>
                <a:gd name="T20" fmla="*/ 93 w 4343"/>
                <a:gd name="T21" fmla="*/ 568 h 1784"/>
                <a:gd name="T22" fmla="*/ 194 w 4343"/>
                <a:gd name="T23" fmla="*/ 545 h 1784"/>
                <a:gd name="T24" fmla="*/ 3933 w 4343"/>
                <a:gd name="T25" fmla="*/ 14 h 1784"/>
                <a:gd name="T26" fmla="*/ 4061 w 4343"/>
                <a:gd name="T27" fmla="*/ 10 h 1784"/>
                <a:gd name="T28" fmla="*/ 4116 w 4343"/>
                <a:gd name="T29" fmla="*/ 20 h 1784"/>
                <a:gd name="T30" fmla="*/ 4143 w 4343"/>
                <a:gd name="T31" fmla="*/ 25 h 1784"/>
                <a:gd name="T32" fmla="*/ 4281 w 4343"/>
                <a:gd name="T33" fmla="*/ 109 h 1784"/>
                <a:gd name="T34" fmla="*/ 4308 w 4343"/>
                <a:gd name="T35" fmla="*/ 136 h 1784"/>
                <a:gd name="T36" fmla="*/ 4335 w 4343"/>
                <a:gd name="T37" fmla="*/ 195 h 1784"/>
                <a:gd name="T38" fmla="*/ 4253 w 4343"/>
                <a:gd name="T39" fmla="*/ 373 h 1784"/>
                <a:gd name="T40" fmla="*/ 441 w 4343"/>
                <a:gd name="T41" fmla="*/ 915 h 17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343"/>
                <a:gd name="T64" fmla="*/ 0 h 1784"/>
                <a:gd name="T65" fmla="*/ 4343 w 4343"/>
                <a:gd name="T66" fmla="*/ 1784 h 17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343" h="1784">
                  <a:moveTo>
                    <a:pt x="596" y="1692"/>
                  </a:moveTo>
                  <a:cubicBezTo>
                    <a:pt x="572" y="1708"/>
                    <a:pt x="526" y="1749"/>
                    <a:pt x="495" y="1756"/>
                  </a:cubicBezTo>
                  <a:cubicBezTo>
                    <a:pt x="465" y="1763"/>
                    <a:pt x="434" y="1768"/>
                    <a:pt x="404" y="1774"/>
                  </a:cubicBezTo>
                  <a:cubicBezTo>
                    <a:pt x="389" y="1777"/>
                    <a:pt x="358" y="1783"/>
                    <a:pt x="358" y="1783"/>
                  </a:cubicBezTo>
                  <a:cubicBezTo>
                    <a:pt x="251" y="1776"/>
                    <a:pt x="234" y="1784"/>
                    <a:pt x="157" y="1747"/>
                  </a:cubicBezTo>
                  <a:cubicBezTo>
                    <a:pt x="96" y="1654"/>
                    <a:pt x="143" y="1725"/>
                    <a:pt x="102" y="1664"/>
                  </a:cubicBezTo>
                  <a:cubicBezTo>
                    <a:pt x="96" y="1655"/>
                    <a:pt x="84" y="1637"/>
                    <a:pt x="84" y="1637"/>
                  </a:cubicBezTo>
                  <a:cubicBezTo>
                    <a:pt x="65" y="1579"/>
                    <a:pt x="48" y="1521"/>
                    <a:pt x="29" y="1463"/>
                  </a:cubicBezTo>
                  <a:cubicBezTo>
                    <a:pt x="23" y="1445"/>
                    <a:pt x="11" y="1408"/>
                    <a:pt x="11" y="1408"/>
                  </a:cubicBezTo>
                  <a:cubicBezTo>
                    <a:pt x="15" y="1324"/>
                    <a:pt x="0" y="1213"/>
                    <a:pt x="57" y="1143"/>
                  </a:cubicBezTo>
                  <a:cubicBezTo>
                    <a:pt x="65" y="1134"/>
                    <a:pt x="80" y="1104"/>
                    <a:pt x="93" y="1097"/>
                  </a:cubicBezTo>
                  <a:cubicBezTo>
                    <a:pt x="124" y="1081"/>
                    <a:pt x="162" y="1067"/>
                    <a:pt x="194" y="1052"/>
                  </a:cubicBezTo>
                  <a:lnTo>
                    <a:pt x="3933" y="28"/>
                  </a:lnTo>
                  <a:cubicBezTo>
                    <a:pt x="4028" y="8"/>
                    <a:pt x="3999" y="0"/>
                    <a:pt x="4061" y="19"/>
                  </a:cubicBezTo>
                  <a:cubicBezTo>
                    <a:pt x="4079" y="25"/>
                    <a:pt x="4098" y="31"/>
                    <a:pt x="4116" y="37"/>
                  </a:cubicBezTo>
                  <a:cubicBezTo>
                    <a:pt x="4125" y="40"/>
                    <a:pt x="4143" y="46"/>
                    <a:pt x="4143" y="46"/>
                  </a:cubicBezTo>
                  <a:cubicBezTo>
                    <a:pt x="4196" y="96"/>
                    <a:pt x="4230" y="160"/>
                    <a:pt x="4281" y="211"/>
                  </a:cubicBezTo>
                  <a:cubicBezTo>
                    <a:pt x="4305" y="282"/>
                    <a:pt x="4272" y="191"/>
                    <a:pt x="4308" y="265"/>
                  </a:cubicBezTo>
                  <a:cubicBezTo>
                    <a:pt x="4324" y="297"/>
                    <a:pt x="4328" y="340"/>
                    <a:pt x="4335" y="375"/>
                  </a:cubicBezTo>
                  <a:cubicBezTo>
                    <a:pt x="4329" y="504"/>
                    <a:pt x="4343" y="624"/>
                    <a:pt x="4253" y="723"/>
                  </a:cubicBezTo>
                  <a:lnTo>
                    <a:pt x="441" y="1765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699" name="Line 60"/>
            <p:cNvSpPr>
              <a:spLocks noChangeShapeType="1"/>
            </p:cNvSpPr>
            <p:nvPr/>
          </p:nvSpPr>
          <p:spPr bwMode="auto">
            <a:xfrm flipV="1">
              <a:off x="5120" y="2139"/>
              <a:ext cx="119" cy="11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00" name="Text Box 61"/>
            <p:cNvSpPr txBox="1">
              <a:spLocks noChangeArrowheads="1"/>
            </p:cNvSpPr>
            <p:nvPr/>
          </p:nvSpPr>
          <p:spPr bwMode="auto">
            <a:xfrm>
              <a:off x="5134" y="1894"/>
              <a:ext cx="917" cy="2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Arial" pitchFamily="34" charset="0"/>
                  <a:ea typeface="宋体" pitchFamily="2" charset="-122"/>
                </a:rPr>
                <a:t>One page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347663" y="5241925"/>
            <a:ext cx="1346200" cy="590550"/>
            <a:chOff x="216" y="3304"/>
            <a:chExt cx="848" cy="372"/>
          </a:xfrm>
        </p:grpSpPr>
        <p:sp>
          <p:nvSpPr>
            <p:cNvPr id="880702" name="Line 62"/>
            <p:cNvSpPr>
              <a:spLocks noChangeShapeType="1"/>
            </p:cNvSpPr>
            <p:nvPr/>
          </p:nvSpPr>
          <p:spPr bwMode="auto">
            <a:xfrm flipV="1">
              <a:off x="521" y="3304"/>
              <a:ext cx="543" cy="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03" name="Text Box 64"/>
            <p:cNvSpPr txBox="1">
              <a:spLocks noChangeArrowheads="1"/>
            </p:cNvSpPr>
            <p:nvPr/>
          </p:nvSpPr>
          <p:spPr bwMode="auto">
            <a:xfrm>
              <a:off x="216" y="3400"/>
              <a:ext cx="58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zh-CN" altLang="en-US" b="1">
                  <a:solidFill>
                    <a:srgbClr val="CC33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行缓冲</a:t>
              </a:r>
            </a:p>
          </p:txBody>
        </p:sp>
      </p:grpSp>
      <p:sp>
        <p:nvSpPr>
          <p:cNvPr id="384068" name="Text Box 68"/>
          <p:cNvSpPr txBox="1">
            <a:spLocks noChangeArrowheads="1"/>
          </p:cNvSpPr>
          <p:nvPr/>
        </p:nvSpPr>
        <p:spPr bwMode="auto">
          <a:xfrm>
            <a:off x="106363" y="1681163"/>
            <a:ext cx="571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每个芯片有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512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x512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列，并有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8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个位平面</a:t>
            </a:r>
          </a:p>
          <a:p>
            <a:pPr eaLnBrk="1" hangingPunct="1"/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每次读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写各芯片同行同列的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8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位，共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16x8=128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</a:t>
            </a:r>
          </a:p>
        </p:txBody>
      </p:sp>
      <p:sp>
        <p:nvSpPr>
          <p:cNvPr id="384071" name="Text Box 71"/>
          <p:cNvSpPr txBox="1">
            <a:spLocks noChangeArrowheads="1"/>
          </p:cNvSpPr>
          <p:nvPr/>
        </p:nvSpPr>
        <p:spPr bwMode="auto">
          <a:xfrm>
            <a:off x="2727325" y="5949950"/>
            <a:ext cx="5670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访问一块连续区域（即行地址相同）时，可直接从行缓冲读取，它用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实现，速度极快！</a:t>
            </a:r>
          </a:p>
        </p:txBody>
      </p: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927975" y="1168400"/>
            <a:ext cx="854075" cy="2081213"/>
            <a:chOff x="4680" y="822"/>
            <a:chExt cx="378" cy="450"/>
          </a:xfrm>
        </p:grpSpPr>
        <p:sp>
          <p:nvSpPr>
            <p:cNvPr id="880707" name="Line 80"/>
            <p:cNvSpPr>
              <a:spLocks noChangeShapeType="1"/>
            </p:cNvSpPr>
            <p:nvPr/>
          </p:nvSpPr>
          <p:spPr bwMode="auto">
            <a:xfrm>
              <a:off x="4680" y="822"/>
              <a:ext cx="37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08" name="Line 82"/>
            <p:cNvSpPr>
              <a:spLocks noChangeShapeType="1"/>
            </p:cNvSpPr>
            <p:nvPr/>
          </p:nvSpPr>
          <p:spPr bwMode="auto">
            <a:xfrm flipH="1">
              <a:off x="4890" y="822"/>
              <a:ext cx="162" cy="4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4084" name="Text Box 84"/>
          <p:cNvSpPr txBox="1">
            <a:spLocks noChangeArrowheads="1"/>
          </p:cNvSpPr>
          <p:nvPr/>
        </p:nvSpPr>
        <p:spPr bwMode="auto">
          <a:xfrm>
            <a:off x="119063" y="2535238"/>
            <a:ext cx="1533525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Arial" pitchFamily="34" charset="0"/>
                <a:ea typeface="微软雅黑" pitchFamily="34" charset="-122"/>
              </a:rPr>
              <a:t>问题：行缓冲数据的地址有何特点？</a:t>
            </a:r>
          </a:p>
        </p:txBody>
      </p:sp>
      <p:sp>
        <p:nvSpPr>
          <p:cNvPr id="384085" name="Text Box 85"/>
          <p:cNvSpPr txBox="1">
            <a:spLocks noChangeArrowheads="1"/>
          </p:cNvSpPr>
          <p:nvPr/>
        </p:nvSpPr>
        <p:spPr bwMode="auto">
          <a:xfrm>
            <a:off x="85725" y="3703638"/>
            <a:ext cx="1152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一定在同一行中！</a:t>
            </a:r>
          </a:p>
        </p:txBody>
      </p:sp>
    </p:spTree>
    <p:extLst>
      <p:ext uri="{BB962C8B-B14F-4D97-AF65-F5344CB8AC3E}">
        <p14:creationId xmlns:p14="http://schemas.microsoft.com/office/powerpoint/2010/main" val="41274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68" grpId="0"/>
      <p:bldP spid="384071" grpId="0"/>
      <p:bldP spid="384084" grpId="0" animBg="1"/>
      <p:bldP spid="3840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62" name="Group 7"/>
          <p:cNvGrpSpPr>
            <a:grpSpLocks/>
          </p:cNvGrpSpPr>
          <p:nvPr/>
        </p:nvGrpSpPr>
        <p:grpSpPr bwMode="auto">
          <a:xfrm>
            <a:off x="0" y="908050"/>
            <a:ext cx="7670800" cy="5189538"/>
            <a:chOff x="430" y="872"/>
            <a:chExt cx="4384" cy="3064"/>
          </a:xfrm>
        </p:grpSpPr>
        <p:sp>
          <p:nvSpPr>
            <p:cNvPr id="552963" name="Text Box 8"/>
            <p:cNvSpPr txBox="1">
              <a:spLocks noChangeAspect="1" noChangeArrowheads="1"/>
            </p:cNvSpPr>
            <p:nvPr/>
          </p:nvSpPr>
          <p:spPr bwMode="auto">
            <a:xfrm>
              <a:off x="4060" y="3100"/>
              <a:ext cx="754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r>
                <a:rPr lang="zh-CN" altLang="en-US" sz="1800" b="1">
                  <a:latin typeface="Helvetica" pitchFamily="34" charset="0"/>
                  <a:ea typeface="微软雅黑" pitchFamily="34" charset="-122"/>
                </a:rPr>
                <a:t>存储控制器</a:t>
              </a:r>
            </a:p>
          </p:txBody>
        </p:sp>
        <p:sp>
          <p:nvSpPr>
            <p:cNvPr id="570377" name="Rectangle 9"/>
            <p:cNvSpPr>
              <a:spLocks noChangeAspect="1" noChangeArrowheads="1"/>
            </p:cNvSpPr>
            <p:nvPr/>
          </p:nvSpPr>
          <p:spPr bwMode="auto">
            <a:xfrm>
              <a:off x="1250" y="887"/>
              <a:ext cx="2832" cy="15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70378" name="Rectangle 10"/>
            <p:cNvSpPr>
              <a:spLocks noChangeAspect="1" noChangeArrowheads="1"/>
            </p:cNvSpPr>
            <p:nvPr/>
          </p:nvSpPr>
          <p:spPr bwMode="auto">
            <a:xfrm>
              <a:off x="1527" y="2779"/>
              <a:ext cx="2524" cy="7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6" name="Rectangle 11"/>
            <p:cNvSpPr>
              <a:spLocks noChangeAspect="1" noChangeArrowheads="1"/>
            </p:cNvSpPr>
            <p:nvPr/>
          </p:nvSpPr>
          <p:spPr bwMode="auto">
            <a:xfrm>
              <a:off x="3236" y="1304"/>
              <a:ext cx="613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7" name="Rectangle 12"/>
            <p:cNvSpPr>
              <a:spLocks noChangeAspect="1" noChangeArrowheads="1"/>
            </p:cNvSpPr>
            <p:nvPr/>
          </p:nvSpPr>
          <p:spPr bwMode="auto">
            <a:xfrm>
              <a:off x="2963" y="1372"/>
              <a:ext cx="614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8" name="Rectangle 13"/>
            <p:cNvSpPr>
              <a:spLocks noChangeAspect="1" noChangeArrowheads="1"/>
            </p:cNvSpPr>
            <p:nvPr/>
          </p:nvSpPr>
          <p:spPr bwMode="auto">
            <a:xfrm>
              <a:off x="2690" y="1441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9" name="Rectangle 14"/>
            <p:cNvSpPr>
              <a:spLocks noChangeAspect="1" noChangeArrowheads="1"/>
            </p:cNvSpPr>
            <p:nvPr/>
          </p:nvSpPr>
          <p:spPr bwMode="auto">
            <a:xfrm>
              <a:off x="2418" y="1508"/>
              <a:ext cx="613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0" name="Rectangle 15"/>
            <p:cNvSpPr>
              <a:spLocks noChangeAspect="1" noChangeArrowheads="1"/>
            </p:cNvSpPr>
            <p:nvPr/>
          </p:nvSpPr>
          <p:spPr bwMode="auto">
            <a:xfrm>
              <a:off x="2145" y="1577"/>
              <a:ext cx="614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1" name="Rectangle 16"/>
            <p:cNvSpPr>
              <a:spLocks noChangeAspect="1" noChangeArrowheads="1"/>
            </p:cNvSpPr>
            <p:nvPr/>
          </p:nvSpPr>
          <p:spPr bwMode="auto">
            <a:xfrm>
              <a:off x="1872" y="1645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2" name="Rectangle 17"/>
            <p:cNvSpPr>
              <a:spLocks noChangeAspect="1" noChangeArrowheads="1"/>
            </p:cNvSpPr>
            <p:nvPr/>
          </p:nvSpPr>
          <p:spPr bwMode="auto">
            <a:xfrm>
              <a:off x="1599" y="1713"/>
              <a:ext cx="613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3" name="Rectangle 18"/>
            <p:cNvSpPr>
              <a:spLocks noChangeAspect="1" noChangeArrowheads="1"/>
            </p:cNvSpPr>
            <p:nvPr/>
          </p:nvSpPr>
          <p:spPr bwMode="auto">
            <a:xfrm>
              <a:off x="1326" y="1782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50" tIns="44480" rIns="88950" bIns="44480" anchor="ctr"/>
            <a:lstStyle/>
            <a:p>
              <a:pPr algn="ctr"/>
              <a:endParaRPr lang="zh-CN" altLang="en-US" sz="1400" b="1">
                <a:latin typeface="Helvetica" pitchFamily="34" charset="0"/>
                <a:ea typeface="宋体" pitchFamily="2" charset="-122"/>
              </a:endParaRPr>
            </a:p>
          </p:txBody>
        </p:sp>
        <p:grpSp>
          <p:nvGrpSpPr>
            <p:cNvPr id="552974" name="Group 19"/>
            <p:cNvGrpSpPr>
              <a:grpSpLocks/>
            </p:cNvGrpSpPr>
            <p:nvPr/>
          </p:nvGrpSpPr>
          <p:grpSpPr bwMode="auto">
            <a:xfrm>
              <a:off x="1065" y="872"/>
              <a:ext cx="2330" cy="2253"/>
              <a:chOff x="768" y="724"/>
              <a:chExt cx="2623" cy="2537"/>
            </a:xfrm>
          </p:grpSpPr>
          <p:sp>
            <p:nvSpPr>
              <p:cNvPr id="552975" name="Line 20"/>
              <p:cNvSpPr>
                <a:spLocks noChangeAspect="1" noChangeShapeType="1"/>
              </p:cNvSpPr>
              <p:nvPr/>
            </p:nvSpPr>
            <p:spPr bwMode="auto">
              <a:xfrm>
                <a:off x="768" y="913"/>
                <a:ext cx="2623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52976" name="Group 21"/>
              <p:cNvGrpSpPr>
                <a:grpSpLocks/>
              </p:cNvGrpSpPr>
              <p:nvPr/>
            </p:nvGrpSpPr>
            <p:grpSpPr bwMode="auto">
              <a:xfrm>
                <a:off x="768" y="724"/>
                <a:ext cx="2610" cy="2537"/>
                <a:chOff x="768" y="724"/>
                <a:chExt cx="2610" cy="2537"/>
              </a:xfrm>
            </p:grpSpPr>
            <p:sp>
              <p:nvSpPr>
                <p:cNvPr id="552977" name="Text Box 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69" y="724"/>
                  <a:ext cx="1211" cy="2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8950" tIns="44480" rIns="88950" bIns="44480" anchor="ctr">
                  <a:spAutoFit/>
                </a:bodyPr>
                <a:lstStyle/>
                <a:p>
                  <a:pPr algn="ctr"/>
                  <a:r>
                    <a:rPr lang="en-US" altLang="zh-CN" sz="1400" b="1">
                      <a:latin typeface="Courier New" pitchFamily="49" charset="0"/>
                      <a:ea typeface="宋体" pitchFamily="2" charset="-122"/>
                    </a:rPr>
                    <a:t>(</a:t>
                  </a:r>
                  <a:r>
                    <a:rPr lang="zh-CN" altLang="en-US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行地址</a:t>
                  </a:r>
                  <a:r>
                    <a:rPr lang="en-US" altLang="zh-CN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i, </a:t>
                  </a:r>
                  <a:r>
                    <a:rPr lang="zh-CN" altLang="en-US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列地址</a:t>
                  </a:r>
                  <a:r>
                    <a:rPr lang="en-US" altLang="zh-CN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j)</a:t>
                  </a:r>
                </a:p>
              </p:txBody>
            </p:sp>
            <p:sp>
              <p:nvSpPr>
                <p:cNvPr id="552978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3378" y="913"/>
                  <a:ext cx="0" cy="30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79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3033" y="913"/>
                  <a:ext cx="0" cy="37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0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2726" y="913"/>
                  <a:ext cx="0" cy="46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1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2419" y="913"/>
                  <a:ext cx="0" cy="53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2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2112" y="913"/>
                  <a:ext cx="0" cy="6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3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1766" y="913"/>
                  <a:ext cx="0" cy="69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4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497" y="913"/>
                  <a:ext cx="0" cy="76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5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190" y="913"/>
                  <a:ext cx="0" cy="8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6" name="Line 3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768" y="3255"/>
                  <a:ext cx="518" cy="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7" name="Line 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8" y="913"/>
                  <a:ext cx="0" cy="2342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2988" name="Rectangle 33"/>
            <p:cNvSpPr>
              <a:spLocks noChangeAspect="1" noChangeArrowheads="1"/>
            </p:cNvSpPr>
            <p:nvPr/>
          </p:nvSpPr>
          <p:spPr bwMode="auto">
            <a:xfrm>
              <a:off x="2105" y="1946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89" name="Rectangle 34"/>
            <p:cNvSpPr>
              <a:spLocks noChangeAspect="1" noChangeArrowheads="1"/>
            </p:cNvSpPr>
            <p:nvPr/>
          </p:nvSpPr>
          <p:spPr bwMode="auto">
            <a:xfrm>
              <a:off x="1844" y="2012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0" name="Rectangle 35"/>
            <p:cNvSpPr>
              <a:spLocks noChangeAspect="1" noChangeArrowheads="1"/>
            </p:cNvSpPr>
            <p:nvPr/>
          </p:nvSpPr>
          <p:spPr bwMode="auto">
            <a:xfrm>
              <a:off x="2378" y="1875"/>
              <a:ext cx="56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1" name="Rectangle 36"/>
            <p:cNvSpPr>
              <a:spLocks noChangeAspect="1" noChangeArrowheads="1"/>
            </p:cNvSpPr>
            <p:nvPr/>
          </p:nvSpPr>
          <p:spPr bwMode="auto">
            <a:xfrm>
              <a:off x="2653" y="1804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2" name="Rectangle 37"/>
            <p:cNvSpPr>
              <a:spLocks noChangeAspect="1" noChangeArrowheads="1"/>
            </p:cNvSpPr>
            <p:nvPr/>
          </p:nvSpPr>
          <p:spPr bwMode="auto">
            <a:xfrm>
              <a:off x="2934" y="1730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3" name="Rectangle 38"/>
            <p:cNvSpPr>
              <a:spLocks noChangeAspect="1" noChangeArrowheads="1"/>
            </p:cNvSpPr>
            <p:nvPr/>
          </p:nvSpPr>
          <p:spPr bwMode="auto">
            <a:xfrm>
              <a:off x="3202" y="1668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4" name="Rectangle 39"/>
            <p:cNvSpPr>
              <a:spLocks noChangeAspect="1" noChangeArrowheads="1"/>
            </p:cNvSpPr>
            <p:nvPr/>
          </p:nvSpPr>
          <p:spPr bwMode="auto">
            <a:xfrm>
              <a:off x="3474" y="1593"/>
              <a:ext cx="57" cy="64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5" name="Rectangle 40"/>
            <p:cNvSpPr>
              <a:spLocks noChangeAspect="1" noChangeArrowheads="1"/>
            </p:cNvSpPr>
            <p:nvPr/>
          </p:nvSpPr>
          <p:spPr bwMode="auto">
            <a:xfrm>
              <a:off x="3742" y="1526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6" name="Text Box 41"/>
            <p:cNvSpPr txBox="1">
              <a:spLocks noChangeAspect="1" noChangeArrowheads="1"/>
            </p:cNvSpPr>
            <p:nvPr/>
          </p:nvSpPr>
          <p:spPr bwMode="auto">
            <a:xfrm>
              <a:off x="1571" y="1758"/>
              <a:ext cx="380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pPr algn="ctr"/>
              <a:r>
                <a:rPr lang="en-US" altLang="zh-CN" sz="1000" b="1">
                  <a:solidFill>
                    <a:srgbClr val="0033CC"/>
                  </a:solidFill>
                  <a:latin typeface="Helvetica" pitchFamily="34" charset="0"/>
                  <a:ea typeface="宋体" pitchFamily="2" charset="-122"/>
                </a:rPr>
                <a:t>DRAM 7</a:t>
              </a:r>
            </a:p>
          </p:txBody>
        </p:sp>
        <p:sp>
          <p:nvSpPr>
            <p:cNvPr id="552997" name="Text Box 42"/>
            <p:cNvSpPr txBox="1">
              <a:spLocks noChangeAspect="1" noChangeArrowheads="1"/>
            </p:cNvSpPr>
            <p:nvPr/>
          </p:nvSpPr>
          <p:spPr bwMode="auto">
            <a:xfrm>
              <a:off x="3502" y="1264"/>
              <a:ext cx="381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pPr algn="ctr"/>
              <a:r>
                <a:rPr lang="en-US" altLang="zh-CN" sz="1000" b="1">
                  <a:solidFill>
                    <a:srgbClr val="0033CC"/>
                  </a:solidFill>
                  <a:latin typeface="Helvetica" pitchFamily="34" charset="0"/>
                  <a:ea typeface="宋体" pitchFamily="2" charset="-122"/>
                </a:rPr>
                <a:t>DRAM 0</a:t>
              </a:r>
            </a:p>
          </p:txBody>
        </p:sp>
        <p:grpSp>
          <p:nvGrpSpPr>
            <p:cNvPr id="552998" name="Group 43"/>
            <p:cNvGrpSpPr>
              <a:grpSpLocks/>
            </p:cNvGrpSpPr>
            <p:nvPr/>
          </p:nvGrpSpPr>
          <p:grpSpPr bwMode="auto">
            <a:xfrm>
              <a:off x="1689" y="2917"/>
              <a:ext cx="2286" cy="428"/>
              <a:chOff x="1471" y="3026"/>
              <a:chExt cx="2575" cy="482"/>
            </a:xfrm>
          </p:grpSpPr>
          <p:sp>
            <p:nvSpPr>
              <p:cNvPr id="552999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3891" y="3026"/>
                <a:ext cx="15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53000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269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31</a:t>
                </a:r>
              </a:p>
            </p:txBody>
          </p:sp>
          <p:sp>
            <p:nvSpPr>
              <p:cNvPr id="553001" name="Text Box 46"/>
              <p:cNvSpPr txBox="1">
                <a:spLocks noChangeAspect="1" noChangeArrowheads="1"/>
              </p:cNvSpPr>
              <p:nvPr/>
            </p:nvSpPr>
            <p:spPr bwMode="auto">
              <a:xfrm>
                <a:off x="3646" y="3026"/>
                <a:ext cx="15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553002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3558" y="3026"/>
                <a:ext cx="15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553003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331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553004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319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16</a:t>
                </a:r>
              </a:p>
            </p:txBody>
          </p:sp>
          <p:sp>
            <p:nvSpPr>
              <p:cNvPr id="553005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3034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553006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292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553007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2594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32</a:t>
                </a:r>
              </a:p>
            </p:txBody>
          </p:sp>
          <p:sp>
            <p:nvSpPr>
              <p:cNvPr id="553008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147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63</a:t>
                </a:r>
              </a:p>
            </p:txBody>
          </p:sp>
          <p:sp>
            <p:nvSpPr>
              <p:cNvPr id="553009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241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39</a:t>
                </a:r>
              </a:p>
            </p:txBody>
          </p:sp>
          <p:sp>
            <p:nvSpPr>
              <p:cNvPr id="553010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2286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40</a:t>
                </a:r>
              </a:p>
            </p:txBody>
          </p:sp>
          <p:sp>
            <p:nvSpPr>
              <p:cNvPr id="553011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208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47</a:t>
                </a:r>
              </a:p>
            </p:txBody>
          </p:sp>
          <p:sp>
            <p:nvSpPr>
              <p:cNvPr id="553012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979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48</a:t>
                </a:r>
              </a:p>
            </p:txBody>
          </p:sp>
          <p:sp>
            <p:nvSpPr>
              <p:cNvPr id="553013" name="Text Box 58"/>
              <p:cNvSpPr txBox="1">
                <a:spLocks noChangeAspect="1" noChangeArrowheads="1"/>
              </p:cNvSpPr>
              <p:nvPr/>
            </p:nvSpPr>
            <p:spPr bwMode="auto">
              <a:xfrm>
                <a:off x="178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55</a:t>
                </a:r>
              </a:p>
            </p:txBody>
          </p:sp>
          <p:sp>
            <p:nvSpPr>
              <p:cNvPr id="553014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166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56</a:t>
                </a:r>
              </a:p>
            </p:txBody>
          </p:sp>
          <p:grpSp>
            <p:nvGrpSpPr>
              <p:cNvPr id="553015" name="Group 60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55"/>
                <a:chOff x="1536" y="3153"/>
                <a:chExt cx="2446" cy="355"/>
              </a:xfrm>
            </p:grpSpPr>
            <p:grpSp>
              <p:nvGrpSpPr>
                <p:cNvPr id="553016" name="Group 61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553017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18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19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0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1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2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3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4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553025" name="Text Box 7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653" y="3307"/>
                  <a:ext cx="115" cy="2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8950" tIns="44480" rIns="88950" bIns="44480" anchor="ctr">
                  <a:spAutoFit/>
                </a:bodyPr>
                <a:lstStyle/>
                <a:p>
                  <a:pPr algn="ctr"/>
                  <a:endParaRPr lang="zh-CN" altLang="en-US" sz="1400" b="1">
                    <a:latin typeface="Helvetica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553026" name="Group 71"/>
            <p:cNvGrpSpPr>
              <a:grpSpLocks/>
            </p:cNvGrpSpPr>
            <p:nvPr/>
          </p:nvGrpSpPr>
          <p:grpSpPr bwMode="auto">
            <a:xfrm>
              <a:off x="1850" y="1585"/>
              <a:ext cx="2132" cy="1330"/>
              <a:chOff x="1652" y="1527"/>
              <a:chExt cx="2400" cy="1497"/>
            </a:xfrm>
          </p:grpSpPr>
          <p:grpSp>
            <p:nvGrpSpPr>
              <p:cNvPr id="553027" name="Group 72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553028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29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0" name="Line 7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1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2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3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4" name="Line 7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5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3036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510"/>
                <a:ext cx="260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0-7</a:t>
                </a:r>
              </a:p>
            </p:txBody>
          </p:sp>
          <p:sp>
            <p:nvSpPr>
              <p:cNvPr id="553037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510"/>
                <a:ext cx="277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8-15</a:t>
                </a:r>
              </a:p>
            </p:txBody>
          </p:sp>
          <p:sp>
            <p:nvSpPr>
              <p:cNvPr id="553038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16-23</a:t>
                </a:r>
              </a:p>
            </p:txBody>
          </p:sp>
          <p:sp>
            <p:nvSpPr>
              <p:cNvPr id="553039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24-31</a:t>
                </a:r>
              </a:p>
            </p:txBody>
          </p:sp>
          <p:sp>
            <p:nvSpPr>
              <p:cNvPr id="553040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32-39</a:t>
                </a:r>
              </a:p>
            </p:txBody>
          </p:sp>
          <p:sp>
            <p:nvSpPr>
              <p:cNvPr id="553041" name="Text Box 86"/>
              <p:cNvSpPr txBox="1">
                <a:spLocks noChangeAspect="1" noChangeArrowheads="1"/>
              </p:cNvSpPr>
              <p:nvPr/>
            </p:nvSpPr>
            <p:spPr bwMode="auto">
              <a:xfrm>
                <a:off x="2248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40-47</a:t>
                </a:r>
              </a:p>
            </p:txBody>
          </p:sp>
          <p:sp>
            <p:nvSpPr>
              <p:cNvPr id="553042" name="Text Box 87"/>
              <p:cNvSpPr txBox="1">
                <a:spLocks noChangeAspect="1" noChangeArrowheads="1"/>
              </p:cNvSpPr>
              <p:nvPr/>
            </p:nvSpPr>
            <p:spPr bwMode="auto">
              <a:xfrm>
                <a:off x="1939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48-55</a:t>
                </a:r>
              </a:p>
            </p:txBody>
          </p:sp>
          <p:sp>
            <p:nvSpPr>
              <p:cNvPr id="553043" name="Text Box 88"/>
              <p:cNvSpPr txBox="1">
                <a:spLocks noChangeAspect="1" noChangeArrowheads="1"/>
              </p:cNvSpPr>
              <p:nvPr/>
            </p:nvSpPr>
            <p:spPr bwMode="auto">
              <a:xfrm>
                <a:off x="1652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56-63</a:t>
                </a:r>
              </a:p>
            </p:txBody>
          </p:sp>
        </p:grpSp>
        <p:sp>
          <p:nvSpPr>
            <p:cNvPr id="570457" name="AutoShape 89"/>
            <p:cNvSpPr>
              <a:spLocks noChangeAspect="1" noChangeArrowheads="1"/>
            </p:cNvSpPr>
            <p:nvPr/>
          </p:nvSpPr>
          <p:spPr bwMode="auto">
            <a:xfrm>
              <a:off x="2582" y="3495"/>
              <a:ext cx="478" cy="44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12700">
              <a:solidFill>
                <a:srgbClr val="00000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3045" name="Text Box 90"/>
            <p:cNvSpPr txBox="1">
              <a:spLocks noChangeAspect="1" noChangeArrowheads="1"/>
            </p:cNvSpPr>
            <p:nvPr/>
          </p:nvSpPr>
          <p:spPr bwMode="auto">
            <a:xfrm>
              <a:off x="3073" y="3646"/>
              <a:ext cx="88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pPr algn="ctr"/>
              <a:r>
                <a:rPr lang="zh-CN" altLang="en-US" sz="2000" b="1">
                  <a:ea typeface="黑体" pitchFamily="49" charset="-122"/>
                </a:rPr>
                <a:t> 最多读64位</a:t>
              </a:r>
            </a:p>
          </p:txBody>
        </p:sp>
        <p:grpSp>
          <p:nvGrpSpPr>
            <p:cNvPr id="553046" name="Group 91"/>
            <p:cNvGrpSpPr>
              <a:grpSpLocks/>
            </p:cNvGrpSpPr>
            <p:nvPr/>
          </p:nvGrpSpPr>
          <p:grpSpPr bwMode="auto">
            <a:xfrm>
              <a:off x="1690" y="2917"/>
              <a:ext cx="2286" cy="447"/>
              <a:chOff x="1472" y="3026"/>
              <a:chExt cx="2575" cy="504"/>
            </a:xfrm>
          </p:grpSpPr>
          <p:sp>
            <p:nvSpPr>
              <p:cNvPr id="553047" name="Text Box 92"/>
              <p:cNvSpPr txBox="1">
                <a:spLocks noChangeAspect="1" noChangeArrowheads="1"/>
              </p:cNvSpPr>
              <p:nvPr/>
            </p:nvSpPr>
            <p:spPr bwMode="auto">
              <a:xfrm>
                <a:off x="3892" y="3026"/>
                <a:ext cx="15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53048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270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31</a:t>
                </a:r>
              </a:p>
            </p:txBody>
          </p:sp>
          <p:sp>
            <p:nvSpPr>
              <p:cNvPr id="553049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3646" y="3026"/>
                <a:ext cx="15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553050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3555" y="3026"/>
                <a:ext cx="15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553051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312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553052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199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16</a:t>
                </a:r>
              </a:p>
            </p:txBody>
          </p:sp>
          <p:sp>
            <p:nvSpPr>
              <p:cNvPr id="553053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035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553054" name="Text Box 99"/>
              <p:cNvSpPr txBox="1">
                <a:spLocks noChangeAspect="1" noChangeArrowheads="1"/>
              </p:cNvSpPr>
              <p:nvPr/>
            </p:nvSpPr>
            <p:spPr bwMode="auto">
              <a:xfrm>
                <a:off x="292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553055" name="Text Box 100"/>
              <p:cNvSpPr txBox="1">
                <a:spLocks noChangeAspect="1" noChangeArrowheads="1"/>
              </p:cNvSpPr>
              <p:nvPr/>
            </p:nvSpPr>
            <p:spPr bwMode="auto">
              <a:xfrm>
                <a:off x="2595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32</a:t>
                </a:r>
              </a:p>
            </p:txBody>
          </p:sp>
          <p:sp>
            <p:nvSpPr>
              <p:cNvPr id="553056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1472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63</a:t>
                </a:r>
              </a:p>
            </p:txBody>
          </p:sp>
          <p:sp>
            <p:nvSpPr>
              <p:cNvPr id="553057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241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39</a:t>
                </a:r>
              </a:p>
            </p:txBody>
          </p:sp>
          <p:sp>
            <p:nvSpPr>
              <p:cNvPr id="553058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2288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40</a:t>
                </a:r>
              </a:p>
            </p:txBody>
          </p:sp>
          <p:sp>
            <p:nvSpPr>
              <p:cNvPr id="553059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08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47</a:t>
                </a:r>
              </a:p>
            </p:txBody>
          </p:sp>
          <p:sp>
            <p:nvSpPr>
              <p:cNvPr id="553060" name="Text Box 105"/>
              <p:cNvSpPr txBox="1">
                <a:spLocks noChangeAspect="1" noChangeArrowheads="1"/>
              </p:cNvSpPr>
              <p:nvPr/>
            </p:nvSpPr>
            <p:spPr bwMode="auto">
              <a:xfrm>
                <a:off x="198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48</a:t>
                </a:r>
              </a:p>
            </p:txBody>
          </p:sp>
          <p:sp>
            <p:nvSpPr>
              <p:cNvPr id="553061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178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55</a:t>
                </a:r>
              </a:p>
            </p:txBody>
          </p:sp>
          <p:sp>
            <p:nvSpPr>
              <p:cNvPr id="553062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166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56</a:t>
                </a:r>
              </a:p>
            </p:txBody>
          </p:sp>
          <p:grpSp>
            <p:nvGrpSpPr>
              <p:cNvPr id="553063" name="Group 10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77"/>
                <a:chOff x="1536" y="3153"/>
                <a:chExt cx="2446" cy="377"/>
              </a:xfrm>
            </p:grpSpPr>
            <p:grpSp>
              <p:nvGrpSpPr>
                <p:cNvPr id="553064" name="Group 109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553065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6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7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8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9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70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71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72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553073" name="Text Box 1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596" y="3288"/>
                  <a:ext cx="2236" cy="24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8950" tIns="44480" rIns="88950" bIns="44480" anchor="ctr">
                  <a:spAutoFit/>
                </a:bodyPr>
                <a:lstStyle/>
                <a:p>
                  <a:pPr algn="ctr"/>
                  <a:r>
                    <a:rPr lang="zh-CN" altLang="en-US" sz="1800" b="1">
                      <a:latin typeface="微软雅黑" pitchFamily="34" charset="-122"/>
                      <a:ea typeface="微软雅黑" pitchFamily="34" charset="-122"/>
                    </a:rPr>
                    <a:t>主存储器地址 </a:t>
                  </a:r>
                  <a:r>
                    <a:rPr lang="en-US" altLang="zh-CN" sz="1800" b="1">
                      <a:latin typeface="微软雅黑" pitchFamily="34" charset="-122"/>
                      <a:ea typeface="微软雅黑" pitchFamily="34" charset="-122"/>
                    </a:rPr>
                    <a:t>A </a:t>
                  </a:r>
                  <a:r>
                    <a:rPr lang="zh-CN" altLang="en-US" sz="1800" b="1">
                      <a:latin typeface="微软雅黑" pitchFamily="34" charset="-122"/>
                      <a:ea typeface="微软雅黑" pitchFamily="34" charset="-122"/>
                    </a:rPr>
                    <a:t>处的64-</a:t>
                  </a:r>
                  <a:r>
                    <a:rPr lang="en-US" altLang="zh-CN" sz="1800" b="1">
                      <a:latin typeface="微软雅黑" pitchFamily="34" charset="-122"/>
                      <a:ea typeface="微软雅黑" pitchFamily="34" charset="-122"/>
                    </a:rPr>
                    <a:t>bit</a:t>
                  </a:r>
                  <a:r>
                    <a:rPr lang="zh-CN" altLang="en-US" sz="1800" b="1"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  <a:endParaRPr lang="en-US" altLang="zh-CN" sz="18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553074" name="Text Box 119"/>
            <p:cNvSpPr txBox="1">
              <a:spLocks noChangeArrowheads="1"/>
            </p:cNvSpPr>
            <p:nvPr/>
          </p:nvSpPr>
          <p:spPr bwMode="auto">
            <a:xfrm>
              <a:off x="430" y="2047"/>
              <a:ext cx="59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solidFill>
                    <a:srgbClr val="3399FF"/>
                  </a:solidFill>
                  <a:ea typeface="宋体" pitchFamily="2" charset="-122"/>
                </a:rPr>
                <a:t>地址</a:t>
              </a:r>
              <a:r>
                <a:rPr kumimoji="1" lang="en-US" altLang="zh-CN" sz="1800" b="1">
                  <a:solidFill>
                    <a:srgbClr val="3399FF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553075" name="AutoShape 120"/>
            <p:cNvSpPr>
              <a:spLocks noChangeArrowheads="1"/>
            </p:cNvSpPr>
            <p:nvPr/>
          </p:nvSpPr>
          <p:spPr bwMode="auto">
            <a:xfrm>
              <a:off x="929" y="2115"/>
              <a:ext cx="136" cy="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3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3076" name="Line 121"/>
            <p:cNvSpPr>
              <a:spLocks noChangeShapeType="1"/>
            </p:cNvSpPr>
            <p:nvPr/>
          </p:nvSpPr>
          <p:spPr bwMode="auto">
            <a:xfrm>
              <a:off x="1337" y="1933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7" name="Line 122"/>
            <p:cNvSpPr>
              <a:spLocks noChangeShapeType="1"/>
            </p:cNvSpPr>
            <p:nvPr/>
          </p:nvSpPr>
          <p:spPr bwMode="auto">
            <a:xfrm>
              <a:off x="1496" y="177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8" name="Text Box 123"/>
            <p:cNvSpPr txBox="1">
              <a:spLocks noChangeArrowheads="1"/>
            </p:cNvSpPr>
            <p:nvPr/>
          </p:nvSpPr>
          <p:spPr bwMode="auto">
            <a:xfrm>
              <a:off x="1450" y="2068"/>
              <a:ext cx="45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 b="1">
                  <a:ea typeface="宋体" pitchFamily="2" charset="-122"/>
                </a:rPr>
                <a:t>4096</a:t>
              </a:r>
              <a:r>
                <a:rPr kumimoji="1" lang="zh-CN" altLang="en-US" sz="1100" b="1">
                  <a:ea typeface="宋体" pitchFamily="2" charset="-122"/>
                </a:rPr>
                <a:t>行</a:t>
              </a:r>
            </a:p>
          </p:txBody>
        </p:sp>
      </p:grpSp>
      <p:sp>
        <p:nvSpPr>
          <p:cNvPr id="5530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举例：</a:t>
            </a:r>
            <a:r>
              <a:rPr lang="en-US" altLang="zh-CN"/>
              <a:t>128MB</a:t>
            </a:r>
            <a:r>
              <a:rPr lang="zh-CN" altLang="en-US"/>
              <a:t>的</a:t>
            </a:r>
            <a:r>
              <a:rPr lang="en-US" altLang="zh-CN"/>
              <a:t>DRAM</a:t>
            </a:r>
            <a:r>
              <a:rPr lang="zh-CN" altLang="en-US"/>
              <a:t>存储器</a:t>
            </a:r>
          </a:p>
        </p:txBody>
      </p:sp>
      <p:grpSp>
        <p:nvGrpSpPr>
          <p:cNvPr id="553080" name="Group 3"/>
          <p:cNvGrpSpPr>
            <a:grpSpLocks/>
          </p:cNvGrpSpPr>
          <p:nvPr/>
        </p:nvGrpSpPr>
        <p:grpSpPr bwMode="auto">
          <a:xfrm>
            <a:off x="6821488" y="5251450"/>
            <a:ext cx="1908175" cy="698500"/>
            <a:chOff x="4388" y="982"/>
            <a:chExt cx="987" cy="441"/>
          </a:xfrm>
        </p:grpSpPr>
        <p:sp>
          <p:nvSpPr>
            <p:cNvPr id="553081" name="Rectangle 4"/>
            <p:cNvSpPr>
              <a:spLocks noChangeAspect="1" noChangeArrowheads="1"/>
            </p:cNvSpPr>
            <p:nvPr/>
          </p:nvSpPr>
          <p:spPr bwMode="auto">
            <a:xfrm>
              <a:off x="4418" y="1102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3082" name="Text Box 5"/>
            <p:cNvSpPr txBox="1">
              <a:spLocks noChangeAspect="1" noChangeArrowheads="1"/>
            </p:cNvSpPr>
            <p:nvPr/>
          </p:nvSpPr>
          <p:spPr bwMode="auto">
            <a:xfrm>
              <a:off x="4388" y="982"/>
              <a:ext cx="987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950" tIns="44480" rIns="88950" bIns="44480" anchor="ctr">
              <a:spAutoFit/>
            </a:bodyPr>
            <a:lstStyle/>
            <a:p>
              <a:pPr algn="ctr"/>
              <a:r>
                <a:rPr lang="en-US" altLang="zh-CN" sz="1400" b="1">
                  <a:latin typeface="Helvetica" pitchFamily="34" charset="0"/>
                  <a:ea typeface="宋体" pitchFamily="2" charset="-122"/>
                </a:rPr>
                <a:t>: 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行、列地址为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(i,j)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个单元</a:t>
              </a:r>
            </a:p>
          </p:txBody>
        </p:sp>
      </p:grpSp>
      <p:sp>
        <p:nvSpPr>
          <p:cNvPr id="570374" name="Text Box 6"/>
          <p:cNvSpPr txBox="1">
            <a:spLocks noChangeAspect="1" noChangeArrowheads="1"/>
          </p:cNvSpPr>
          <p:nvPr/>
        </p:nvSpPr>
        <p:spPr bwMode="auto">
          <a:xfrm>
            <a:off x="6516688" y="760413"/>
            <a:ext cx="2555875" cy="276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8950" tIns="44480" rIns="88950" bIns="44480" anchor="ctr">
            <a:spAutoFit/>
          </a:bodyPr>
          <a:lstStyle/>
          <a:p>
            <a:pPr>
              <a:lnSpc>
                <a:spcPct val="130000"/>
              </a:lnSpc>
            </a:pPr>
            <a:endParaRPr lang="zh-CN" altLang="en-US" b="1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由8片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芯片构成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每片 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16Mx8 bits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行地址、列地址各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每行共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(8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选中某一行并读出之后再由列地址选择其中的一列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(8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个二进位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送出</a:t>
            </a:r>
          </a:p>
        </p:txBody>
      </p:sp>
      <p:sp>
        <p:nvSpPr>
          <p:cNvPr id="570492" name="Text Box 124"/>
          <p:cNvSpPr txBox="1">
            <a:spLocks noChangeArrowheads="1"/>
          </p:cNvSpPr>
          <p:nvPr/>
        </p:nvSpPr>
        <p:spPr bwMode="auto">
          <a:xfrm>
            <a:off x="322263" y="5086350"/>
            <a:ext cx="2116137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微软雅黑" pitchFamily="34" charset="-122"/>
              </a:rPr>
              <a:t>主存地址和片内地址有何关系？</a:t>
            </a:r>
            <a:endParaRPr kumimoji="1" lang="en-US" altLang="zh-CN" sz="2000" b="1">
              <a:solidFill>
                <a:srgbClr val="CC0000"/>
              </a:solidFill>
              <a:ea typeface="微软雅黑" pitchFamily="34" charset="-122"/>
            </a:endParaRPr>
          </a:p>
        </p:txBody>
      </p:sp>
      <p:sp>
        <p:nvSpPr>
          <p:cNvPr id="570493" name="Text Box 125"/>
          <p:cNvSpPr txBox="1">
            <a:spLocks noChangeArrowheads="1"/>
          </p:cNvSpPr>
          <p:nvPr/>
        </p:nvSpPr>
        <p:spPr bwMode="auto">
          <a:xfrm>
            <a:off x="260350" y="5753100"/>
            <a:ext cx="363855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主存地址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位，片内地址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位，与高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位主存地址相同。</a:t>
            </a:r>
            <a:endParaRPr kumimoji="1"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494" name="Text Box 126"/>
          <p:cNvSpPr txBox="1">
            <a:spLocks noChangeArrowheads="1"/>
          </p:cNvSpPr>
          <p:nvPr/>
        </p:nvSpPr>
        <p:spPr bwMode="auto">
          <a:xfrm>
            <a:off x="838200" y="6410325"/>
            <a:ext cx="37433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主存低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位地址的作用是什么？</a:t>
            </a:r>
          </a:p>
        </p:txBody>
      </p:sp>
      <p:sp>
        <p:nvSpPr>
          <p:cNvPr id="570495" name="Text Box 127"/>
          <p:cNvSpPr txBox="1">
            <a:spLocks noChangeArrowheads="1"/>
          </p:cNvSpPr>
          <p:nvPr/>
        </p:nvSpPr>
        <p:spPr bwMode="auto">
          <a:xfrm>
            <a:off x="4572000" y="6454775"/>
            <a:ext cx="41783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个字节中的哪个，即用来选片。</a:t>
            </a:r>
            <a:endParaRPr kumimoji="1"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499" name="Text Box 131"/>
          <p:cNvSpPr txBox="1">
            <a:spLocks noChangeArrowheads="1"/>
          </p:cNvSpPr>
          <p:nvPr/>
        </p:nvSpPr>
        <p:spPr bwMode="auto">
          <a:xfrm>
            <a:off x="6634163" y="3979863"/>
            <a:ext cx="2400300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1800" b="1">
                <a:solidFill>
                  <a:srgbClr val="FF0000"/>
                </a:solidFill>
                <a:ea typeface="微软雅黑" pitchFamily="34" charset="-122"/>
              </a:rPr>
              <a:t>不连续，交叉编址，可同时读写所有芯片。</a:t>
            </a:r>
            <a:endParaRPr kumimoji="1" lang="en-US" altLang="zh-CN" sz="1800" b="1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70497" name="Text Box 129"/>
          <p:cNvSpPr txBox="1">
            <a:spLocks noChangeArrowheads="1"/>
          </p:cNvSpPr>
          <p:nvPr/>
        </p:nvSpPr>
        <p:spPr bwMode="auto">
          <a:xfrm>
            <a:off x="6543675" y="3641725"/>
            <a:ext cx="24384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CC0000"/>
                </a:solidFill>
                <a:ea typeface="微软雅黑" pitchFamily="34" charset="-122"/>
              </a:rPr>
              <a:t>芯片内地址是否连续？</a:t>
            </a:r>
            <a:endParaRPr kumimoji="1" lang="en-US" altLang="zh-CN" sz="1800" b="1">
              <a:solidFill>
                <a:srgbClr val="CC0000"/>
              </a:solidFill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07963" y="593725"/>
            <a:ext cx="5111750" cy="13382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从该存储器结构可理解为什么规定数据对齐存放。</a:t>
            </a:r>
            <a:endParaRPr kumimoji="1" lang="en-US" altLang="zh-CN" sz="1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例如，一个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型数据若存放在第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个单元，则需要访问几次内存？若存放在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个单元，则需要访问几次内存？</a:t>
            </a:r>
          </a:p>
        </p:txBody>
      </p:sp>
      <p:sp>
        <p:nvSpPr>
          <p:cNvPr id="553091" name="Text Box 5"/>
          <p:cNvSpPr txBox="1">
            <a:spLocks noChangeAspect="1" noChangeArrowheads="1"/>
          </p:cNvSpPr>
          <p:nvPr/>
        </p:nvSpPr>
        <p:spPr bwMode="auto">
          <a:xfrm>
            <a:off x="6494463" y="719138"/>
            <a:ext cx="2447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8950" tIns="44480" rIns="88950" bIns="44480" anchor="ctr">
            <a:spAutoFit/>
          </a:bodyPr>
          <a:lstStyle/>
          <a:p>
            <a:r>
              <a:rPr lang="zh-CN" altLang="en-US" sz="2000" b="1">
                <a:solidFill>
                  <a:srgbClr val="000099"/>
                </a:solidFill>
                <a:ea typeface="黑体" pitchFamily="49" charset="-122"/>
              </a:rPr>
              <a:t>分别访问</a:t>
            </a:r>
            <a:r>
              <a:rPr lang="en-US" altLang="zh-CN" sz="2000" b="1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sz="2000" b="1">
                <a:solidFill>
                  <a:srgbClr val="000099"/>
                </a:solidFill>
                <a:ea typeface="黑体" pitchFamily="49" charset="-122"/>
              </a:rPr>
              <a:t>次和</a:t>
            </a:r>
            <a:r>
              <a:rPr lang="en-US" altLang="zh-CN" sz="2000" b="1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sz="2000" b="1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0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0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0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0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93" grpId="0" animBg="1"/>
      <p:bldP spid="570494" grpId="0" animBg="1"/>
      <p:bldP spid="570495" grpId="0" animBg="1"/>
      <p:bldP spid="570499" grpId="0" animBg="1"/>
      <p:bldP spid="130" grpId="0" animBg="1"/>
      <p:bldP spid="5530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="" xmlns:a16="http://schemas.microsoft.com/office/drawing/2014/main" id="{E0EC8587-E748-4C19-B633-86C7C1A8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76250"/>
            <a:ext cx="7924800" cy="541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200" b="1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  <a:defRPr/>
            </a:pPr>
            <a:endParaRPr lang="zh-CN" altLang="en-US" sz="2200" b="1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  <a:defRPr/>
            </a:pPr>
            <a:endParaRPr lang="zh-CN" altLang="en-US" sz="2200" b="1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  <a:defRPr/>
            </a:pPr>
            <a:r>
              <a:rPr lang="zh-CN" altLang="en-US" sz="2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             按边界对齐</a:t>
            </a:r>
            <a:r>
              <a:rPr lang="zh-CN" altLang="en-US" sz="2200" b="1"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  <a:defRPr/>
            </a:pPr>
            <a:endParaRPr lang="zh-CN" altLang="en-US" sz="2200" b="1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  <a:defRPr/>
            </a:pPr>
            <a:endParaRPr lang="zh-CN" altLang="en-US" sz="2200" b="1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  <a:defRPr/>
            </a:pPr>
            <a:endParaRPr lang="zh-CN" altLang="en-US" sz="2200" b="1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  <a:defRPr/>
            </a:pPr>
            <a:endParaRPr lang="zh-CN" altLang="en-US" sz="2200" b="1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  <a:defRPr/>
            </a:pPr>
            <a:endParaRPr lang="zh-CN" altLang="en-US" sz="2200" b="1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  <a:defRPr/>
            </a:pPr>
            <a:r>
              <a:rPr lang="zh-CN" altLang="en-US" sz="2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             边界不对齐</a:t>
            </a:r>
            <a:endParaRPr lang="zh-CN" altLang="en-US" sz="2200" b="1">
              <a:solidFill>
                <a:srgbClr val="CC3300"/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 "/>
              <a:defRPr/>
            </a:pPr>
            <a:endParaRPr lang="zh-CN" altLang="en-US" sz="2200" b="1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  <a:defRPr/>
            </a:pPr>
            <a:endParaRPr lang="zh-CN" altLang="en-US" sz="2200" b="1">
              <a:ea typeface="黑体" panose="02010609060101010101" pitchFamily="49" charset="-122"/>
            </a:endParaRP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4137025" y="1328738"/>
            <a:ext cx="4419600" cy="1997075"/>
            <a:chOff x="1497" y="981"/>
            <a:chExt cx="2784" cy="1258"/>
          </a:xfrm>
        </p:grpSpPr>
        <p:sp>
          <p:nvSpPr>
            <p:cNvPr id="39976" name="Rectangle 4"/>
            <p:cNvSpPr>
              <a:spLocks noChangeArrowheads="1"/>
            </p:cNvSpPr>
            <p:nvPr/>
          </p:nvSpPr>
          <p:spPr bwMode="auto">
            <a:xfrm>
              <a:off x="1881" y="1231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zh-CN" altLang="en-US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77" name="Line 5"/>
            <p:cNvSpPr>
              <a:spLocks noChangeShapeType="1"/>
            </p:cNvSpPr>
            <p:nvPr/>
          </p:nvSpPr>
          <p:spPr bwMode="auto">
            <a:xfrm>
              <a:off x="1881" y="1423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Line 6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Line 7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Line 8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Line 9"/>
            <p:cNvSpPr>
              <a:spLocks noChangeShapeType="1"/>
            </p:cNvSpPr>
            <p:nvPr/>
          </p:nvSpPr>
          <p:spPr bwMode="auto">
            <a:xfrm>
              <a:off x="1881" y="1999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Line 10"/>
            <p:cNvSpPr>
              <a:spLocks noChangeShapeType="1"/>
            </p:cNvSpPr>
            <p:nvPr/>
          </p:nvSpPr>
          <p:spPr bwMode="auto">
            <a:xfrm>
              <a:off x="3033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3" name="Line 11"/>
            <p:cNvSpPr>
              <a:spLocks noChangeShapeType="1"/>
            </p:cNvSpPr>
            <p:nvPr/>
          </p:nvSpPr>
          <p:spPr bwMode="auto">
            <a:xfrm>
              <a:off x="24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Line 12"/>
            <p:cNvSpPr>
              <a:spLocks noChangeShapeType="1"/>
            </p:cNvSpPr>
            <p:nvPr/>
          </p:nvSpPr>
          <p:spPr bwMode="auto">
            <a:xfrm>
              <a:off x="36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5" name="Line 13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Line 14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15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16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Line 17"/>
            <p:cNvSpPr>
              <a:spLocks noChangeShapeType="1"/>
            </p:cNvSpPr>
            <p:nvPr/>
          </p:nvSpPr>
          <p:spPr bwMode="auto">
            <a:xfrm>
              <a:off x="1881" y="2191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0" name="Text Box 18" descr="新闻纸"/>
            <p:cNvSpPr txBox="1">
              <a:spLocks noChangeArrowheads="1"/>
            </p:cNvSpPr>
            <p:nvPr/>
          </p:nvSpPr>
          <p:spPr bwMode="auto">
            <a:xfrm>
              <a:off x="1881" y="1231"/>
              <a:ext cx="2400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91" name="Text Box 19" descr="宽上对角线"/>
            <p:cNvSpPr txBox="1">
              <a:spLocks noChangeArrowheads="1"/>
            </p:cNvSpPr>
            <p:nvPr/>
          </p:nvSpPr>
          <p:spPr bwMode="auto">
            <a:xfrm>
              <a:off x="1881" y="1423"/>
              <a:ext cx="1152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92" name="Text Box 20" descr="信纸"/>
            <p:cNvSpPr txBox="1">
              <a:spLocks noChangeArrowheads="1"/>
            </p:cNvSpPr>
            <p:nvPr/>
          </p:nvSpPr>
          <p:spPr bwMode="auto">
            <a:xfrm>
              <a:off x="1881" y="1615"/>
              <a:ext cx="2400" cy="38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93" name="Text Box 21" descr="宽上对角线"/>
            <p:cNvSpPr txBox="1">
              <a:spLocks noChangeArrowheads="1"/>
            </p:cNvSpPr>
            <p:nvPr/>
          </p:nvSpPr>
          <p:spPr bwMode="auto">
            <a:xfrm>
              <a:off x="3033" y="1999"/>
              <a:ext cx="1248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0102" name="Text Box 22">
              <a:extLst>
                <a:ext uri="{FF2B5EF4-FFF2-40B4-BE49-F238E27FC236}">
                  <a16:creationId xmlns="" xmlns:a16="http://schemas.microsoft.com/office/drawing/2014/main" id="{CBA7290E-C24F-431E-A9B8-5D21D023F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999"/>
              <a:ext cx="576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5" name="Text Box 23"/>
            <p:cNvSpPr txBox="1">
              <a:spLocks noChangeArrowheads="1"/>
            </p:cNvSpPr>
            <p:nvPr/>
          </p:nvSpPr>
          <p:spPr bwMode="auto">
            <a:xfrm>
              <a:off x="1497" y="1261"/>
              <a:ext cx="33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0004081216</a:t>
              </a:r>
            </a:p>
          </p:txBody>
        </p:sp>
        <p:sp>
          <p:nvSpPr>
            <p:cNvPr id="36924" name="Text Box 24">
              <a:extLst>
                <a:ext uri="{FF2B5EF4-FFF2-40B4-BE49-F238E27FC236}">
                  <a16:creationId xmlns="" xmlns:a16="http://schemas.microsoft.com/office/drawing/2014/main" id="{4866DA7C-7848-460E-8224-AA4D67C1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981"/>
              <a:ext cx="24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zh-CN" sz="2000" b="1" dirty="0">
                  <a:latin typeface="+mj-ea"/>
                  <a:ea typeface="+mj-ea"/>
                </a:rPr>
                <a:t>字节</a:t>
              </a:r>
              <a:r>
                <a:rPr kumimoji="1" lang="en-US" altLang="zh-CN" sz="2000" b="1" dirty="0">
                  <a:latin typeface="+mj-ea"/>
                  <a:ea typeface="+mj-ea"/>
                </a:rPr>
                <a:t>0</a:t>
              </a:r>
              <a:r>
                <a:rPr kumimoji="1" lang="zh-CN" altLang="zh-CN" sz="2000" b="1" dirty="0">
                  <a:latin typeface="+mj-ea"/>
                  <a:ea typeface="+mj-ea"/>
                </a:rPr>
                <a:t>  字节1   字节2 </a:t>
              </a:r>
              <a:r>
                <a:rPr kumimoji="1" lang="en-US" altLang="zh-CN" sz="2000" b="1" dirty="0">
                  <a:latin typeface="+mj-ea"/>
                  <a:ea typeface="+mj-ea"/>
                </a:rPr>
                <a:t> </a:t>
              </a:r>
              <a:r>
                <a:rPr kumimoji="1" lang="zh-CN" altLang="zh-CN" sz="2000" b="1" dirty="0">
                  <a:latin typeface="+mj-ea"/>
                  <a:ea typeface="+mj-ea"/>
                </a:rPr>
                <a:t>字节</a:t>
              </a:r>
              <a:r>
                <a:rPr kumimoji="1" lang="zh-CN" altLang="zh-CN" sz="2400" b="1" dirty="0">
                  <a:latin typeface="+mj-ea"/>
                  <a:ea typeface="+mj-ea"/>
                </a:rPr>
                <a:t>3</a:t>
              </a:r>
              <a:endParaRPr kumimoji="1" lang="zh-CN" altLang="en-US" sz="2400" b="1" dirty="0">
                <a:latin typeface="+mj-ea"/>
                <a:ea typeface="+mj-ea"/>
              </a:endParaRPr>
            </a:p>
          </p:txBody>
        </p:sp>
        <p:sp>
          <p:nvSpPr>
            <p:cNvPr id="39997" name="Line 25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Line 26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Line 27"/>
            <p:cNvSpPr>
              <a:spLocks noChangeShapeType="1"/>
            </p:cNvSpPr>
            <p:nvPr/>
          </p:nvSpPr>
          <p:spPr bwMode="auto">
            <a:xfrm>
              <a:off x="3033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Line 28"/>
            <p:cNvSpPr>
              <a:spLocks noChangeShapeType="1"/>
            </p:cNvSpPr>
            <p:nvPr/>
          </p:nvSpPr>
          <p:spPr bwMode="auto">
            <a:xfrm>
              <a:off x="3657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Line 29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2" name="Line 30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40" name="Group 31"/>
          <p:cNvGrpSpPr>
            <a:grpSpLocks/>
          </p:cNvGrpSpPr>
          <p:nvPr/>
        </p:nvGrpSpPr>
        <p:grpSpPr bwMode="auto">
          <a:xfrm>
            <a:off x="4090988" y="3906838"/>
            <a:ext cx="4770437" cy="1965325"/>
            <a:chOff x="1488" y="2632"/>
            <a:chExt cx="2784" cy="1238"/>
          </a:xfrm>
        </p:grpSpPr>
        <p:sp>
          <p:nvSpPr>
            <p:cNvPr id="39949" name="Text Box 32"/>
            <p:cNvSpPr txBox="1">
              <a:spLocks noChangeArrowheads="1"/>
            </p:cNvSpPr>
            <p:nvPr/>
          </p:nvSpPr>
          <p:spPr bwMode="auto">
            <a:xfrm>
              <a:off x="1488" y="2892"/>
              <a:ext cx="33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0004081216</a:t>
              </a:r>
            </a:p>
          </p:txBody>
        </p:sp>
        <p:sp>
          <p:nvSpPr>
            <p:cNvPr id="39950" name="Line 33"/>
            <p:cNvSpPr>
              <a:spLocks noChangeShapeType="1"/>
            </p:cNvSpPr>
            <p:nvPr/>
          </p:nvSpPr>
          <p:spPr bwMode="auto">
            <a:xfrm>
              <a:off x="1872" y="3822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Text Box 34" descr="新闻纸"/>
            <p:cNvSpPr txBox="1">
              <a:spLocks noChangeArrowheads="1"/>
            </p:cNvSpPr>
            <p:nvPr/>
          </p:nvSpPr>
          <p:spPr bwMode="auto">
            <a:xfrm>
              <a:off x="1872" y="2862"/>
              <a:ext cx="2400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52" name="Text Box 35" descr="宽上对角线"/>
            <p:cNvSpPr txBox="1">
              <a:spLocks noChangeArrowheads="1"/>
            </p:cNvSpPr>
            <p:nvPr/>
          </p:nvSpPr>
          <p:spPr bwMode="auto">
            <a:xfrm>
              <a:off x="1872" y="3054"/>
              <a:ext cx="1152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53" name="Text Box 36" descr="信纸"/>
            <p:cNvSpPr txBox="1">
              <a:spLocks noChangeArrowheads="1"/>
            </p:cNvSpPr>
            <p:nvPr/>
          </p:nvSpPr>
          <p:spPr bwMode="auto">
            <a:xfrm>
              <a:off x="1872" y="3246"/>
              <a:ext cx="2400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54" name="Text Box 37" descr="宽上对角线"/>
            <p:cNvSpPr txBox="1">
              <a:spLocks noChangeArrowheads="1"/>
            </p:cNvSpPr>
            <p:nvPr/>
          </p:nvSpPr>
          <p:spPr bwMode="auto">
            <a:xfrm>
              <a:off x="3648" y="3438"/>
              <a:ext cx="624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55" name="Text Box 38"/>
            <p:cNvSpPr txBox="1">
              <a:spLocks noChangeArrowheads="1"/>
            </p:cNvSpPr>
            <p:nvPr/>
          </p:nvSpPr>
          <p:spPr bwMode="auto">
            <a:xfrm>
              <a:off x="1872" y="2632"/>
              <a:ext cx="2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zh-CN" sz="2000">
                  <a:ea typeface="黑体" pitchFamily="49" charset="-122"/>
                </a:rPr>
                <a:t>字节</a:t>
              </a:r>
              <a:r>
                <a:rPr kumimoji="1" lang="en-US" altLang="zh-CN" sz="2000">
                  <a:ea typeface="黑体" pitchFamily="49" charset="-122"/>
                </a:rPr>
                <a:t>0     </a:t>
              </a:r>
              <a:r>
                <a:rPr kumimoji="1" lang="zh-CN" altLang="zh-CN" sz="2000">
                  <a:ea typeface="黑体" pitchFamily="49" charset="-122"/>
                </a:rPr>
                <a:t>字节1</a:t>
              </a:r>
              <a:r>
                <a:rPr kumimoji="1" lang="zh-CN" altLang="en-US" sz="2000">
                  <a:ea typeface="黑体" pitchFamily="49" charset="-122"/>
                </a:rPr>
                <a:t>      </a:t>
              </a:r>
              <a:r>
                <a:rPr kumimoji="1" lang="zh-CN" altLang="zh-CN" sz="2000">
                  <a:ea typeface="黑体" pitchFamily="49" charset="-122"/>
                </a:rPr>
                <a:t>字节2</a:t>
              </a:r>
              <a:r>
                <a:rPr kumimoji="1" lang="zh-CN" altLang="en-US" sz="2000">
                  <a:ea typeface="黑体" pitchFamily="49" charset="-122"/>
                </a:rPr>
                <a:t>     </a:t>
              </a:r>
              <a:r>
                <a:rPr kumimoji="1" lang="zh-CN" altLang="zh-CN" sz="2000">
                  <a:ea typeface="黑体" pitchFamily="49" charset="-122"/>
                </a:rPr>
                <a:t>字节3</a:t>
              </a:r>
              <a:endParaRPr kumimoji="1" lang="zh-CN" altLang="en-US" sz="2000">
                <a:ea typeface="黑体" pitchFamily="49" charset="-122"/>
              </a:endParaRPr>
            </a:p>
          </p:txBody>
        </p:sp>
        <p:sp>
          <p:nvSpPr>
            <p:cNvPr id="39956" name="Rectangle 39"/>
            <p:cNvSpPr>
              <a:spLocks noChangeArrowheads="1"/>
            </p:cNvSpPr>
            <p:nvPr/>
          </p:nvSpPr>
          <p:spPr bwMode="auto">
            <a:xfrm>
              <a:off x="1872" y="2862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zh-CN" altLang="en-US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57" name="Line 40"/>
            <p:cNvSpPr>
              <a:spLocks noChangeShapeType="1"/>
            </p:cNvSpPr>
            <p:nvPr/>
          </p:nvSpPr>
          <p:spPr bwMode="auto">
            <a:xfrm>
              <a:off x="3024" y="286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Line 41"/>
            <p:cNvSpPr>
              <a:spLocks noChangeShapeType="1"/>
            </p:cNvSpPr>
            <p:nvPr/>
          </p:nvSpPr>
          <p:spPr bwMode="auto">
            <a:xfrm>
              <a:off x="3024" y="324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Line 42"/>
            <p:cNvSpPr>
              <a:spLocks noChangeShapeType="1"/>
            </p:cNvSpPr>
            <p:nvPr/>
          </p:nvSpPr>
          <p:spPr bwMode="auto">
            <a:xfrm>
              <a:off x="1872" y="343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Text Box 43" descr="信纸"/>
            <p:cNvSpPr txBox="1">
              <a:spLocks noChangeArrowheads="1"/>
            </p:cNvSpPr>
            <p:nvPr/>
          </p:nvSpPr>
          <p:spPr bwMode="auto">
            <a:xfrm>
              <a:off x="3024" y="3054"/>
              <a:ext cx="1248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61" name="Text Box 44" descr="信纸"/>
            <p:cNvSpPr txBox="1">
              <a:spLocks noChangeArrowheads="1"/>
            </p:cNvSpPr>
            <p:nvPr/>
          </p:nvSpPr>
          <p:spPr bwMode="auto">
            <a:xfrm>
              <a:off x="1872" y="3438"/>
              <a:ext cx="1152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62" name="Line 45"/>
            <p:cNvSpPr>
              <a:spLocks noChangeShapeType="1"/>
            </p:cNvSpPr>
            <p:nvPr/>
          </p:nvSpPr>
          <p:spPr bwMode="auto">
            <a:xfrm>
              <a:off x="3024" y="3054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46"/>
            <p:cNvSpPr>
              <a:spLocks noChangeShapeType="1"/>
            </p:cNvSpPr>
            <p:nvPr/>
          </p:nvSpPr>
          <p:spPr bwMode="auto">
            <a:xfrm>
              <a:off x="3024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47"/>
            <p:cNvSpPr>
              <a:spLocks noChangeShapeType="1"/>
            </p:cNvSpPr>
            <p:nvPr/>
          </p:nvSpPr>
          <p:spPr bwMode="auto">
            <a:xfrm>
              <a:off x="3024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48"/>
            <p:cNvSpPr>
              <a:spLocks noChangeShapeType="1"/>
            </p:cNvSpPr>
            <p:nvPr/>
          </p:nvSpPr>
          <p:spPr bwMode="auto">
            <a:xfrm>
              <a:off x="1872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49"/>
            <p:cNvSpPr>
              <a:spLocks noChangeShapeType="1"/>
            </p:cNvSpPr>
            <p:nvPr/>
          </p:nvSpPr>
          <p:spPr bwMode="auto">
            <a:xfrm>
              <a:off x="3024" y="3438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Line 50"/>
            <p:cNvSpPr>
              <a:spLocks noChangeShapeType="1"/>
            </p:cNvSpPr>
            <p:nvPr/>
          </p:nvSpPr>
          <p:spPr bwMode="auto">
            <a:xfrm>
              <a:off x="4272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Line 51"/>
            <p:cNvSpPr>
              <a:spLocks noChangeShapeType="1"/>
            </p:cNvSpPr>
            <p:nvPr/>
          </p:nvSpPr>
          <p:spPr bwMode="auto">
            <a:xfrm>
              <a:off x="1872" y="324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Line 52"/>
            <p:cNvSpPr>
              <a:spLocks noChangeShapeType="1"/>
            </p:cNvSpPr>
            <p:nvPr/>
          </p:nvSpPr>
          <p:spPr bwMode="auto">
            <a:xfrm>
              <a:off x="1872" y="363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Line 53"/>
            <p:cNvSpPr>
              <a:spLocks noChangeShapeType="1"/>
            </p:cNvSpPr>
            <p:nvPr/>
          </p:nvSpPr>
          <p:spPr bwMode="auto">
            <a:xfrm>
              <a:off x="24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Line 54"/>
            <p:cNvSpPr>
              <a:spLocks noChangeShapeType="1"/>
            </p:cNvSpPr>
            <p:nvPr/>
          </p:nvSpPr>
          <p:spPr bwMode="auto">
            <a:xfrm>
              <a:off x="36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Line 55"/>
            <p:cNvSpPr>
              <a:spLocks noChangeShapeType="1"/>
            </p:cNvSpPr>
            <p:nvPr/>
          </p:nvSpPr>
          <p:spPr bwMode="auto">
            <a:xfrm>
              <a:off x="1872" y="343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6" name="Text Box 56">
              <a:extLst>
                <a:ext uri="{FF2B5EF4-FFF2-40B4-BE49-F238E27FC236}">
                  <a16:creationId xmlns="" xmlns:a16="http://schemas.microsoft.com/office/drawing/2014/main" id="{C03A0479-B88B-4763-B7CA-2B75BD4DB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38"/>
              <a:ext cx="624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4" name="Text Box 57" descr="宽上对角线"/>
            <p:cNvSpPr txBox="1">
              <a:spLocks noChangeArrowheads="1"/>
            </p:cNvSpPr>
            <p:nvPr/>
          </p:nvSpPr>
          <p:spPr bwMode="auto">
            <a:xfrm>
              <a:off x="1872" y="3630"/>
              <a:ext cx="576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75" name="Line 58"/>
            <p:cNvSpPr>
              <a:spLocks noChangeShapeType="1"/>
            </p:cNvSpPr>
            <p:nvPr/>
          </p:nvSpPr>
          <p:spPr bwMode="auto">
            <a:xfrm>
              <a:off x="3024" y="324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1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100013"/>
            <a:ext cx="6105525" cy="533400"/>
          </a:xfrm>
          <a:noFill/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回顾：</a:t>
            </a:r>
            <a:r>
              <a:rPr lang="en-US" altLang="zh-CN" smtClean="0">
                <a:ea typeface="宋体" pitchFamily="2" charset="-122"/>
              </a:rPr>
              <a:t>Alignment(</a:t>
            </a:r>
            <a:r>
              <a:rPr lang="zh-CN" altLang="en-US" smtClean="0">
                <a:ea typeface="宋体" pitchFamily="2" charset="-122"/>
              </a:rPr>
              <a:t>对齐</a:t>
            </a:r>
            <a:r>
              <a:rPr lang="en-US" altLang="zh-CN" smtClean="0">
                <a:ea typeface="宋体" pitchFamily="2" charset="-122"/>
              </a:rPr>
              <a:t>)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9942" name="Text Box 60"/>
          <p:cNvSpPr txBox="1">
            <a:spLocks noChangeArrowheads="1"/>
          </p:cNvSpPr>
          <p:nvPr/>
        </p:nvSpPr>
        <p:spPr bwMode="auto">
          <a:xfrm>
            <a:off x="2713038" y="746125"/>
            <a:ext cx="63595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 </a:t>
            </a:r>
            <a:r>
              <a:rPr lang="zh-CN" altLang="en-US" sz="2200" b="1">
                <a:solidFill>
                  <a:schemeClr val="accent2"/>
                </a:solidFill>
                <a:ea typeface="黑体" pitchFamily="49" charset="-122"/>
              </a:rPr>
              <a:t>如：</a:t>
            </a: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int i, short k, double x, char c, short j,……</a:t>
            </a:r>
            <a:r>
              <a:rPr lang="en-US" altLang="zh-CN" sz="1800" b="1">
                <a:solidFill>
                  <a:schemeClr val="accent2"/>
                </a:solidFill>
                <a:ea typeface="宋体" pitchFamily="2" charset="-122"/>
              </a:rPr>
              <a:t>  </a:t>
            </a:r>
            <a:endParaRPr lang="zh-CN" altLang="en-US" sz="18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30141" name="Text Box 61"/>
          <p:cNvSpPr txBox="1">
            <a:spLocks noChangeArrowheads="1"/>
          </p:cNvSpPr>
          <p:nvPr/>
        </p:nvSpPr>
        <p:spPr bwMode="auto">
          <a:xfrm>
            <a:off x="3124200" y="3373438"/>
            <a:ext cx="584993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200" b="1">
                <a:solidFill>
                  <a:schemeClr val="accent2"/>
                </a:solidFill>
                <a:ea typeface="宋体" pitchFamily="2" charset="-122"/>
              </a:rPr>
              <a:t>则：</a:t>
            </a:r>
            <a:r>
              <a:rPr lang="en-US" altLang="zh-CN" sz="2200" b="1">
                <a:solidFill>
                  <a:schemeClr val="accent2"/>
                </a:solidFill>
                <a:ea typeface="宋体" pitchFamily="2" charset="-122"/>
              </a:rPr>
              <a:t>&amp;i=0; &amp;k=4; &amp;x=8; &amp;c=16; &amp;j=18;……</a:t>
            </a:r>
            <a:endParaRPr lang="zh-CN" altLang="en-US" sz="22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30142" name="Text Box 62"/>
          <p:cNvSpPr txBox="1">
            <a:spLocks noChangeArrowheads="1"/>
          </p:cNvSpPr>
          <p:nvPr/>
        </p:nvSpPr>
        <p:spPr bwMode="auto">
          <a:xfrm>
            <a:off x="3289300" y="5956300"/>
            <a:ext cx="57832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200" b="1">
                <a:solidFill>
                  <a:schemeClr val="accent2"/>
                </a:solidFill>
                <a:ea typeface="宋体" pitchFamily="2" charset="-122"/>
              </a:rPr>
              <a:t>则： </a:t>
            </a:r>
            <a:r>
              <a:rPr lang="en-US" altLang="zh-CN" sz="2200" b="1">
                <a:solidFill>
                  <a:schemeClr val="accent2"/>
                </a:solidFill>
                <a:ea typeface="宋体" pitchFamily="2" charset="-122"/>
              </a:rPr>
              <a:t>&amp;i=0; &amp;k=4; &amp;x=6; &amp;c=14; &amp;j=15;……</a:t>
            </a:r>
            <a:endParaRPr lang="zh-CN" altLang="en-US" sz="22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30143" name="Text Box 63"/>
          <p:cNvSpPr txBox="1">
            <a:spLocks noChangeArrowheads="1"/>
          </p:cNvSpPr>
          <p:nvPr/>
        </p:nvSpPr>
        <p:spPr bwMode="auto">
          <a:xfrm>
            <a:off x="2493963" y="4889500"/>
            <a:ext cx="16986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x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2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</p:txBody>
      </p:sp>
      <p:sp>
        <p:nvSpPr>
          <p:cNvPr id="430144" name="Text Box 64"/>
          <p:cNvSpPr txBox="1">
            <a:spLocks noChangeArrowheads="1"/>
          </p:cNvSpPr>
          <p:nvPr/>
        </p:nvSpPr>
        <p:spPr bwMode="auto">
          <a:xfrm>
            <a:off x="2368550" y="2368550"/>
            <a:ext cx="16986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x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2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1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</p:txBody>
      </p:sp>
      <p:sp>
        <p:nvSpPr>
          <p:cNvPr id="430145" name="Text Box 65"/>
          <p:cNvSpPr txBox="1">
            <a:spLocks noChangeArrowheads="1"/>
          </p:cNvSpPr>
          <p:nvPr/>
        </p:nvSpPr>
        <p:spPr bwMode="auto">
          <a:xfrm>
            <a:off x="203200" y="4421188"/>
            <a:ext cx="19431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虽节省了空间，但增加了访存次数！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需要权衡，目前来看，浪费一点存储空间没有关系！ </a:t>
            </a:r>
            <a:endParaRPr lang="en-US" altLang="zh-CN" sz="2000" b="1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4354" name="Text Box 66"/>
          <p:cNvSpPr txBox="1">
            <a:spLocks noChangeArrowheads="1"/>
          </p:cNvSpPr>
          <p:nvPr/>
        </p:nvSpPr>
        <p:spPr bwMode="auto">
          <a:xfrm>
            <a:off x="180975" y="1016000"/>
            <a:ext cx="19288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按字节编址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每次只能读写某个字地址开始的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个单元中连续的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个、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个、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个或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34636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0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1" grpId="0"/>
      <p:bldP spid="430142" grpId="0"/>
      <p:bldP spid="430143" grpId="0" build="allAtOnce"/>
      <p:bldP spid="430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DRAM</a:t>
            </a:r>
            <a:r>
              <a:rPr lang="zh-CN" altLang="en-US"/>
              <a:t>芯片的规格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90600"/>
            <a:ext cx="8713787" cy="5130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若一个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×b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芯片的存储阵列是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×c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列，则该芯片容量为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×b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位且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r×c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16K×8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r=c=128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芯片内的地址位数为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，其中行地址位数为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，列地址位数为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16K×8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n=14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，行、列地址各占</a:t>
            </a:r>
            <a:r>
              <a:rPr lang="en-US" altLang="zh-CN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位地址中高位部分为行地址，低位部分为列地址</a:t>
            </a:r>
          </a:p>
          <a:p>
            <a:pPr>
              <a:lnSpc>
                <a:spcPct val="125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为提高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芯片的性价比，通常设置的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r≤c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|r-c|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最小。</a:t>
            </a: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例如，对于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8K×8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芯片，其存储阵列设置为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×2</a:t>
            </a:r>
            <a:r>
              <a:rPr lang="en-US" altLang="zh-CN" sz="2200" baseline="30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列，因此行地址和列地址的位数分别为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位芯片内地址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中，行地址为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，列地址为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因按行刷新，为尽量减少刷新次数，故行数越少越好，但是，为了减少地址引脚，应尽量使行、列地址位数一致</a:t>
            </a:r>
          </a:p>
        </p:txBody>
      </p:sp>
    </p:spTree>
    <p:extLst>
      <p:ext uri="{BB962C8B-B14F-4D97-AF65-F5344CB8AC3E}">
        <p14:creationId xmlns:p14="http://schemas.microsoft.com/office/powerpoint/2010/main" val="32379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zh-CN" altLang="en-US">
                <a:latin typeface="黑体"/>
              </a:rPr>
              <a:t>“</a:t>
            </a:r>
            <a:r>
              <a:rPr lang="en-US" altLang="zh-CN"/>
              <a:t>movl 8(%ebp), %eax</a:t>
            </a:r>
            <a:r>
              <a:rPr lang="en-US" altLang="zh-CN">
                <a:latin typeface="黑体"/>
              </a:rPr>
              <a:t>”</a:t>
            </a:r>
            <a:r>
              <a:rPr lang="zh-CN" altLang="en-US"/>
              <a:t>操作过程 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561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065213"/>
            <a:ext cx="86614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1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60713"/>
            <a:ext cx="8893175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11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8" y="5005388"/>
            <a:ext cx="8664575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3730625" y="1538288"/>
            <a:ext cx="508000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先把地址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和“主存读”命令送到总线</a:t>
            </a:r>
          </a:p>
        </p:txBody>
      </p:sp>
      <p:sp>
        <p:nvSpPr>
          <p:cNvPr id="561160" name="Text Box 8"/>
          <p:cNvSpPr txBox="1">
            <a:spLocks noChangeArrowheads="1"/>
          </p:cNvSpPr>
          <p:nvPr/>
        </p:nvSpPr>
        <p:spPr bwMode="auto">
          <a:xfrm>
            <a:off x="3633788" y="3603625"/>
            <a:ext cx="5167312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主存经过一个取数时间，把数据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送到总线</a:t>
            </a:r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auto">
          <a:xfrm>
            <a:off x="3581400" y="5454650"/>
            <a:ext cx="547687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等待一个确定的时间后，从总线取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EAX</a:t>
            </a:r>
          </a:p>
        </p:txBody>
      </p:sp>
      <p:sp>
        <p:nvSpPr>
          <p:cNvPr id="561162" name="Text Box 10"/>
          <p:cNvSpPr txBox="1">
            <a:spLocks noChangeArrowheads="1"/>
          </p:cNvSpPr>
          <p:nvPr/>
        </p:nvSpPr>
        <p:spPr bwMode="auto">
          <a:xfrm>
            <a:off x="117475" y="796925"/>
            <a:ext cx="895508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8(%ebp)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得到地址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的过程较复杂，涉及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、页表等重要概念！</a:t>
            </a:r>
          </a:p>
        </p:txBody>
      </p:sp>
      <p:sp>
        <p:nvSpPr>
          <p:cNvPr id="561163" name="Line 11"/>
          <p:cNvSpPr>
            <a:spLocks noChangeShapeType="1"/>
          </p:cNvSpPr>
          <p:nvPr/>
        </p:nvSpPr>
        <p:spPr bwMode="auto">
          <a:xfrm>
            <a:off x="0" y="3074988"/>
            <a:ext cx="9144000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1164" name="Line 12"/>
          <p:cNvSpPr>
            <a:spLocks noChangeShapeType="1"/>
          </p:cNvSpPr>
          <p:nvPr/>
        </p:nvSpPr>
        <p:spPr bwMode="auto">
          <a:xfrm>
            <a:off x="-12700" y="5024438"/>
            <a:ext cx="9144000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/>
      <p:bldP spid="561160" grpId="0"/>
      <p:bldP spid="561161" grpId="0"/>
      <p:bldP spid="5611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9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5049838"/>
            <a:ext cx="8834437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2190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88" y="3155950"/>
            <a:ext cx="8599487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218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988" y="1150938"/>
            <a:ext cx="8475662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zh-CN" altLang="en-US">
                <a:latin typeface="黑体"/>
              </a:rPr>
              <a:t>“</a:t>
            </a:r>
            <a:r>
              <a:rPr lang="en-US" altLang="zh-CN"/>
              <a:t>movl %eax,8(%ebp) </a:t>
            </a:r>
            <a:r>
              <a:rPr lang="en-US" altLang="zh-CN">
                <a:latin typeface="黑体"/>
              </a:rPr>
              <a:t>”</a:t>
            </a:r>
            <a:r>
              <a:rPr lang="zh-CN" altLang="en-US"/>
              <a:t>操作过程 </a:t>
            </a: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3730625" y="1538288"/>
            <a:ext cx="484822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先把地址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和“主存写”命令送总线</a:t>
            </a: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3917950" y="3489325"/>
            <a:ext cx="5226050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把数据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送总线（若不复用数据和地址信号线，可同时送地址和数据）</a:t>
            </a:r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>
            <a:off x="4073525" y="5526088"/>
            <a:ext cx="469265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等待一个写入时间后，主存将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存入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</a:t>
            </a:r>
          </a:p>
        </p:txBody>
      </p: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117475" y="796925"/>
            <a:ext cx="895508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8(%ebp)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得到地址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的过程较复杂，涉及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、页表等重要概念！</a:t>
            </a:r>
          </a:p>
        </p:txBody>
      </p:sp>
      <p:sp>
        <p:nvSpPr>
          <p:cNvPr id="562187" name="Line 11"/>
          <p:cNvSpPr>
            <a:spLocks noChangeShapeType="1"/>
          </p:cNvSpPr>
          <p:nvPr/>
        </p:nvSpPr>
        <p:spPr bwMode="auto">
          <a:xfrm>
            <a:off x="0" y="3074988"/>
            <a:ext cx="9144000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8" name="Line 12"/>
          <p:cNvSpPr>
            <a:spLocks noChangeShapeType="1"/>
          </p:cNvSpPr>
          <p:nvPr/>
        </p:nvSpPr>
        <p:spPr bwMode="auto">
          <a:xfrm>
            <a:off x="0" y="4981575"/>
            <a:ext cx="9144000" cy="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3" grpId="0"/>
      <p:bldP spid="562184" grpId="0"/>
      <p:bldP spid="562185" grpId="0"/>
      <p:bldP spid="56218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第三讲：磁盘存储器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266" name="Group 2"/>
          <p:cNvGrpSpPr>
            <a:grpSpLocks/>
          </p:cNvGrpSpPr>
          <p:nvPr/>
        </p:nvGrpSpPr>
        <p:grpSpPr bwMode="auto">
          <a:xfrm>
            <a:off x="371475" y="690563"/>
            <a:ext cx="8585200" cy="5942012"/>
            <a:chOff x="71" y="11"/>
            <a:chExt cx="4356" cy="3376"/>
          </a:xfrm>
        </p:grpSpPr>
        <p:pic>
          <p:nvPicPr>
            <p:cNvPr id="779267" name="Picture 3" descr="fig1_10"/>
            <p:cNvPicPr>
              <a:picLocks noChangeAspect="1" noChangeArrowheads="1"/>
            </p:cNvPicPr>
            <p:nvPr/>
          </p:nvPicPr>
          <p:blipFill>
            <a:blip r:embed="rId2"/>
            <a:srcRect l="33456" t="44298" r="42761" b="25340"/>
            <a:stretch>
              <a:fillRect/>
            </a:stretch>
          </p:blipFill>
          <p:spPr bwMode="auto">
            <a:xfrm>
              <a:off x="71" y="11"/>
              <a:ext cx="4356" cy="3376"/>
            </a:xfrm>
            <a:prstGeom prst="rect">
              <a:avLst/>
            </a:prstGeom>
            <a:noFill/>
          </p:spPr>
        </p:pic>
        <p:sp>
          <p:nvSpPr>
            <p:cNvPr id="779268" name="Text Box 4"/>
            <p:cNvSpPr txBox="1">
              <a:spLocks noChangeArrowheads="1"/>
            </p:cNvSpPr>
            <p:nvPr/>
          </p:nvSpPr>
          <p:spPr bwMode="auto">
            <a:xfrm>
              <a:off x="81" y="61"/>
              <a:ext cx="1157" cy="69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chemeClr val="accent2"/>
                  </a:solidFill>
                  <a:ea typeface="宋体" pitchFamily="2" charset="-122"/>
                </a:rPr>
                <a:t>PC</a:t>
              </a:r>
              <a:r>
                <a:rPr kumimoji="1" lang="zh-CN" altLang="en-US" sz="3600" b="1">
                  <a:solidFill>
                    <a:schemeClr val="accent2"/>
                  </a:solidFill>
                  <a:ea typeface="宋体" pitchFamily="2" charset="-122"/>
                </a:rPr>
                <a:t>机中的外存储器</a:t>
              </a:r>
            </a:p>
          </p:txBody>
        </p:sp>
        <p:sp>
          <p:nvSpPr>
            <p:cNvPr id="779269" name="Text Box 5"/>
            <p:cNvSpPr txBox="1">
              <a:spLocks noChangeArrowheads="1"/>
            </p:cNvSpPr>
            <p:nvPr/>
          </p:nvSpPr>
          <p:spPr bwMode="auto">
            <a:xfrm>
              <a:off x="2757" y="151"/>
              <a:ext cx="703" cy="409"/>
            </a:xfrm>
            <a:prstGeom prst="rect">
              <a:avLst/>
            </a:prstGeom>
            <a:solidFill>
              <a:srgbClr val="FDD7F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200" b="1">
                  <a:ea typeface="微软雅黑" pitchFamily="34" charset="-122"/>
                </a:rPr>
                <a:t>硬盘</a:t>
              </a:r>
            </a:p>
            <a:p>
              <a:pPr algn="ctr" ea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kumimoji="1" lang="zh-CN" altLang="en-US" sz="2200" b="1">
                  <a:ea typeface="微软雅黑" pitchFamily="34" charset="-122"/>
                </a:rPr>
                <a:t>存储器</a:t>
              </a:r>
            </a:p>
          </p:txBody>
        </p:sp>
        <p:sp>
          <p:nvSpPr>
            <p:cNvPr id="779270" name="Text Box 6"/>
            <p:cNvSpPr txBox="1">
              <a:spLocks noChangeArrowheads="1"/>
            </p:cNvSpPr>
            <p:nvPr/>
          </p:nvSpPr>
          <p:spPr bwMode="auto">
            <a:xfrm>
              <a:off x="3415" y="2397"/>
              <a:ext cx="793" cy="474"/>
            </a:xfrm>
            <a:prstGeom prst="rect">
              <a:avLst/>
            </a:prstGeom>
            <a:solidFill>
              <a:srgbClr val="FDD7F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105603" rIns="116623" bIns="58311">
              <a:spAutoFit/>
            </a:bodyPr>
            <a:lstStyle/>
            <a:p>
              <a:pPr algn="ctr" eaLnBrk="1" hangingPunct="1"/>
              <a:r>
                <a:rPr kumimoji="1" lang="zh-CN" altLang="en-US" sz="2200" b="1">
                  <a:ea typeface="微软雅黑" pitchFamily="34" charset="-122"/>
                </a:rPr>
                <a:t>软盘</a:t>
              </a:r>
            </a:p>
            <a:p>
              <a:pPr algn="ctr" eaLnBrk="1" hangingPunct="1"/>
              <a:r>
                <a:rPr kumimoji="1" lang="zh-CN" altLang="en-US" sz="2200" b="1">
                  <a:ea typeface="微软雅黑" pitchFamily="34" charset="-122"/>
                </a:rPr>
                <a:t>驱动器</a:t>
              </a:r>
            </a:p>
          </p:txBody>
        </p:sp>
        <p:sp>
          <p:nvSpPr>
            <p:cNvPr id="779271" name="Text Box 7"/>
            <p:cNvSpPr txBox="1">
              <a:spLocks noChangeArrowheads="1"/>
            </p:cNvSpPr>
            <p:nvPr/>
          </p:nvSpPr>
          <p:spPr bwMode="auto">
            <a:xfrm>
              <a:off x="421" y="2873"/>
              <a:ext cx="906" cy="437"/>
            </a:xfrm>
            <a:prstGeom prst="rect">
              <a:avLst/>
            </a:prstGeom>
            <a:solidFill>
              <a:srgbClr val="FDD7F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16623" tIns="105603" rIns="116623" bIns="58311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 sz="2200" b="1">
                  <a:ea typeface="微软雅黑" pitchFamily="34" charset="-122"/>
                </a:rPr>
                <a:t>CD-ROM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ea typeface="微软雅黑" pitchFamily="34" charset="-122"/>
                </a:rPr>
                <a:t>驱动器</a:t>
              </a:r>
            </a:p>
          </p:txBody>
        </p:sp>
      </p:grpSp>
      <p:sp>
        <p:nvSpPr>
          <p:cNvPr id="779272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PC</a:t>
            </a:r>
            <a:r>
              <a:rPr lang="zh-CN" altLang="en-US"/>
              <a:t>中的外存储器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30175"/>
            <a:ext cx="7599363" cy="528638"/>
          </a:xfrm>
        </p:spPr>
        <p:txBody>
          <a:bodyPr/>
          <a:lstStyle/>
          <a:p>
            <a:pPr defTabSz="717550"/>
            <a:r>
              <a:rPr lang="zh-CN" altLang="en-US">
                <a:latin typeface="黑体" pitchFamily="49" charset="-122"/>
              </a:rPr>
              <a:t>磁盘存储器的信息存储原理</a:t>
            </a:r>
          </a:p>
        </p:txBody>
      </p:sp>
      <p:grpSp>
        <p:nvGrpSpPr>
          <p:cNvPr id="780291" name="Group 3"/>
          <p:cNvGrpSpPr>
            <a:grpSpLocks/>
          </p:cNvGrpSpPr>
          <p:nvPr/>
        </p:nvGrpSpPr>
        <p:grpSpPr bwMode="auto">
          <a:xfrm>
            <a:off x="323850" y="884238"/>
            <a:ext cx="8597900" cy="3509962"/>
            <a:chOff x="194" y="666"/>
            <a:chExt cx="4196" cy="2592"/>
          </a:xfrm>
        </p:grpSpPr>
        <p:pic>
          <p:nvPicPr>
            <p:cNvPr id="78029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2" y="666"/>
              <a:ext cx="3456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0293" name="Text Box 5"/>
            <p:cNvSpPr txBox="1">
              <a:spLocks noChangeArrowheads="1"/>
            </p:cNvSpPr>
            <p:nvPr/>
          </p:nvSpPr>
          <p:spPr bwMode="auto">
            <a:xfrm>
              <a:off x="194" y="779"/>
              <a:ext cx="998" cy="8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磁头：磁</a:t>
              </a:r>
              <a:r>
                <a:rPr kumimoji="1" lang="en-US" altLang="zh-CN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kumimoji="1" lang="zh-CN" altLang="en-US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电和电</a:t>
              </a:r>
              <a:r>
                <a:rPr kumimoji="1" lang="en-US" altLang="zh-CN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kumimoji="1" lang="zh-CN" altLang="en-US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磁转换，用于读</a:t>
              </a:r>
              <a:r>
                <a:rPr kumimoji="1" lang="en-US" altLang="zh-CN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写信息</a:t>
              </a:r>
            </a:p>
          </p:txBody>
        </p:sp>
        <p:sp>
          <p:nvSpPr>
            <p:cNvPr id="780294" name="Line 6"/>
            <p:cNvSpPr>
              <a:spLocks noChangeShapeType="1"/>
            </p:cNvSpPr>
            <p:nvPr/>
          </p:nvSpPr>
          <p:spPr bwMode="auto">
            <a:xfrm>
              <a:off x="1011" y="1414"/>
              <a:ext cx="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295" name="Text Box 7"/>
            <p:cNvSpPr txBox="1">
              <a:spLocks noChangeArrowheads="1"/>
            </p:cNvSpPr>
            <p:nvPr/>
          </p:nvSpPr>
          <p:spPr bwMode="auto">
            <a:xfrm>
              <a:off x="3710" y="2025"/>
              <a:ext cx="680" cy="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D1390F"/>
                  </a:solidFill>
                  <a:latin typeface="宋体"/>
                  <a:ea typeface="宋体" pitchFamily="2" charset="-122"/>
                </a:rPr>
                <a:t>“</a:t>
              </a:r>
              <a:r>
                <a:rPr kumimoji="1" lang="en-US" altLang="zh-CN" sz="2000" b="1">
                  <a:solidFill>
                    <a:srgbClr val="D1390F"/>
                  </a:solidFill>
                  <a:ea typeface="宋体" pitchFamily="2" charset="-122"/>
                </a:rPr>
                <a:t>0</a:t>
              </a:r>
              <a:r>
                <a:rPr kumimoji="1" lang="en-US" altLang="zh-CN" sz="2000" b="1">
                  <a:solidFill>
                    <a:srgbClr val="D1390F"/>
                  </a:solidFill>
                  <a:latin typeface="宋体"/>
                  <a:ea typeface="宋体" pitchFamily="2" charset="-122"/>
                </a:rPr>
                <a:t>”</a:t>
              </a:r>
              <a:endParaRPr kumimoji="1" lang="en-US" altLang="zh-CN" sz="2000" b="1">
                <a:solidFill>
                  <a:srgbClr val="D1390F"/>
                </a:solidFill>
                <a:ea typeface="宋体" pitchFamily="2" charset="-122"/>
              </a:endParaRPr>
            </a:p>
          </p:txBody>
        </p:sp>
        <p:sp>
          <p:nvSpPr>
            <p:cNvPr id="780296" name="Text Box 8"/>
            <p:cNvSpPr txBox="1">
              <a:spLocks noChangeArrowheads="1"/>
            </p:cNvSpPr>
            <p:nvPr/>
          </p:nvSpPr>
          <p:spPr bwMode="auto">
            <a:xfrm>
              <a:off x="3279" y="2457"/>
              <a:ext cx="793" cy="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D1390F"/>
                  </a:solidFill>
                  <a:latin typeface="宋体"/>
                  <a:ea typeface="宋体" pitchFamily="2" charset="-122"/>
                </a:rPr>
                <a:t>“</a:t>
              </a:r>
              <a:r>
                <a:rPr kumimoji="1" lang="en-US" altLang="zh-CN" sz="2000" b="1">
                  <a:solidFill>
                    <a:srgbClr val="D1390F"/>
                  </a:solidFill>
                  <a:ea typeface="宋体" pitchFamily="2" charset="-122"/>
                </a:rPr>
                <a:t>1</a:t>
              </a:r>
              <a:r>
                <a:rPr kumimoji="1" lang="en-US" altLang="zh-CN" sz="2000" b="1">
                  <a:solidFill>
                    <a:srgbClr val="D1390F"/>
                  </a:solidFill>
                  <a:latin typeface="宋体"/>
                  <a:ea typeface="宋体" pitchFamily="2" charset="-122"/>
                </a:rPr>
                <a:t>”</a:t>
              </a:r>
              <a:endParaRPr kumimoji="1" lang="en-US" altLang="zh-CN" sz="2000" b="1">
                <a:solidFill>
                  <a:srgbClr val="D1390F"/>
                </a:solidFill>
                <a:ea typeface="宋体" pitchFamily="2" charset="-122"/>
              </a:endParaRPr>
            </a:p>
          </p:txBody>
        </p:sp>
        <p:sp>
          <p:nvSpPr>
            <p:cNvPr id="780297" name="Text Box 9"/>
            <p:cNvSpPr txBox="1">
              <a:spLocks noChangeArrowheads="1"/>
            </p:cNvSpPr>
            <p:nvPr/>
          </p:nvSpPr>
          <p:spPr bwMode="auto">
            <a:xfrm>
              <a:off x="2122" y="2865"/>
              <a:ext cx="1089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b="1">
                  <a:ea typeface="微软雅黑" pitchFamily="34" charset="-122"/>
                </a:rPr>
                <a:t>盘片旋转方向</a:t>
              </a:r>
            </a:p>
          </p:txBody>
        </p:sp>
        <p:sp>
          <p:nvSpPr>
            <p:cNvPr id="780298" name="Text Box 10"/>
            <p:cNvSpPr txBox="1">
              <a:spLocks noChangeArrowheads="1"/>
            </p:cNvSpPr>
            <p:nvPr/>
          </p:nvSpPr>
          <p:spPr bwMode="auto">
            <a:xfrm>
              <a:off x="4004" y="756"/>
              <a:ext cx="363" cy="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000000"/>
                  </a:solidFill>
                  <a:ea typeface="微软雅黑" pitchFamily="34" charset="-122"/>
                </a:rPr>
                <a:t>磁盘片</a:t>
              </a:r>
            </a:p>
          </p:txBody>
        </p:sp>
        <p:sp>
          <p:nvSpPr>
            <p:cNvPr id="780299" name="Line 11"/>
            <p:cNvSpPr>
              <a:spLocks noChangeShapeType="1"/>
            </p:cNvSpPr>
            <p:nvPr/>
          </p:nvSpPr>
          <p:spPr bwMode="auto">
            <a:xfrm flipH="1">
              <a:off x="3641" y="1165"/>
              <a:ext cx="409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0" name="Line 12"/>
            <p:cNvSpPr>
              <a:spLocks noChangeShapeType="1"/>
            </p:cNvSpPr>
            <p:nvPr/>
          </p:nvSpPr>
          <p:spPr bwMode="auto">
            <a:xfrm flipH="1" flipV="1">
              <a:off x="3256" y="2049"/>
              <a:ext cx="544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1" name="Line 13"/>
            <p:cNvSpPr>
              <a:spLocks noChangeShapeType="1"/>
            </p:cNvSpPr>
            <p:nvPr/>
          </p:nvSpPr>
          <p:spPr bwMode="auto">
            <a:xfrm flipH="1" flipV="1">
              <a:off x="3029" y="2230"/>
              <a:ext cx="34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02" name="Text Box 14"/>
          <p:cNvSpPr txBox="1">
            <a:spLocks noChangeArrowheads="1"/>
          </p:cNvSpPr>
          <p:nvPr/>
        </p:nvSpPr>
        <p:spPr bwMode="auto">
          <a:xfrm>
            <a:off x="4111625" y="942975"/>
            <a:ext cx="104616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latin typeface="Times New Roman" pitchFamily="18" charset="0"/>
                <a:ea typeface="微软雅黑" pitchFamily="34" charset="-122"/>
              </a:rPr>
              <a:t>线圈</a:t>
            </a:r>
          </a:p>
        </p:txBody>
      </p:sp>
      <p:sp>
        <p:nvSpPr>
          <p:cNvPr id="780303" name="Line 15"/>
          <p:cNvSpPr>
            <a:spLocks noChangeShapeType="1"/>
          </p:cNvSpPr>
          <p:nvPr/>
        </p:nvSpPr>
        <p:spPr bwMode="auto">
          <a:xfrm flipH="1">
            <a:off x="4241800" y="1363663"/>
            <a:ext cx="231775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05" name="AutoShape 17"/>
          <p:cNvSpPr>
            <a:spLocks/>
          </p:cNvSpPr>
          <p:nvPr/>
        </p:nvSpPr>
        <p:spPr bwMode="auto">
          <a:xfrm>
            <a:off x="5897563" y="4589463"/>
            <a:ext cx="247650" cy="595312"/>
          </a:xfrm>
          <a:prstGeom prst="rightBrace">
            <a:avLst>
              <a:gd name="adj1" fmla="val 20032"/>
              <a:gd name="adj2" fmla="val 52532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06" name="Text Box 18"/>
          <p:cNvSpPr txBox="1">
            <a:spLocks noChangeArrowheads="1"/>
          </p:cNvSpPr>
          <p:nvPr/>
        </p:nvSpPr>
        <p:spPr bwMode="auto">
          <a:xfrm>
            <a:off x="6173788" y="4543425"/>
            <a:ext cx="26130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ea typeface="微软雅黑" pitchFamily="34" charset="-122"/>
              </a:rPr>
              <a:t>不同的磁化状态被记录在磁盘表面</a:t>
            </a:r>
          </a:p>
        </p:txBody>
      </p:sp>
      <p:sp>
        <p:nvSpPr>
          <p:cNvPr id="780307" name="Rectangle 19"/>
          <p:cNvSpPr>
            <a:spLocks noChangeArrowheads="1"/>
          </p:cNvSpPr>
          <p:nvPr/>
        </p:nvSpPr>
        <p:spPr bwMode="auto">
          <a:xfrm>
            <a:off x="200025" y="4435475"/>
            <a:ext cx="8601075" cy="212248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写1：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线圈通以正向电流，使呈</a:t>
            </a:r>
            <a:r>
              <a:rPr kumimoji="1" lang="en-US" altLang="zh-CN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N-S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写0：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线圈通以反向电流，使呈</a:t>
            </a:r>
            <a:r>
              <a:rPr kumimoji="1" lang="en-US" altLang="zh-CN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S-N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读时：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磁头固定不动，载体运动。因为载体上小的磁化单元外部的磁力线通过磁头铁芯形成闭合回路，在</a:t>
            </a:r>
            <a:r>
              <a:rPr kumimoji="1"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铁芯线圈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两端得到感应电压。根据</a:t>
            </a:r>
            <a:r>
              <a:rPr kumimoji="1"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感应电压的不同的极性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，可确定读出为0或1。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05" grpId="0" animBg="1"/>
      <p:bldP spid="7803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814388"/>
            <a:ext cx="560705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5411" name="Rectangle 3"/>
          <p:cNvSpPr>
            <a:spLocks noChangeArrowheads="1"/>
          </p:cNvSpPr>
          <p:nvPr/>
        </p:nvSpPr>
        <p:spPr bwMode="auto">
          <a:xfrm>
            <a:off x="4087813" y="835025"/>
            <a:ext cx="779462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2894013" y="1293813"/>
            <a:ext cx="779462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4821238" y="5702300"/>
            <a:ext cx="2066925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4" name="Rectangle 6"/>
          <p:cNvSpPr>
            <a:spLocks noChangeArrowheads="1"/>
          </p:cNvSpPr>
          <p:nvPr/>
        </p:nvSpPr>
        <p:spPr bwMode="auto">
          <a:xfrm>
            <a:off x="5878513" y="5287963"/>
            <a:ext cx="1516062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5" name="Rectangle 7"/>
          <p:cNvSpPr>
            <a:spLocks noChangeArrowheads="1"/>
          </p:cNvSpPr>
          <p:nvPr/>
        </p:nvSpPr>
        <p:spPr bwMode="auto">
          <a:xfrm>
            <a:off x="6797675" y="4645025"/>
            <a:ext cx="64135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5416" name="Group 8"/>
          <p:cNvGrpSpPr>
            <a:grpSpLocks/>
          </p:cNvGrpSpPr>
          <p:nvPr/>
        </p:nvGrpSpPr>
        <p:grpSpPr bwMode="auto">
          <a:xfrm>
            <a:off x="2111375" y="742950"/>
            <a:ext cx="2801938" cy="514350"/>
            <a:chOff x="1169" y="696"/>
            <a:chExt cx="1384" cy="254"/>
          </a:xfrm>
        </p:grpSpPr>
        <p:sp>
          <p:nvSpPr>
            <p:cNvPr id="785417" name="Text Box 9"/>
            <p:cNvSpPr txBox="1">
              <a:spLocks noChangeArrowheads="1"/>
            </p:cNvSpPr>
            <p:nvPr/>
          </p:nvSpPr>
          <p:spPr bwMode="auto">
            <a:xfrm>
              <a:off x="1169" y="696"/>
              <a:ext cx="574" cy="25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algn="ctr" defTabSz="1166813" fontAlgn="t">
                <a:spcBef>
                  <a:spcPct val="50000"/>
                </a:spcBef>
              </a:pPr>
              <a:r>
                <a:rPr kumimoji="1" lang="zh-CN" altLang="en-US" sz="2600" b="1">
                  <a:latin typeface="Times New Roman" pitchFamily="18" charset="0"/>
                  <a:ea typeface="宋体" pitchFamily="2" charset="-122"/>
                </a:rPr>
                <a:t>扇 区</a:t>
              </a:r>
              <a:endParaRPr kumimoji="1" lang="en-US" altLang="zh-CN" sz="2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5418" name="Line 10"/>
            <p:cNvSpPr>
              <a:spLocks noChangeShapeType="1"/>
            </p:cNvSpPr>
            <p:nvPr/>
          </p:nvSpPr>
          <p:spPr bwMode="auto">
            <a:xfrm flipH="1">
              <a:off x="1668" y="809"/>
              <a:ext cx="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5260975" y="4645025"/>
            <a:ext cx="1979613" cy="735013"/>
            <a:chOff x="3314" y="2926"/>
            <a:chExt cx="1247" cy="463"/>
          </a:xfrm>
        </p:grpSpPr>
        <p:sp>
          <p:nvSpPr>
            <p:cNvPr id="785420" name="Text Box 12"/>
            <p:cNvSpPr txBox="1">
              <a:spLocks noChangeArrowheads="1"/>
            </p:cNvSpPr>
            <p:nvPr/>
          </p:nvSpPr>
          <p:spPr bwMode="auto">
            <a:xfrm>
              <a:off x="3703" y="2955"/>
              <a:ext cx="858" cy="32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algn="ctr" defTabSz="1166813" fontAlgn="t">
                <a:spcBef>
                  <a:spcPct val="50000"/>
                </a:spcBef>
              </a:pPr>
              <a:r>
                <a:rPr kumimoji="1" lang="zh-CN" altLang="en-US" sz="2600" b="1">
                  <a:latin typeface="Times New Roman" pitchFamily="18" charset="0"/>
                  <a:ea typeface="宋体" pitchFamily="2" charset="-122"/>
                </a:rPr>
                <a:t>磁 道</a:t>
              </a:r>
              <a:endParaRPr kumimoji="1" lang="en-US" altLang="zh-CN" sz="2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5421" name="Line 13"/>
            <p:cNvSpPr>
              <a:spLocks noChangeShapeType="1"/>
            </p:cNvSpPr>
            <p:nvPr/>
          </p:nvSpPr>
          <p:spPr bwMode="auto">
            <a:xfrm flipH="1" flipV="1">
              <a:off x="3314" y="2926"/>
              <a:ext cx="376" cy="4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22" name="Rectangle 14"/>
          <p:cNvSpPr>
            <a:spLocks noGrp="1" noChangeArrowheads="1"/>
          </p:cNvSpPr>
          <p:nvPr>
            <p:ph type="title"/>
          </p:nvPr>
        </p:nvSpPr>
        <p:spPr>
          <a:xfrm>
            <a:off x="236538" y="130175"/>
            <a:ext cx="8807450" cy="527050"/>
          </a:xfrm>
        </p:spPr>
        <p:txBody>
          <a:bodyPr/>
          <a:lstStyle/>
          <a:p>
            <a:pPr defTabSz="717550"/>
            <a:r>
              <a:rPr lang="zh-CN" altLang="en-US">
                <a:latin typeface="黑体" pitchFamily="49" charset="-122"/>
              </a:rPr>
              <a:t>磁盘的磁道和扇区</a:t>
            </a:r>
          </a:p>
        </p:txBody>
      </p:sp>
      <p:sp>
        <p:nvSpPr>
          <p:cNvPr id="785423" name="AutoShape 15"/>
          <p:cNvSpPr>
            <a:spLocks noChangeArrowheads="1"/>
          </p:cNvSpPr>
          <p:nvPr/>
        </p:nvSpPr>
        <p:spPr bwMode="auto">
          <a:xfrm>
            <a:off x="7418388" y="971550"/>
            <a:ext cx="1517650" cy="3719513"/>
          </a:xfrm>
          <a:prstGeom prst="wedgeRoundRectCallout">
            <a:avLst>
              <a:gd name="adj1" fmla="val -109546"/>
              <a:gd name="adj2" fmla="val -32579"/>
              <a:gd name="adj3" fmla="val 16667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22957" tIns="13774" rIns="22957" bIns="13774"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磁盘表面被分为许多同心圆，</a:t>
            </a:r>
            <a:r>
              <a:rPr kumimoji="1"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每个同心圆称为一个磁道</a:t>
            </a: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。每个磁道都有一个编号，最外面的是</a:t>
            </a:r>
            <a:r>
              <a:rPr kumimoji="1"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磁道</a:t>
            </a:r>
            <a:r>
              <a:rPr kumimoji="1" lang="zh-CN" altLang="en-US" sz="2000" b="1">
                <a:solidFill>
                  <a:srgbClr val="0000CC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785424" name="AutoShape 16"/>
          <p:cNvSpPr>
            <a:spLocks noChangeArrowheads="1"/>
          </p:cNvSpPr>
          <p:nvPr/>
        </p:nvSpPr>
        <p:spPr bwMode="auto">
          <a:xfrm>
            <a:off x="255588" y="971550"/>
            <a:ext cx="1846262" cy="3046413"/>
          </a:xfrm>
          <a:prstGeom prst="wedgeRoundRectCallout">
            <a:avLst>
              <a:gd name="adj1" fmla="val 122741"/>
              <a:gd name="adj2" fmla="val -14931"/>
              <a:gd name="adj3" fmla="val 16667"/>
            </a:avLst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22957" tIns="13774" rIns="22957" bIns="13774"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每个磁道被划分为若干段（段又叫扇区），每个扇区的存储容量为</a:t>
            </a:r>
            <a:r>
              <a:rPr kumimoji="1"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512</a:t>
            </a:r>
            <a:r>
              <a:rPr kumimoji="1"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。每个扇区都有一个编号 </a:t>
            </a:r>
          </a:p>
        </p:txBody>
      </p:sp>
      <p:sp>
        <p:nvSpPr>
          <p:cNvPr id="785425" name="Rectangle 17"/>
          <p:cNvSpPr>
            <a:spLocks noChangeArrowheads="1"/>
          </p:cNvSpPr>
          <p:nvPr/>
        </p:nvSpPr>
        <p:spPr bwMode="auto">
          <a:xfrm>
            <a:off x="5359400" y="5246688"/>
            <a:ext cx="3784600" cy="143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近三十年来，扇区大小一直是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512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字节。但最近几年正迁移到更大、更高效的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字节扇区，通常称为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扇区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8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23" grpId="0" animBg="1"/>
      <p:bldP spid="785424" grpId="0" animBg="1"/>
      <p:bldP spid="7854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 descr="温彻斯特磁盘磁道格式Sc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54063"/>
            <a:ext cx="8686800" cy="5570537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4224338" y="5624513"/>
            <a:ext cx="4229100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在此例中，每个磁道包含30个固定长度的扇段，每个扇段有600个字节(17+7+41+515+20=600)。</a:t>
            </a:r>
            <a:endParaRPr kumimoji="1" lang="en-US" altLang="zh-CN" sz="20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236538" y="130175"/>
            <a:ext cx="8807450" cy="527050"/>
          </a:xfrm>
          <a:noFill/>
          <a:ln/>
        </p:spPr>
        <p:txBody>
          <a:bodyPr/>
          <a:lstStyle/>
          <a:p>
            <a:pPr defTabSz="717550"/>
            <a:r>
              <a:rPr lang="zh-CN" altLang="en-US">
                <a:ea typeface="宋体" pitchFamily="2" charset="-122"/>
              </a:rPr>
              <a:t>磁盘磁道的格式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236538" y="5545138"/>
            <a:ext cx="3695700" cy="1122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116623" tIns="58311" rIns="116623" bIns="5831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磁盘格式化</a:t>
            </a:r>
            <a:r>
              <a:rPr kumimoji="1" lang="zh-CN" altLang="en-US" sz="22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操作指在盘面上划分磁道和扇区，并在扇区中填写</a:t>
            </a:r>
            <a:r>
              <a:rPr kumimoji="1" lang="en-US" altLang="zh-CN" sz="22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kumimoji="1" lang="zh-CN" altLang="en-US" sz="22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域信息的过程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 animBg="1"/>
      <p:bldP spid="7874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磁盘驱动器</a:t>
            </a:r>
          </a:p>
        </p:txBody>
      </p:sp>
      <p:grpSp>
        <p:nvGrpSpPr>
          <p:cNvPr id="809988" name="Group 4"/>
          <p:cNvGrpSpPr>
            <a:grpSpLocks noChangeAspect="1"/>
          </p:cNvGrpSpPr>
          <p:nvPr/>
        </p:nvGrpSpPr>
        <p:grpSpPr bwMode="auto">
          <a:xfrm>
            <a:off x="747713" y="995363"/>
            <a:ext cx="7707312" cy="5287962"/>
            <a:chOff x="1134" y="2271"/>
            <a:chExt cx="5511" cy="3461"/>
          </a:xfrm>
        </p:grpSpPr>
        <p:sp>
          <p:nvSpPr>
            <p:cNvPr id="809989" name="AutoShape 5"/>
            <p:cNvSpPr>
              <a:spLocks noChangeAspect="1" noChangeArrowheads="1"/>
            </p:cNvSpPr>
            <p:nvPr/>
          </p:nvSpPr>
          <p:spPr bwMode="auto">
            <a:xfrm>
              <a:off x="1134" y="2271"/>
              <a:ext cx="5511" cy="3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0999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4" y="2661"/>
              <a:ext cx="4223" cy="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991" name="Line 7"/>
            <p:cNvSpPr>
              <a:spLocks noChangeShapeType="1"/>
            </p:cNvSpPr>
            <p:nvPr/>
          </p:nvSpPr>
          <p:spPr bwMode="auto">
            <a:xfrm>
              <a:off x="1827" y="2989"/>
              <a:ext cx="784" cy="512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2" name="Text Box 8"/>
            <p:cNvSpPr txBox="1">
              <a:spLocks noChangeArrowheads="1"/>
            </p:cNvSpPr>
            <p:nvPr/>
          </p:nvSpPr>
          <p:spPr bwMode="auto">
            <a:xfrm>
              <a:off x="1194" y="2661"/>
              <a:ext cx="1023" cy="3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移动臂</a:t>
              </a:r>
            </a:p>
          </p:txBody>
        </p:sp>
        <p:sp>
          <p:nvSpPr>
            <p:cNvPr id="809993" name="Line 9"/>
            <p:cNvSpPr>
              <a:spLocks noChangeShapeType="1"/>
            </p:cNvSpPr>
            <p:nvPr/>
          </p:nvSpPr>
          <p:spPr bwMode="auto">
            <a:xfrm flipH="1" flipV="1">
              <a:off x="3838" y="4420"/>
              <a:ext cx="916" cy="802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4" name="Text Box 10"/>
            <p:cNvSpPr txBox="1">
              <a:spLocks noChangeArrowheads="1"/>
            </p:cNvSpPr>
            <p:nvPr/>
          </p:nvSpPr>
          <p:spPr bwMode="auto">
            <a:xfrm>
              <a:off x="4084" y="5152"/>
              <a:ext cx="1334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控制电路</a:t>
              </a:r>
            </a:p>
          </p:txBody>
        </p:sp>
        <p:sp>
          <p:nvSpPr>
            <p:cNvPr id="809995" name="Line 11"/>
            <p:cNvSpPr>
              <a:spLocks noChangeShapeType="1"/>
            </p:cNvSpPr>
            <p:nvPr/>
          </p:nvSpPr>
          <p:spPr bwMode="auto">
            <a:xfrm flipH="1">
              <a:off x="3661" y="2585"/>
              <a:ext cx="638" cy="550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6" name="Line 12"/>
            <p:cNvSpPr>
              <a:spLocks noChangeShapeType="1"/>
            </p:cNvSpPr>
            <p:nvPr/>
          </p:nvSpPr>
          <p:spPr bwMode="auto">
            <a:xfrm flipH="1">
              <a:off x="4731" y="3106"/>
              <a:ext cx="783" cy="323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7" name="Text Box 13"/>
            <p:cNvSpPr txBox="1">
              <a:spLocks noChangeArrowheads="1"/>
            </p:cNvSpPr>
            <p:nvPr/>
          </p:nvSpPr>
          <p:spPr bwMode="auto">
            <a:xfrm>
              <a:off x="5320" y="2859"/>
              <a:ext cx="1028" cy="41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硬盘片</a:t>
              </a:r>
            </a:p>
          </p:txBody>
        </p:sp>
        <p:sp>
          <p:nvSpPr>
            <p:cNvPr id="809998" name="Line 14"/>
            <p:cNvSpPr>
              <a:spLocks noChangeShapeType="1"/>
            </p:cNvSpPr>
            <p:nvPr/>
          </p:nvSpPr>
          <p:spPr bwMode="auto">
            <a:xfrm flipH="1" flipV="1">
              <a:off x="3716" y="3558"/>
              <a:ext cx="1573" cy="1207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9" name="Text Box 15"/>
            <p:cNvSpPr txBox="1">
              <a:spLocks noChangeArrowheads="1"/>
            </p:cNvSpPr>
            <p:nvPr/>
          </p:nvSpPr>
          <p:spPr bwMode="auto">
            <a:xfrm>
              <a:off x="5158" y="4575"/>
              <a:ext cx="711" cy="4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磁头</a:t>
              </a:r>
            </a:p>
          </p:txBody>
        </p:sp>
        <p:sp>
          <p:nvSpPr>
            <p:cNvPr id="810000" name="Line 16"/>
            <p:cNvSpPr>
              <a:spLocks noChangeShapeType="1"/>
            </p:cNvSpPr>
            <p:nvPr/>
          </p:nvSpPr>
          <p:spPr bwMode="auto">
            <a:xfrm flipV="1">
              <a:off x="1805" y="4410"/>
              <a:ext cx="1258" cy="779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01" name="Text Box 17"/>
            <p:cNvSpPr txBox="1">
              <a:spLocks noChangeArrowheads="1"/>
            </p:cNvSpPr>
            <p:nvPr/>
          </p:nvSpPr>
          <p:spPr bwMode="auto">
            <a:xfrm>
              <a:off x="1172" y="5137"/>
              <a:ext cx="1084" cy="3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接口插座</a:t>
              </a:r>
            </a:p>
          </p:txBody>
        </p:sp>
        <p:sp>
          <p:nvSpPr>
            <p:cNvPr id="810002" name="Text Box 18"/>
            <p:cNvSpPr txBox="1">
              <a:spLocks noChangeArrowheads="1"/>
            </p:cNvSpPr>
            <p:nvPr/>
          </p:nvSpPr>
          <p:spPr bwMode="auto">
            <a:xfrm>
              <a:off x="5410" y="3728"/>
              <a:ext cx="711" cy="4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just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柱面</a:t>
              </a:r>
            </a:p>
          </p:txBody>
        </p:sp>
        <p:sp>
          <p:nvSpPr>
            <p:cNvPr id="810003" name="Line 19"/>
            <p:cNvSpPr>
              <a:spLocks noChangeShapeType="1"/>
            </p:cNvSpPr>
            <p:nvPr/>
          </p:nvSpPr>
          <p:spPr bwMode="auto">
            <a:xfrm flipH="1" flipV="1">
              <a:off x="4542" y="3598"/>
              <a:ext cx="978" cy="351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04" name="Text Box 20"/>
            <p:cNvSpPr txBox="1">
              <a:spLocks noChangeArrowheads="1"/>
            </p:cNvSpPr>
            <p:nvPr/>
          </p:nvSpPr>
          <p:spPr bwMode="auto">
            <a:xfrm>
              <a:off x="2016" y="2271"/>
              <a:ext cx="1023" cy="39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just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磁道</a:t>
              </a:r>
            </a:p>
          </p:txBody>
        </p:sp>
        <p:sp>
          <p:nvSpPr>
            <p:cNvPr id="810005" name="Line 21"/>
            <p:cNvSpPr>
              <a:spLocks noChangeShapeType="1"/>
            </p:cNvSpPr>
            <p:nvPr/>
          </p:nvSpPr>
          <p:spPr bwMode="auto">
            <a:xfrm>
              <a:off x="2466" y="2563"/>
              <a:ext cx="596" cy="286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06" name="Text Box 22"/>
            <p:cNvSpPr txBox="1">
              <a:spLocks noChangeArrowheads="1"/>
            </p:cNvSpPr>
            <p:nvPr/>
          </p:nvSpPr>
          <p:spPr bwMode="auto">
            <a:xfrm>
              <a:off x="3894" y="2277"/>
              <a:ext cx="1176" cy="4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主轴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30175"/>
            <a:ext cx="8807450" cy="527050"/>
          </a:xfrm>
        </p:spPr>
        <p:txBody>
          <a:bodyPr/>
          <a:lstStyle/>
          <a:p>
            <a:pPr defTabSz="717550"/>
            <a:r>
              <a:rPr lang="zh-CN" altLang="en-US"/>
              <a:t>平均存取时间</a:t>
            </a:r>
            <a:endParaRPr lang="en-US" altLang="zh-CN"/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4595813"/>
            <a:ext cx="8491538" cy="2111375"/>
          </a:xfrm>
        </p:spPr>
        <p:txBody>
          <a:bodyPr/>
          <a:lstStyle/>
          <a:p>
            <a:pPr marL="268288" indent="-268288" defTabSz="717550">
              <a:lnSpc>
                <a:spcPct val="115000"/>
              </a:lnSpc>
              <a:spcBef>
                <a:spcPct val="1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磁盘上的信息以扇区为单位进行读写，平均存取时间为：</a:t>
            </a:r>
          </a:p>
          <a:p>
            <a:pPr marL="268288" indent="-268288" defTabSz="717550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 = 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平均寻道时间 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平均旋转等待时间 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数据传输时间（忽略不计）</a:t>
            </a:r>
            <a:endParaRPr lang="en-US" altLang="zh-CN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82613" lvl="1" indent="-223838" defTabSz="717550">
              <a:lnSpc>
                <a:spcPct val="115000"/>
              </a:lnSpc>
              <a:spcBef>
                <a:spcPct val="15000"/>
              </a:spcBef>
            </a:pPr>
            <a:r>
              <a:rPr lang="zh-CN" altLang="en-US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平均寻道时间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磁头寻找到指定磁道所需平均时间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大约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5ms)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marL="582613" lvl="1" indent="-223838" defTabSz="717550">
              <a:lnSpc>
                <a:spcPct val="115000"/>
              </a:lnSpc>
              <a:spcBef>
                <a:spcPct val="15000"/>
              </a:spcBef>
            </a:pPr>
            <a:r>
              <a:rPr lang="zh-CN" altLang="en-US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平均旋转等待时间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指定扇区旋转到磁头下方所需平均时间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大约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6ms)  (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转速：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4200 / 5400 / 7200 / 10000rpm )</a:t>
            </a:r>
          </a:p>
          <a:p>
            <a:pPr marL="582613" lvl="1" indent="-223838" defTabSz="717550">
              <a:lnSpc>
                <a:spcPct val="115000"/>
              </a:lnSpc>
              <a:spcBef>
                <a:spcPct val="15000"/>
              </a:spcBef>
            </a:pPr>
            <a:r>
              <a:rPr lang="zh-CN" altLang="en-US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数据传输时间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——(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大约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0.01ms /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扇区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8484" name="Group 4"/>
          <p:cNvGrpSpPr>
            <a:grpSpLocks/>
          </p:cNvGrpSpPr>
          <p:nvPr/>
        </p:nvGrpSpPr>
        <p:grpSpPr bwMode="auto">
          <a:xfrm>
            <a:off x="1125538" y="774700"/>
            <a:ext cx="7327900" cy="2925763"/>
            <a:chOff x="1144" y="1645"/>
            <a:chExt cx="4616" cy="1843"/>
          </a:xfrm>
        </p:grpSpPr>
        <p:sp>
          <p:nvSpPr>
            <p:cNvPr id="788485" name="AutoShape 5"/>
            <p:cNvSpPr>
              <a:spLocks noChangeArrowheads="1"/>
            </p:cNvSpPr>
            <p:nvPr/>
          </p:nvSpPr>
          <p:spPr bwMode="auto">
            <a:xfrm>
              <a:off x="3832" y="2864"/>
              <a:ext cx="288" cy="381"/>
            </a:xfrm>
            <a:prstGeom prst="can">
              <a:avLst>
                <a:gd name="adj" fmla="val 33073"/>
              </a:avLst>
            </a:prstGeom>
            <a:solidFill>
              <a:schemeClr val="accent2">
                <a:alpha val="3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86" name="Rectangle 6"/>
            <p:cNvSpPr>
              <a:spLocks noChangeArrowheads="1"/>
            </p:cNvSpPr>
            <p:nvPr/>
          </p:nvSpPr>
          <p:spPr bwMode="auto">
            <a:xfrm>
              <a:off x="2872" y="2864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87" name="Rectangle 7"/>
            <p:cNvSpPr>
              <a:spLocks noChangeArrowheads="1"/>
            </p:cNvSpPr>
            <p:nvPr/>
          </p:nvSpPr>
          <p:spPr bwMode="auto">
            <a:xfrm>
              <a:off x="2872" y="2624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88" name="Rectangle 8"/>
            <p:cNvSpPr>
              <a:spLocks noChangeArrowheads="1"/>
            </p:cNvSpPr>
            <p:nvPr/>
          </p:nvSpPr>
          <p:spPr bwMode="auto">
            <a:xfrm>
              <a:off x="2872" y="2384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489" name="Group 9"/>
            <p:cNvGrpSpPr>
              <a:grpSpLocks/>
            </p:cNvGrpSpPr>
            <p:nvPr/>
          </p:nvGrpSpPr>
          <p:grpSpPr bwMode="auto">
            <a:xfrm>
              <a:off x="2920" y="2624"/>
              <a:ext cx="2112" cy="432"/>
              <a:chOff x="2688" y="1632"/>
              <a:chExt cx="2112" cy="432"/>
            </a:xfrm>
          </p:grpSpPr>
          <p:sp>
            <p:nvSpPr>
              <p:cNvPr id="788490" name="Oval 10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11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1" name="Oval 11"/>
              <p:cNvSpPr>
                <a:spLocks noChangeAspect="1" noChangeArrowheads="1"/>
              </p:cNvSpPr>
              <p:nvPr/>
            </p:nvSpPr>
            <p:spPr bwMode="auto">
              <a:xfrm>
                <a:off x="2862" y="1687"/>
                <a:ext cx="1745" cy="3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2" name="Oval 12"/>
              <p:cNvSpPr>
                <a:spLocks noChangeAspect="1" noChangeArrowheads="1"/>
              </p:cNvSpPr>
              <p:nvPr/>
            </p:nvSpPr>
            <p:spPr bwMode="auto">
              <a:xfrm>
                <a:off x="3135" y="1731"/>
                <a:ext cx="1203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8493" name="Group 13"/>
            <p:cNvGrpSpPr>
              <a:grpSpLocks/>
            </p:cNvGrpSpPr>
            <p:nvPr/>
          </p:nvGrpSpPr>
          <p:grpSpPr bwMode="auto">
            <a:xfrm>
              <a:off x="2920" y="2384"/>
              <a:ext cx="2112" cy="432"/>
              <a:chOff x="2688" y="1632"/>
              <a:chExt cx="2112" cy="432"/>
            </a:xfrm>
          </p:grpSpPr>
          <p:sp>
            <p:nvSpPr>
              <p:cNvPr id="788494" name="Oval 14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11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5" name="Oval 15"/>
              <p:cNvSpPr>
                <a:spLocks noChangeAspect="1" noChangeArrowheads="1"/>
              </p:cNvSpPr>
              <p:nvPr/>
            </p:nvSpPr>
            <p:spPr bwMode="auto">
              <a:xfrm>
                <a:off x="2862" y="1687"/>
                <a:ext cx="1745" cy="3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6" name="Oval 16"/>
              <p:cNvSpPr>
                <a:spLocks noChangeAspect="1" noChangeArrowheads="1"/>
              </p:cNvSpPr>
              <p:nvPr/>
            </p:nvSpPr>
            <p:spPr bwMode="auto">
              <a:xfrm>
                <a:off x="3135" y="1731"/>
                <a:ext cx="1203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497" name="AutoShape 17"/>
            <p:cNvSpPr>
              <a:spLocks noChangeArrowheads="1"/>
            </p:cNvSpPr>
            <p:nvPr/>
          </p:nvSpPr>
          <p:spPr bwMode="auto">
            <a:xfrm>
              <a:off x="1144" y="1808"/>
              <a:ext cx="624" cy="1440"/>
            </a:xfrm>
            <a:prstGeom prst="can">
              <a:avLst>
                <a:gd name="adj" fmla="val 57692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498" name="Group 18"/>
            <p:cNvGrpSpPr>
              <a:grpSpLocks/>
            </p:cNvGrpSpPr>
            <p:nvPr/>
          </p:nvGrpSpPr>
          <p:grpSpPr bwMode="auto">
            <a:xfrm>
              <a:off x="2920" y="2144"/>
              <a:ext cx="2112" cy="432"/>
              <a:chOff x="2688" y="1632"/>
              <a:chExt cx="2112" cy="432"/>
            </a:xfrm>
          </p:grpSpPr>
          <p:sp>
            <p:nvSpPr>
              <p:cNvPr id="788499" name="Oval 19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11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00" name="Oval 20"/>
              <p:cNvSpPr>
                <a:spLocks noChangeAspect="1" noChangeArrowheads="1"/>
              </p:cNvSpPr>
              <p:nvPr/>
            </p:nvSpPr>
            <p:spPr bwMode="auto">
              <a:xfrm>
                <a:off x="2862" y="1687"/>
                <a:ext cx="1745" cy="3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01" name="Oval 21"/>
              <p:cNvSpPr>
                <a:spLocks noChangeAspect="1" noChangeArrowheads="1"/>
              </p:cNvSpPr>
              <p:nvPr/>
            </p:nvSpPr>
            <p:spPr bwMode="auto">
              <a:xfrm>
                <a:off x="3135" y="1731"/>
                <a:ext cx="1203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02" name="Rectangle 22"/>
            <p:cNvSpPr>
              <a:spLocks noChangeArrowheads="1"/>
            </p:cNvSpPr>
            <p:nvPr/>
          </p:nvSpPr>
          <p:spPr bwMode="auto">
            <a:xfrm>
              <a:off x="1768" y="2288"/>
              <a:ext cx="1104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3" name="Rectangle 23"/>
            <p:cNvSpPr>
              <a:spLocks noChangeArrowheads="1"/>
            </p:cNvSpPr>
            <p:nvPr/>
          </p:nvSpPr>
          <p:spPr bwMode="auto">
            <a:xfrm>
              <a:off x="2872" y="2288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4" name="Rectangle 24"/>
            <p:cNvSpPr>
              <a:spLocks noChangeArrowheads="1"/>
            </p:cNvSpPr>
            <p:nvPr/>
          </p:nvSpPr>
          <p:spPr bwMode="auto">
            <a:xfrm>
              <a:off x="3094" y="225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5" name="Rectangle 25"/>
            <p:cNvSpPr>
              <a:spLocks noChangeArrowheads="1"/>
            </p:cNvSpPr>
            <p:nvPr/>
          </p:nvSpPr>
          <p:spPr bwMode="auto">
            <a:xfrm>
              <a:off x="1768" y="2528"/>
              <a:ext cx="1104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6" name="Rectangle 26"/>
            <p:cNvSpPr>
              <a:spLocks noChangeArrowheads="1"/>
            </p:cNvSpPr>
            <p:nvPr/>
          </p:nvSpPr>
          <p:spPr bwMode="auto">
            <a:xfrm>
              <a:off x="2872" y="2528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7" name="Rectangle 27"/>
            <p:cNvSpPr>
              <a:spLocks noChangeArrowheads="1"/>
            </p:cNvSpPr>
            <p:nvPr/>
          </p:nvSpPr>
          <p:spPr bwMode="auto">
            <a:xfrm>
              <a:off x="3112" y="2507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8" name="Rectangle 28"/>
            <p:cNvSpPr>
              <a:spLocks noChangeArrowheads="1"/>
            </p:cNvSpPr>
            <p:nvPr/>
          </p:nvSpPr>
          <p:spPr bwMode="auto">
            <a:xfrm>
              <a:off x="1768" y="2768"/>
              <a:ext cx="1104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9" name="Rectangle 29"/>
            <p:cNvSpPr>
              <a:spLocks noChangeArrowheads="1"/>
            </p:cNvSpPr>
            <p:nvPr/>
          </p:nvSpPr>
          <p:spPr bwMode="auto">
            <a:xfrm>
              <a:off x="2872" y="2768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10" name="Rectangle 30"/>
            <p:cNvSpPr>
              <a:spLocks noChangeArrowheads="1"/>
            </p:cNvSpPr>
            <p:nvPr/>
          </p:nvSpPr>
          <p:spPr bwMode="auto">
            <a:xfrm>
              <a:off x="3112" y="2747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11" name="AutoShape 31"/>
            <p:cNvSpPr>
              <a:spLocks noChangeArrowheads="1"/>
            </p:cNvSpPr>
            <p:nvPr/>
          </p:nvSpPr>
          <p:spPr bwMode="auto">
            <a:xfrm>
              <a:off x="3832" y="2000"/>
              <a:ext cx="288" cy="381"/>
            </a:xfrm>
            <a:prstGeom prst="can">
              <a:avLst>
                <a:gd name="adj" fmla="val 33073"/>
              </a:avLst>
            </a:prstGeom>
            <a:solidFill>
              <a:schemeClr val="accent2">
                <a:alpha val="3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12" name="Line 32"/>
            <p:cNvSpPr>
              <a:spLocks noChangeShapeType="1"/>
            </p:cNvSpPr>
            <p:nvPr/>
          </p:nvSpPr>
          <p:spPr bwMode="auto">
            <a:xfrm>
              <a:off x="4840" y="1760"/>
              <a:ext cx="0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13" name="Text Box 33"/>
            <p:cNvSpPr txBox="1">
              <a:spLocks noChangeArrowheads="1"/>
            </p:cNvSpPr>
            <p:nvPr/>
          </p:nvSpPr>
          <p:spPr bwMode="auto">
            <a:xfrm>
              <a:off x="2680" y="187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300" tIns="45650" rIns="91300" bIns="4565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  <a:cs typeface="Arial" pitchFamily="34" charset="0"/>
                </a:rPr>
                <a:t>磁头</a:t>
              </a:r>
            </a:p>
          </p:txBody>
        </p:sp>
        <p:cxnSp>
          <p:nvCxnSpPr>
            <p:cNvPr id="788514" name="AutoShape 34"/>
            <p:cNvCxnSpPr>
              <a:cxnSpLocks noChangeShapeType="1"/>
              <a:stCxn id="788513" idx="2"/>
              <a:endCxn id="788504" idx="0"/>
            </p:cNvCxnSpPr>
            <p:nvPr/>
          </p:nvCxnSpPr>
          <p:spPr bwMode="auto">
            <a:xfrm flipH="1">
              <a:off x="3142" y="2160"/>
              <a:ext cx="18" cy="98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8515" name="AutoShape 35"/>
            <p:cNvCxnSpPr>
              <a:cxnSpLocks noChangeShapeType="1"/>
              <a:endCxn id="788502" idx="0"/>
            </p:cNvCxnSpPr>
            <p:nvPr/>
          </p:nvCxnSpPr>
          <p:spPr bwMode="auto">
            <a:xfrm>
              <a:off x="2296" y="1952"/>
              <a:ext cx="24" cy="336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88516" name="Text Box 36"/>
            <p:cNvSpPr txBox="1">
              <a:spLocks noChangeArrowheads="1"/>
            </p:cNvSpPr>
            <p:nvPr/>
          </p:nvSpPr>
          <p:spPr bwMode="auto">
            <a:xfrm>
              <a:off x="4536" y="1752"/>
              <a:ext cx="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300" tIns="45650" rIns="91300" bIns="4565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  <a:cs typeface="Arial" pitchFamily="34" charset="0"/>
                </a:rPr>
                <a:t>磁道</a:t>
              </a:r>
            </a:p>
          </p:txBody>
        </p:sp>
        <p:sp>
          <p:nvSpPr>
            <p:cNvPr id="788517" name="Text Box 37"/>
            <p:cNvSpPr txBox="1">
              <a:spLocks noChangeArrowheads="1"/>
            </p:cNvSpPr>
            <p:nvPr/>
          </p:nvSpPr>
          <p:spPr bwMode="auto">
            <a:xfrm>
              <a:off x="3496" y="164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300" tIns="45650" rIns="91300" bIns="4565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  <a:cs typeface="Arial" pitchFamily="34" charset="0"/>
                </a:rPr>
                <a:t>旋转轴</a:t>
              </a:r>
            </a:p>
          </p:txBody>
        </p:sp>
        <p:cxnSp>
          <p:nvCxnSpPr>
            <p:cNvPr id="788518" name="AutoShape 38"/>
            <p:cNvCxnSpPr>
              <a:cxnSpLocks noChangeShapeType="1"/>
              <a:stCxn id="788517" idx="2"/>
              <a:endCxn id="788511" idx="1"/>
            </p:cNvCxnSpPr>
            <p:nvPr/>
          </p:nvCxnSpPr>
          <p:spPr bwMode="auto">
            <a:xfrm>
              <a:off x="3976" y="1933"/>
              <a:ext cx="0" cy="67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88519" name="Text Box 39"/>
            <p:cNvSpPr txBox="1">
              <a:spLocks noChangeArrowheads="1"/>
            </p:cNvSpPr>
            <p:nvPr/>
          </p:nvSpPr>
          <p:spPr bwMode="auto">
            <a:xfrm>
              <a:off x="4967" y="2954"/>
              <a:ext cx="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300" tIns="45650" rIns="91300" bIns="4565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  <a:cs typeface="Arial" pitchFamily="34" charset="0"/>
                </a:rPr>
                <a:t>碟片</a:t>
              </a:r>
            </a:p>
          </p:txBody>
        </p:sp>
        <p:cxnSp>
          <p:nvCxnSpPr>
            <p:cNvPr id="788520" name="AutoShape 40"/>
            <p:cNvCxnSpPr>
              <a:cxnSpLocks noChangeShapeType="1"/>
            </p:cNvCxnSpPr>
            <p:nvPr/>
          </p:nvCxnSpPr>
          <p:spPr bwMode="auto">
            <a:xfrm flipH="1" flipV="1">
              <a:off x="3967" y="3008"/>
              <a:ext cx="9" cy="453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88521" name="Line 41"/>
            <p:cNvSpPr>
              <a:spLocks noChangeShapeType="1"/>
            </p:cNvSpPr>
            <p:nvPr/>
          </p:nvSpPr>
          <p:spPr bwMode="auto">
            <a:xfrm flipH="1" flipV="1">
              <a:off x="5012" y="2931"/>
              <a:ext cx="159" cy="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22" name="Line 42"/>
            <p:cNvSpPr>
              <a:spLocks noChangeShapeType="1"/>
            </p:cNvSpPr>
            <p:nvPr/>
          </p:nvSpPr>
          <p:spPr bwMode="auto">
            <a:xfrm flipH="1">
              <a:off x="4740" y="2001"/>
              <a:ext cx="204" cy="2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23" name="Line 43"/>
            <p:cNvSpPr>
              <a:spLocks noChangeShapeType="1"/>
            </p:cNvSpPr>
            <p:nvPr/>
          </p:nvSpPr>
          <p:spPr bwMode="auto">
            <a:xfrm>
              <a:off x="1973" y="2183"/>
              <a:ext cx="8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24" name="Rectangle 44"/>
          <p:cNvSpPr>
            <a:spLocks noChangeArrowheads="1"/>
          </p:cNvSpPr>
          <p:nvPr/>
        </p:nvSpPr>
        <p:spPr bwMode="auto">
          <a:xfrm>
            <a:off x="184150" y="3371850"/>
            <a:ext cx="8626475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硬盘的操作流程如下： 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所有磁头同步寻道（由柱面号控制）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→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选择磁头（由磁头号控制）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→ 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被选中磁头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等待扇区到达磁头下方（由扇区号控制）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→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读写该扇区中数据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0338"/>
            <a:ext cx="7499350" cy="528637"/>
          </a:xfrm>
        </p:spPr>
        <p:txBody>
          <a:bodyPr/>
          <a:lstStyle/>
          <a:p>
            <a:r>
              <a:rPr lang="zh-CN" altLang="en-US"/>
              <a:t>回顾：程序及指令的执行过程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828675"/>
            <a:ext cx="8191500" cy="415925"/>
          </a:xfrm>
        </p:spPr>
        <p:txBody>
          <a:bodyPr/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在内存存放的指令实际上是机器代码（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0/1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序列）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68263" y="1263650"/>
            <a:ext cx="6745287" cy="23034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88925">
              <a:lnSpc>
                <a:spcPct val="115000"/>
              </a:lnSpc>
            </a:pP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08048394 &lt;add&gt;: 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8048394:	55	     	push	%ebp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8048395:	89  e5	    	mov	%esp, %ebp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8048397:	8b  45 0c    	mov	0xc(%ebp), %eax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804839a:	03  45 08    	add   	0x8(%ebp), %eax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804839d:	5d	      	pop	%ebp</a:t>
            </a:r>
          </a:p>
          <a:p>
            <a:pPr indent="288925">
              <a:lnSpc>
                <a:spcPct val="115000"/>
              </a:lnSpc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804839e:	c3	      	ret</a:t>
            </a: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228600" y="3703638"/>
            <a:ext cx="8353425" cy="25130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03200" indent="-203200"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函数的执行，以下情况下都需要</a:t>
            </a:r>
            <a:r>
              <a:rPr lang="zh-CN" altLang="en-US" sz="24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访存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每条指令都需从主存单元取到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指令需把寄存器内容压入栈中            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指令则相反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指令需要从主存中取数后送到寄存器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指令需要从主存取操作数到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中进行运算</a:t>
            </a:r>
          </a:p>
          <a:p>
            <a:pPr marL="685800" lvl="1" indent="-190500"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指令需要从栈中取出返回地址，以能正确回到调用程序执行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5486400" y="3222625"/>
            <a:ext cx="3440113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栈是主存中的一个区域！</a:t>
            </a:r>
          </a:p>
        </p:txBody>
      </p:sp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1916113" y="1654175"/>
            <a:ext cx="1219200" cy="1887538"/>
          </a:xfrm>
          <a:prstGeom prst="rect">
            <a:avLst/>
          </a:prstGeom>
          <a:noFill/>
          <a:ln w="50800">
            <a:solidFill>
              <a:srgbClr val="FE9A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203200" y="6297613"/>
            <a:ext cx="6081713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访存是指令执行过程中一个非常重要的环节！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849938" y="6297613"/>
            <a:ext cx="2640012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取指、取数、存数</a:t>
            </a:r>
          </a:p>
        </p:txBody>
      </p:sp>
      <p:sp>
        <p:nvSpPr>
          <p:cNvPr id="452619" name="Text Box 11"/>
          <p:cNvSpPr txBox="1">
            <a:spLocks noChangeArrowheads="1"/>
          </p:cNvSpPr>
          <p:nvPr/>
        </p:nvSpPr>
        <p:spPr bwMode="auto">
          <a:xfrm>
            <a:off x="5483225" y="4140200"/>
            <a:ext cx="1028700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取指</a:t>
            </a:r>
          </a:p>
        </p:txBody>
      </p:sp>
      <p:sp>
        <p:nvSpPr>
          <p:cNvPr id="452620" name="Text Box 12"/>
          <p:cNvSpPr txBox="1">
            <a:spLocks noChangeArrowheads="1"/>
          </p:cNvSpPr>
          <p:nvPr/>
        </p:nvSpPr>
        <p:spPr bwMode="auto">
          <a:xfrm>
            <a:off x="5138738" y="4533900"/>
            <a:ext cx="795337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存数</a:t>
            </a:r>
          </a:p>
        </p:txBody>
      </p:sp>
      <p:sp>
        <p:nvSpPr>
          <p:cNvPr id="452621" name="Text Box 13"/>
          <p:cNvSpPr txBox="1">
            <a:spLocks noChangeArrowheads="1"/>
          </p:cNvSpPr>
          <p:nvPr/>
        </p:nvSpPr>
        <p:spPr bwMode="auto">
          <a:xfrm>
            <a:off x="7845425" y="4568825"/>
            <a:ext cx="752475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</a:t>
            </a:r>
          </a:p>
        </p:txBody>
      </p:sp>
      <p:sp>
        <p:nvSpPr>
          <p:cNvPr id="452622" name="Text Box 14"/>
          <p:cNvSpPr txBox="1">
            <a:spLocks noChangeArrowheads="1"/>
          </p:cNvSpPr>
          <p:nvPr/>
        </p:nvSpPr>
        <p:spPr bwMode="auto">
          <a:xfrm>
            <a:off x="6427788" y="4994275"/>
            <a:ext cx="752475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</a:t>
            </a:r>
          </a:p>
        </p:txBody>
      </p:sp>
      <p:sp>
        <p:nvSpPr>
          <p:cNvPr id="452623" name="Text Box 15"/>
          <p:cNvSpPr txBox="1">
            <a:spLocks noChangeArrowheads="1"/>
          </p:cNvSpPr>
          <p:nvPr/>
        </p:nvSpPr>
        <p:spPr bwMode="auto">
          <a:xfrm>
            <a:off x="7081838" y="5357813"/>
            <a:ext cx="752475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</a:t>
            </a:r>
          </a:p>
        </p:txBody>
      </p:sp>
      <p:sp>
        <p:nvSpPr>
          <p:cNvPr id="452624" name="Text Box 16"/>
          <p:cNvSpPr txBox="1">
            <a:spLocks noChangeArrowheads="1"/>
          </p:cNvSpPr>
          <p:nvPr/>
        </p:nvSpPr>
        <p:spPr bwMode="auto">
          <a:xfrm>
            <a:off x="8040688" y="5808663"/>
            <a:ext cx="752475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2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  <p:bldP spid="452612" grpId="0"/>
      <p:bldP spid="452613" grpId="0"/>
      <p:bldP spid="452615" grpId="0"/>
      <p:bldP spid="452616" grpId="0" animBg="1"/>
      <p:bldP spid="452617" grpId="0"/>
      <p:bldP spid="452618" grpId="0"/>
      <p:bldP spid="452619" grpId="0"/>
      <p:bldP spid="452620" grpId="0"/>
      <p:bldP spid="452621" grpId="0"/>
      <p:bldP spid="452622" grpId="0"/>
      <p:bldP spid="4526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磁盘响应时间计算举例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741363"/>
            <a:ext cx="8437562" cy="1143000"/>
          </a:xfrm>
          <a:noFill/>
          <a:ln/>
        </p:spPr>
        <p:txBody>
          <a:bodyPr lIns="91440" tIns="45720" rIns="91440" bIns="45720"/>
          <a:lstStyle/>
          <a:p>
            <a:pPr marL="342900" indent="-342900">
              <a:lnSpc>
                <a:spcPct val="110000"/>
              </a:lnSpc>
            </a:pP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假定每个扇区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512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字节， 磁盘转速为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5400 RPM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，声称寻道时间（最大寻道时间的一半）为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 ms, 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数据传输率为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 MB/s, 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磁盘控制器开销为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 ms, 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不考虑排队时间，则磁盘响应时间为多少？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5446713" y="4821238"/>
            <a:ext cx="32035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</a:rPr>
              <a:t>磁盘转速非常重要！</a:t>
            </a:r>
          </a:p>
        </p:txBody>
      </p:sp>
      <p:sp>
        <p:nvSpPr>
          <p:cNvPr id="790533" name="Rectangle 5"/>
          <p:cNvSpPr>
            <a:spLocks noChangeArrowheads="1"/>
          </p:cNvSpPr>
          <p:nvPr/>
        </p:nvSpPr>
        <p:spPr bwMode="auto">
          <a:xfrm>
            <a:off x="263525" y="1814513"/>
            <a:ext cx="8701088" cy="2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Disk Response Time= 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Queuing Delay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 + Controller Time +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Seek time  +  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Rotational Latency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 + Transfer time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0+ 1 ms + 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12 ms + 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0.5 / 5400 RPM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+ 0.5 KB / 4 MB/s</a:t>
            </a:r>
            <a:endParaRPr kumimoji="1" lang="en-US" altLang="zh-CN" sz="2000" b="1">
              <a:solidFill>
                <a:srgbClr val="0099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         = 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+ 1 ms + 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12  ms +  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0.5 / 90 RPS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+ 0.125 / 1024 s</a:t>
            </a:r>
            <a:endParaRPr kumimoji="1" lang="en-US" altLang="zh-CN" sz="2000" b="1">
              <a:solidFill>
                <a:srgbClr val="0099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         = 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 1 ms +  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12 ms +  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5.5 ms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+ 0.1 ms</a:t>
            </a:r>
            <a:endParaRPr kumimoji="1" lang="en-US" altLang="zh-CN" sz="2000" b="1">
              <a:solidFill>
                <a:srgbClr val="0099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         = 18.6 ms</a:t>
            </a:r>
          </a:p>
          <a:p>
            <a:pPr eaLnBrk="1" hangingPunct="1">
              <a:spcBef>
                <a:spcPct val="15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如果实际的寻道时间只有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1/3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的话，则总时间变为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10.6ms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，这样旋转等待时间就占了近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kumimoji="1" lang="en-US" altLang="zh-CN" sz="2000" b="1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0534" name="Text Box 6"/>
          <p:cNvSpPr txBox="1">
            <a:spLocks noChangeArrowheads="1"/>
          </p:cNvSpPr>
          <p:nvPr/>
        </p:nvSpPr>
        <p:spPr bwMode="auto">
          <a:xfrm>
            <a:off x="4103688" y="44196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CC"/>
                </a:solidFill>
                <a:ea typeface="华文行楷" pitchFamily="2" charset="-122"/>
              </a:rPr>
              <a:t>12/3+5.5+0.1+1=10.6ms</a:t>
            </a:r>
          </a:p>
        </p:txBody>
      </p:sp>
      <p:sp>
        <p:nvSpPr>
          <p:cNvPr id="790535" name="Line 7"/>
          <p:cNvSpPr>
            <a:spLocks noChangeShapeType="1"/>
          </p:cNvSpPr>
          <p:nvPr/>
        </p:nvSpPr>
        <p:spPr bwMode="auto">
          <a:xfrm flipH="1" flipV="1">
            <a:off x="6067425" y="4154488"/>
            <a:ext cx="45085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36" name="Text Box 8"/>
          <p:cNvSpPr txBox="1">
            <a:spLocks noChangeArrowheads="1"/>
          </p:cNvSpPr>
          <p:nvPr/>
        </p:nvSpPr>
        <p:spPr bwMode="auto">
          <a:xfrm>
            <a:off x="393700" y="4848225"/>
            <a:ext cx="48926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为什么实际的寻道时间可能只有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1/3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790537" name="Text Box 9"/>
          <p:cNvSpPr txBox="1">
            <a:spLocks noChangeArrowheads="1"/>
          </p:cNvSpPr>
          <p:nvPr/>
        </p:nvSpPr>
        <p:spPr bwMode="auto">
          <a:xfrm>
            <a:off x="228600" y="5313363"/>
            <a:ext cx="856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访问局部性使得每次磁盘访问大多在局部几个磁道，实际寻道时间变少！</a:t>
            </a:r>
          </a:p>
        </p:txBody>
      </p:sp>
      <p:sp>
        <p:nvSpPr>
          <p:cNvPr id="790538" name="Text Box 10"/>
          <p:cNvSpPr txBox="1">
            <a:spLocks noChangeArrowheads="1"/>
          </p:cNvSpPr>
          <p:nvPr/>
        </p:nvSpPr>
        <p:spPr bwMode="auto">
          <a:xfrm>
            <a:off x="482600" y="5880100"/>
            <a:ext cx="3683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</a:rPr>
              <a:t>能否算出每道有多少扇区？</a:t>
            </a:r>
          </a:p>
        </p:txBody>
      </p:sp>
      <p:sp>
        <p:nvSpPr>
          <p:cNvPr id="790539" name="Text Box 11"/>
          <p:cNvSpPr txBox="1">
            <a:spLocks noChangeArrowheads="1"/>
          </p:cNvSpPr>
          <p:nvPr/>
        </p:nvSpPr>
        <p:spPr bwMode="auto">
          <a:xfrm>
            <a:off x="4076700" y="5903913"/>
            <a:ext cx="48466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4MBx60 / 512Bx5400 ≈ 87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个扇区</a:t>
            </a:r>
          </a:p>
        </p:txBody>
      </p:sp>
    </p:spTree>
    <p:extLst>
      <p:ext uri="{BB962C8B-B14F-4D97-AF65-F5344CB8AC3E}">
        <p14:creationId xmlns:p14="http://schemas.microsoft.com/office/powerpoint/2010/main" val="42767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2" grpId="0"/>
      <p:bldP spid="790533" grpId="0"/>
      <p:bldP spid="790534" grpId="0"/>
      <p:bldP spid="790535" grpId="0" animBg="1"/>
      <p:bldP spid="790536" grpId="0"/>
      <p:bldP spid="790537" grpId="0"/>
      <p:bldP spid="790538" grpId="0"/>
      <p:bldP spid="7905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23825"/>
            <a:ext cx="8204200" cy="528638"/>
          </a:xfrm>
          <a:noFill/>
          <a:ln/>
        </p:spPr>
        <p:txBody>
          <a:bodyPr anchor="ctr"/>
          <a:lstStyle/>
          <a:p>
            <a:r>
              <a:rPr lang="zh-CN" altLang="en-US">
                <a:latin typeface="黑体" pitchFamily="49" charset="-122"/>
              </a:rPr>
              <a:t>硬盘存储器的组成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8" y="715963"/>
            <a:ext cx="8909050" cy="1893887"/>
          </a:xfrm>
          <a:noFill/>
          <a:ln/>
        </p:spPr>
        <p:txBody>
          <a:bodyPr/>
          <a:lstStyle/>
          <a:p>
            <a:pPr marL="342900" indent="-342900" algn="just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硬盘存储器的基本组成</a:t>
            </a:r>
          </a:p>
          <a:p>
            <a:pPr marL="742950" lvl="1" indent="-285750" algn="just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磁记录介质：用来保存信息</a:t>
            </a:r>
          </a:p>
          <a:p>
            <a:pPr marL="742950" lvl="1" indent="-285750" algn="just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磁盘驱动器：包括读写电路、读\写转换开关、磁头与磁头定位伺服系统等</a:t>
            </a:r>
          </a:p>
          <a:p>
            <a:pPr marL="742950" lvl="1" indent="-285750" algn="just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磁盘控制器：包括控制逻辑、时序电路、“并→串”转换和“串→并”转换电路等。（用于连接主机与盘驱动器）</a:t>
            </a:r>
          </a:p>
        </p:txBody>
      </p:sp>
      <p:sp>
        <p:nvSpPr>
          <p:cNvPr id="791556" name="Rectangle 4"/>
          <p:cNvSpPr>
            <a:spLocks noChangeArrowheads="1"/>
          </p:cNvSpPr>
          <p:nvPr/>
        </p:nvSpPr>
        <p:spPr bwMode="auto">
          <a:xfrm>
            <a:off x="2957513" y="2376488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91557" name="Object 5"/>
          <p:cNvGraphicFramePr>
            <a:graphicFrameLocks noChangeAspect="1"/>
          </p:cNvGraphicFramePr>
          <p:nvPr/>
        </p:nvGraphicFramePr>
        <p:xfrm>
          <a:off x="877888" y="2868613"/>
          <a:ext cx="7545387" cy="362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25" r:id="rId3" imgW="3456432" imgH="2106168" progId="Visio.Drawing.5">
                  <p:embed/>
                </p:oleObj>
              </mc:Choice>
              <mc:Fallback>
                <p:oleObj r:id="rId3" imgW="3456432" imgH="210616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2868613"/>
                        <a:ext cx="7545387" cy="362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58" name="Freeform 6"/>
          <p:cNvSpPr>
            <a:spLocks/>
          </p:cNvSpPr>
          <p:nvPr/>
        </p:nvSpPr>
        <p:spPr bwMode="auto">
          <a:xfrm>
            <a:off x="220663" y="3865563"/>
            <a:ext cx="8837612" cy="768350"/>
          </a:xfrm>
          <a:custGeom>
            <a:avLst/>
            <a:gdLst>
              <a:gd name="T0" fmla="*/ 0 w 5186"/>
              <a:gd name="T1" fmla="*/ 325 h 484"/>
              <a:gd name="T2" fmla="*/ 661 w 5186"/>
              <a:gd name="T3" fmla="*/ 308 h 484"/>
              <a:gd name="T4" fmla="*/ 1483 w 5186"/>
              <a:gd name="T5" fmla="*/ 232 h 484"/>
              <a:gd name="T6" fmla="*/ 2110 w 5186"/>
              <a:gd name="T7" fmla="*/ 37 h 484"/>
              <a:gd name="T8" fmla="*/ 2745 w 5186"/>
              <a:gd name="T9" fmla="*/ 12 h 484"/>
              <a:gd name="T10" fmla="*/ 3236 w 5186"/>
              <a:gd name="T11" fmla="*/ 62 h 484"/>
              <a:gd name="T12" fmla="*/ 3651 w 5186"/>
              <a:gd name="T13" fmla="*/ 376 h 484"/>
              <a:gd name="T14" fmla="*/ 4947 w 5186"/>
              <a:gd name="T15" fmla="*/ 469 h 484"/>
              <a:gd name="T16" fmla="*/ 5083 w 5186"/>
              <a:gd name="T17" fmla="*/ 469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6" h="484">
                <a:moveTo>
                  <a:pt x="0" y="325"/>
                </a:moveTo>
                <a:cubicBezTo>
                  <a:pt x="207" y="324"/>
                  <a:pt x="414" y="323"/>
                  <a:pt x="661" y="308"/>
                </a:cubicBezTo>
                <a:cubicBezTo>
                  <a:pt x="908" y="293"/>
                  <a:pt x="1242" y="277"/>
                  <a:pt x="1483" y="232"/>
                </a:cubicBezTo>
                <a:cubicBezTo>
                  <a:pt x="1724" y="187"/>
                  <a:pt x="1900" y="74"/>
                  <a:pt x="2110" y="37"/>
                </a:cubicBezTo>
                <a:cubicBezTo>
                  <a:pt x="2320" y="0"/>
                  <a:pt x="2557" y="8"/>
                  <a:pt x="2745" y="12"/>
                </a:cubicBezTo>
                <a:cubicBezTo>
                  <a:pt x="2933" y="16"/>
                  <a:pt x="3085" y="1"/>
                  <a:pt x="3236" y="62"/>
                </a:cubicBezTo>
                <a:cubicBezTo>
                  <a:pt x="3387" y="123"/>
                  <a:pt x="3366" y="308"/>
                  <a:pt x="3651" y="376"/>
                </a:cubicBezTo>
                <a:cubicBezTo>
                  <a:pt x="3936" y="444"/>
                  <a:pt x="4708" y="454"/>
                  <a:pt x="4947" y="469"/>
                </a:cubicBezTo>
                <a:cubicBezTo>
                  <a:pt x="5186" y="484"/>
                  <a:pt x="5058" y="466"/>
                  <a:pt x="5083" y="469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896938" y="5165725"/>
            <a:ext cx="186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磁盘驱动器</a:t>
            </a:r>
          </a:p>
        </p:txBody>
      </p:sp>
      <p:sp>
        <p:nvSpPr>
          <p:cNvPr id="791560" name="Text Box 8"/>
          <p:cNvSpPr txBox="1">
            <a:spLocks noChangeArrowheads="1"/>
          </p:cNvSpPr>
          <p:nvPr/>
        </p:nvSpPr>
        <p:spPr bwMode="auto">
          <a:xfrm>
            <a:off x="5265738" y="3043238"/>
            <a:ext cx="186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磁盘控制器</a:t>
            </a:r>
          </a:p>
        </p:txBody>
      </p:sp>
      <p:sp>
        <p:nvSpPr>
          <p:cNvPr id="791561" name="Text Box 9"/>
          <p:cNvSpPr txBox="1">
            <a:spLocks noChangeArrowheads="1"/>
          </p:cNvSpPr>
          <p:nvPr/>
        </p:nvSpPr>
        <p:spPr bwMode="auto">
          <a:xfrm>
            <a:off x="1814513" y="6196013"/>
            <a:ext cx="5080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硬盘存储器的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</a:rPr>
              <a:t>简化</a:t>
            </a:r>
            <a:r>
              <a:rPr lang="zh-CN" altLang="en-US" sz="2000" b="1" dirty="0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逻辑结构</a:t>
            </a:r>
          </a:p>
        </p:txBody>
      </p: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5803900" y="2293938"/>
            <a:ext cx="2800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还包括数据缓存器、控制状态寄存器等。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194664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9" grpId="0"/>
      <p:bldP spid="791560" grpId="0"/>
      <p:bldP spid="7915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磁盘存储器的连接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777875"/>
            <a:ext cx="8386763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3525838" y="903288"/>
            <a:ext cx="55467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磁盘控制器连接在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总线上，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总线与其他总线（系统总线、存储器总线）之间用桥接器连接</a:t>
            </a:r>
            <a:endParaRPr lang="zh-CN" altLang="en-US" sz="19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246063" y="5384800"/>
            <a:ext cx="87931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磁盘的最小读写单位是扇区，因此，磁盘按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成批数据交换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方式进行读写，采用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直接存储器存取（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Direct Memory Access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）方式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进行数据输入输出，需用专门的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接口来控制外设与主存间直接数据交换，数据不通过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。通常把专门用来控制总线进行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传送的接口硬件称为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3763963" y="3294063"/>
            <a:ext cx="1654175" cy="368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67300" y="4154488"/>
            <a:ext cx="1387475" cy="368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磁盘控制器</a:t>
            </a:r>
          </a:p>
        </p:txBody>
      </p:sp>
    </p:spTree>
    <p:extLst>
      <p:ext uri="{BB962C8B-B14F-4D97-AF65-F5344CB8AC3E}">
        <p14:creationId xmlns:p14="http://schemas.microsoft.com/office/powerpoint/2010/main" val="944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7" grpId="0"/>
      <p:bldP spid="822278" grpId="0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96838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 smtClean="0">
                <a:latin typeface="黑体" pitchFamily="49" charset="-122"/>
              </a:rPr>
              <a:t>读一个磁盘扇区</a:t>
            </a:r>
            <a:r>
              <a:rPr lang="en-US" altLang="zh-CN" smtClean="0">
                <a:latin typeface="黑体" pitchFamily="49" charset="-122"/>
              </a:rPr>
              <a:t>–</a:t>
            </a:r>
            <a:r>
              <a:rPr lang="zh-CN" altLang="en-US" smtClean="0">
                <a:latin typeface="黑体" pitchFamily="49" charset="-122"/>
              </a:rPr>
              <a:t>第一步</a:t>
            </a:r>
          </a:p>
        </p:txBody>
      </p:sp>
      <p:grpSp>
        <p:nvGrpSpPr>
          <p:cNvPr id="65539" name="Group 46"/>
          <p:cNvGrpSpPr>
            <a:grpSpLocks/>
          </p:cNvGrpSpPr>
          <p:nvPr/>
        </p:nvGrpSpPr>
        <p:grpSpPr bwMode="auto">
          <a:xfrm>
            <a:off x="228600" y="1000125"/>
            <a:ext cx="8489950" cy="5656263"/>
            <a:chOff x="144" y="630"/>
            <a:chExt cx="4416" cy="3563"/>
          </a:xfrm>
        </p:grpSpPr>
        <p:sp>
          <p:nvSpPr>
            <p:cNvPr id="65543" name="Rectangle 4"/>
            <p:cNvSpPr>
              <a:spLocks noChangeArrowheads="1"/>
            </p:cNvSpPr>
            <p:nvPr/>
          </p:nvSpPr>
          <p:spPr bwMode="auto">
            <a:xfrm>
              <a:off x="3963" y="1793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Main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memory</a:t>
              </a:r>
            </a:p>
          </p:txBody>
        </p:sp>
        <p:sp>
          <p:nvSpPr>
            <p:cNvPr id="65544" name="AutoShape 5"/>
            <p:cNvSpPr>
              <a:spLocks noChangeArrowheads="1"/>
            </p:cNvSpPr>
            <p:nvPr/>
          </p:nvSpPr>
          <p:spPr bwMode="auto">
            <a:xfrm>
              <a:off x="3003" y="187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45" name="Rectangle 6"/>
            <p:cNvSpPr>
              <a:spLocks noChangeArrowheads="1"/>
            </p:cNvSpPr>
            <p:nvPr/>
          </p:nvSpPr>
          <p:spPr bwMode="auto">
            <a:xfrm>
              <a:off x="2427" y="189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46" name="AutoShape 7"/>
            <p:cNvSpPr>
              <a:spLocks noChangeArrowheads="1"/>
            </p:cNvSpPr>
            <p:nvPr/>
          </p:nvSpPr>
          <p:spPr bwMode="auto">
            <a:xfrm>
              <a:off x="1509" y="187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47" name="Rectangle 8"/>
            <p:cNvSpPr>
              <a:spLocks noChangeArrowheads="1"/>
            </p:cNvSpPr>
            <p:nvPr/>
          </p:nvSpPr>
          <p:spPr bwMode="auto">
            <a:xfrm>
              <a:off x="889" y="106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48" name="Rectangle 9"/>
            <p:cNvSpPr>
              <a:spLocks noChangeArrowheads="1"/>
            </p:cNvSpPr>
            <p:nvPr/>
          </p:nvSpPr>
          <p:spPr bwMode="auto">
            <a:xfrm>
              <a:off x="889" y="115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49" name="Rectangle 10"/>
            <p:cNvSpPr>
              <a:spLocks noChangeArrowheads="1"/>
            </p:cNvSpPr>
            <p:nvPr/>
          </p:nvSpPr>
          <p:spPr bwMode="auto">
            <a:xfrm>
              <a:off x="889" y="125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50" name="Rectangle 11"/>
            <p:cNvSpPr>
              <a:spLocks noChangeArrowheads="1"/>
            </p:cNvSpPr>
            <p:nvPr/>
          </p:nvSpPr>
          <p:spPr bwMode="auto">
            <a:xfrm>
              <a:off x="889" y="135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51" name="Rectangle 12"/>
            <p:cNvSpPr>
              <a:spLocks noChangeArrowheads="1"/>
            </p:cNvSpPr>
            <p:nvPr/>
          </p:nvSpPr>
          <p:spPr bwMode="auto">
            <a:xfrm>
              <a:off x="889" y="144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52" name="AutoShape 13"/>
            <p:cNvSpPr>
              <a:spLocks noChangeArrowheads="1"/>
            </p:cNvSpPr>
            <p:nvPr/>
          </p:nvSpPr>
          <p:spPr bwMode="auto">
            <a:xfrm>
              <a:off x="1376" y="106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53" name="AutoShape 14"/>
            <p:cNvSpPr>
              <a:spLocks noChangeArrowheads="1"/>
            </p:cNvSpPr>
            <p:nvPr/>
          </p:nvSpPr>
          <p:spPr bwMode="auto">
            <a:xfrm flipH="1">
              <a:off x="1320" y="130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54" name="Rectangle 15"/>
            <p:cNvSpPr>
              <a:spLocks noChangeArrowheads="1"/>
            </p:cNvSpPr>
            <p:nvPr/>
          </p:nvSpPr>
          <p:spPr bwMode="auto">
            <a:xfrm>
              <a:off x="1656" y="977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ALU</a:t>
              </a:r>
            </a:p>
          </p:txBody>
        </p:sp>
        <p:sp>
          <p:nvSpPr>
            <p:cNvPr id="65555" name="Text Box 16"/>
            <p:cNvSpPr txBox="1">
              <a:spLocks noChangeArrowheads="1"/>
            </p:cNvSpPr>
            <p:nvPr/>
          </p:nvSpPr>
          <p:spPr bwMode="auto">
            <a:xfrm>
              <a:off x="777" y="870"/>
              <a:ext cx="5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Register file</a:t>
              </a:r>
            </a:p>
          </p:txBody>
        </p:sp>
        <p:sp>
          <p:nvSpPr>
            <p:cNvPr id="65556" name="AutoShape 17"/>
            <p:cNvSpPr>
              <a:spLocks noChangeArrowheads="1"/>
            </p:cNvSpPr>
            <p:nvPr/>
          </p:nvSpPr>
          <p:spPr bwMode="auto">
            <a:xfrm>
              <a:off x="936" y="1590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57" name="Rectangle 18"/>
            <p:cNvSpPr>
              <a:spLocks noChangeArrowheads="1"/>
            </p:cNvSpPr>
            <p:nvPr/>
          </p:nvSpPr>
          <p:spPr bwMode="auto">
            <a:xfrm>
              <a:off x="216" y="822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58" name="Text Box 19"/>
            <p:cNvSpPr txBox="1">
              <a:spLocks noChangeArrowheads="1"/>
            </p:cNvSpPr>
            <p:nvPr/>
          </p:nvSpPr>
          <p:spPr bwMode="auto">
            <a:xfrm>
              <a:off x="144" y="630"/>
              <a:ext cx="4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CPU chip</a:t>
              </a:r>
            </a:p>
          </p:txBody>
        </p:sp>
        <p:sp>
          <p:nvSpPr>
            <p:cNvPr id="65559" name="AutoShape 20"/>
            <p:cNvSpPr>
              <a:spLocks noChangeArrowheads="1"/>
            </p:cNvSpPr>
            <p:nvPr/>
          </p:nvSpPr>
          <p:spPr bwMode="auto">
            <a:xfrm>
              <a:off x="2568" y="231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60" name="AutoShape 21"/>
            <p:cNvSpPr>
              <a:spLocks noChangeArrowheads="1"/>
            </p:cNvSpPr>
            <p:nvPr/>
          </p:nvSpPr>
          <p:spPr bwMode="auto">
            <a:xfrm flipV="1">
              <a:off x="3264" y="277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61" name="Rectangle 22"/>
            <p:cNvSpPr>
              <a:spLocks noChangeArrowheads="1"/>
            </p:cNvSpPr>
            <p:nvPr/>
          </p:nvSpPr>
          <p:spPr bwMode="auto">
            <a:xfrm>
              <a:off x="3000" y="3241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 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65562" name="AutoShape 23"/>
            <p:cNvSpPr>
              <a:spLocks noChangeArrowheads="1"/>
            </p:cNvSpPr>
            <p:nvPr/>
          </p:nvSpPr>
          <p:spPr bwMode="auto">
            <a:xfrm flipV="1">
              <a:off x="1796" y="277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63" name="Rectangle 24"/>
            <p:cNvSpPr>
              <a:spLocks noChangeArrowheads="1"/>
            </p:cNvSpPr>
            <p:nvPr/>
          </p:nvSpPr>
          <p:spPr bwMode="auto">
            <a:xfrm>
              <a:off x="1532" y="3241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Graphics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adapter</a:t>
              </a:r>
            </a:p>
          </p:txBody>
        </p:sp>
        <p:sp>
          <p:nvSpPr>
            <p:cNvPr id="65564" name="AutoShape 25"/>
            <p:cNvSpPr>
              <a:spLocks noChangeArrowheads="1"/>
            </p:cNvSpPr>
            <p:nvPr/>
          </p:nvSpPr>
          <p:spPr bwMode="auto">
            <a:xfrm flipV="1">
              <a:off x="740" y="277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65" name="Rectangle 26"/>
            <p:cNvSpPr>
              <a:spLocks noChangeArrowheads="1"/>
            </p:cNvSpPr>
            <p:nvPr/>
          </p:nvSpPr>
          <p:spPr bwMode="auto">
            <a:xfrm>
              <a:off x="524" y="3185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USB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65566" name="Line 27"/>
            <p:cNvSpPr>
              <a:spLocks noChangeShapeType="1"/>
            </p:cNvSpPr>
            <p:nvPr/>
          </p:nvSpPr>
          <p:spPr bwMode="auto">
            <a:xfrm>
              <a:off x="668" y="35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Line 28"/>
            <p:cNvSpPr>
              <a:spLocks noChangeShapeType="1"/>
            </p:cNvSpPr>
            <p:nvPr/>
          </p:nvSpPr>
          <p:spPr bwMode="auto">
            <a:xfrm>
              <a:off x="1148" y="35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Text Box 29"/>
            <p:cNvSpPr txBox="1">
              <a:spLocks noChangeArrowheads="1"/>
            </p:cNvSpPr>
            <p:nvPr/>
          </p:nvSpPr>
          <p:spPr bwMode="auto">
            <a:xfrm>
              <a:off x="470" y="3712"/>
              <a:ext cx="3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mouse</a:t>
              </a:r>
            </a:p>
          </p:txBody>
        </p:sp>
        <p:sp>
          <p:nvSpPr>
            <p:cNvPr id="65569" name="Text Box 30"/>
            <p:cNvSpPr txBox="1">
              <a:spLocks noChangeArrowheads="1"/>
            </p:cNvSpPr>
            <p:nvPr/>
          </p:nvSpPr>
          <p:spPr bwMode="auto">
            <a:xfrm>
              <a:off x="923" y="3664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keyboard</a:t>
              </a:r>
            </a:p>
          </p:txBody>
        </p:sp>
        <p:sp>
          <p:nvSpPr>
            <p:cNvPr id="65570" name="Line 31"/>
            <p:cNvSpPr>
              <a:spLocks noChangeShapeType="1"/>
            </p:cNvSpPr>
            <p:nvPr/>
          </p:nvSpPr>
          <p:spPr bwMode="auto">
            <a:xfrm>
              <a:off x="1964" y="35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1" name="Text Box 32"/>
            <p:cNvSpPr txBox="1">
              <a:spLocks noChangeArrowheads="1"/>
            </p:cNvSpPr>
            <p:nvPr/>
          </p:nvSpPr>
          <p:spPr bwMode="auto">
            <a:xfrm>
              <a:off x="1696" y="3712"/>
              <a:ext cx="4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Monitor</a:t>
              </a:r>
            </a:p>
          </p:txBody>
        </p:sp>
        <p:sp>
          <p:nvSpPr>
            <p:cNvPr id="65572" name="Line 33"/>
            <p:cNvSpPr>
              <a:spLocks noChangeShapeType="1"/>
            </p:cNvSpPr>
            <p:nvPr/>
          </p:nvSpPr>
          <p:spPr bwMode="auto">
            <a:xfrm>
              <a:off x="3416" y="355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3" name="AutoShape 34"/>
            <p:cNvSpPr>
              <a:spLocks noChangeArrowheads="1"/>
            </p:cNvSpPr>
            <p:nvPr/>
          </p:nvSpPr>
          <p:spPr bwMode="auto">
            <a:xfrm>
              <a:off x="3228" y="3809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</a:t>
              </a:r>
            </a:p>
          </p:txBody>
        </p:sp>
        <p:sp>
          <p:nvSpPr>
            <p:cNvPr id="65574" name="AutoShape 35"/>
            <p:cNvSpPr>
              <a:spLocks noChangeArrowheads="1"/>
            </p:cNvSpPr>
            <p:nvPr/>
          </p:nvSpPr>
          <p:spPr bwMode="auto">
            <a:xfrm>
              <a:off x="168" y="2638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75" name="Rectangle 36"/>
            <p:cNvSpPr>
              <a:spLocks noChangeArrowheads="1"/>
            </p:cNvSpPr>
            <p:nvPr/>
          </p:nvSpPr>
          <p:spPr bwMode="auto">
            <a:xfrm>
              <a:off x="846" y="274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76" name="Rectangle 37"/>
            <p:cNvSpPr>
              <a:spLocks noChangeArrowheads="1"/>
            </p:cNvSpPr>
            <p:nvPr/>
          </p:nvSpPr>
          <p:spPr bwMode="auto">
            <a:xfrm>
              <a:off x="1902" y="2739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77" name="Rectangle 38"/>
            <p:cNvSpPr>
              <a:spLocks noChangeArrowheads="1"/>
            </p:cNvSpPr>
            <p:nvPr/>
          </p:nvSpPr>
          <p:spPr bwMode="auto">
            <a:xfrm>
              <a:off x="3372" y="2733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78" name="Text Box 39"/>
            <p:cNvSpPr txBox="1">
              <a:spLocks noChangeArrowheads="1"/>
            </p:cNvSpPr>
            <p:nvPr/>
          </p:nvSpPr>
          <p:spPr bwMode="auto">
            <a:xfrm>
              <a:off x="3498" y="2510"/>
              <a:ext cx="3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65579" name="Rectangle 40"/>
            <p:cNvSpPr>
              <a:spLocks noChangeArrowheads="1"/>
            </p:cNvSpPr>
            <p:nvPr/>
          </p:nvSpPr>
          <p:spPr bwMode="auto">
            <a:xfrm>
              <a:off x="2673" y="2694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5580" name="Line 41"/>
            <p:cNvSpPr>
              <a:spLocks noChangeShapeType="1"/>
            </p:cNvSpPr>
            <p:nvPr/>
          </p:nvSpPr>
          <p:spPr bwMode="auto">
            <a:xfrm>
              <a:off x="1484" y="2030"/>
              <a:ext cx="1268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1" name="Line 42"/>
            <p:cNvSpPr>
              <a:spLocks noChangeShapeType="1"/>
            </p:cNvSpPr>
            <p:nvPr/>
          </p:nvSpPr>
          <p:spPr bwMode="auto">
            <a:xfrm>
              <a:off x="2729" y="2030"/>
              <a:ext cx="0" cy="715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2" name="Line 43"/>
            <p:cNvSpPr>
              <a:spLocks noChangeShapeType="1"/>
            </p:cNvSpPr>
            <p:nvPr/>
          </p:nvSpPr>
          <p:spPr bwMode="auto">
            <a:xfrm flipV="1">
              <a:off x="2705" y="2763"/>
              <a:ext cx="711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3" name="Line 44"/>
            <p:cNvSpPr>
              <a:spLocks noChangeShapeType="1"/>
            </p:cNvSpPr>
            <p:nvPr/>
          </p:nvSpPr>
          <p:spPr bwMode="auto">
            <a:xfrm>
              <a:off x="3420" y="2737"/>
              <a:ext cx="0" cy="493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4" name="Rectangle 45"/>
            <p:cNvSpPr>
              <a:spLocks noChangeArrowheads="1"/>
            </p:cNvSpPr>
            <p:nvPr/>
          </p:nvSpPr>
          <p:spPr bwMode="auto">
            <a:xfrm>
              <a:off x="312" y="1909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Bus interface</a:t>
              </a:r>
            </a:p>
          </p:txBody>
        </p:sp>
      </p:grpSp>
      <p:sp>
        <p:nvSpPr>
          <p:cNvPr id="65540" name="Text Box 46"/>
          <p:cNvSpPr txBox="1">
            <a:spLocks noChangeArrowheads="1"/>
          </p:cNvSpPr>
          <p:nvPr/>
        </p:nvSpPr>
        <p:spPr bwMode="auto">
          <a:xfrm>
            <a:off x="4360863" y="1014413"/>
            <a:ext cx="4532312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初始化：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读命令、磁盘逻辑块号、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  主存起始地址、数据块大小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然后启动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磁盘驱动器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工作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656138" y="4143375"/>
            <a:ext cx="900112" cy="6477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pPr algn="ctr"/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810250" y="5221288"/>
            <a:ext cx="1387475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磁盘控制器</a:t>
            </a:r>
          </a:p>
        </p:txBody>
      </p:sp>
    </p:spTree>
    <p:extLst>
      <p:ext uri="{BB962C8B-B14F-4D97-AF65-F5344CB8AC3E}">
        <p14:creationId xmlns:p14="http://schemas.microsoft.com/office/powerpoint/2010/main" val="360375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131763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 smtClean="0">
                <a:latin typeface="黑体" pitchFamily="49" charset="-122"/>
              </a:rPr>
              <a:t>读一个磁盘扇区</a:t>
            </a:r>
            <a:r>
              <a:rPr lang="en-US" altLang="zh-CN" smtClean="0">
                <a:latin typeface="黑体" pitchFamily="49" charset="-122"/>
              </a:rPr>
              <a:t>–</a:t>
            </a:r>
            <a:r>
              <a:rPr lang="zh-CN" altLang="en-US" smtClean="0">
                <a:latin typeface="黑体" pitchFamily="49" charset="-122"/>
              </a:rPr>
              <a:t>第二步</a:t>
            </a:r>
            <a:endParaRPr lang="en-US" altLang="zh-CN" smtClean="0">
              <a:latin typeface="黑体" pitchFamily="49" charset="-122"/>
            </a:endParaRPr>
          </a:p>
        </p:txBody>
      </p:sp>
      <p:grpSp>
        <p:nvGrpSpPr>
          <p:cNvPr id="67587" name="Group 45"/>
          <p:cNvGrpSpPr>
            <a:grpSpLocks/>
          </p:cNvGrpSpPr>
          <p:nvPr/>
        </p:nvGrpSpPr>
        <p:grpSpPr bwMode="auto">
          <a:xfrm>
            <a:off x="247650" y="971550"/>
            <a:ext cx="8343900" cy="5638800"/>
            <a:chOff x="156" y="612"/>
            <a:chExt cx="4406" cy="3552"/>
          </a:xfrm>
        </p:grpSpPr>
        <p:sp>
          <p:nvSpPr>
            <p:cNvPr id="67590" name="Rectangle 4"/>
            <p:cNvSpPr>
              <a:spLocks noChangeArrowheads="1"/>
            </p:cNvSpPr>
            <p:nvPr/>
          </p:nvSpPr>
          <p:spPr bwMode="auto">
            <a:xfrm>
              <a:off x="3965" y="1764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Main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memory</a:t>
              </a:r>
            </a:p>
          </p:txBody>
        </p:sp>
        <p:sp>
          <p:nvSpPr>
            <p:cNvPr id="67591" name="AutoShape 5"/>
            <p:cNvSpPr>
              <a:spLocks noChangeArrowheads="1"/>
            </p:cNvSpPr>
            <p:nvPr/>
          </p:nvSpPr>
          <p:spPr bwMode="auto">
            <a:xfrm>
              <a:off x="3005" y="1860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592" name="Rectangle 6"/>
            <p:cNvSpPr>
              <a:spLocks noChangeArrowheads="1"/>
            </p:cNvSpPr>
            <p:nvPr/>
          </p:nvSpPr>
          <p:spPr bwMode="auto">
            <a:xfrm>
              <a:off x="2429" y="1880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593" name="AutoShape 7"/>
            <p:cNvSpPr>
              <a:spLocks noChangeArrowheads="1"/>
            </p:cNvSpPr>
            <p:nvPr/>
          </p:nvSpPr>
          <p:spPr bwMode="auto">
            <a:xfrm>
              <a:off x="1511" y="1860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594" name="Rectangle 8"/>
            <p:cNvSpPr>
              <a:spLocks noChangeArrowheads="1"/>
            </p:cNvSpPr>
            <p:nvPr/>
          </p:nvSpPr>
          <p:spPr bwMode="auto">
            <a:xfrm>
              <a:off x="891" y="104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595" name="Rectangle 9"/>
            <p:cNvSpPr>
              <a:spLocks noChangeArrowheads="1"/>
            </p:cNvSpPr>
            <p:nvPr/>
          </p:nvSpPr>
          <p:spPr bwMode="auto">
            <a:xfrm>
              <a:off x="891" y="114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596" name="Rectangle 10"/>
            <p:cNvSpPr>
              <a:spLocks noChangeArrowheads="1"/>
            </p:cNvSpPr>
            <p:nvPr/>
          </p:nvSpPr>
          <p:spPr bwMode="auto">
            <a:xfrm>
              <a:off x="891" y="123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597" name="Rectangle 11"/>
            <p:cNvSpPr>
              <a:spLocks noChangeArrowheads="1"/>
            </p:cNvSpPr>
            <p:nvPr/>
          </p:nvSpPr>
          <p:spPr bwMode="auto">
            <a:xfrm>
              <a:off x="891" y="133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598" name="Rectangle 12"/>
            <p:cNvSpPr>
              <a:spLocks noChangeArrowheads="1"/>
            </p:cNvSpPr>
            <p:nvPr/>
          </p:nvSpPr>
          <p:spPr bwMode="auto">
            <a:xfrm>
              <a:off x="891" y="142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599" name="AutoShape 13"/>
            <p:cNvSpPr>
              <a:spLocks noChangeArrowheads="1"/>
            </p:cNvSpPr>
            <p:nvPr/>
          </p:nvSpPr>
          <p:spPr bwMode="auto">
            <a:xfrm>
              <a:off x="1378" y="1044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00" name="AutoShape 14"/>
            <p:cNvSpPr>
              <a:spLocks noChangeArrowheads="1"/>
            </p:cNvSpPr>
            <p:nvPr/>
          </p:nvSpPr>
          <p:spPr bwMode="auto">
            <a:xfrm flipH="1">
              <a:off x="1322" y="1284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01" name="Rectangle 15"/>
            <p:cNvSpPr>
              <a:spLocks noChangeArrowheads="1"/>
            </p:cNvSpPr>
            <p:nvPr/>
          </p:nvSpPr>
          <p:spPr bwMode="auto">
            <a:xfrm>
              <a:off x="1658" y="948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ALU</a:t>
              </a:r>
            </a:p>
          </p:txBody>
        </p:sp>
        <p:sp>
          <p:nvSpPr>
            <p:cNvPr id="67602" name="Text Box 16"/>
            <p:cNvSpPr txBox="1">
              <a:spLocks noChangeArrowheads="1"/>
            </p:cNvSpPr>
            <p:nvPr/>
          </p:nvSpPr>
          <p:spPr bwMode="auto">
            <a:xfrm>
              <a:off x="775" y="842"/>
              <a:ext cx="5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Register file</a:t>
              </a:r>
            </a:p>
          </p:txBody>
        </p:sp>
        <p:sp>
          <p:nvSpPr>
            <p:cNvPr id="67603" name="AutoShape 17"/>
            <p:cNvSpPr>
              <a:spLocks noChangeArrowheads="1"/>
            </p:cNvSpPr>
            <p:nvPr/>
          </p:nvSpPr>
          <p:spPr bwMode="auto">
            <a:xfrm>
              <a:off x="938" y="1572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04" name="Rectangle 18"/>
            <p:cNvSpPr>
              <a:spLocks noChangeArrowheads="1"/>
            </p:cNvSpPr>
            <p:nvPr/>
          </p:nvSpPr>
          <p:spPr bwMode="auto">
            <a:xfrm>
              <a:off x="218" y="804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05" name="Text Box 19"/>
            <p:cNvSpPr txBox="1">
              <a:spLocks noChangeArrowheads="1"/>
            </p:cNvSpPr>
            <p:nvPr/>
          </p:nvSpPr>
          <p:spPr bwMode="auto">
            <a:xfrm>
              <a:off x="156" y="612"/>
              <a:ext cx="4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CPU chip</a:t>
              </a:r>
            </a:p>
          </p:txBody>
        </p:sp>
        <p:sp>
          <p:nvSpPr>
            <p:cNvPr id="67606" name="AutoShape 20"/>
            <p:cNvSpPr>
              <a:spLocks noChangeArrowheads="1"/>
            </p:cNvSpPr>
            <p:nvPr/>
          </p:nvSpPr>
          <p:spPr bwMode="auto">
            <a:xfrm>
              <a:off x="2570" y="2292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07" name="AutoShape 21"/>
            <p:cNvSpPr>
              <a:spLocks noChangeArrowheads="1"/>
            </p:cNvSpPr>
            <p:nvPr/>
          </p:nvSpPr>
          <p:spPr bwMode="auto">
            <a:xfrm flipV="1">
              <a:off x="3266" y="27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08" name="Rectangle 22"/>
            <p:cNvSpPr>
              <a:spLocks noChangeArrowheads="1"/>
            </p:cNvSpPr>
            <p:nvPr/>
          </p:nvSpPr>
          <p:spPr bwMode="auto">
            <a:xfrm>
              <a:off x="3002" y="3212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 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67609" name="AutoShape 23"/>
            <p:cNvSpPr>
              <a:spLocks noChangeArrowheads="1"/>
            </p:cNvSpPr>
            <p:nvPr/>
          </p:nvSpPr>
          <p:spPr bwMode="auto">
            <a:xfrm flipV="1">
              <a:off x="1798" y="27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10" name="Rectangle 24"/>
            <p:cNvSpPr>
              <a:spLocks noChangeArrowheads="1"/>
            </p:cNvSpPr>
            <p:nvPr/>
          </p:nvSpPr>
          <p:spPr bwMode="auto">
            <a:xfrm>
              <a:off x="1534" y="3212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Graphics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adapter</a:t>
              </a:r>
            </a:p>
          </p:txBody>
        </p:sp>
        <p:sp>
          <p:nvSpPr>
            <p:cNvPr id="67611" name="AutoShape 25"/>
            <p:cNvSpPr>
              <a:spLocks noChangeArrowheads="1"/>
            </p:cNvSpPr>
            <p:nvPr/>
          </p:nvSpPr>
          <p:spPr bwMode="auto">
            <a:xfrm flipV="1">
              <a:off x="742" y="27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12" name="Rectangle 26"/>
            <p:cNvSpPr>
              <a:spLocks noChangeArrowheads="1"/>
            </p:cNvSpPr>
            <p:nvPr/>
          </p:nvSpPr>
          <p:spPr bwMode="auto">
            <a:xfrm>
              <a:off x="526" y="3204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USB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67613" name="Line 27"/>
            <p:cNvSpPr>
              <a:spLocks noChangeShapeType="1"/>
            </p:cNvSpPr>
            <p:nvPr/>
          </p:nvSpPr>
          <p:spPr bwMode="auto">
            <a:xfrm>
              <a:off x="670" y="35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4" name="Line 28"/>
            <p:cNvSpPr>
              <a:spLocks noChangeShapeType="1"/>
            </p:cNvSpPr>
            <p:nvPr/>
          </p:nvSpPr>
          <p:spPr bwMode="auto">
            <a:xfrm>
              <a:off x="1150" y="35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5" name="Text Box 29"/>
            <p:cNvSpPr txBox="1">
              <a:spLocks noChangeArrowheads="1"/>
            </p:cNvSpPr>
            <p:nvPr/>
          </p:nvSpPr>
          <p:spPr bwMode="auto">
            <a:xfrm>
              <a:off x="434" y="3684"/>
              <a:ext cx="3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Mouse</a:t>
              </a:r>
            </a:p>
          </p:txBody>
        </p:sp>
        <p:sp>
          <p:nvSpPr>
            <p:cNvPr id="67616" name="Text Box 30"/>
            <p:cNvSpPr txBox="1">
              <a:spLocks noChangeArrowheads="1"/>
            </p:cNvSpPr>
            <p:nvPr/>
          </p:nvSpPr>
          <p:spPr bwMode="auto">
            <a:xfrm>
              <a:off x="874" y="3684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Keyboard</a:t>
              </a:r>
            </a:p>
          </p:txBody>
        </p:sp>
        <p:sp>
          <p:nvSpPr>
            <p:cNvPr id="67617" name="Line 31"/>
            <p:cNvSpPr>
              <a:spLocks noChangeShapeType="1"/>
            </p:cNvSpPr>
            <p:nvPr/>
          </p:nvSpPr>
          <p:spPr bwMode="auto">
            <a:xfrm>
              <a:off x="1966" y="35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8" name="Text Box 32"/>
            <p:cNvSpPr txBox="1">
              <a:spLocks noChangeArrowheads="1"/>
            </p:cNvSpPr>
            <p:nvPr/>
          </p:nvSpPr>
          <p:spPr bwMode="auto">
            <a:xfrm>
              <a:off x="1695" y="3684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Monitor</a:t>
              </a:r>
            </a:p>
          </p:txBody>
        </p:sp>
        <p:sp>
          <p:nvSpPr>
            <p:cNvPr id="67619" name="AutoShape 33"/>
            <p:cNvSpPr>
              <a:spLocks noChangeArrowheads="1"/>
            </p:cNvSpPr>
            <p:nvPr/>
          </p:nvSpPr>
          <p:spPr bwMode="auto">
            <a:xfrm>
              <a:off x="3226" y="3780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</a:t>
              </a:r>
            </a:p>
          </p:txBody>
        </p:sp>
        <p:sp>
          <p:nvSpPr>
            <p:cNvPr id="67620" name="AutoShape 34"/>
            <p:cNvSpPr>
              <a:spLocks noChangeArrowheads="1"/>
            </p:cNvSpPr>
            <p:nvPr/>
          </p:nvSpPr>
          <p:spPr bwMode="auto">
            <a:xfrm>
              <a:off x="170" y="2620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21" name="Rectangle 35"/>
            <p:cNvSpPr>
              <a:spLocks noChangeArrowheads="1"/>
            </p:cNvSpPr>
            <p:nvPr/>
          </p:nvSpPr>
          <p:spPr bwMode="auto">
            <a:xfrm>
              <a:off x="848" y="2727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22" name="Rectangle 36"/>
            <p:cNvSpPr>
              <a:spLocks noChangeArrowheads="1"/>
            </p:cNvSpPr>
            <p:nvPr/>
          </p:nvSpPr>
          <p:spPr bwMode="auto">
            <a:xfrm>
              <a:off x="1904" y="272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23" name="Rectangle 37"/>
            <p:cNvSpPr>
              <a:spLocks noChangeArrowheads="1"/>
            </p:cNvSpPr>
            <p:nvPr/>
          </p:nvSpPr>
          <p:spPr bwMode="auto">
            <a:xfrm>
              <a:off x="3374" y="2715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24" name="Text Box 38"/>
            <p:cNvSpPr txBox="1">
              <a:spLocks noChangeArrowheads="1"/>
            </p:cNvSpPr>
            <p:nvPr/>
          </p:nvSpPr>
          <p:spPr bwMode="auto">
            <a:xfrm>
              <a:off x="3500" y="2492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67625" name="Rectangle 39"/>
            <p:cNvSpPr>
              <a:spLocks noChangeArrowheads="1"/>
            </p:cNvSpPr>
            <p:nvPr/>
          </p:nvSpPr>
          <p:spPr bwMode="auto">
            <a:xfrm>
              <a:off x="2675" y="2676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7626" name="Line 40"/>
            <p:cNvSpPr>
              <a:spLocks noChangeShapeType="1"/>
            </p:cNvSpPr>
            <p:nvPr/>
          </p:nvSpPr>
          <p:spPr bwMode="auto">
            <a:xfrm>
              <a:off x="2707" y="2012"/>
              <a:ext cx="1238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7" name="Line 41"/>
            <p:cNvSpPr>
              <a:spLocks noChangeShapeType="1"/>
            </p:cNvSpPr>
            <p:nvPr/>
          </p:nvSpPr>
          <p:spPr bwMode="auto">
            <a:xfrm>
              <a:off x="2731" y="2012"/>
              <a:ext cx="0" cy="715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8" name="Line 42"/>
            <p:cNvSpPr>
              <a:spLocks noChangeShapeType="1"/>
            </p:cNvSpPr>
            <p:nvPr/>
          </p:nvSpPr>
          <p:spPr bwMode="auto">
            <a:xfrm flipV="1">
              <a:off x="2707" y="2745"/>
              <a:ext cx="711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9" name="Line 43"/>
            <p:cNvSpPr>
              <a:spLocks noChangeShapeType="1"/>
            </p:cNvSpPr>
            <p:nvPr/>
          </p:nvSpPr>
          <p:spPr bwMode="auto">
            <a:xfrm flipH="1">
              <a:off x="3422" y="2727"/>
              <a:ext cx="0" cy="1053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0" name="Rectangle 44"/>
            <p:cNvSpPr>
              <a:spLocks noChangeArrowheads="1"/>
            </p:cNvSpPr>
            <p:nvPr/>
          </p:nvSpPr>
          <p:spPr bwMode="auto">
            <a:xfrm>
              <a:off x="314" y="1880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Bus interface</a:t>
              </a:r>
            </a:p>
          </p:txBody>
        </p:sp>
      </p:grpSp>
      <p:sp>
        <p:nvSpPr>
          <p:cNvPr id="67588" name="Text Box 46"/>
          <p:cNvSpPr txBox="1">
            <a:spLocks noChangeArrowheads="1"/>
          </p:cNvSpPr>
          <p:nvPr/>
        </p:nvSpPr>
        <p:spPr bwMode="auto">
          <a:xfrm>
            <a:off x="4065588" y="1095375"/>
            <a:ext cx="44973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磁盘控制器读相应的扇区，并按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把数据送主存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656138" y="4143375"/>
            <a:ext cx="900112" cy="6477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pPr algn="ctr"/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312313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53988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 smtClean="0">
                <a:latin typeface="黑体" pitchFamily="49" charset="-122"/>
              </a:rPr>
              <a:t>读一个磁盘扇区</a:t>
            </a:r>
            <a:r>
              <a:rPr lang="en-US" altLang="zh-CN" smtClean="0">
                <a:latin typeface="黑体" pitchFamily="49" charset="-122"/>
              </a:rPr>
              <a:t>–</a:t>
            </a:r>
            <a:r>
              <a:rPr lang="zh-CN" altLang="en-US" smtClean="0">
                <a:latin typeface="黑体" pitchFamily="49" charset="-122"/>
              </a:rPr>
              <a:t>第三步</a:t>
            </a:r>
            <a:endParaRPr lang="en-US" altLang="zh-CN" smtClean="0">
              <a:latin typeface="黑体" pitchFamily="49" charset="-122"/>
            </a:endParaRPr>
          </a:p>
        </p:txBody>
      </p:sp>
      <p:grpSp>
        <p:nvGrpSpPr>
          <p:cNvPr id="69635" name="Group 46"/>
          <p:cNvGrpSpPr>
            <a:grpSpLocks/>
          </p:cNvGrpSpPr>
          <p:nvPr/>
        </p:nvGrpSpPr>
        <p:grpSpPr bwMode="auto">
          <a:xfrm>
            <a:off x="247650" y="985838"/>
            <a:ext cx="8142288" cy="5638800"/>
            <a:chOff x="156" y="621"/>
            <a:chExt cx="4406" cy="3552"/>
          </a:xfrm>
        </p:grpSpPr>
        <p:sp>
          <p:nvSpPr>
            <p:cNvPr id="69638" name="Rectangle 4"/>
            <p:cNvSpPr>
              <a:spLocks noChangeArrowheads="1"/>
            </p:cNvSpPr>
            <p:nvPr/>
          </p:nvSpPr>
          <p:spPr bwMode="auto">
            <a:xfrm>
              <a:off x="3965" y="1773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Main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memory</a:t>
              </a:r>
            </a:p>
          </p:txBody>
        </p:sp>
        <p:sp>
          <p:nvSpPr>
            <p:cNvPr id="69639" name="AutoShape 5"/>
            <p:cNvSpPr>
              <a:spLocks noChangeArrowheads="1"/>
            </p:cNvSpPr>
            <p:nvPr/>
          </p:nvSpPr>
          <p:spPr bwMode="auto">
            <a:xfrm>
              <a:off x="3005" y="1869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0" name="Rectangle 6"/>
            <p:cNvSpPr>
              <a:spLocks noChangeArrowheads="1"/>
            </p:cNvSpPr>
            <p:nvPr/>
          </p:nvSpPr>
          <p:spPr bwMode="auto">
            <a:xfrm>
              <a:off x="2429" y="1889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1" name="AutoShape 7"/>
            <p:cNvSpPr>
              <a:spLocks noChangeArrowheads="1"/>
            </p:cNvSpPr>
            <p:nvPr/>
          </p:nvSpPr>
          <p:spPr bwMode="auto">
            <a:xfrm>
              <a:off x="1511" y="1869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2" name="Rectangle 8"/>
            <p:cNvSpPr>
              <a:spLocks noChangeArrowheads="1"/>
            </p:cNvSpPr>
            <p:nvPr/>
          </p:nvSpPr>
          <p:spPr bwMode="auto">
            <a:xfrm>
              <a:off x="891" y="1053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3" name="Rectangle 9"/>
            <p:cNvSpPr>
              <a:spLocks noChangeArrowheads="1"/>
            </p:cNvSpPr>
            <p:nvPr/>
          </p:nvSpPr>
          <p:spPr bwMode="auto">
            <a:xfrm>
              <a:off x="891" y="1149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4" name="Rectangle 10"/>
            <p:cNvSpPr>
              <a:spLocks noChangeArrowheads="1"/>
            </p:cNvSpPr>
            <p:nvPr/>
          </p:nvSpPr>
          <p:spPr bwMode="auto">
            <a:xfrm>
              <a:off x="891" y="1245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5" name="Rectangle 11"/>
            <p:cNvSpPr>
              <a:spLocks noChangeArrowheads="1"/>
            </p:cNvSpPr>
            <p:nvPr/>
          </p:nvSpPr>
          <p:spPr bwMode="auto">
            <a:xfrm>
              <a:off x="891" y="1341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6" name="Rectangle 12"/>
            <p:cNvSpPr>
              <a:spLocks noChangeArrowheads="1"/>
            </p:cNvSpPr>
            <p:nvPr/>
          </p:nvSpPr>
          <p:spPr bwMode="auto">
            <a:xfrm>
              <a:off x="891" y="1437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7" name="AutoShape 13"/>
            <p:cNvSpPr>
              <a:spLocks noChangeArrowheads="1"/>
            </p:cNvSpPr>
            <p:nvPr/>
          </p:nvSpPr>
          <p:spPr bwMode="auto">
            <a:xfrm>
              <a:off x="1378" y="1053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8" name="AutoShape 14"/>
            <p:cNvSpPr>
              <a:spLocks noChangeArrowheads="1"/>
            </p:cNvSpPr>
            <p:nvPr/>
          </p:nvSpPr>
          <p:spPr bwMode="auto">
            <a:xfrm flipH="1">
              <a:off x="1322" y="1293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49" name="Rectangle 15"/>
            <p:cNvSpPr>
              <a:spLocks noChangeArrowheads="1"/>
            </p:cNvSpPr>
            <p:nvPr/>
          </p:nvSpPr>
          <p:spPr bwMode="auto">
            <a:xfrm>
              <a:off x="1658" y="957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ALU</a:t>
              </a:r>
            </a:p>
          </p:txBody>
        </p:sp>
        <p:sp>
          <p:nvSpPr>
            <p:cNvPr id="69650" name="Text Box 16"/>
            <p:cNvSpPr txBox="1">
              <a:spLocks noChangeArrowheads="1"/>
            </p:cNvSpPr>
            <p:nvPr/>
          </p:nvSpPr>
          <p:spPr bwMode="auto">
            <a:xfrm>
              <a:off x="767" y="851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Register file</a:t>
              </a:r>
            </a:p>
          </p:txBody>
        </p:sp>
        <p:sp>
          <p:nvSpPr>
            <p:cNvPr id="69651" name="AutoShape 17"/>
            <p:cNvSpPr>
              <a:spLocks noChangeArrowheads="1"/>
            </p:cNvSpPr>
            <p:nvPr/>
          </p:nvSpPr>
          <p:spPr bwMode="auto">
            <a:xfrm>
              <a:off x="938" y="1581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52" name="Rectangle 18"/>
            <p:cNvSpPr>
              <a:spLocks noChangeArrowheads="1"/>
            </p:cNvSpPr>
            <p:nvPr/>
          </p:nvSpPr>
          <p:spPr bwMode="auto">
            <a:xfrm>
              <a:off x="218" y="813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53" name="Text Box 19"/>
            <p:cNvSpPr txBox="1">
              <a:spLocks noChangeArrowheads="1"/>
            </p:cNvSpPr>
            <p:nvPr/>
          </p:nvSpPr>
          <p:spPr bwMode="auto">
            <a:xfrm>
              <a:off x="156" y="621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CPU chip</a:t>
              </a:r>
            </a:p>
          </p:txBody>
        </p:sp>
        <p:sp>
          <p:nvSpPr>
            <p:cNvPr id="69654" name="AutoShape 20"/>
            <p:cNvSpPr>
              <a:spLocks noChangeArrowheads="1"/>
            </p:cNvSpPr>
            <p:nvPr/>
          </p:nvSpPr>
          <p:spPr bwMode="auto">
            <a:xfrm>
              <a:off x="2570" y="2301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55" name="AutoShape 21"/>
            <p:cNvSpPr>
              <a:spLocks noChangeArrowheads="1"/>
            </p:cNvSpPr>
            <p:nvPr/>
          </p:nvSpPr>
          <p:spPr bwMode="auto">
            <a:xfrm flipV="1">
              <a:off x="3266" y="2765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56" name="Rectangle 22"/>
            <p:cNvSpPr>
              <a:spLocks noChangeArrowheads="1"/>
            </p:cNvSpPr>
            <p:nvPr/>
          </p:nvSpPr>
          <p:spPr bwMode="auto">
            <a:xfrm>
              <a:off x="3002" y="3221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 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69657" name="AutoShape 23"/>
            <p:cNvSpPr>
              <a:spLocks noChangeArrowheads="1"/>
            </p:cNvSpPr>
            <p:nvPr/>
          </p:nvSpPr>
          <p:spPr bwMode="auto">
            <a:xfrm flipV="1">
              <a:off x="1798" y="2765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58" name="Rectangle 24"/>
            <p:cNvSpPr>
              <a:spLocks noChangeArrowheads="1"/>
            </p:cNvSpPr>
            <p:nvPr/>
          </p:nvSpPr>
          <p:spPr bwMode="auto">
            <a:xfrm>
              <a:off x="1534" y="3221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Graphics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adapter</a:t>
              </a:r>
            </a:p>
          </p:txBody>
        </p:sp>
        <p:sp>
          <p:nvSpPr>
            <p:cNvPr id="69659" name="AutoShape 25"/>
            <p:cNvSpPr>
              <a:spLocks noChangeArrowheads="1"/>
            </p:cNvSpPr>
            <p:nvPr/>
          </p:nvSpPr>
          <p:spPr bwMode="auto">
            <a:xfrm flipV="1">
              <a:off x="742" y="2765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60" name="Rectangle 26"/>
            <p:cNvSpPr>
              <a:spLocks noChangeArrowheads="1"/>
            </p:cNvSpPr>
            <p:nvPr/>
          </p:nvSpPr>
          <p:spPr bwMode="auto">
            <a:xfrm>
              <a:off x="526" y="3213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USB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69661" name="Line 27"/>
            <p:cNvSpPr>
              <a:spLocks noChangeShapeType="1"/>
            </p:cNvSpPr>
            <p:nvPr/>
          </p:nvSpPr>
          <p:spPr bwMode="auto">
            <a:xfrm>
              <a:off x="670" y="354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28"/>
            <p:cNvSpPr>
              <a:spLocks noChangeShapeType="1"/>
            </p:cNvSpPr>
            <p:nvPr/>
          </p:nvSpPr>
          <p:spPr bwMode="auto">
            <a:xfrm>
              <a:off x="1150" y="354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Text Box 29"/>
            <p:cNvSpPr txBox="1">
              <a:spLocks noChangeArrowheads="1"/>
            </p:cNvSpPr>
            <p:nvPr/>
          </p:nvSpPr>
          <p:spPr bwMode="auto">
            <a:xfrm>
              <a:off x="429" y="3693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Mouse</a:t>
              </a:r>
            </a:p>
          </p:txBody>
        </p:sp>
        <p:sp>
          <p:nvSpPr>
            <p:cNvPr id="69664" name="Text Box 30"/>
            <p:cNvSpPr txBox="1">
              <a:spLocks noChangeArrowheads="1"/>
            </p:cNvSpPr>
            <p:nvPr/>
          </p:nvSpPr>
          <p:spPr bwMode="auto">
            <a:xfrm>
              <a:off x="868" y="3693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Keyboard</a:t>
              </a:r>
            </a:p>
          </p:txBody>
        </p:sp>
        <p:sp>
          <p:nvSpPr>
            <p:cNvPr id="69665" name="Line 31"/>
            <p:cNvSpPr>
              <a:spLocks noChangeShapeType="1"/>
            </p:cNvSpPr>
            <p:nvPr/>
          </p:nvSpPr>
          <p:spPr bwMode="auto">
            <a:xfrm>
              <a:off x="1966" y="354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6" name="Text Box 32"/>
            <p:cNvSpPr txBox="1">
              <a:spLocks noChangeArrowheads="1"/>
            </p:cNvSpPr>
            <p:nvPr/>
          </p:nvSpPr>
          <p:spPr bwMode="auto">
            <a:xfrm>
              <a:off x="1690" y="3693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Monitor</a:t>
              </a:r>
            </a:p>
          </p:txBody>
        </p:sp>
        <p:sp>
          <p:nvSpPr>
            <p:cNvPr id="69667" name="Line 33"/>
            <p:cNvSpPr>
              <a:spLocks noChangeShapeType="1"/>
            </p:cNvSpPr>
            <p:nvPr/>
          </p:nvSpPr>
          <p:spPr bwMode="auto">
            <a:xfrm>
              <a:off x="3418" y="3549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AutoShape 34"/>
            <p:cNvSpPr>
              <a:spLocks noChangeArrowheads="1"/>
            </p:cNvSpPr>
            <p:nvPr/>
          </p:nvSpPr>
          <p:spPr bwMode="auto">
            <a:xfrm>
              <a:off x="3226" y="3789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</a:t>
              </a:r>
            </a:p>
          </p:txBody>
        </p:sp>
        <p:sp>
          <p:nvSpPr>
            <p:cNvPr id="69669" name="AutoShape 35"/>
            <p:cNvSpPr>
              <a:spLocks noChangeArrowheads="1"/>
            </p:cNvSpPr>
            <p:nvPr/>
          </p:nvSpPr>
          <p:spPr bwMode="auto">
            <a:xfrm>
              <a:off x="170" y="2629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70" name="Rectangle 36"/>
            <p:cNvSpPr>
              <a:spLocks noChangeArrowheads="1"/>
            </p:cNvSpPr>
            <p:nvPr/>
          </p:nvSpPr>
          <p:spPr bwMode="auto">
            <a:xfrm>
              <a:off x="848" y="2736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71" name="Rectangle 37"/>
            <p:cNvSpPr>
              <a:spLocks noChangeArrowheads="1"/>
            </p:cNvSpPr>
            <p:nvPr/>
          </p:nvSpPr>
          <p:spPr bwMode="auto">
            <a:xfrm>
              <a:off x="1904" y="2730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72" name="Rectangle 38"/>
            <p:cNvSpPr>
              <a:spLocks noChangeArrowheads="1"/>
            </p:cNvSpPr>
            <p:nvPr/>
          </p:nvSpPr>
          <p:spPr bwMode="auto">
            <a:xfrm>
              <a:off x="3374" y="2724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73" name="Text Box 39"/>
            <p:cNvSpPr txBox="1">
              <a:spLocks noChangeArrowheads="1"/>
            </p:cNvSpPr>
            <p:nvPr/>
          </p:nvSpPr>
          <p:spPr bwMode="auto">
            <a:xfrm>
              <a:off x="3500" y="2501"/>
              <a:ext cx="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69674" name="Rectangle 40"/>
            <p:cNvSpPr>
              <a:spLocks noChangeArrowheads="1"/>
            </p:cNvSpPr>
            <p:nvPr/>
          </p:nvSpPr>
          <p:spPr bwMode="auto">
            <a:xfrm>
              <a:off x="2675" y="2685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9675" name="Line 41"/>
            <p:cNvSpPr>
              <a:spLocks noChangeShapeType="1"/>
            </p:cNvSpPr>
            <p:nvPr/>
          </p:nvSpPr>
          <p:spPr bwMode="auto">
            <a:xfrm flipH="1">
              <a:off x="2106" y="1589"/>
              <a:ext cx="641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6" name="Line 42"/>
            <p:cNvSpPr>
              <a:spLocks noChangeShapeType="1"/>
            </p:cNvSpPr>
            <p:nvPr/>
          </p:nvSpPr>
          <p:spPr bwMode="auto">
            <a:xfrm>
              <a:off x="2731" y="1581"/>
              <a:ext cx="0" cy="1155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Line 43"/>
            <p:cNvSpPr>
              <a:spLocks noChangeShapeType="1"/>
            </p:cNvSpPr>
            <p:nvPr/>
          </p:nvSpPr>
          <p:spPr bwMode="auto">
            <a:xfrm flipV="1">
              <a:off x="2707" y="2754"/>
              <a:ext cx="711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8" name="Line 44"/>
            <p:cNvSpPr>
              <a:spLocks noChangeShapeType="1"/>
            </p:cNvSpPr>
            <p:nvPr/>
          </p:nvSpPr>
          <p:spPr bwMode="auto">
            <a:xfrm flipH="1">
              <a:off x="3418" y="2736"/>
              <a:ext cx="4" cy="493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9" name="Rectangle 45"/>
            <p:cNvSpPr>
              <a:spLocks noChangeArrowheads="1"/>
            </p:cNvSpPr>
            <p:nvPr/>
          </p:nvSpPr>
          <p:spPr bwMode="auto">
            <a:xfrm>
              <a:off x="314" y="1889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Bus interface</a:t>
              </a:r>
            </a:p>
          </p:txBody>
        </p:sp>
      </p:grpSp>
      <p:sp>
        <p:nvSpPr>
          <p:cNvPr id="69636" name="Text Box 47"/>
          <p:cNvSpPr txBox="1">
            <a:spLocks noChangeArrowheads="1"/>
          </p:cNvSpPr>
          <p:nvPr/>
        </p:nvSpPr>
        <p:spPr bwMode="auto">
          <a:xfrm>
            <a:off x="4348163" y="974725"/>
            <a:ext cx="448786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传送结束，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控制器向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发出“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结束中断请求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”，要求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进行相应的后处理。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656138" y="4143375"/>
            <a:ext cx="900112" cy="6477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pPr algn="ctr"/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5054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固态硬盘（</a:t>
            </a:r>
            <a:r>
              <a:rPr lang="en-US" altLang="zh-CN"/>
              <a:t>SSD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31863"/>
            <a:ext cx="8191500" cy="534511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固态硬盘（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Solid State Disk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）也被称为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电子硬盘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它并不是一种磁表面存储器，而是一种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NAND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闪存组成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的外部存储系统，与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盘并没有本质差别，只是容量更大，存取性能更好。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它用闪存颗粒代替了磁盘作为存储介质，利用闪存的特点，以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区块写入和抹除的方式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进行数据的读取和写入。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电信号的控制使得固态硬盘的内部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传输速率远远高于常规硬盘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其接口规范和定义、功能及使用方法与传统硬盘完全相同，在产品外形和尺寸上也与普通硬盘一致。目前接口标准上使用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SATA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通过标准磁盘接口与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总线互连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中有一个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闪存翻译层，它将来自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的逻辑磁盘块读写请求翻译成对底层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物理设备的读写控制信号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。因此，这个闪存翻译层相当于磁盘控制器。 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闪存的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擦写次数有限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，所以频繁擦写会降低其写入使用寿命。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688" y="204788"/>
            <a:ext cx="7921625" cy="452437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latin typeface="方正舒体" pitchFamily="2" charset="-122"/>
              </a:rPr>
              <a:t>基本术语</a:t>
            </a:r>
            <a:endParaRPr lang="en-US" altLang="zh-CN">
              <a:latin typeface="方正舒体" pitchFamily="2" charset="-122"/>
            </a:endParaRP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23913"/>
            <a:ext cx="8458200" cy="5437187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记忆单元 （存储基元 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存储元 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位元） 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Cell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具有两种稳态的能够表示二进制数码0和1的物理器件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存储单元 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编址单位（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Addressing Unit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具有相同地址的位构成一个存储单元，也称为一个编址单位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存储体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存储矩阵 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存储阵列（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Bank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所有存储单元构成一个存储阵列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编址方式（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Addressing Mode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lvl="2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字节编址、按字编址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存储器地址寄存器（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Memory Address Register - MAR）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用于存放主存单元地址的寄存器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存储器数据寄存器（ 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Memory Data Register-MDR (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MBR)  ）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用于存放主存单元中的数据的寄存器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5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1438"/>
            <a:ext cx="7772400" cy="569912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存储器分类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588" y="1425575"/>
            <a:ext cx="8821737" cy="4814888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（1）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按工作性质/存取方式分类</a:t>
            </a:r>
          </a:p>
          <a:p>
            <a:pPr lvl="1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随机存取存储器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andom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ccess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 (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RAM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  <a:p>
            <a:pPr lvl="2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每个单元读写时间一样，且与各单元所在位置无关。如：内存。</a:t>
            </a:r>
          </a:p>
          <a:p>
            <a:pPr lvl="2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（注：原意主要强调地址译码时间相同。现在的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芯片采用行缓冲，因而可能因为位置不同而使访问时间有所差别。）</a:t>
            </a:r>
          </a:p>
          <a:p>
            <a:pPr lvl="1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顺序存取存储器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equential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ccess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 (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lvl="2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数据按顺序从存储载体的始端读出或写入，因而存取时间的长短与信息所在位置有关。例如：磁带。</a:t>
            </a:r>
          </a:p>
          <a:p>
            <a:pPr lvl="1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直接存取存储器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irect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ccess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emory(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DAM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lvl="2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直接定位到读写数据块，在读写数据块时按顺序进行。如磁盘。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相联存储器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ssociate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       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ontent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ddressed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emory (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algn="just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按内容检索到存储位置进行读写。例如：快表。</a:t>
            </a:r>
          </a:p>
        </p:txBody>
      </p:sp>
      <p:sp>
        <p:nvSpPr>
          <p:cNvPr id="753668" name="Text Box 6"/>
          <p:cNvSpPr txBox="1">
            <a:spLocks noChangeArrowheads="1"/>
          </p:cNvSpPr>
          <p:nvPr/>
        </p:nvSpPr>
        <p:spPr bwMode="auto">
          <a:xfrm>
            <a:off x="447675" y="854075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ea typeface="微软雅黑" pitchFamily="34" charset="-122"/>
              </a:rPr>
              <a:t>依据不同的特性有多种分类方法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53975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存储器分类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774700"/>
            <a:ext cx="7381875" cy="427038"/>
          </a:xfrm>
        </p:spPr>
        <p:txBody>
          <a:bodyPr lIns="91440" tIns="45720" rIns="91440" bIns="45720"/>
          <a:lstStyle/>
          <a:p>
            <a:pPr eaLnBrk="1" hangingPunct="1"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（2）按存储介质分类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1225550"/>
            <a:ext cx="7861300" cy="1331913"/>
          </a:xfrm>
          <a:noFill/>
        </p:spPr>
        <p:txBody>
          <a:bodyPr lIns="91440" tIns="45720" rIns="91440" bIns="45720"/>
          <a:lstStyle/>
          <a:p>
            <a:pPr eaLnBrk="1" hangingPunct="1">
              <a:buFontTx/>
              <a:buNone/>
            </a:pPr>
            <a:r>
              <a:rPr lang="zh-CN" altLang="en-US" sz="22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半导体存储器：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双极型，静态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型，动态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型</a:t>
            </a:r>
          </a:p>
          <a:p>
            <a:pPr eaLnBrk="1" hangingPunct="1">
              <a:buFontTx/>
              <a:buNone/>
            </a:pPr>
            <a:r>
              <a:rPr lang="zh-CN" altLang="en-US" sz="22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磁表面存储器：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磁盘（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）、磁带 （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Tape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2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光存储器：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CD，CD-ROM，DVD</a:t>
            </a:r>
            <a:endParaRPr lang="zh-CN" altLang="en-US" sz="22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9400" y="2708275"/>
            <a:ext cx="8262938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（3）按信息的可更改性分类</a:t>
            </a:r>
            <a:endParaRPr kumimoji="1" lang="zh-CN" altLang="en-US" sz="22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读写存储器（</a:t>
            </a:r>
            <a:r>
              <a:rPr lang="en-US" altLang="zh-CN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Read / Write Memory)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可读可写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只读存储器（</a:t>
            </a:r>
            <a:r>
              <a:rPr lang="en-US" altLang="zh-CN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Read Only Memory)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只能读不能写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80988" y="4087813"/>
            <a:ext cx="811371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（4）按断电后信息的可保存性分类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非易失（不挥发）性存储器(</a:t>
            </a:r>
            <a:r>
              <a:rPr lang="en-US" altLang="zh-CN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Nonvolatile Memory)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zh-CN" altLang="en-US" sz="22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信息可一直保留，  不需电源维持。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zh-CN" altLang="en-US" sz="2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     （如 ：</a:t>
            </a:r>
            <a:r>
              <a:rPr lang="en-US" altLang="zh-CN" sz="2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、磁表面存储器、光存储器等）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易失（挥发）性存储器(</a:t>
            </a:r>
            <a:r>
              <a:rPr lang="en-US" altLang="zh-CN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Volatile Memory)</a:t>
            </a: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zh-CN" altLang="en-US" sz="22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电源关闭时信息自动丢失。（</a:t>
            </a:r>
            <a:r>
              <a:rPr lang="zh-CN" altLang="en-US" sz="2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952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存储器分类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375" y="998538"/>
            <a:ext cx="8610600" cy="5203825"/>
          </a:xfrm>
        </p:spPr>
        <p:txBody>
          <a:bodyPr lIns="91440" tIns="45720" rIns="91440" bIns="45720"/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（5）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按功能/容量/速度/所在位置分类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寄存器(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Register)</a:t>
            </a:r>
          </a:p>
          <a:p>
            <a:pPr lvl="2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封装在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内，用于存放当前正在执行的指令和使用的数据</a:t>
            </a:r>
          </a:p>
          <a:p>
            <a:pPr lvl="2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用触发器实现，速度快，容量小（几</a:t>
            </a:r>
            <a:r>
              <a:rPr lang="en-US" altLang="zh-CN" sz="2000" dirty="0">
                <a:solidFill>
                  <a:srgbClr val="006600"/>
                </a:solidFill>
                <a:ea typeface="微软雅黑" pitchFamily="34" charset="-122"/>
                <a:cs typeface="Arial" pitchFamily="34" charset="0"/>
              </a:rPr>
              <a:t>~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几十个）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高速缓存(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Cache)</a:t>
            </a:r>
          </a:p>
          <a:p>
            <a:pPr lvl="2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位于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内部或附近，用来存放当前要执行的局部程序段和数据</a:t>
            </a:r>
          </a:p>
          <a:p>
            <a:pPr lvl="2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SRAM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实现，速度可与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匹配，容量小（几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MB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内存储器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MM（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主存储器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Main (Primary) Memory）</a:t>
            </a:r>
          </a:p>
          <a:p>
            <a:pPr lvl="2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位于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之外，用来存放已被启动的程序及所用的数据</a:t>
            </a:r>
          </a:p>
          <a:p>
            <a:pPr lvl="2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DRAM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实现，速度较快，容量较大（几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GB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外存储器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AM 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辅助存储器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Auxiliary / Secondary  Storage)</a:t>
            </a:r>
          </a:p>
          <a:p>
            <a:pPr lvl="2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位于主机之外，用来存放暂不运行的程序、数据或存档文件</a:t>
            </a:r>
          </a:p>
          <a:p>
            <a:pPr lvl="2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用磁表面或光存储器实现，容量大而速度慢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内存与外存的关系及比较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49800" y="3568700"/>
            <a:ext cx="4265613" cy="2959100"/>
          </a:xfrm>
          <a:noFill/>
          <a:ln>
            <a:solidFill>
              <a:srgbClr val="0033CC"/>
            </a:solidFill>
          </a:ln>
        </p:spPr>
        <p:txBody>
          <a:bodyPr lIns="91440" tIns="45720" rIns="91440" bIns="45720"/>
          <a:lstStyle/>
          <a:p>
            <a:pPr marL="268288" indent="-268288" defTabSz="717550" eaLnBrk="1" hangingPunct="1">
              <a:buFont typeface="Wingdings" pitchFamily="2" charset="2"/>
              <a:buChar char="ü"/>
            </a:pPr>
            <a:r>
              <a:rPr lang="zh-CN" altLang="en-US"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内存储器（简称内存或主存）</a:t>
            </a:r>
          </a:p>
          <a:p>
            <a:pPr marL="582613" lvl="1" indent="-223838" defTabSz="717550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存取速度快</a:t>
            </a:r>
          </a:p>
          <a:p>
            <a:pPr marL="582613" lvl="1" indent="-223838" defTabSz="717550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成本高、容量相对较小</a:t>
            </a:r>
          </a:p>
          <a:p>
            <a:pPr marL="582613" lvl="1" indent="-223838" defTabSz="717550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直接与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连接，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对内存中可直接进行读、写操作</a:t>
            </a:r>
            <a:endParaRPr lang="en-US" altLang="zh-CN" sz="20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82613" lvl="1" indent="-223838" defTabSz="717550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易失性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存储器(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)，用于临时存放正在运行的程序和数据</a:t>
            </a:r>
          </a:p>
        </p:txBody>
      </p:sp>
      <p:grpSp>
        <p:nvGrpSpPr>
          <p:cNvPr id="756740" name="Group 4"/>
          <p:cNvGrpSpPr>
            <a:grpSpLocks/>
          </p:cNvGrpSpPr>
          <p:nvPr/>
        </p:nvGrpSpPr>
        <p:grpSpPr bwMode="auto">
          <a:xfrm>
            <a:off x="3544888" y="868363"/>
            <a:ext cx="1784350" cy="2509837"/>
            <a:chOff x="2419" y="1680"/>
            <a:chExt cx="1045" cy="1360"/>
          </a:xfrm>
        </p:grpSpPr>
        <p:sp>
          <p:nvSpPr>
            <p:cNvPr id="756741" name="Rectangle 5"/>
            <p:cNvSpPr>
              <a:spLocks noChangeArrowheads="1"/>
            </p:cNvSpPr>
            <p:nvPr/>
          </p:nvSpPr>
          <p:spPr bwMode="auto">
            <a:xfrm>
              <a:off x="2419" y="1680"/>
              <a:ext cx="1014" cy="13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6742" name="Text Box 6"/>
            <p:cNvSpPr txBox="1">
              <a:spLocks noChangeArrowheads="1"/>
            </p:cNvSpPr>
            <p:nvPr/>
          </p:nvSpPr>
          <p:spPr bwMode="auto">
            <a:xfrm>
              <a:off x="3068" y="2015"/>
              <a:ext cx="396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88950" tIns="44480" rIns="88950" bIns="44480"/>
            <a:lstStyle/>
            <a:p>
              <a:pPr algn="just"/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ea typeface="微软雅黑" pitchFamily="34" charset="-122"/>
                </a:rPr>
                <a:t>内存储器</a:t>
              </a:r>
            </a:p>
          </p:txBody>
        </p:sp>
      </p:grpSp>
      <p:grpSp>
        <p:nvGrpSpPr>
          <p:cNvPr id="756743" name="Group 7"/>
          <p:cNvGrpSpPr>
            <a:grpSpLocks/>
          </p:cNvGrpSpPr>
          <p:nvPr/>
        </p:nvGrpSpPr>
        <p:grpSpPr bwMode="auto">
          <a:xfrm>
            <a:off x="234950" y="1666875"/>
            <a:ext cx="1287463" cy="866775"/>
            <a:chOff x="480" y="2112"/>
            <a:chExt cx="754" cy="470"/>
          </a:xfrm>
        </p:grpSpPr>
        <p:sp>
          <p:nvSpPr>
            <p:cNvPr id="756744" name="AutoShape 8"/>
            <p:cNvSpPr>
              <a:spLocks noChangeArrowheads="1"/>
            </p:cNvSpPr>
            <p:nvPr/>
          </p:nvSpPr>
          <p:spPr bwMode="auto">
            <a:xfrm>
              <a:off x="512" y="2112"/>
              <a:ext cx="693" cy="47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756745" name="Text Box 9"/>
            <p:cNvSpPr txBox="1">
              <a:spLocks noChangeArrowheads="1"/>
            </p:cNvSpPr>
            <p:nvPr/>
          </p:nvSpPr>
          <p:spPr bwMode="auto">
            <a:xfrm>
              <a:off x="480" y="2243"/>
              <a:ext cx="754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/>
            <a:lstStyle/>
            <a:p>
              <a:pPr algn="ctr"/>
              <a:r>
                <a:rPr lang="zh-CN" altLang="en-US" sz="1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外存储器</a:t>
              </a:r>
            </a:p>
          </p:txBody>
        </p:sp>
      </p:grpSp>
      <p:sp>
        <p:nvSpPr>
          <p:cNvPr id="756746" name="Rectangle 10"/>
          <p:cNvSpPr>
            <a:spLocks noChangeArrowheads="1"/>
          </p:cNvSpPr>
          <p:nvPr/>
        </p:nvSpPr>
        <p:spPr bwMode="auto">
          <a:xfrm>
            <a:off x="7354888" y="868363"/>
            <a:ext cx="1352550" cy="250983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756747" name="Text Box 11"/>
          <p:cNvSpPr txBox="1">
            <a:spLocks noChangeArrowheads="1"/>
          </p:cNvSpPr>
          <p:nvPr/>
        </p:nvSpPr>
        <p:spPr bwMode="auto">
          <a:xfrm>
            <a:off x="7356475" y="963613"/>
            <a:ext cx="1287463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/>
          <a:lstStyle/>
          <a:p>
            <a:pPr algn="ctr"/>
            <a:r>
              <a:rPr lang="en-US" altLang="zh-CN" sz="2000" b="1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CPU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465263" y="982663"/>
            <a:ext cx="3340100" cy="2476500"/>
            <a:chOff x="1201" y="1742"/>
            <a:chExt cx="2016" cy="1341"/>
          </a:xfrm>
        </p:grpSpPr>
        <p:grpSp>
          <p:nvGrpSpPr>
            <p:cNvPr id="756749" name="Group 13"/>
            <p:cNvGrpSpPr>
              <a:grpSpLocks/>
            </p:cNvGrpSpPr>
            <p:nvPr/>
          </p:nvGrpSpPr>
          <p:grpSpPr bwMode="auto">
            <a:xfrm>
              <a:off x="2474" y="1742"/>
              <a:ext cx="743" cy="1341"/>
              <a:chOff x="2474" y="1742"/>
              <a:chExt cx="743" cy="1341"/>
            </a:xfrm>
          </p:grpSpPr>
          <p:sp>
            <p:nvSpPr>
              <p:cNvPr id="756750" name="Text Box 14"/>
              <p:cNvSpPr txBox="1">
                <a:spLocks noChangeArrowheads="1"/>
              </p:cNvSpPr>
              <p:nvPr/>
            </p:nvSpPr>
            <p:spPr bwMode="auto">
              <a:xfrm>
                <a:off x="2474" y="1782"/>
                <a:ext cx="550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0" rIns="88950" bIns="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指令1</a:t>
                </a:r>
              </a:p>
            </p:txBody>
          </p:sp>
          <p:sp>
            <p:nvSpPr>
              <p:cNvPr id="756751" name="Text Box 15"/>
              <p:cNvSpPr txBox="1">
                <a:spLocks noChangeArrowheads="1"/>
              </p:cNvSpPr>
              <p:nvPr/>
            </p:nvSpPr>
            <p:spPr bwMode="auto">
              <a:xfrm>
                <a:off x="2474" y="1911"/>
                <a:ext cx="550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0" rIns="88950" bIns="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指令2</a:t>
                </a:r>
              </a:p>
            </p:txBody>
          </p:sp>
          <p:sp>
            <p:nvSpPr>
              <p:cNvPr id="756752" name="Text Box 16"/>
              <p:cNvSpPr txBox="1">
                <a:spLocks noChangeArrowheads="1"/>
              </p:cNvSpPr>
              <p:nvPr/>
            </p:nvSpPr>
            <p:spPr bwMode="auto">
              <a:xfrm>
                <a:off x="2474" y="2117"/>
                <a:ext cx="550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0" rIns="88950" bIns="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指令</a:t>
                </a:r>
                <a:r>
                  <a:rPr lang="en-US" altLang="zh-CN" sz="1200" b="1">
                    <a:latin typeface="Times New Roman" pitchFamily="18" charset="0"/>
                    <a:ea typeface="宋体" pitchFamily="2" charset="-122"/>
                  </a:rPr>
                  <a:t>k</a:t>
                </a:r>
              </a:p>
              <a:p>
                <a:pPr algn="just"/>
                <a:endParaRPr lang="en-US" altLang="zh-CN" sz="1200" b="1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56753" name="Text Box 17"/>
              <p:cNvSpPr txBox="1">
                <a:spLocks noChangeArrowheads="1"/>
              </p:cNvSpPr>
              <p:nvPr/>
            </p:nvSpPr>
            <p:spPr bwMode="auto">
              <a:xfrm>
                <a:off x="2474" y="2298"/>
                <a:ext cx="550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0" rIns="88950" bIns="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指令</a:t>
                </a:r>
                <a:r>
                  <a:rPr lang="en-US" altLang="zh-CN" sz="1200" b="1">
                    <a:latin typeface="Times New Roman" pitchFamily="18" charset="0"/>
                    <a:ea typeface="宋体" pitchFamily="2" charset="-122"/>
                  </a:rPr>
                  <a:t>n</a:t>
                </a:r>
              </a:p>
              <a:p>
                <a:pPr algn="just"/>
                <a:endParaRPr lang="en-US" altLang="zh-CN" sz="1200" b="1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56754" name="Line 18"/>
              <p:cNvSpPr>
                <a:spLocks noChangeShapeType="1"/>
              </p:cNvSpPr>
              <p:nvPr/>
            </p:nvSpPr>
            <p:spPr bwMode="auto">
              <a:xfrm>
                <a:off x="2660" y="2075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6755" name="Line 19"/>
              <p:cNvSpPr>
                <a:spLocks noChangeShapeType="1"/>
              </p:cNvSpPr>
              <p:nvPr/>
            </p:nvSpPr>
            <p:spPr bwMode="auto">
              <a:xfrm>
                <a:off x="2654" y="2266"/>
                <a:ext cx="1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6756" name="Rectangle 20"/>
              <p:cNvSpPr>
                <a:spLocks noChangeArrowheads="1"/>
              </p:cNvSpPr>
              <p:nvPr/>
            </p:nvSpPr>
            <p:spPr bwMode="auto">
              <a:xfrm>
                <a:off x="2524" y="1742"/>
                <a:ext cx="470" cy="693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itchFamily="2" charset="-122"/>
                </a:endParaRPr>
              </a:p>
            </p:txBody>
          </p:sp>
          <p:sp>
            <p:nvSpPr>
              <p:cNvPr id="756757" name="Text Box 21"/>
              <p:cNvSpPr txBox="1">
                <a:spLocks noChangeArrowheads="1"/>
              </p:cNvSpPr>
              <p:nvPr/>
            </p:nvSpPr>
            <p:spPr bwMode="auto">
              <a:xfrm>
                <a:off x="2809" y="1742"/>
                <a:ext cx="408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lIns="88950" tIns="44480" rIns="88950" bIns="44480"/>
              <a:lstStyle/>
              <a:p>
                <a:pPr algn="just"/>
                <a:r>
                  <a:rPr lang="zh-CN" altLang="en-US" sz="2000" b="1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</a:rPr>
                  <a:t>程序</a:t>
                </a:r>
              </a:p>
            </p:txBody>
          </p:sp>
          <p:sp>
            <p:nvSpPr>
              <p:cNvPr id="756758" name="Text Box 22"/>
              <p:cNvSpPr txBox="1">
                <a:spLocks noChangeArrowheads="1"/>
              </p:cNvSpPr>
              <p:nvPr/>
            </p:nvSpPr>
            <p:spPr bwMode="auto">
              <a:xfrm>
                <a:off x="2474" y="2504"/>
                <a:ext cx="52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44480" rIns="88950" bIns="4448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数据1</a:t>
                </a:r>
              </a:p>
            </p:txBody>
          </p:sp>
          <p:sp>
            <p:nvSpPr>
              <p:cNvPr id="756759" name="Text Box 23"/>
              <p:cNvSpPr txBox="1">
                <a:spLocks noChangeArrowheads="1"/>
              </p:cNvSpPr>
              <p:nvPr/>
            </p:nvSpPr>
            <p:spPr bwMode="auto">
              <a:xfrm>
                <a:off x="2474" y="2648"/>
                <a:ext cx="52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44480" rIns="88950" bIns="4448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数据2</a:t>
                </a:r>
              </a:p>
            </p:txBody>
          </p:sp>
          <p:sp>
            <p:nvSpPr>
              <p:cNvPr id="756760" name="Text Box 24"/>
              <p:cNvSpPr txBox="1">
                <a:spLocks noChangeArrowheads="1"/>
              </p:cNvSpPr>
              <p:nvPr/>
            </p:nvSpPr>
            <p:spPr bwMode="auto">
              <a:xfrm>
                <a:off x="2478" y="2792"/>
                <a:ext cx="60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8950" tIns="44480" rIns="88950" bIns="44480"/>
              <a:lstStyle/>
              <a:p>
                <a:pPr algn="just"/>
                <a:r>
                  <a:rPr lang="zh-CN" altLang="en-US" sz="1200" b="1">
                    <a:latin typeface="Times New Roman" pitchFamily="18" charset="0"/>
                    <a:ea typeface="宋体" pitchFamily="2" charset="-122"/>
                  </a:rPr>
                  <a:t>数据</a:t>
                </a:r>
                <a:r>
                  <a:rPr lang="en-US" altLang="zh-CN" sz="1200" b="1">
                    <a:latin typeface="Times New Roman" pitchFamily="18" charset="0"/>
                    <a:ea typeface="宋体" pitchFamily="2" charset="-122"/>
                  </a:rPr>
                  <a:t>m</a:t>
                </a:r>
              </a:p>
            </p:txBody>
          </p:sp>
          <p:sp>
            <p:nvSpPr>
              <p:cNvPr id="756761" name="Line 25"/>
              <p:cNvSpPr>
                <a:spLocks noChangeShapeType="1"/>
              </p:cNvSpPr>
              <p:nvPr/>
            </p:nvSpPr>
            <p:spPr bwMode="auto">
              <a:xfrm>
                <a:off x="2636" y="2799"/>
                <a:ext cx="1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6762" name="Rectangle 26"/>
              <p:cNvSpPr>
                <a:spLocks noChangeArrowheads="1"/>
              </p:cNvSpPr>
              <p:nvPr/>
            </p:nvSpPr>
            <p:spPr bwMode="auto">
              <a:xfrm>
                <a:off x="2524" y="2514"/>
                <a:ext cx="470" cy="446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itchFamily="2" charset="-122"/>
                </a:endParaRPr>
              </a:p>
            </p:txBody>
          </p:sp>
          <p:sp>
            <p:nvSpPr>
              <p:cNvPr id="756763" name="Text Box 27"/>
              <p:cNvSpPr txBox="1">
                <a:spLocks noChangeArrowheads="1"/>
              </p:cNvSpPr>
              <p:nvPr/>
            </p:nvSpPr>
            <p:spPr bwMode="auto">
              <a:xfrm>
                <a:off x="2809" y="2488"/>
                <a:ext cx="408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lIns="88950" tIns="44480" rIns="88950" bIns="44480"/>
              <a:lstStyle/>
              <a:p>
                <a:pPr algn="just"/>
                <a:r>
                  <a:rPr lang="zh-CN" altLang="en-US" sz="2000" b="1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数据</a:t>
                </a:r>
              </a:p>
            </p:txBody>
          </p:sp>
        </p:grpSp>
        <p:sp>
          <p:nvSpPr>
            <p:cNvPr id="756764" name="Line 28"/>
            <p:cNvSpPr>
              <a:spLocks noChangeShapeType="1"/>
            </p:cNvSpPr>
            <p:nvPr/>
          </p:nvSpPr>
          <p:spPr bwMode="auto">
            <a:xfrm>
              <a:off x="1205" y="2273"/>
              <a:ext cx="11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5" name="Text Box 29"/>
            <p:cNvSpPr txBox="1">
              <a:spLocks noChangeArrowheads="1"/>
            </p:cNvSpPr>
            <p:nvPr/>
          </p:nvSpPr>
          <p:spPr bwMode="auto">
            <a:xfrm>
              <a:off x="1201" y="1823"/>
              <a:ext cx="122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0" rIns="88950" bIns="0"/>
            <a:lstStyle/>
            <a:p>
              <a:pPr algn="just">
                <a:lnSpc>
                  <a:spcPct val="110000"/>
                </a:lnSpc>
              </a:pPr>
              <a:r>
                <a:rPr lang="zh-CN" altLang="en-US" sz="1800" b="1">
                  <a:solidFill>
                    <a:srgbClr val="CC0000"/>
                  </a:solidFill>
                  <a:latin typeface="微软雅黑" pitchFamily="34" charset="-122"/>
                  <a:ea typeface="微软雅黑" pitchFamily="34" charset="-122"/>
                </a:rPr>
                <a:t>①程序和数据从外存成批传送到内存</a:t>
              </a:r>
            </a:p>
          </p:txBody>
        </p:sp>
      </p:grpSp>
      <p:sp>
        <p:nvSpPr>
          <p:cNvPr id="756766" name="Line 31"/>
          <p:cNvSpPr>
            <a:spLocks noChangeShapeType="1"/>
          </p:cNvSpPr>
          <p:nvPr/>
        </p:nvSpPr>
        <p:spPr bwMode="auto">
          <a:xfrm>
            <a:off x="5284788" y="191293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5324475" y="942975"/>
            <a:ext cx="207645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/>
          <a:lstStyle/>
          <a:p>
            <a:pPr algn="just">
              <a:lnSpc>
                <a:spcPct val="110000"/>
              </a:lnSpc>
            </a:pPr>
            <a:r>
              <a:rPr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en-US" altLang="zh-CN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从内存中逐条读取指令及相关数据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284788" y="2244725"/>
            <a:ext cx="2065337" cy="1036638"/>
            <a:chOff x="3439" y="2425"/>
            <a:chExt cx="1211" cy="562"/>
          </a:xfrm>
        </p:grpSpPr>
        <p:sp>
          <p:nvSpPr>
            <p:cNvPr id="756769" name="Line 34"/>
            <p:cNvSpPr>
              <a:spLocks noChangeShapeType="1"/>
            </p:cNvSpPr>
            <p:nvPr/>
          </p:nvSpPr>
          <p:spPr bwMode="auto">
            <a:xfrm flipH="1">
              <a:off x="3439" y="2425"/>
              <a:ext cx="11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0" name="Text Box 35"/>
            <p:cNvSpPr txBox="1">
              <a:spLocks noChangeArrowheads="1"/>
            </p:cNvSpPr>
            <p:nvPr/>
          </p:nvSpPr>
          <p:spPr bwMode="auto">
            <a:xfrm>
              <a:off x="3457" y="2448"/>
              <a:ext cx="1193" cy="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/>
            <a:lstStyle/>
            <a:p>
              <a:pPr algn="just">
                <a:lnSpc>
                  <a:spcPct val="110000"/>
                </a:lnSpc>
              </a:pPr>
              <a:r>
                <a:rPr lang="zh-CN" altLang="en-US" sz="1800" b="1">
                  <a:solidFill>
                    <a:srgbClr val="CC0000"/>
                  </a:solidFill>
                  <a:latin typeface="微软雅黑" pitchFamily="34" charset="-122"/>
                  <a:ea typeface="微软雅黑" pitchFamily="34" charset="-122"/>
                </a:rPr>
                <a:t>④将指令处理结果送回内存保存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465263" y="2286000"/>
            <a:ext cx="2103437" cy="981075"/>
            <a:chOff x="1201" y="2447"/>
            <a:chExt cx="1232" cy="533"/>
          </a:xfrm>
        </p:grpSpPr>
        <p:sp>
          <p:nvSpPr>
            <p:cNvPr id="756772" name="Line 37"/>
            <p:cNvSpPr>
              <a:spLocks noChangeShapeType="1"/>
            </p:cNvSpPr>
            <p:nvPr/>
          </p:nvSpPr>
          <p:spPr bwMode="auto">
            <a:xfrm flipH="1">
              <a:off x="1205" y="2451"/>
              <a:ext cx="11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3" name="Text Box 38"/>
            <p:cNvSpPr txBox="1">
              <a:spLocks noChangeArrowheads="1"/>
            </p:cNvSpPr>
            <p:nvPr/>
          </p:nvSpPr>
          <p:spPr bwMode="auto">
            <a:xfrm>
              <a:off x="1201" y="2447"/>
              <a:ext cx="1232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/>
            <a:lstStyle/>
            <a:p>
              <a:pPr algn="just">
                <a:lnSpc>
                  <a:spcPct val="110000"/>
                </a:lnSpc>
              </a:pPr>
              <a:r>
                <a:rPr lang="zh-CN" altLang="en-US" sz="1800" b="1">
                  <a:solidFill>
                    <a:srgbClr val="CC0000"/>
                  </a:solidFill>
                  <a:latin typeface="微软雅黑" pitchFamily="34" charset="-122"/>
                  <a:ea typeface="微软雅黑" pitchFamily="34" charset="-122"/>
                </a:rPr>
                <a:t>⑤将处理结果成批传送到外存以长久保存</a:t>
              </a:r>
            </a:p>
          </p:txBody>
        </p:sp>
      </p:grpSp>
      <p:sp>
        <p:nvSpPr>
          <p:cNvPr id="558119" name="Text Box 39"/>
          <p:cNvSpPr txBox="1">
            <a:spLocks noChangeArrowheads="1"/>
          </p:cNvSpPr>
          <p:nvPr/>
        </p:nvSpPr>
        <p:spPr bwMode="auto">
          <a:xfrm>
            <a:off x="7446963" y="1476375"/>
            <a:ext cx="13096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50" tIns="44480" rIns="88950" bIns="44480"/>
          <a:lstStyle/>
          <a:p>
            <a:pPr algn="just">
              <a:lnSpc>
                <a:spcPct val="110000"/>
              </a:lnSpc>
            </a:pPr>
            <a:r>
              <a:rPr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③逐条执行指令，按指令要求完成对数据的运算和处理</a:t>
            </a:r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303213" y="3567113"/>
            <a:ext cx="4267200" cy="29559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88950" tIns="44480" rIns="88950" bIns="44480"/>
          <a:lstStyle/>
          <a:p>
            <a:pPr marL="90488" indent="-90488" defTabSz="71755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kumimoji="1" lang="zh-CN" altLang="en-US" b="1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外存储器（简称</a:t>
            </a:r>
            <a:r>
              <a:rPr lang="zh-CN" altLang="pt-BR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r>
              <a:rPr lang="zh-CN" altLang="en-US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或辅存）</a:t>
            </a:r>
          </a:p>
          <a:p>
            <a:pPr marL="355600" lvl="1" indent="-84138" defTabSz="717550" eaLnBrk="1" hangingPunct="1">
              <a:spcBef>
                <a:spcPct val="40000"/>
              </a:spcBef>
              <a:buFontTx/>
              <a:buChar char="–"/>
            </a:pPr>
            <a:r>
              <a:rPr kumimoji="1" lang="zh-CN" altLang="en-US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存取速度慢</a:t>
            </a:r>
          </a:p>
          <a:p>
            <a:pPr marL="355600" lvl="1" indent="-84138" defTabSz="717550" eaLnBrk="1" hangingPunct="1">
              <a:spcBef>
                <a:spcPct val="40000"/>
              </a:spcBef>
              <a:buFontTx/>
              <a:buChar char="–"/>
            </a:pPr>
            <a:r>
              <a:rPr kumimoji="1" lang="zh-CN" altLang="en-US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成本低、容量很大</a:t>
            </a:r>
          </a:p>
          <a:p>
            <a:pPr marL="355600" lvl="1" indent="-84138" defTabSz="717550" eaLnBrk="1" hangingPunct="1">
              <a:spcBef>
                <a:spcPct val="40000"/>
              </a:spcBef>
              <a:buFontTx/>
              <a:buChar char="–"/>
            </a:pPr>
            <a:r>
              <a:rPr kumimoji="1" lang="zh-CN" altLang="en-US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不与</a:t>
            </a:r>
            <a:r>
              <a:rPr kumimoji="1" lang="en-US" altLang="zh-CN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直接连接，先传送到内存，然后才能被</a:t>
            </a:r>
            <a:r>
              <a:rPr kumimoji="1" lang="en-US" altLang="zh-CN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使用。</a:t>
            </a:r>
          </a:p>
          <a:p>
            <a:pPr marL="355600" lvl="1" indent="-84138" defTabSz="717550" eaLnBrk="1" hangingPunct="1">
              <a:spcBef>
                <a:spcPct val="40000"/>
              </a:spcBef>
              <a:buFontTx/>
              <a:buChar char="–"/>
            </a:pPr>
            <a:r>
              <a:rPr kumimoji="1" lang="zh-CN" altLang="en-US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属于</a:t>
            </a:r>
            <a:r>
              <a:rPr kumimoji="1"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非易失性</a:t>
            </a:r>
            <a:r>
              <a:rPr kumimoji="1" lang="zh-CN" altLang="en-US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存储器，用于长久存放系统中几乎所有的信息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8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8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8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8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8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uiExpand="1" build="p" bldLvl="2" autoUpdateAnimBg="0"/>
      <p:bldP spid="558083" grpId="1" uiExpand="1" build="p" animBg="1"/>
      <p:bldP spid="558112" grpId="0"/>
      <p:bldP spid="558119" grpId="0"/>
      <p:bldP spid="558120" grpId="0" uiExpand="1" build="p" bldLvl="2" animBg="1" autoUpdateAnimBg="0"/>
    </p:bld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2184130496</TotalTime>
  <Pages>40</Pages>
  <Words>5380</Words>
  <Application>Microsoft Office PowerPoint</Application>
  <PresentationFormat>全屏显示(4:3)</PresentationFormat>
  <Paragraphs>690</Paragraphs>
  <Slides>46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lecture1</vt:lpstr>
      <vt:lpstr>Visio.Drawing.5</vt:lpstr>
      <vt:lpstr>公式</vt:lpstr>
      <vt:lpstr>VISIO</vt:lpstr>
      <vt:lpstr> 第6章 层次结构存储系统  存储器概述 主存与CPU的连接及其读写操作 磁盘存储器 高速缓冲存储器(cache) 虚拟存储器 IA-32/Linux中的地址转换  </vt:lpstr>
      <vt:lpstr>层次结构存储系统</vt:lpstr>
      <vt:lpstr>层次结构存储系统</vt:lpstr>
      <vt:lpstr>回顾：程序及指令的执行过程</vt:lpstr>
      <vt:lpstr>基本术语</vt:lpstr>
      <vt:lpstr>存储器分类</vt:lpstr>
      <vt:lpstr>存储器分类</vt:lpstr>
      <vt:lpstr>存储器分类</vt:lpstr>
      <vt:lpstr>内存与外存的关系及比较</vt:lpstr>
      <vt:lpstr>存储器的层次结构</vt:lpstr>
      <vt:lpstr>PC机主存储器的物理结构</vt:lpstr>
      <vt:lpstr>主存的结构</vt:lpstr>
      <vt:lpstr>主存的主要性能指标</vt:lpstr>
      <vt:lpstr>内存储器的分类及应用</vt:lpstr>
      <vt:lpstr>六管静态MOS管电路（不作要求）</vt:lpstr>
      <vt:lpstr>       动态单管记忆单元电路（不作要求）</vt:lpstr>
      <vt:lpstr>字片式存储体阵列组织（不作要求）</vt:lpstr>
      <vt:lpstr>位片式存储体阵列组织（不作要求）</vt:lpstr>
      <vt:lpstr>举例：典型的16M位DRAM（4Mx4）</vt:lpstr>
      <vt:lpstr>举例：典型的16M位DRAM（4Mx4）</vt:lpstr>
      <vt:lpstr>层次结构存储系统</vt:lpstr>
      <vt:lpstr>主存模块的连接和读写操作 </vt:lpstr>
      <vt:lpstr>PC机主存储器的物理结构</vt:lpstr>
      <vt:lpstr>举例：SPARCstation 20’s Memory Module</vt:lpstr>
      <vt:lpstr>主存模块的连接和读写操作</vt:lpstr>
      <vt:lpstr>主存模块的连接和读写操作</vt:lpstr>
      <vt:lpstr>举例：SPARCstation 20’s内存条(模块)</vt:lpstr>
      <vt:lpstr>举例：128MB的DRAM存储器</vt:lpstr>
      <vt:lpstr>回顾：Alignment(对齐)</vt:lpstr>
      <vt:lpstr>DRAM芯片的规格</vt:lpstr>
      <vt:lpstr>指令“movl 8(%ebp), %eax”操作过程 </vt:lpstr>
      <vt:lpstr>指令“movl %eax,8(%ebp) ”操作过程 </vt:lpstr>
      <vt:lpstr>层次结构存储系统</vt:lpstr>
      <vt:lpstr>PC中的外存储器</vt:lpstr>
      <vt:lpstr>磁盘存储器的信息存储原理</vt:lpstr>
      <vt:lpstr>磁盘的磁道和扇区</vt:lpstr>
      <vt:lpstr>磁盘磁道的格式</vt:lpstr>
      <vt:lpstr>磁盘驱动器</vt:lpstr>
      <vt:lpstr>平均存取时间</vt:lpstr>
      <vt:lpstr>磁盘响应时间计算举例</vt:lpstr>
      <vt:lpstr>硬盘存储器的组成</vt:lpstr>
      <vt:lpstr>磁盘存储器的连接 </vt:lpstr>
      <vt:lpstr>读一个磁盘扇区–第一步</vt:lpstr>
      <vt:lpstr>读一个磁盘扇区–第二步</vt:lpstr>
      <vt:lpstr>读一个磁盘扇区–第三步</vt:lpstr>
      <vt:lpstr>固态硬盘（SSD）</vt:lpstr>
    </vt:vector>
  </TitlesOfParts>
  <Company>Wayne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JieTang</cp:lastModifiedBy>
  <cp:revision>1546</cp:revision>
  <cp:lastPrinted>1998-02-02T13:15:44Z</cp:lastPrinted>
  <dcterms:created xsi:type="dcterms:W3CDTF">1996-09-09T11:33:30Z</dcterms:created>
  <dcterms:modified xsi:type="dcterms:W3CDTF">2019-11-12T08:25:43Z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