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498" r:id="rId2"/>
    <p:sldId id="500" r:id="rId3"/>
    <p:sldId id="706" r:id="rId4"/>
    <p:sldId id="751" r:id="rId5"/>
    <p:sldId id="752" r:id="rId6"/>
    <p:sldId id="526" r:id="rId7"/>
    <p:sldId id="527" r:id="rId8"/>
    <p:sldId id="756" r:id="rId9"/>
    <p:sldId id="529" r:id="rId10"/>
    <p:sldId id="530" r:id="rId11"/>
    <p:sldId id="531" r:id="rId12"/>
    <p:sldId id="532" r:id="rId13"/>
    <p:sldId id="533" r:id="rId14"/>
    <p:sldId id="763" r:id="rId15"/>
    <p:sldId id="764" r:id="rId16"/>
    <p:sldId id="765" r:id="rId17"/>
    <p:sldId id="766" r:id="rId18"/>
    <p:sldId id="757" r:id="rId19"/>
    <p:sldId id="534" r:id="rId20"/>
    <p:sldId id="535" r:id="rId21"/>
    <p:sldId id="536" r:id="rId22"/>
    <p:sldId id="758" r:id="rId23"/>
    <p:sldId id="537" r:id="rId24"/>
    <p:sldId id="538" r:id="rId25"/>
    <p:sldId id="539" r:id="rId26"/>
    <p:sldId id="540" r:id="rId27"/>
    <p:sldId id="543" r:id="rId28"/>
    <p:sldId id="544" r:id="rId29"/>
    <p:sldId id="545" r:id="rId30"/>
    <p:sldId id="546" r:id="rId31"/>
    <p:sldId id="548" r:id="rId32"/>
    <p:sldId id="549" r:id="rId33"/>
    <p:sldId id="550" r:id="rId34"/>
    <p:sldId id="753" r:id="rId35"/>
    <p:sldId id="754" r:id="rId36"/>
    <p:sldId id="759" r:id="rId37"/>
    <p:sldId id="553" r:id="rId38"/>
    <p:sldId id="554" r:id="rId39"/>
    <p:sldId id="555" r:id="rId40"/>
    <p:sldId id="556" r:id="rId41"/>
    <p:sldId id="557" r:id="rId42"/>
    <p:sldId id="561" r:id="rId43"/>
    <p:sldId id="760" r:id="rId44"/>
    <p:sldId id="762" r:id="rId45"/>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398"/>
    <a:srgbClr val="A50021"/>
    <a:srgbClr val="993300"/>
    <a:srgbClr val="6D6D6D"/>
    <a:srgbClr val="818181"/>
    <a:srgbClr val="469CDC"/>
    <a:srgbClr val="006600"/>
    <a:srgbClr val="D10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9" autoAdjust="0"/>
    <p:restoredTop sz="89468" autoAdjust="0"/>
  </p:normalViewPr>
  <p:slideViewPr>
    <p:cSldViewPr snapToGrid="0">
      <p:cViewPr varScale="1">
        <p:scale>
          <a:sx n="61" d="100"/>
          <a:sy n="61" d="100"/>
        </p:scale>
        <p:origin x="-416" y="-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376"/>
    </p:cViewPr>
  </p:sorterViewPr>
  <p:notesViewPr>
    <p:cSldViewPr snapToGrid="0">
      <p:cViewPr varScale="1">
        <p:scale>
          <a:sx n="49" d="100"/>
          <a:sy n="49" d="100"/>
        </p:scale>
        <p:origin x="-2358" y="-90"/>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463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90600" y="644525"/>
            <a:ext cx="5135563" cy="38512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w="12700">
            <a:noFill/>
            <a:miter lim="800000"/>
            <a:headEnd/>
            <a:tailEnd/>
          </a:ln>
          <a:effectLst/>
        </p:spPr>
        <p:txBody>
          <a:bodyPr vert="horz" wrap="square" lIns="100269" tIns="49255" rIns="100269" bIns="49255" numCol="1" anchor="t" anchorCtr="0" compatLnSpc="1">
            <a:prstTxWarp prst="textNoShape">
              <a:avLst/>
            </a:prstTxWarp>
          </a:bodyPr>
          <a:lstStyle/>
          <a:p>
            <a:pPr lvl="0"/>
            <a:r>
              <a:rPr lang="en-US" altLang="zh-CN" smtClean="0"/>
              <a:t>We want this to be in font 11 and justify.</a:t>
            </a:r>
          </a:p>
        </p:txBody>
      </p:sp>
    </p:spTree>
    <p:extLst>
      <p:ext uri="{BB962C8B-B14F-4D97-AF65-F5344CB8AC3E}">
        <p14:creationId xmlns:p14="http://schemas.microsoft.com/office/powerpoint/2010/main" val="2511443338"/>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63EEE4A9-8800-4F23-8073-00B3D9E8F3BC}" type="slidenum">
              <a:rPr kumimoji="1" lang="zh-CN" altLang="en-US" sz="1300">
                <a:latin typeface="Times New Roman" pitchFamily="18" charset="0"/>
              </a:rPr>
              <a:pPr algn="r" defTabSz="965200" eaLnBrk="1" hangingPunct="1"/>
              <a:t>4</a:t>
            </a:fld>
            <a:endParaRPr kumimoji="1" lang="en-US" altLang="zh-CN" sz="1300">
              <a:latin typeface="Times New Roman" pitchFamily="18" charset="0"/>
            </a:endParaRPr>
          </a:p>
        </p:txBody>
      </p:sp>
      <p:sp>
        <p:nvSpPr>
          <p:cNvPr id="882691" name="Rectangle 2"/>
          <p:cNvSpPr>
            <a:spLocks noGrp="1" noRot="1" noChangeAspect="1" noChangeArrowheads="1" noTextEdit="1"/>
          </p:cNvSpPr>
          <p:nvPr>
            <p:ph type="sldImg"/>
          </p:nvPr>
        </p:nvSpPr>
        <p:spPr>
          <a:xfrm>
            <a:off x="990600" y="766763"/>
            <a:ext cx="5118100" cy="3838575"/>
          </a:xfrm>
        </p:spPr>
      </p:sp>
      <p:sp>
        <p:nvSpPr>
          <p:cNvPr id="882692" name="Rectangle 3"/>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solidFill>
                  <a:srgbClr val="800000"/>
                </a:solidFill>
                <a:latin typeface="隶书" pitchFamily="49" charset="-122"/>
                <a:ea typeface="隶书" pitchFamily="49" charset="-122"/>
              </a:rPr>
              <a:t>前面我们已经介绍了</a:t>
            </a:r>
            <a:r>
              <a:rPr lang="en-US" altLang="zh-CN">
                <a:solidFill>
                  <a:srgbClr val="800000"/>
                </a:solidFill>
                <a:latin typeface="隶书" pitchFamily="49" charset="-122"/>
                <a:ea typeface="隶书" pitchFamily="49" charset="-122"/>
              </a:rPr>
              <a:t>Register,SRAM,DRAM, Hard Disk , Magnetic Tape and Optical Disk. </a:t>
            </a:r>
            <a:r>
              <a:rPr lang="zh-CN" altLang="en-US">
                <a:solidFill>
                  <a:srgbClr val="800000"/>
                </a:solidFill>
                <a:latin typeface="隶书" pitchFamily="49" charset="-122"/>
                <a:ea typeface="隶书" pitchFamily="49" charset="-122"/>
              </a:rPr>
              <a:t>从使用和维护角度来说，计算机最好使用一个容量极大而速度极快的存储器。但往往做不到。因而采用一种分级体系结构，使各种不同功能/容量/速度/价格的存储器相互协调以构成最佳性能的存储系统。</a:t>
            </a:r>
          </a:p>
          <a:p>
            <a:pPr eaLnBrk="1" hangingPunct="1"/>
            <a:r>
              <a:rPr lang="zh-CN" altLang="en-US">
                <a:solidFill>
                  <a:srgbClr val="800000"/>
                </a:solidFill>
                <a:latin typeface="隶书" pitchFamily="49" charset="-122"/>
                <a:ea typeface="隶书" pitchFamily="49" charset="-122"/>
              </a:rPr>
              <a:t>调查</a:t>
            </a:r>
            <a:r>
              <a:rPr lang="en-US" altLang="zh-CN">
                <a:solidFill>
                  <a:srgbClr val="800000"/>
                </a:solidFill>
                <a:latin typeface="隶书" pitchFamily="49" charset="-122"/>
                <a:ea typeface="隶书" pitchFamily="49" charset="-122"/>
              </a:rP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86F4301D-3E51-495E-88F4-09655DBF1BAC}" type="slidenum">
              <a:rPr kumimoji="1" lang="zh-CN" altLang="en-US" sz="1300">
                <a:latin typeface="Times New Roman" pitchFamily="18" charset="0"/>
              </a:rPr>
              <a:pPr algn="r" defTabSz="965200" eaLnBrk="1" hangingPunct="1"/>
              <a:t>37</a:t>
            </a:fld>
            <a:endParaRPr kumimoji="1" lang="en-US" altLang="zh-CN" sz="1300">
              <a:latin typeface="Times New Roman" pitchFamily="18" charset="0"/>
            </a:endParaRPr>
          </a:p>
        </p:txBody>
      </p:sp>
      <p:sp>
        <p:nvSpPr>
          <p:cNvPr id="600067" name="Rectangle 2"/>
          <p:cNvSpPr>
            <a:spLocks noGrp="1" noChangeArrowheads="1"/>
          </p:cNvSpPr>
          <p:nvPr>
            <p:ph type="body" idx="1"/>
          </p:nvPr>
        </p:nvSpPr>
        <p:spPr>
          <a:xfrm>
            <a:off x="533400" y="4654550"/>
            <a:ext cx="6118225" cy="4813300"/>
          </a:xfrm>
          <a:noFill/>
        </p:spPr>
        <p:txBody>
          <a:bodyPr lIns="95116" tIns="46724" rIns="95116" bIns="46724"/>
          <a:lstStyle/>
          <a:p>
            <a:pPr eaLnBrk="1" hangingPunct="1"/>
            <a:r>
              <a:rPr lang="en-US" altLang="zh-CN" dirty="0"/>
              <a:t>A HIT is when the data the processor wants to access is found in the upper level (</a:t>
            </a:r>
            <a:r>
              <a:rPr lang="en-US" altLang="zh-CN" dirty="0" err="1"/>
              <a:t>Blk</a:t>
            </a:r>
            <a:r>
              <a:rPr lang="en-US" altLang="zh-CN" dirty="0"/>
              <a:t> X).</a:t>
            </a:r>
          </a:p>
          <a:p>
            <a:pPr eaLnBrk="1" hangingPunct="1"/>
            <a:r>
              <a:rPr lang="en-US" altLang="zh-CN" dirty="0"/>
              <a:t>The fraction of the memory access that are HIT is defined as HIT rate.</a:t>
            </a:r>
          </a:p>
          <a:p>
            <a:pPr eaLnBrk="1" hangingPunct="1"/>
            <a:r>
              <a:rPr lang="en-US" altLang="zh-CN" dirty="0"/>
              <a:t>HIT Time is the time to access the Upper Level where the data is found (X).  It consists of:</a:t>
            </a:r>
          </a:p>
          <a:p>
            <a:pPr eaLnBrk="1" hangingPunct="1"/>
            <a:r>
              <a:rPr lang="en-US" altLang="zh-CN" dirty="0"/>
              <a:t>(a) Time to access this level.</a:t>
            </a:r>
          </a:p>
          <a:p>
            <a:pPr eaLnBrk="1" hangingPunct="1"/>
            <a:r>
              <a:rPr lang="en-US" altLang="zh-CN" dirty="0"/>
              <a:t>(b) AND the time to determine if this is a Hit or Miss.</a:t>
            </a:r>
          </a:p>
          <a:p>
            <a:pPr eaLnBrk="1" hangingPunct="1"/>
            <a:r>
              <a:rPr lang="en-US" altLang="zh-CN" dirty="0"/>
              <a:t>If the data the processor wants cannot be found in the Upper level.  Then we have a miss and we need to retrieve the data (</a:t>
            </a:r>
            <a:r>
              <a:rPr lang="en-US" altLang="zh-CN" dirty="0" err="1"/>
              <a:t>Blk</a:t>
            </a:r>
            <a:r>
              <a:rPr lang="en-US" altLang="zh-CN" dirty="0"/>
              <a:t> Y) from the lower level.</a:t>
            </a:r>
          </a:p>
          <a:p>
            <a:pPr eaLnBrk="1" hangingPunct="1"/>
            <a:r>
              <a:rPr lang="en-US" altLang="zh-CN" dirty="0"/>
              <a:t>By definition (definition of Hit: Fraction), the miss rate is just 1 minus the hit rate.</a:t>
            </a:r>
          </a:p>
          <a:p>
            <a:pPr eaLnBrk="1" hangingPunct="1"/>
            <a:r>
              <a:rPr lang="en-US" altLang="zh-CN" dirty="0"/>
              <a:t>This miss penalty also consists of two parts:</a:t>
            </a:r>
          </a:p>
          <a:p>
            <a:pPr eaLnBrk="1" hangingPunct="1"/>
            <a:r>
              <a:rPr lang="en-US" altLang="zh-CN" dirty="0"/>
              <a:t>(a) The time it takes to replace a block (</a:t>
            </a:r>
            <a:r>
              <a:rPr lang="en-US" altLang="zh-CN" dirty="0" err="1"/>
              <a:t>Blk</a:t>
            </a:r>
            <a:r>
              <a:rPr lang="en-US" altLang="zh-CN" dirty="0"/>
              <a:t> Y to </a:t>
            </a:r>
            <a:r>
              <a:rPr lang="en-US" altLang="zh-CN" dirty="0" err="1"/>
              <a:t>BlkX</a:t>
            </a:r>
            <a:r>
              <a:rPr lang="en-US" altLang="zh-CN" dirty="0"/>
              <a:t>) in the upper level.</a:t>
            </a:r>
          </a:p>
          <a:p>
            <a:pPr eaLnBrk="1" hangingPunct="1"/>
            <a:r>
              <a:rPr lang="en-US" altLang="zh-CN" dirty="0"/>
              <a:t>(b) And then the time it takes to deliver this new block to the processor.</a:t>
            </a:r>
          </a:p>
          <a:p>
            <a:pPr eaLnBrk="1" hangingPunct="1"/>
            <a:r>
              <a:rPr lang="en-US" altLang="zh-CN" dirty="0"/>
              <a:t>It is very important that your Hit Time to be much </a:t>
            </a:r>
            <a:r>
              <a:rPr lang="en-US" altLang="zh-CN" dirty="0" err="1"/>
              <a:t>much</a:t>
            </a:r>
            <a:r>
              <a:rPr lang="en-US" altLang="zh-CN" dirty="0"/>
              <a:t> smaller than your miss penalty.  Otherwise, there will be no reason to build a memory hierarchy.</a:t>
            </a:r>
          </a:p>
          <a:p>
            <a:pPr eaLnBrk="1" hangingPunct="1"/>
            <a:endParaRPr lang="en-US" altLang="zh-CN" dirty="0"/>
          </a:p>
          <a:p>
            <a:pPr eaLnBrk="1" hangingPunct="1"/>
            <a:r>
              <a:rPr lang="en-US" altLang="zh-CN" dirty="0"/>
              <a:t>+2 = 14 min. (X:54)</a:t>
            </a:r>
          </a:p>
          <a:p>
            <a:pPr eaLnBrk="1" hangingPunct="1"/>
            <a:endParaRPr lang="en-US" altLang="zh-CN" dirty="0"/>
          </a:p>
        </p:txBody>
      </p:sp>
      <p:sp>
        <p:nvSpPr>
          <p:cNvPr id="600068" name="Rectangle 3"/>
          <p:cNvSpPr>
            <a:spLocks noGrp="1" noRot="1" noChangeAspect="1" noChangeArrowheads="1" noTextEdit="1"/>
          </p:cNvSpPr>
          <p:nvPr>
            <p:ph type="sldImg"/>
          </p:nvPr>
        </p:nvSpPr>
        <p:spPr>
          <a:xfrm>
            <a:off x="990600" y="642938"/>
            <a:ext cx="5137150" cy="3852862"/>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416D5653-BBA1-4410-81C9-05E156C97F11}" type="slidenum">
              <a:rPr kumimoji="1" lang="zh-CN" altLang="en-US" sz="1300">
                <a:latin typeface="Times New Roman" pitchFamily="18" charset="0"/>
              </a:rPr>
              <a:pPr algn="r" defTabSz="965200" eaLnBrk="1" hangingPunct="1"/>
              <a:t>38</a:t>
            </a:fld>
            <a:endParaRPr kumimoji="1" lang="en-US" altLang="zh-CN" sz="1300">
              <a:latin typeface="Times New Roman" pitchFamily="18" charset="0"/>
            </a:endParaRPr>
          </a:p>
        </p:txBody>
      </p:sp>
      <p:sp>
        <p:nvSpPr>
          <p:cNvPr id="602115" name="Rectangle 2"/>
          <p:cNvSpPr>
            <a:spLocks noGrp="1" noRot="1" noChangeAspect="1" noChangeArrowheads="1" noTextEdit="1"/>
          </p:cNvSpPr>
          <p:nvPr>
            <p:ph type="sldImg"/>
          </p:nvPr>
        </p:nvSpPr>
        <p:spPr>
          <a:xfrm>
            <a:off x="990600" y="766763"/>
            <a:ext cx="5118100" cy="3838575"/>
          </a:xfrm>
        </p:spPr>
      </p:sp>
      <p:sp>
        <p:nvSpPr>
          <p:cNvPr id="602116" name="Rectangle 3"/>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t>在主存-</a:t>
            </a:r>
            <a:r>
              <a:rPr lang="en-US" altLang="zh-CN"/>
              <a:t>Cache</a:t>
            </a:r>
            <a:r>
              <a:rPr lang="zh-CN" altLang="en-US"/>
              <a:t>存储体系中，所有的程序和数据都在主存中，</a:t>
            </a:r>
            <a:r>
              <a:rPr lang="en-US" altLang="zh-CN"/>
              <a:t>Cache</a:t>
            </a:r>
            <a:r>
              <a:rPr lang="zh-CN" altLang="en-US"/>
              <a:t>中只存放主存一部分程序块和数据的副本。 </a:t>
            </a:r>
          </a:p>
          <a:p>
            <a:pPr eaLnBrk="1" hangingPunct="1"/>
            <a:endParaRPr lang="zh-CN" altLang="en-US"/>
          </a:p>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325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D14CDD50-4E2D-4C3E-869F-F2E9EFF580D8}" type="slidenum">
              <a:rPr kumimoji="1" lang="zh-CN" altLang="en-US" sz="1300">
                <a:latin typeface="Times New Roman" pitchFamily="18" charset="0"/>
              </a:rPr>
              <a:pPr algn="r" defTabSz="965200" eaLnBrk="1" hangingPunct="1"/>
              <a:t>6</a:t>
            </a:fld>
            <a:endParaRPr kumimoji="1" lang="en-US" altLang="zh-CN" sz="1300">
              <a:latin typeface="Times New Roman" pitchFamily="18" charset="0"/>
            </a:endParaRPr>
          </a:p>
        </p:txBody>
      </p:sp>
      <p:sp>
        <p:nvSpPr>
          <p:cNvPr id="565251" name="Rectangle 2"/>
          <p:cNvSpPr>
            <a:spLocks noGrp="1" noChangeArrowheads="1"/>
          </p:cNvSpPr>
          <p:nvPr>
            <p:ph type="body" idx="1"/>
          </p:nvPr>
        </p:nvSpPr>
        <p:spPr>
          <a:xfrm>
            <a:off x="533400" y="4654550"/>
            <a:ext cx="6118225" cy="4813300"/>
          </a:xfrm>
          <a:noFill/>
        </p:spPr>
        <p:txBody>
          <a:bodyPr lIns="95116" tIns="46724" rIns="95116" bIns="46724"/>
          <a:lstStyle/>
          <a:p>
            <a:pPr eaLnBrk="1" hangingPunct="1"/>
            <a:r>
              <a:rPr lang="en-US" altLang="zh-CN" dirty="0"/>
              <a:t>How does the memory hierarchy work?  Well it is rather simple, at least in principle.</a:t>
            </a:r>
          </a:p>
          <a:p>
            <a:pPr eaLnBrk="1" hangingPunct="1"/>
            <a:r>
              <a:rPr lang="en-US" altLang="zh-CN" dirty="0"/>
              <a:t>In order to take advantage of the temporal locality, that is the locality in time, the memory hierarchy will keep those more recently accessed data items closer to the processor because chances are (points to the principle), the processor will access them again soon.</a:t>
            </a:r>
          </a:p>
          <a:p>
            <a:pPr eaLnBrk="1" hangingPunct="1"/>
            <a:r>
              <a:rPr lang="en-US" altLang="zh-CN" dirty="0"/>
              <a:t>In order to take advantage of the spatial locality, not ONLY do we move the item that has just been accessed to the upper level, but we ALSO move the data items that are adjacent to it.</a:t>
            </a:r>
          </a:p>
          <a:p>
            <a:pPr eaLnBrk="1" hangingPunct="1"/>
            <a:endParaRPr lang="en-US" altLang="zh-CN" dirty="0"/>
          </a:p>
          <a:p>
            <a:pPr eaLnBrk="1" hangingPunct="1"/>
            <a:r>
              <a:rPr lang="en-US" altLang="zh-CN" dirty="0"/>
              <a:t>+1 = 15 min. (X:55)</a:t>
            </a:r>
          </a:p>
        </p:txBody>
      </p:sp>
      <p:sp>
        <p:nvSpPr>
          <p:cNvPr id="565252" name="Rectangle 3"/>
          <p:cNvSpPr>
            <a:spLocks noGrp="1" noRot="1" noChangeAspect="1" noChangeArrowheads="1" noTextEdit="1"/>
          </p:cNvSpPr>
          <p:nvPr>
            <p:ph type="sldImg"/>
          </p:nvPr>
        </p:nvSpPr>
        <p:spPr>
          <a:xfrm>
            <a:off x="990600" y="642938"/>
            <a:ext cx="5137150" cy="385286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a:xfrm>
            <a:off x="990600" y="644525"/>
            <a:ext cx="5135563" cy="3851275"/>
          </a:xfrm>
        </p:spPr>
      </p:sp>
      <p:sp>
        <p:nvSpPr>
          <p:cNvPr id="208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按照</a:t>
            </a:r>
            <a:r>
              <a:rPr lang="en-US" altLang="zh-CN" smtClean="0"/>
              <a:t>ijk</a:t>
            </a:r>
            <a:r>
              <a:rPr lang="zh-CN" altLang="en-US" smtClean="0"/>
              <a:t>顺序进行矩阵相乘时，</a:t>
            </a:r>
          </a:p>
        </p:txBody>
      </p:sp>
      <p:sp>
        <p:nvSpPr>
          <p:cNvPr id="208900" name="灯片编号占位符 3"/>
          <p:cNvSpPr>
            <a:spLocks noGrp="1"/>
          </p:cNvSpPr>
          <p:nvPr>
            <p:ph type="sldNum" sz="quarter" idx="4294967295"/>
          </p:nvPr>
        </p:nvSpPr>
        <p:spPr bwMode="auto">
          <a:xfrm>
            <a:off x="4020506" y="9720755"/>
            <a:ext cx="3077137" cy="51222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lstStyle>
            <a:lvl1pPr algn="just">
              <a:lnSpc>
                <a:spcPct val="90000"/>
              </a:lnSpc>
              <a:spcBef>
                <a:spcPct val="40000"/>
              </a:spcBef>
              <a:defRPr sz="1100">
                <a:solidFill>
                  <a:schemeClr val="tx1"/>
                </a:solidFill>
                <a:latin typeface="Arial" pitchFamily="34" charset="0"/>
              </a:defRPr>
            </a:lvl1pPr>
            <a:lvl2pPr marL="769919" indent="-296123">
              <a:spcBef>
                <a:spcPct val="30000"/>
              </a:spcBef>
              <a:defRPr sz="1200">
                <a:solidFill>
                  <a:schemeClr val="tx1"/>
                </a:solidFill>
                <a:latin typeface="Times New Roman" pitchFamily="18" charset="0"/>
              </a:defRPr>
            </a:lvl2pPr>
            <a:lvl3pPr marL="1184491" indent="-236898">
              <a:spcBef>
                <a:spcPct val="30000"/>
              </a:spcBef>
              <a:defRPr sz="1200">
                <a:solidFill>
                  <a:schemeClr val="tx1"/>
                </a:solidFill>
                <a:latin typeface="Times New Roman" pitchFamily="18" charset="0"/>
              </a:defRPr>
            </a:lvl3pPr>
            <a:lvl4pPr marL="1658287" indent="-236898">
              <a:spcBef>
                <a:spcPct val="30000"/>
              </a:spcBef>
              <a:defRPr sz="1200">
                <a:solidFill>
                  <a:schemeClr val="tx1"/>
                </a:solidFill>
                <a:latin typeface="Times New Roman" pitchFamily="18" charset="0"/>
              </a:defRPr>
            </a:lvl4pPr>
            <a:lvl5pPr marL="2132084" indent="-236898">
              <a:spcBef>
                <a:spcPct val="30000"/>
              </a:spcBef>
              <a:defRPr sz="1200">
                <a:solidFill>
                  <a:schemeClr val="tx1"/>
                </a:solidFill>
                <a:latin typeface="Times New Roman" pitchFamily="18" charset="0"/>
              </a:defRPr>
            </a:lvl5pPr>
            <a:lvl6pPr marL="2605880" indent="-236898" eaLnBrk="0" fontAlgn="base" hangingPunct="0">
              <a:spcBef>
                <a:spcPct val="30000"/>
              </a:spcBef>
              <a:spcAft>
                <a:spcPct val="0"/>
              </a:spcAft>
              <a:defRPr sz="1200">
                <a:solidFill>
                  <a:schemeClr val="tx1"/>
                </a:solidFill>
                <a:latin typeface="Times New Roman" pitchFamily="18" charset="0"/>
              </a:defRPr>
            </a:lvl6pPr>
            <a:lvl7pPr marL="3079676" indent="-236898" eaLnBrk="0" fontAlgn="base" hangingPunct="0">
              <a:spcBef>
                <a:spcPct val="30000"/>
              </a:spcBef>
              <a:spcAft>
                <a:spcPct val="0"/>
              </a:spcAft>
              <a:defRPr sz="1200">
                <a:solidFill>
                  <a:schemeClr val="tx1"/>
                </a:solidFill>
                <a:latin typeface="Times New Roman" pitchFamily="18" charset="0"/>
              </a:defRPr>
            </a:lvl7pPr>
            <a:lvl8pPr marL="3553473" indent="-236898" eaLnBrk="0" fontAlgn="base" hangingPunct="0">
              <a:spcBef>
                <a:spcPct val="30000"/>
              </a:spcBef>
              <a:spcAft>
                <a:spcPct val="0"/>
              </a:spcAft>
              <a:defRPr sz="1200">
                <a:solidFill>
                  <a:schemeClr val="tx1"/>
                </a:solidFill>
                <a:latin typeface="Times New Roman" pitchFamily="18" charset="0"/>
              </a:defRPr>
            </a:lvl8pPr>
            <a:lvl9pPr marL="4027269" indent="-236898" eaLnBrk="0" fontAlgn="base" hangingPunct="0">
              <a:spcBef>
                <a:spcPct val="30000"/>
              </a:spcBef>
              <a:spcAft>
                <a:spcPct val="0"/>
              </a:spcAft>
              <a:defRPr sz="1200">
                <a:solidFill>
                  <a:schemeClr val="tx1"/>
                </a:solidFill>
                <a:latin typeface="Times New Roman" pitchFamily="18" charset="0"/>
              </a:defRPr>
            </a:lvl9pPr>
          </a:lstStyle>
          <a:p>
            <a:pPr algn="l">
              <a:lnSpc>
                <a:spcPct val="100000"/>
              </a:lnSpc>
              <a:spcBef>
                <a:spcPct val="0"/>
              </a:spcBef>
            </a:pPr>
            <a:fld id="{2B97AB2F-67B7-4611-BA9F-9CDD29653CB2}" type="slidenum">
              <a:rPr lang="en-US" altLang="zh-CN" sz="1700"/>
              <a:pPr algn="l">
                <a:lnSpc>
                  <a:spcPct val="100000"/>
                </a:lnSpc>
                <a:spcBef>
                  <a:spcPct val="0"/>
                </a:spcBef>
              </a:pPr>
              <a:t>14</a:t>
            </a:fld>
            <a:endParaRPr lang="en-US" altLang="zh-CN" sz="17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a:xfrm>
            <a:off x="990600" y="644525"/>
            <a:ext cx="5135563" cy="3851275"/>
          </a:xfrm>
        </p:spPr>
      </p:sp>
      <p:sp>
        <p:nvSpPr>
          <p:cNvPr id="209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按照</a:t>
            </a:r>
            <a:r>
              <a:rPr lang="en-US" altLang="zh-CN" smtClean="0"/>
              <a:t>jki</a:t>
            </a:r>
            <a:r>
              <a:rPr lang="zh-CN" altLang="en-US" smtClean="0"/>
              <a:t>顺序进行矩阵相乘时，我们发现矩阵</a:t>
            </a:r>
            <a:r>
              <a:rPr lang="en-US" altLang="zh-CN" smtClean="0"/>
              <a:t>B</a:t>
            </a:r>
            <a:r>
              <a:rPr lang="zh-CN" altLang="en-US" smtClean="0"/>
              <a:t>和</a:t>
            </a:r>
            <a:r>
              <a:rPr lang="en-US" altLang="zh-CN" smtClean="0"/>
              <a:t>C</a:t>
            </a:r>
            <a:r>
              <a:rPr lang="zh-CN" altLang="en-US" smtClean="0"/>
              <a:t>都是沿列方向读取，因而空间局部性最好，计算速度也最慢。</a:t>
            </a:r>
          </a:p>
        </p:txBody>
      </p:sp>
      <p:sp>
        <p:nvSpPr>
          <p:cNvPr id="209924" name="灯片编号占位符 3"/>
          <p:cNvSpPr>
            <a:spLocks noGrp="1"/>
          </p:cNvSpPr>
          <p:nvPr>
            <p:ph type="sldNum" sz="quarter" idx="4294967295"/>
          </p:nvPr>
        </p:nvSpPr>
        <p:spPr bwMode="auto">
          <a:xfrm>
            <a:off x="4020506" y="9720755"/>
            <a:ext cx="3077137" cy="51222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lstStyle>
            <a:lvl1pPr algn="just">
              <a:lnSpc>
                <a:spcPct val="90000"/>
              </a:lnSpc>
              <a:spcBef>
                <a:spcPct val="40000"/>
              </a:spcBef>
              <a:defRPr sz="1100">
                <a:solidFill>
                  <a:schemeClr val="tx1"/>
                </a:solidFill>
                <a:latin typeface="Arial" pitchFamily="34" charset="0"/>
              </a:defRPr>
            </a:lvl1pPr>
            <a:lvl2pPr marL="769919" indent="-296123">
              <a:spcBef>
                <a:spcPct val="30000"/>
              </a:spcBef>
              <a:defRPr sz="1200">
                <a:solidFill>
                  <a:schemeClr val="tx1"/>
                </a:solidFill>
                <a:latin typeface="Times New Roman" pitchFamily="18" charset="0"/>
              </a:defRPr>
            </a:lvl2pPr>
            <a:lvl3pPr marL="1184491" indent="-236898">
              <a:spcBef>
                <a:spcPct val="30000"/>
              </a:spcBef>
              <a:defRPr sz="1200">
                <a:solidFill>
                  <a:schemeClr val="tx1"/>
                </a:solidFill>
                <a:latin typeface="Times New Roman" pitchFamily="18" charset="0"/>
              </a:defRPr>
            </a:lvl3pPr>
            <a:lvl4pPr marL="1658287" indent="-236898">
              <a:spcBef>
                <a:spcPct val="30000"/>
              </a:spcBef>
              <a:defRPr sz="1200">
                <a:solidFill>
                  <a:schemeClr val="tx1"/>
                </a:solidFill>
                <a:latin typeface="Times New Roman" pitchFamily="18" charset="0"/>
              </a:defRPr>
            </a:lvl4pPr>
            <a:lvl5pPr marL="2132084" indent="-236898">
              <a:spcBef>
                <a:spcPct val="30000"/>
              </a:spcBef>
              <a:defRPr sz="1200">
                <a:solidFill>
                  <a:schemeClr val="tx1"/>
                </a:solidFill>
                <a:latin typeface="Times New Roman" pitchFamily="18" charset="0"/>
              </a:defRPr>
            </a:lvl5pPr>
            <a:lvl6pPr marL="2605880" indent="-236898" eaLnBrk="0" fontAlgn="base" hangingPunct="0">
              <a:spcBef>
                <a:spcPct val="30000"/>
              </a:spcBef>
              <a:spcAft>
                <a:spcPct val="0"/>
              </a:spcAft>
              <a:defRPr sz="1200">
                <a:solidFill>
                  <a:schemeClr val="tx1"/>
                </a:solidFill>
                <a:latin typeface="Times New Roman" pitchFamily="18" charset="0"/>
              </a:defRPr>
            </a:lvl6pPr>
            <a:lvl7pPr marL="3079676" indent="-236898" eaLnBrk="0" fontAlgn="base" hangingPunct="0">
              <a:spcBef>
                <a:spcPct val="30000"/>
              </a:spcBef>
              <a:spcAft>
                <a:spcPct val="0"/>
              </a:spcAft>
              <a:defRPr sz="1200">
                <a:solidFill>
                  <a:schemeClr val="tx1"/>
                </a:solidFill>
                <a:latin typeface="Times New Roman" pitchFamily="18" charset="0"/>
              </a:defRPr>
            </a:lvl7pPr>
            <a:lvl8pPr marL="3553473" indent="-236898" eaLnBrk="0" fontAlgn="base" hangingPunct="0">
              <a:spcBef>
                <a:spcPct val="30000"/>
              </a:spcBef>
              <a:spcAft>
                <a:spcPct val="0"/>
              </a:spcAft>
              <a:defRPr sz="1200">
                <a:solidFill>
                  <a:schemeClr val="tx1"/>
                </a:solidFill>
                <a:latin typeface="Times New Roman" pitchFamily="18" charset="0"/>
              </a:defRPr>
            </a:lvl8pPr>
            <a:lvl9pPr marL="4027269" indent="-236898" eaLnBrk="0" fontAlgn="base" hangingPunct="0">
              <a:spcBef>
                <a:spcPct val="30000"/>
              </a:spcBef>
              <a:spcAft>
                <a:spcPct val="0"/>
              </a:spcAft>
              <a:defRPr sz="1200">
                <a:solidFill>
                  <a:schemeClr val="tx1"/>
                </a:solidFill>
                <a:latin typeface="Times New Roman" pitchFamily="18" charset="0"/>
              </a:defRPr>
            </a:lvl9pPr>
          </a:lstStyle>
          <a:p>
            <a:pPr algn="l">
              <a:lnSpc>
                <a:spcPct val="100000"/>
              </a:lnSpc>
              <a:spcBef>
                <a:spcPct val="0"/>
              </a:spcBef>
            </a:pPr>
            <a:fld id="{36DFE41D-8F9C-4A5F-91C1-B3B7D9C9BCAF}" type="slidenum">
              <a:rPr lang="en-US" altLang="zh-CN" sz="1700"/>
              <a:pPr algn="l">
                <a:lnSpc>
                  <a:spcPct val="100000"/>
                </a:lnSpc>
                <a:spcBef>
                  <a:spcPct val="0"/>
                </a:spcBef>
              </a:pPr>
              <a:t>15</a:t>
            </a:fld>
            <a:endParaRPr lang="en-US" altLang="zh-CN" sz="17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a:xfrm>
            <a:off x="990600" y="644525"/>
            <a:ext cx="5135563" cy="3851275"/>
          </a:xfrm>
        </p:spPr>
      </p:sp>
      <p:sp>
        <p:nvSpPr>
          <p:cNvPr id="2109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按照</a:t>
            </a:r>
            <a:r>
              <a:rPr lang="en-US" altLang="zh-CN" smtClean="0"/>
              <a:t>jki</a:t>
            </a:r>
            <a:r>
              <a:rPr lang="zh-CN" altLang="en-US" smtClean="0"/>
              <a:t>顺序进行矩阵相乘时，我们发现矩阵</a:t>
            </a:r>
            <a:r>
              <a:rPr lang="en-US" altLang="zh-CN" smtClean="0"/>
              <a:t>A</a:t>
            </a:r>
            <a:r>
              <a:rPr lang="zh-CN" altLang="en-US" smtClean="0"/>
              <a:t>和</a:t>
            </a:r>
            <a:r>
              <a:rPr lang="en-US" altLang="zh-CN" smtClean="0"/>
              <a:t>C</a:t>
            </a:r>
            <a:r>
              <a:rPr lang="zh-CN" altLang="en-US" smtClean="0"/>
              <a:t>都是沿行方向读取，因而空间局部性最好，计算速度也最快。</a:t>
            </a:r>
          </a:p>
        </p:txBody>
      </p:sp>
      <p:sp>
        <p:nvSpPr>
          <p:cNvPr id="210948" name="灯片编号占位符 3"/>
          <p:cNvSpPr>
            <a:spLocks noGrp="1"/>
          </p:cNvSpPr>
          <p:nvPr>
            <p:ph type="sldNum" sz="quarter" idx="4294967295"/>
          </p:nvPr>
        </p:nvSpPr>
        <p:spPr bwMode="auto">
          <a:xfrm>
            <a:off x="4020506" y="9720755"/>
            <a:ext cx="3077137" cy="51222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9" tIns="47380" rIns="94759" bIns="47380"/>
          <a:lstStyle>
            <a:lvl1pPr algn="just">
              <a:lnSpc>
                <a:spcPct val="90000"/>
              </a:lnSpc>
              <a:spcBef>
                <a:spcPct val="40000"/>
              </a:spcBef>
              <a:defRPr sz="1100">
                <a:solidFill>
                  <a:schemeClr val="tx1"/>
                </a:solidFill>
                <a:latin typeface="Arial" pitchFamily="34" charset="0"/>
              </a:defRPr>
            </a:lvl1pPr>
            <a:lvl2pPr marL="769919" indent="-296123">
              <a:spcBef>
                <a:spcPct val="30000"/>
              </a:spcBef>
              <a:defRPr sz="1200">
                <a:solidFill>
                  <a:schemeClr val="tx1"/>
                </a:solidFill>
                <a:latin typeface="Times New Roman" pitchFamily="18" charset="0"/>
              </a:defRPr>
            </a:lvl2pPr>
            <a:lvl3pPr marL="1184491" indent="-236898">
              <a:spcBef>
                <a:spcPct val="30000"/>
              </a:spcBef>
              <a:defRPr sz="1200">
                <a:solidFill>
                  <a:schemeClr val="tx1"/>
                </a:solidFill>
                <a:latin typeface="Times New Roman" pitchFamily="18" charset="0"/>
              </a:defRPr>
            </a:lvl3pPr>
            <a:lvl4pPr marL="1658287" indent="-236898">
              <a:spcBef>
                <a:spcPct val="30000"/>
              </a:spcBef>
              <a:defRPr sz="1200">
                <a:solidFill>
                  <a:schemeClr val="tx1"/>
                </a:solidFill>
                <a:latin typeface="Times New Roman" pitchFamily="18" charset="0"/>
              </a:defRPr>
            </a:lvl4pPr>
            <a:lvl5pPr marL="2132084" indent="-236898">
              <a:spcBef>
                <a:spcPct val="30000"/>
              </a:spcBef>
              <a:defRPr sz="1200">
                <a:solidFill>
                  <a:schemeClr val="tx1"/>
                </a:solidFill>
                <a:latin typeface="Times New Roman" pitchFamily="18" charset="0"/>
              </a:defRPr>
            </a:lvl5pPr>
            <a:lvl6pPr marL="2605880" indent="-236898" eaLnBrk="0" fontAlgn="base" hangingPunct="0">
              <a:spcBef>
                <a:spcPct val="30000"/>
              </a:spcBef>
              <a:spcAft>
                <a:spcPct val="0"/>
              </a:spcAft>
              <a:defRPr sz="1200">
                <a:solidFill>
                  <a:schemeClr val="tx1"/>
                </a:solidFill>
                <a:latin typeface="Times New Roman" pitchFamily="18" charset="0"/>
              </a:defRPr>
            </a:lvl6pPr>
            <a:lvl7pPr marL="3079676" indent="-236898" eaLnBrk="0" fontAlgn="base" hangingPunct="0">
              <a:spcBef>
                <a:spcPct val="30000"/>
              </a:spcBef>
              <a:spcAft>
                <a:spcPct val="0"/>
              </a:spcAft>
              <a:defRPr sz="1200">
                <a:solidFill>
                  <a:schemeClr val="tx1"/>
                </a:solidFill>
                <a:latin typeface="Times New Roman" pitchFamily="18" charset="0"/>
              </a:defRPr>
            </a:lvl7pPr>
            <a:lvl8pPr marL="3553473" indent="-236898" eaLnBrk="0" fontAlgn="base" hangingPunct="0">
              <a:spcBef>
                <a:spcPct val="30000"/>
              </a:spcBef>
              <a:spcAft>
                <a:spcPct val="0"/>
              </a:spcAft>
              <a:defRPr sz="1200">
                <a:solidFill>
                  <a:schemeClr val="tx1"/>
                </a:solidFill>
                <a:latin typeface="Times New Roman" pitchFamily="18" charset="0"/>
              </a:defRPr>
            </a:lvl8pPr>
            <a:lvl9pPr marL="4027269" indent="-236898" eaLnBrk="0" fontAlgn="base" hangingPunct="0">
              <a:spcBef>
                <a:spcPct val="30000"/>
              </a:spcBef>
              <a:spcAft>
                <a:spcPct val="0"/>
              </a:spcAft>
              <a:defRPr sz="1200">
                <a:solidFill>
                  <a:schemeClr val="tx1"/>
                </a:solidFill>
                <a:latin typeface="Times New Roman" pitchFamily="18" charset="0"/>
              </a:defRPr>
            </a:lvl9pPr>
          </a:lstStyle>
          <a:p>
            <a:pPr algn="l">
              <a:lnSpc>
                <a:spcPct val="100000"/>
              </a:lnSpc>
              <a:spcBef>
                <a:spcPct val="0"/>
              </a:spcBef>
            </a:pPr>
            <a:fld id="{115FDE62-D229-448F-BEFC-493E7A472C80}" type="slidenum">
              <a:rPr lang="en-US" altLang="zh-CN" sz="1700"/>
              <a:pPr algn="l">
                <a:lnSpc>
                  <a:spcPct val="100000"/>
                </a:lnSpc>
                <a:spcBef>
                  <a:spcPct val="0"/>
                </a:spcBef>
              </a:pPr>
              <a:t>16</a:t>
            </a:fld>
            <a:endParaRPr lang="en-US" altLang="zh-CN" sz="17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711034B3-39AE-4FC4-9BD3-7ADAD5138695}" type="slidenum">
              <a:rPr kumimoji="1" lang="zh-CN" altLang="en-US" sz="1300">
                <a:latin typeface="Times New Roman" pitchFamily="18" charset="0"/>
              </a:rPr>
              <a:pPr algn="r" defTabSz="965200" eaLnBrk="1" hangingPunct="1"/>
              <a:t>25</a:t>
            </a:fld>
            <a:endParaRPr kumimoji="1" lang="en-US" altLang="zh-CN" sz="1300">
              <a:latin typeface="Times New Roman" pitchFamily="18" charset="0"/>
            </a:endParaRPr>
          </a:p>
        </p:txBody>
      </p:sp>
      <p:sp>
        <p:nvSpPr>
          <p:cNvPr id="579587" name="Rectangle 2"/>
          <p:cNvSpPr>
            <a:spLocks noGrp="1" noRot="1" noChangeAspect="1" noChangeArrowheads="1" noTextEdit="1"/>
          </p:cNvSpPr>
          <p:nvPr>
            <p:ph type="sldImg"/>
          </p:nvPr>
        </p:nvSpPr>
        <p:spPr>
          <a:xfrm>
            <a:off x="990600" y="766763"/>
            <a:ext cx="5118100" cy="3838575"/>
          </a:xfrm>
        </p:spPr>
      </p:sp>
      <p:sp>
        <p:nvSpPr>
          <p:cNvPr id="579588" name="Rectangle 3"/>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t>每个槽有个标志字段，用于指出该槽取自主存的哪个块群。主存共有128个块群。故标志位有7位。</a:t>
            </a:r>
          </a:p>
          <a:p>
            <a:pPr eaLnBrk="1" hangingPunct="1"/>
            <a:r>
              <a:rPr lang="zh-CN" altLang="en-US"/>
              <a:t>每个块群中的16块与</a:t>
            </a:r>
            <a:r>
              <a:rPr lang="en-US" altLang="zh-CN"/>
              <a:t>Cache</a:t>
            </a:r>
            <a:r>
              <a:rPr lang="zh-CN" altLang="en-US"/>
              <a:t>的16个槽一一对应。</a:t>
            </a:r>
          </a:p>
          <a:p>
            <a:pPr eaLnBrk="1" hangingPunct="1"/>
            <a:r>
              <a:rPr lang="zh-CN" altLang="en-US"/>
              <a:t>主存地址共20位：7位标志、4位槽号、9位字号。高7位标志表示该地址位于主存哪一个块群。</a:t>
            </a:r>
            <a:endParaRPr lang="zh-CN" altLang="en-US">
              <a:solidFill>
                <a:srgbClr val="006600"/>
              </a:solidFill>
            </a:endParaRPr>
          </a:p>
          <a:p>
            <a:pPr eaLnBrk="1" hangingPunct="1"/>
            <a:endParaRPr lang="zh-CN" altLang="en-US"/>
          </a:p>
          <a:p>
            <a:pPr eaLnBrk="1" hangingPunct="1"/>
            <a:r>
              <a:rPr lang="zh-CN" altLang="en-US"/>
              <a:t>访存过程：</a:t>
            </a:r>
          </a:p>
          <a:p>
            <a:pPr eaLnBrk="1" hangingPunct="1"/>
            <a:r>
              <a:rPr lang="en-US" altLang="zh-CN">
                <a:latin typeface="宋体" pitchFamily="2" charset="-122"/>
              </a:rPr>
              <a:t>CPU</a:t>
            </a:r>
            <a:r>
              <a:rPr lang="zh-CN" altLang="en-US">
                <a:latin typeface="宋体" pitchFamily="2" charset="-122"/>
              </a:rPr>
              <a:t>给出20位主存地址，根据地址中间4位找到</a:t>
            </a:r>
            <a:r>
              <a:rPr lang="en-US" altLang="zh-CN">
                <a:latin typeface="宋体" pitchFamily="2" charset="-122"/>
              </a:rPr>
              <a:t>Cache</a:t>
            </a:r>
            <a:r>
              <a:rPr lang="zh-CN" altLang="en-US">
                <a:latin typeface="宋体" pitchFamily="2" charset="-122"/>
              </a:rPr>
              <a:t>相应的槽，然后取出该槽的标志，与地址中高7位进行比较。  若相等，则说明该主存单元所在的块在</a:t>
            </a:r>
            <a:r>
              <a:rPr lang="en-US" altLang="zh-CN">
                <a:latin typeface="宋体" pitchFamily="2" charset="-122"/>
              </a:rPr>
              <a:t>Cache</a:t>
            </a:r>
            <a:r>
              <a:rPr lang="zh-CN" altLang="en-US">
                <a:latin typeface="宋体" pitchFamily="2" charset="-122"/>
              </a:rPr>
              <a:t>中，再根据低9位字地址，从</a:t>
            </a:r>
            <a:r>
              <a:rPr lang="en-US" altLang="zh-CN">
                <a:latin typeface="宋体" pitchFamily="2" charset="-122"/>
              </a:rPr>
              <a:t>Cache</a:t>
            </a:r>
            <a:r>
              <a:rPr lang="zh-CN" altLang="en-US">
                <a:latin typeface="宋体" pitchFamily="2" charset="-122"/>
              </a:rPr>
              <a:t>的这一槽中取出字地址指出的那个单元送</a:t>
            </a:r>
            <a:r>
              <a:rPr lang="en-US" altLang="zh-CN">
                <a:latin typeface="宋体" pitchFamily="2" charset="-122"/>
              </a:rPr>
              <a:t>CPU；</a:t>
            </a:r>
            <a:r>
              <a:rPr lang="zh-CN" altLang="en-US">
                <a:latin typeface="宋体" pitchFamily="2" charset="-122"/>
              </a:rPr>
              <a:t>若不相等，则说明要访问的主存单元所在的那一块不在主存。此时将主存中该块调入</a:t>
            </a:r>
            <a:r>
              <a:rPr lang="en-US" altLang="zh-CN">
                <a:latin typeface="宋体" pitchFamily="2" charset="-122"/>
              </a:rPr>
              <a:t>Cache</a:t>
            </a:r>
            <a:r>
              <a:rPr lang="zh-CN" altLang="en-US">
                <a:latin typeface="宋体" pitchFamily="2" charset="-122"/>
              </a:rPr>
              <a:t>对应的槽中,并将该单元送</a:t>
            </a:r>
            <a:r>
              <a:rPr lang="en-US" altLang="zh-CN">
                <a:latin typeface="宋体" pitchFamily="2" charset="-122"/>
              </a:rPr>
              <a:t>CPU。</a:t>
            </a:r>
          </a:p>
          <a:p>
            <a:pPr eaLnBrk="1" hangingPunct="1"/>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41532F33-03CE-40B5-A336-F536D8DA6A67}" type="slidenum">
              <a:rPr kumimoji="1" lang="zh-CN" altLang="en-US" sz="1300">
                <a:latin typeface="Times New Roman" pitchFamily="18" charset="0"/>
              </a:rPr>
              <a:pPr algn="r" defTabSz="965200" eaLnBrk="1" hangingPunct="1"/>
              <a:t>27</a:t>
            </a:fld>
            <a:endParaRPr kumimoji="1" lang="en-US" altLang="zh-CN" sz="1300">
              <a:latin typeface="Times New Roman" pitchFamily="18" charset="0"/>
            </a:endParaRPr>
          </a:p>
        </p:txBody>
      </p:sp>
      <p:sp>
        <p:nvSpPr>
          <p:cNvPr id="586755" name="Rectangle 2"/>
          <p:cNvSpPr>
            <a:spLocks noGrp="1" noRot="1" noChangeAspect="1" noChangeArrowheads="1" noTextEdit="1"/>
          </p:cNvSpPr>
          <p:nvPr>
            <p:ph type="sldImg"/>
          </p:nvPr>
        </p:nvSpPr>
        <p:spPr>
          <a:xfrm>
            <a:off x="990600" y="642938"/>
            <a:ext cx="5137150" cy="3852862"/>
          </a:xfrm>
        </p:spPr>
      </p:sp>
      <p:sp>
        <p:nvSpPr>
          <p:cNvPr id="586756" name="Rectangle 3"/>
          <p:cNvSpPr>
            <a:spLocks noGrp="1" noChangeArrowheads="1"/>
          </p:cNvSpPr>
          <p:nvPr>
            <p:ph type="body" idx="1"/>
          </p:nvPr>
        </p:nvSpPr>
        <p:spPr>
          <a:xfrm>
            <a:off x="533400" y="4665663"/>
            <a:ext cx="6118225" cy="4800600"/>
          </a:xfrm>
        </p:spPr>
        <p:txBody>
          <a:bodyPr lIns="91493" tIns="45746" rIns="91493" bIns="45746"/>
          <a:lstStyle/>
          <a:p>
            <a:pPr eaLnBrk="1" hangingPunct="1"/>
            <a:r>
              <a:rPr lang="en-US" altLang="zh-CN"/>
              <a:t>Data cache uses 1 byte as the smallest unit but instruction cache uses 1 word as the smallest units</a:t>
            </a:r>
          </a:p>
          <a:p>
            <a:pPr eaLnBrk="1" hangingPunct="1"/>
            <a:endParaRPr lang="en-US" altLang="zh-CN"/>
          </a:p>
          <a:p>
            <a:pPr eaLnBrk="1" hangingPunct="1"/>
            <a:r>
              <a:rPr lang="en-US" altLang="zh-CN"/>
              <a:t>This is yet another example showing that the byte select is divided into block offset and byte offset. Different computer systems have different designing choice. Designing shown in this example is good for both Instruction cache and data cache.</a:t>
            </a:r>
          </a:p>
          <a:p>
            <a:pPr eaLnBrk="1" hangingPunct="1"/>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CB7A157D-EC7C-4AC7-93CA-35B788D05EE9}" type="slidenum">
              <a:rPr kumimoji="1" lang="zh-CN" altLang="en-US" sz="1300">
                <a:latin typeface="Times New Roman" pitchFamily="18" charset="0"/>
              </a:rPr>
              <a:pPr algn="r" defTabSz="965200" eaLnBrk="1" hangingPunct="1"/>
              <a:t>29</a:t>
            </a:fld>
            <a:endParaRPr kumimoji="1" lang="en-US" altLang="zh-CN" sz="1300">
              <a:latin typeface="Times New Roman" pitchFamily="18" charset="0"/>
            </a:endParaRPr>
          </a:p>
        </p:txBody>
      </p:sp>
      <p:sp>
        <p:nvSpPr>
          <p:cNvPr id="589827" name="Rectangle 2"/>
          <p:cNvSpPr>
            <a:spLocks noGrp="1" noRot="1" noChangeAspect="1" noChangeArrowheads="1" noTextEdit="1"/>
          </p:cNvSpPr>
          <p:nvPr>
            <p:ph type="sldImg"/>
          </p:nvPr>
        </p:nvSpPr>
        <p:spPr>
          <a:xfrm>
            <a:off x="990600" y="766763"/>
            <a:ext cx="5118100" cy="3838575"/>
          </a:xfrm>
        </p:spPr>
      </p:sp>
      <p:sp>
        <p:nvSpPr>
          <p:cNvPr id="589828" name="Rectangle 3"/>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t>访存过程：</a:t>
            </a:r>
          </a:p>
          <a:p>
            <a:pPr lvl="1" eaLnBrk="1" hangingPunct="1"/>
            <a:r>
              <a:rPr lang="en-US" altLang="zh-CN"/>
              <a:t>        </a:t>
            </a:r>
            <a:r>
              <a:rPr lang="en-US" altLang="zh-CN">
                <a:latin typeface="华文新魏" pitchFamily="2" charset="-122"/>
                <a:ea typeface="华文新魏" pitchFamily="2" charset="-122"/>
              </a:rPr>
              <a:t>   </a:t>
            </a:r>
            <a:r>
              <a:rPr lang="en-US" altLang="zh-CN">
                <a:latin typeface="宋体" pitchFamily="2" charset="-122"/>
              </a:rPr>
              <a:t>CPU</a:t>
            </a:r>
            <a:r>
              <a:rPr lang="zh-CN" altLang="en-US">
                <a:latin typeface="宋体" pitchFamily="2" charset="-122"/>
              </a:rPr>
              <a:t>给出一个20位主存地址，根据高11位的内容同时与</a:t>
            </a:r>
            <a:r>
              <a:rPr lang="en-US" altLang="zh-CN">
                <a:latin typeface="宋体" pitchFamily="2" charset="-122"/>
              </a:rPr>
              <a:t>Cache</a:t>
            </a:r>
            <a:r>
              <a:rPr lang="zh-CN" altLang="en-US">
                <a:latin typeface="宋体" pitchFamily="2" charset="-122"/>
              </a:rPr>
              <a:t>中各槽的标志位进行比较。</a:t>
            </a:r>
          </a:p>
          <a:p>
            <a:pPr lvl="1" eaLnBrk="1" hangingPunct="1"/>
            <a:r>
              <a:rPr lang="zh-CN" altLang="en-US">
                <a:latin typeface="宋体" pitchFamily="2" charset="-122"/>
              </a:rPr>
              <a:t>      若能找到相等的槽，则说明要访问的单元在该槽中。再根据后9位字号找到相应的字取到</a:t>
            </a:r>
            <a:r>
              <a:rPr lang="en-US" altLang="zh-CN">
                <a:latin typeface="宋体" pitchFamily="2" charset="-122"/>
              </a:rPr>
              <a:t>CPU</a:t>
            </a:r>
            <a:r>
              <a:rPr lang="zh-CN" altLang="en-US">
                <a:latin typeface="宋体" pitchFamily="2" charset="-122"/>
              </a:rPr>
              <a:t>中。</a:t>
            </a:r>
          </a:p>
          <a:p>
            <a:pPr lvl="1" eaLnBrk="1" hangingPunct="1"/>
            <a:r>
              <a:rPr lang="zh-CN" altLang="en-US">
                <a:latin typeface="宋体" pitchFamily="2" charset="-122"/>
              </a:rPr>
              <a:t>      若全都不相等，则说明要访问的单元不在</a:t>
            </a:r>
            <a:r>
              <a:rPr lang="en-US" altLang="zh-CN">
                <a:latin typeface="宋体" pitchFamily="2" charset="-122"/>
              </a:rPr>
              <a:t>Cache</a:t>
            </a:r>
            <a:r>
              <a:rPr lang="zh-CN" altLang="en-US">
                <a:latin typeface="宋体" pitchFamily="2" charset="-122"/>
              </a:rPr>
              <a:t>中。</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txBox="1">
            <a:spLocks noGrp="1" noChangeArrowheads="1"/>
          </p:cNvSpPr>
          <p:nvPr/>
        </p:nvSpPr>
        <p:spPr bwMode="auto">
          <a:xfrm>
            <a:off x="4024313" y="9723438"/>
            <a:ext cx="3074987" cy="511175"/>
          </a:xfrm>
          <a:prstGeom prst="rect">
            <a:avLst/>
          </a:prstGeom>
          <a:noFill/>
          <a:ln w="9525">
            <a:noFill/>
            <a:miter lim="800000"/>
            <a:headEnd/>
            <a:tailEnd/>
          </a:ln>
        </p:spPr>
        <p:txBody>
          <a:bodyPr lIns="96575" tIns="48288" rIns="96575" bIns="48288" anchor="b"/>
          <a:lstStyle/>
          <a:p>
            <a:pPr algn="r" defTabSz="965200" eaLnBrk="1" hangingPunct="1"/>
            <a:fld id="{8C3CB41A-225C-44E4-9D70-1FB8A0579E2A}" type="slidenum">
              <a:rPr kumimoji="1" lang="zh-CN" altLang="en-US" sz="1300">
                <a:latin typeface="Times New Roman" pitchFamily="18" charset="0"/>
              </a:rPr>
              <a:pPr algn="r" defTabSz="965200" eaLnBrk="1" hangingPunct="1"/>
              <a:t>32</a:t>
            </a:fld>
            <a:endParaRPr kumimoji="1" lang="en-US" altLang="zh-CN" sz="1300">
              <a:latin typeface="Times New Roman" pitchFamily="18" charset="0"/>
            </a:endParaRPr>
          </a:p>
        </p:txBody>
      </p:sp>
      <p:sp>
        <p:nvSpPr>
          <p:cNvPr id="594947" name="Rectangle 2"/>
          <p:cNvSpPr>
            <a:spLocks noGrp="1" noRot="1" noChangeAspect="1" noChangeArrowheads="1" noTextEdit="1"/>
          </p:cNvSpPr>
          <p:nvPr>
            <p:ph type="sldImg"/>
          </p:nvPr>
        </p:nvSpPr>
        <p:spPr>
          <a:xfrm>
            <a:off x="990600" y="766763"/>
            <a:ext cx="5118100" cy="3838575"/>
          </a:xfrm>
        </p:spPr>
      </p:sp>
      <p:sp>
        <p:nvSpPr>
          <p:cNvPr id="594948" name="Rectangle 3"/>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t>访存过程：</a:t>
            </a:r>
          </a:p>
          <a:p>
            <a:pPr lvl="1" eaLnBrk="1" hangingPunct="1"/>
            <a:r>
              <a:rPr lang="en-US" altLang="zh-CN">
                <a:latin typeface="华文新魏" pitchFamily="2" charset="-122"/>
                <a:ea typeface="华文新魏" pitchFamily="2" charset="-122"/>
              </a:rPr>
              <a:t>           </a:t>
            </a:r>
            <a:r>
              <a:rPr lang="en-US" altLang="zh-CN">
                <a:latin typeface="宋体" pitchFamily="2" charset="-122"/>
              </a:rPr>
              <a:t>CPU</a:t>
            </a:r>
            <a:r>
              <a:rPr lang="zh-CN" altLang="en-US">
                <a:latin typeface="宋体" pitchFamily="2" charset="-122"/>
              </a:rPr>
              <a:t>给出一个20位主存地址，根据中间3位的内容找到对应的</a:t>
            </a:r>
            <a:r>
              <a:rPr lang="en-US" altLang="zh-CN">
                <a:latin typeface="宋体" pitchFamily="2" charset="-122"/>
              </a:rPr>
              <a:t>Cache</a:t>
            </a:r>
            <a:r>
              <a:rPr lang="zh-CN" altLang="en-US">
                <a:latin typeface="宋体" pitchFamily="2" charset="-122"/>
              </a:rPr>
              <a:t>组，再将前8位同时与该组中各槽的标志位进行比较。</a:t>
            </a:r>
          </a:p>
          <a:p>
            <a:pPr lvl="1" eaLnBrk="1" hangingPunct="1"/>
            <a:r>
              <a:rPr lang="zh-CN" altLang="en-US">
                <a:latin typeface="宋体" pitchFamily="2" charset="-122"/>
              </a:rPr>
              <a:t>     若能找到相等的槽，则说明要访问的单元在该槽中。再根据后9位字号找到相应的字取到</a:t>
            </a:r>
            <a:r>
              <a:rPr lang="en-US" altLang="zh-CN">
                <a:latin typeface="宋体" pitchFamily="2" charset="-122"/>
              </a:rPr>
              <a:t>CPU</a:t>
            </a:r>
            <a:r>
              <a:rPr lang="zh-CN" altLang="en-US">
                <a:latin typeface="宋体" pitchFamily="2" charset="-122"/>
              </a:rPr>
              <a:t>中。</a:t>
            </a:r>
          </a:p>
          <a:p>
            <a:pPr lvl="1" eaLnBrk="1" hangingPunct="1"/>
            <a:r>
              <a:rPr lang="zh-CN" altLang="en-US">
                <a:latin typeface="宋体" pitchFamily="2" charset="-122"/>
              </a:rPr>
              <a:t>     若全都不相等，则说明要访问的单元不在该组中。</a:t>
            </a:r>
          </a:p>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495300" y="1295400"/>
            <a:ext cx="8191500" cy="218281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lnSpc>
          <a:spcPct val="87000"/>
        </a:lnSpc>
        <a:spcBef>
          <a:spcPct val="0"/>
        </a:spcBef>
        <a:spcAft>
          <a:spcPct val="0"/>
        </a:spcAft>
        <a:defRPr sz="3600" b="1">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2pPr>
      <a:lvl3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3pPr>
      <a:lvl4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4pPr>
      <a:lvl5pPr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itchFamily="34" charset="0"/>
          <a:ea typeface="黑体" pitchFamily="49" charset="-122"/>
        </a:defRPr>
      </a:lvl9pPr>
    </p:titleStyle>
    <p:body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615950"/>
            <a:ext cx="8145463" cy="5802313"/>
          </a:xfrm>
        </p:spPr>
        <p:txBody>
          <a:bodyPr lIns="91440" tIns="45720" rIns="91440" bIns="45720" anchor="ctr"/>
          <a:lstStyle/>
          <a:p>
            <a:pPr eaLnBrk="1" hangingPunct="1">
              <a:lnSpc>
                <a:spcPct val="120000"/>
              </a:lnSpc>
            </a:pPr>
            <a:r>
              <a:rPr lang="zh-CN" altLang="en-US" dirty="0">
                <a:solidFill>
                  <a:srgbClr val="FF0000"/>
                </a:solidFill>
              </a:rPr>
              <a:t/>
            </a:r>
            <a:br>
              <a:rPr lang="zh-CN" altLang="en-US" dirty="0">
                <a:solidFill>
                  <a:srgbClr val="FF0000"/>
                </a:solidFill>
              </a:rPr>
            </a:br>
            <a:r>
              <a:rPr lang="zh-CN" altLang="en-US" sz="4400" dirty="0">
                <a:solidFill>
                  <a:schemeClr val="accent1"/>
                </a:solidFill>
                <a:latin typeface="微软雅黑" pitchFamily="34" charset="-122"/>
                <a:ea typeface="微软雅黑" pitchFamily="34" charset="-122"/>
              </a:rPr>
              <a:t>第</a:t>
            </a:r>
            <a:r>
              <a:rPr lang="en-US" altLang="zh-CN" sz="4400" dirty="0">
                <a:solidFill>
                  <a:schemeClr val="accent1"/>
                </a:solidFill>
                <a:latin typeface="微软雅黑" pitchFamily="34" charset="-122"/>
                <a:ea typeface="微软雅黑" pitchFamily="34" charset="-122"/>
              </a:rPr>
              <a:t>6</a:t>
            </a:r>
            <a:r>
              <a:rPr lang="zh-CN" altLang="en-US" sz="4400" dirty="0">
                <a:solidFill>
                  <a:schemeClr val="accent1"/>
                </a:solidFill>
                <a:latin typeface="微软雅黑" pitchFamily="34" charset="-122"/>
                <a:ea typeface="微软雅黑" pitchFamily="34" charset="-122"/>
              </a:rPr>
              <a:t>章</a:t>
            </a:r>
            <a:r>
              <a:rPr lang="zh-CN" altLang="en-US" dirty="0">
                <a:solidFill>
                  <a:srgbClr val="FF0000"/>
                </a:solidFill>
              </a:rPr>
              <a:t> </a:t>
            </a:r>
            <a:r>
              <a:rPr lang="zh-CN" altLang="en-US" sz="4400" dirty="0">
                <a:solidFill>
                  <a:schemeClr val="accent1"/>
                </a:solidFill>
                <a:latin typeface="微软雅黑" pitchFamily="34" charset="-122"/>
                <a:ea typeface="微软雅黑" pitchFamily="34" charset="-122"/>
              </a:rPr>
              <a:t>层次结构存储系统</a:t>
            </a:r>
            <a:r>
              <a:rPr lang="zh-CN" altLang="en-US" sz="4800" dirty="0">
                <a:solidFill>
                  <a:srgbClr val="FF0000"/>
                </a:solidFill>
                <a:latin typeface="微软雅黑" pitchFamily="34" charset="-122"/>
                <a:ea typeface="微软雅黑" pitchFamily="34" charset="-122"/>
              </a:rPr>
              <a:t/>
            </a:r>
            <a:br>
              <a:rPr lang="zh-CN" altLang="en-US" sz="4800" dirty="0">
                <a:solidFill>
                  <a:srgbClr val="FF0000"/>
                </a:solidFill>
                <a:latin typeface="微软雅黑" pitchFamily="34" charset="-122"/>
                <a:ea typeface="微软雅黑" pitchFamily="34" charset="-122"/>
              </a:rPr>
            </a:br>
            <a:r>
              <a:rPr lang="zh-CN" altLang="en-US" dirty="0">
                <a:latin typeface="微软雅黑" pitchFamily="34" charset="-122"/>
                <a:ea typeface="微软雅黑" pitchFamily="34" charset="-122"/>
              </a:rPr>
              <a:t/>
            </a:r>
            <a:br>
              <a:rPr lang="zh-CN" altLang="en-US" dirty="0">
                <a:latin typeface="微软雅黑" pitchFamily="34" charset="-122"/>
                <a:ea typeface="微软雅黑" pitchFamily="34" charset="-122"/>
              </a:rPr>
            </a:br>
            <a:r>
              <a:rPr lang="zh-CN" altLang="en-US" sz="2800" dirty="0">
                <a:solidFill>
                  <a:schemeClr val="accent2"/>
                </a:solidFill>
                <a:latin typeface="微软雅黑" pitchFamily="34" charset="-122"/>
                <a:ea typeface="微软雅黑" pitchFamily="34" charset="-122"/>
              </a:rPr>
              <a:t>存储器概述</a:t>
            </a:r>
            <a:br>
              <a:rPr lang="zh-CN" altLang="en-US" sz="2800" dirty="0">
                <a:solidFill>
                  <a:schemeClr val="accent2"/>
                </a:solidFill>
                <a:latin typeface="微软雅黑" pitchFamily="34" charset="-122"/>
                <a:ea typeface="微软雅黑" pitchFamily="34" charset="-122"/>
              </a:rPr>
            </a:br>
            <a:r>
              <a:rPr lang="zh-CN" altLang="en-US" sz="2800" dirty="0">
                <a:solidFill>
                  <a:schemeClr val="accent2"/>
                </a:solidFill>
                <a:latin typeface="微软雅黑" pitchFamily="34" charset="-122"/>
                <a:ea typeface="微软雅黑" pitchFamily="34" charset="-122"/>
              </a:rPr>
              <a:t>主存与</a:t>
            </a:r>
            <a:r>
              <a:rPr lang="en-US" altLang="zh-CN" sz="2800" dirty="0">
                <a:solidFill>
                  <a:schemeClr val="accent2"/>
                </a:solidFill>
                <a:latin typeface="微软雅黑" pitchFamily="34" charset="-122"/>
                <a:ea typeface="微软雅黑" pitchFamily="34" charset="-122"/>
              </a:rPr>
              <a:t>CPU</a:t>
            </a:r>
            <a:r>
              <a:rPr lang="zh-CN" altLang="en-US" sz="2800" dirty="0">
                <a:solidFill>
                  <a:schemeClr val="accent2"/>
                </a:solidFill>
                <a:latin typeface="微软雅黑" pitchFamily="34" charset="-122"/>
                <a:ea typeface="微软雅黑" pitchFamily="34" charset="-122"/>
              </a:rPr>
              <a:t>的连接及其读写操作</a:t>
            </a:r>
            <a:br>
              <a:rPr lang="zh-CN" altLang="en-US" sz="2800" dirty="0">
                <a:solidFill>
                  <a:schemeClr val="accent2"/>
                </a:solidFill>
                <a:latin typeface="微软雅黑" pitchFamily="34" charset="-122"/>
                <a:ea typeface="微软雅黑" pitchFamily="34" charset="-122"/>
              </a:rPr>
            </a:br>
            <a:r>
              <a:rPr lang="zh-CN" altLang="en-US" sz="2800" dirty="0">
                <a:solidFill>
                  <a:schemeClr val="accent2"/>
                </a:solidFill>
                <a:latin typeface="微软雅黑" pitchFamily="34" charset="-122"/>
                <a:ea typeface="微软雅黑" pitchFamily="34" charset="-122"/>
              </a:rPr>
              <a:t>磁盘存储器</a:t>
            </a:r>
            <a:br>
              <a:rPr lang="zh-CN" altLang="en-US" sz="2800" dirty="0">
                <a:solidFill>
                  <a:schemeClr val="accent2"/>
                </a:solidFill>
                <a:latin typeface="微软雅黑" pitchFamily="34" charset="-122"/>
                <a:ea typeface="微软雅黑" pitchFamily="34" charset="-122"/>
              </a:rPr>
            </a:br>
            <a:r>
              <a:rPr lang="zh-CN" altLang="en-US" sz="2800" dirty="0">
                <a:solidFill>
                  <a:schemeClr val="accent2"/>
                </a:solidFill>
                <a:latin typeface="微软雅黑" pitchFamily="34" charset="-122"/>
                <a:ea typeface="微软雅黑" pitchFamily="34" charset="-122"/>
              </a:rPr>
              <a:t>高速缓冲存储器</a:t>
            </a:r>
            <a:r>
              <a:rPr lang="en-US" altLang="zh-CN" sz="2800" dirty="0">
                <a:solidFill>
                  <a:schemeClr val="accent2"/>
                </a:solidFill>
                <a:latin typeface="微软雅黑" pitchFamily="34" charset="-122"/>
                <a:ea typeface="微软雅黑" pitchFamily="34" charset="-122"/>
              </a:rPr>
              <a:t>(cache)</a:t>
            </a:r>
            <a:br>
              <a:rPr lang="en-US" altLang="zh-CN" sz="2800" dirty="0">
                <a:solidFill>
                  <a:schemeClr val="accent2"/>
                </a:solidFill>
                <a:latin typeface="微软雅黑" pitchFamily="34" charset="-122"/>
                <a:ea typeface="微软雅黑" pitchFamily="34" charset="-122"/>
              </a:rPr>
            </a:br>
            <a:r>
              <a:rPr lang="zh-CN" altLang="en-US" sz="2800" dirty="0">
                <a:solidFill>
                  <a:schemeClr val="accent2"/>
                </a:solidFill>
                <a:latin typeface="微软雅黑" pitchFamily="34" charset="-122"/>
                <a:ea typeface="微软雅黑" pitchFamily="34" charset="-122"/>
              </a:rPr>
              <a:t>虚拟存储器</a:t>
            </a:r>
            <a:br>
              <a:rPr lang="zh-CN" altLang="en-US" sz="2800" dirty="0">
                <a:solidFill>
                  <a:schemeClr val="accent2"/>
                </a:solidFill>
                <a:latin typeface="微软雅黑" pitchFamily="34" charset="-122"/>
                <a:ea typeface="微软雅黑" pitchFamily="34" charset="-122"/>
              </a:rPr>
            </a:br>
            <a:r>
              <a:rPr lang="en-US" altLang="zh-CN" sz="2800" dirty="0">
                <a:solidFill>
                  <a:schemeClr val="accent2"/>
                </a:solidFill>
                <a:latin typeface="微软雅黑" pitchFamily="34" charset="-122"/>
                <a:ea typeface="微软雅黑" pitchFamily="34" charset="-122"/>
              </a:rPr>
              <a:t>IA-32/Linux</a:t>
            </a:r>
            <a:r>
              <a:rPr lang="zh-CN" altLang="en-US" sz="2800" dirty="0">
                <a:solidFill>
                  <a:schemeClr val="accent2"/>
                </a:solidFill>
                <a:latin typeface="微软雅黑" pitchFamily="34" charset="-122"/>
                <a:ea typeface="微软雅黑" pitchFamily="34" charset="-122"/>
              </a:rPr>
              <a:t>中的地址转换 </a:t>
            </a:r>
            <a:br>
              <a:rPr lang="zh-CN" altLang="en-US" sz="2800" dirty="0">
                <a:solidFill>
                  <a:schemeClr val="accent2"/>
                </a:solidFill>
                <a:latin typeface="微软雅黑" pitchFamily="34" charset="-122"/>
                <a:ea typeface="微软雅黑" pitchFamily="34" charset="-122"/>
              </a:rPr>
            </a:br>
            <a:endParaRPr lang="zh-CN" altLang="en-US" sz="2800" dirty="0">
              <a:solidFill>
                <a:schemeClr val="accent2"/>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idx="4294967295"/>
          </p:nvPr>
        </p:nvSpPr>
        <p:spPr>
          <a:xfrm>
            <a:off x="684213" y="38100"/>
            <a:ext cx="5092700" cy="569913"/>
          </a:xfrm>
        </p:spPr>
        <p:txBody>
          <a:bodyPr lIns="91440" tIns="45720" rIns="91440" bIns="45720" anchor="ctr"/>
          <a:lstStyle/>
          <a:p>
            <a:pPr defTabSz="717550" eaLnBrk="1" hangingPunct="1"/>
            <a:r>
              <a:rPr lang="zh-CN" altLang="en-US"/>
              <a:t>程序的局部性原理举例</a:t>
            </a:r>
            <a:r>
              <a:rPr lang="en-US" altLang="zh-CN"/>
              <a:t>1</a:t>
            </a:r>
          </a:p>
        </p:txBody>
      </p:sp>
      <p:sp>
        <p:nvSpPr>
          <p:cNvPr id="569347" name="Rectangle 3"/>
          <p:cNvSpPr>
            <a:spLocks noChangeArrowheads="1"/>
          </p:cNvSpPr>
          <p:nvPr/>
        </p:nvSpPr>
        <p:spPr bwMode="auto">
          <a:xfrm>
            <a:off x="6416675" y="368300"/>
            <a:ext cx="2565400" cy="1212850"/>
          </a:xfrm>
          <a:prstGeom prst="rect">
            <a:avLst/>
          </a:prstGeom>
          <a:solidFill>
            <a:schemeClr val="bg1"/>
          </a:solidFill>
          <a:ln w="25400">
            <a:solidFill>
              <a:schemeClr val="hlink"/>
            </a:solidFill>
            <a:miter lim="800000"/>
            <a:headEnd/>
            <a:tailEnd/>
          </a:ln>
        </p:spPr>
        <p:txBody>
          <a:bodyPr lIns="89140" tIns="43777" rIns="89140" bIns="43777">
            <a:spAutoFit/>
          </a:bodyPr>
          <a:lstStyle/>
          <a:p>
            <a:pPr>
              <a:lnSpc>
                <a:spcPct val="90000"/>
              </a:lnSpc>
              <a:tabLst>
                <a:tab pos="457200" algn="l"/>
              </a:tabLst>
            </a:pPr>
            <a:r>
              <a:rPr lang="en-US" altLang="zh-TW" sz="2000" b="1">
                <a:ea typeface="PMingLiU" pitchFamily="18" charset="-120"/>
              </a:rPr>
              <a:t>sum = 0;</a:t>
            </a:r>
          </a:p>
          <a:p>
            <a:pPr>
              <a:lnSpc>
                <a:spcPct val="90000"/>
              </a:lnSpc>
              <a:tabLst>
                <a:tab pos="457200" algn="l"/>
              </a:tabLst>
            </a:pPr>
            <a:r>
              <a:rPr lang="en-US" altLang="zh-TW" sz="2000" b="1">
                <a:ea typeface="PMingLiU" pitchFamily="18" charset="-120"/>
              </a:rPr>
              <a:t>for (i = 0; i &lt; n; i++)</a:t>
            </a:r>
          </a:p>
          <a:p>
            <a:pPr>
              <a:lnSpc>
                <a:spcPct val="90000"/>
              </a:lnSpc>
              <a:tabLst>
                <a:tab pos="457200" algn="l"/>
              </a:tabLst>
            </a:pPr>
            <a:r>
              <a:rPr lang="en-US" altLang="zh-TW" sz="2000" b="1">
                <a:ea typeface="PMingLiU" pitchFamily="18" charset="-120"/>
              </a:rPr>
              <a:t>	sum += a[i];</a:t>
            </a:r>
          </a:p>
          <a:p>
            <a:pPr>
              <a:lnSpc>
                <a:spcPct val="90000"/>
              </a:lnSpc>
              <a:tabLst>
                <a:tab pos="457200" algn="l"/>
              </a:tabLst>
            </a:pPr>
            <a:r>
              <a:rPr lang="en-US" altLang="zh-TW" sz="2000" b="1">
                <a:ea typeface="PMingLiU" pitchFamily="18" charset="-120"/>
              </a:rPr>
              <a:t>*v = sum;</a:t>
            </a:r>
          </a:p>
        </p:txBody>
      </p:sp>
      <p:sp>
        <p:nvSpPr>
          <p:cNvPr id="761860" name="Rectangle 4"/>
          <p:cNvSpPr>
            <a:spLocks noGrp="1" noChangeArrowheads="1"/>
          </p:cNvSpPr>
          <p:nvPr>
            <p:ph type="body" idx="4294967295"/>
          </p:nvPr>
        </p:nvSpPr>
        <p:spPr>
          <a:xfrm>
            <a:off x="206375" y="681038"/>
            <a:ext cx="5445125" cy="4813300"/>
          </a:xfrm>
          <a:noFill/>
        </p:spPr>
        <p:txBody>
          <a:bodyPr lIns="91440" tIns="45720" rIns="91440" bIns="45720"/>
          <a:lstStyle/>
          <a:p>
            <a:pPr marL="182563" indent="-182563" eaLnBrk="1" hangingPunct="1">
              <a:lnSpc>
                <a:spcPct val="105000"/>
              </a:lnSpc>
              <a:spcBef>
                <a:spcPct val="15000"/>
              </a:spcBef>
              <a:buFontTx/>
              <a:buNone/>
            </a:pPr>
            <a:r>
              <a:rPr lang="zh-CN" altLang="en-US" sz="2000">
                <a:solidFill>
                  <a:srgbClr val="FF0000"/>
                </a:solidFill>
                <a:latin typeface="微软雅黑" pitchFamily="34" charset="-122"/>
                <a:ea typeface="微软雅黑" pitchFamily="34" charset="-122"/>
              </a:rPr>
              <a:t>问题：指令和数据的时间局部性和空间局部性</a:t>
            </a:r>
          </a:p>
          <a:p>
            <a:pPr marL="182563" indent="-182563" eaLnBrk="1" hangingPunct="1">
              <a:lnSpc>
                <a:spcPct val="105000"/>
              </a:lnSpc>
              <a:spcBef>
                <a:spcPct val="15000"/>
              </a:spcBef>
              <a:buFontTx/>
              <a:buNone/>
            </a:pPr>
            <a:r>
              <a:rPr lang="zh-CN" altLang="en-US" sz="2000">
                <a:solidFill>
                  <a:srgbClr val="FF0000"/>
                </a:solidFill>
                <a:latin typeface="微软雅黑" pitchFamily="34" charset="-122"/>
                <a:ea typeface="微软雅黑" pitchFamily="34" charset="-122"/>
              </a:rPr>
              <a:t>           各自体现在哪里？</a:t>
            </a:r>
          </a:p>
          <a:p>
            <a:pPr marL="182563" indent="-182563" eaLnBrk="1" hangingPunct="1">
              <a:lnSpc>
                <a:spcPct val="105000"/>
              </a:lnSpc>
              <a:spcBef>
                <a:spcPct val="15000"/>
              </a:spcBef>
              <a:buFontTx/>
              <a:buNone/>
            </a:pPr>
            <a:r>
              <a:rPr lang="zh-CN" altLang="en-US" sz="2000">
                <a:solidFill>
                  <a:srgbClr val="006600"/>
                </a:solidFill>
                <a:ea typeface="黑体" pitchFamily="49" charset="-122"/>
              </a:rPr>
              <a:t>指令：    </a:t>
            </a:r>
            <a:r>
              <a:rPr lang="en-US" altLang="zh-CN" sz="2000">
                <a:solidFill>
                  <a:srgbClr val="006600"/>
                </a:solidFill>
                <a:ea typeface="黑体" pitchFamily="49" charset="-122"/>
              </a:rPr>
              <a:t>0x0FC</a:t>
            </a:r>
            <a:r>
              <a:rPr lang="zh-CN" altLang="en-US" sz="2000">
                <a:solidFill>
                  <a:srgbClr val="006600"/>
                </a:solidFill>
                <a:ea typeface="黑体" pitchFamily="49" charset="-122"/>
              </a:rPr>
              <a:t>（</a:t>
            </a:r>
            <a:r>
              <a:rPr lang="en-US" altLang="zh-CN" sz="2000">
                <a:solidFill>
                  <a:srgbClr val="006600"/>
                </a:solidFill>
                <a:ea typeface="黑体" pitchFamily="49" charset="-122"/>
              </a:rPr>
              <a:t>I0</a:t>
            </a:r>
            <a:r>
              <a:rPr lang="zh-CN" altLang="en-US" sz="2000">
                <a:solidFill>
                  <a:srgbClr val="006600"/>
                </a:solidFill>
                <a:ea typeface="黑体" pitchFamily="49" charset="-122"/>
              </a:rPr>
              <a:t>）</a:t>
            </a:r>
            <a:endParaRPr lang="en-US" altLang="zh-CN" sz="2000">
              <a:solidFill>
                <a:srgbClr val="006600"/>
              </a:solidFill>
              <a:ea typeface="黑体" pitchFamily="49" charset="-122"/>
            </a:endParaRPr>
          </a:p>
          <a:p>
            <a:pPr marL="182563" indent="-182563" eaLnBrk="1" hangingPunct="1">
              <a:lnSpc>
                <a:spcPct val="105000"/>
              </a:lnSpc>
              <a:spcBef>
                <a:spcPct val="15000"/>
              </a:spcBef>
              <a:buFontTx/>
              <a:buNone/>
            </a:pPr>
            <a:r>
              <a:rPr lang="en-US" altLang="zh-CN" sz="2000">
                <a:solidFill>
                  <a:srgbClr val="006600"/>
                </a:solidFill>
                <a:ea typeface="黑体" pitchFamily="49" charset="-122"/>
              </a:rPr>
              <a:t>                    …</a:t>
            </a:r>
            <a:endParaRPr lang="zh-CN" altLang="en-US" sz="2000">
              <a:solidFill>
                <a:srgbClr val="006600"/>
              </a:solidFill>
              <a:ea typeface="黑体" pitchFamily="49" charset="-122"/>
            </a:endParaRP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0x108</a:t>
            </a:r>
            <a:r>
              <a:rPr lang="zh-CN" altLang="en-US" sz="2000">
                <a:solidFill>
                  <a:srgbClr val="006600"/>
                </a:solidFill>
                <a:ea typeface="黑体" pitchFamily="49" charset="-122"/>
              </a:rPr>
              <a:t>（</a:t>
            </a:r>
            <a:r>
              <a:rPr lang="en-US" altLang="zh-CN" sz="2000">
                <a:solidFill>
                  <a:srgbClr val="006600"/>
                </a:solidFill>
                <a:ea typeface="黑体" pitchFamily="49" charset="-122"/>
              </a:rPr>
              <a:t>I3</a:t>
            </a:r>
            <a:r>
              <a:rPr lang="zh-CN" altLang="en-US" sz="2000">
                <a:solidFill>
                  <a:srgbClr val="006600"/>
                </a:solidFill>
                <a:ea typeface="黑体" pitchFamily="49" charset="-122"/>
              </a:rPr>
              <a:t>）</a:t>
            </a: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0x10C</a:t>
            </a:r>
            <a:r>
              <a:rPr lang="zh-CN" altLang="en-US" sz="2000">
                <a:solidFill>
                  <a:srgbClr val="006600"/>
                </a:solidFill>
                <a:ea typeface="黑体" pitchFamily="49" charset="-122"/>
              </a:rPr>
              <a:t>（</a:t>
            </a:r>
            <a:r>
              <a:rPr lang="en-US" altLang="zh-CN" sz="2000">
                <a:solidFill>
                  <a:srgbClr val="006600"/>
                </a:solidFill>
                <a:ea typeface="黑体" pitchFamily="49" charset="-122"/>
              </a:rPr>
              <a:t>I4</a:t>
            </a:r>
            <a:r>
              <a:rPr lang="zh-CN" altLang="en-US" sz="2000">
                <a:solidFill>
                  <a:srgbClr val="006600"/>
                </a:solidFill>
                <a:ea typeface="黑体" pitchFamily="49" charset="-122"/>
              </a:rPr>
              <a:t>）</a:t>
            </a:r>
          </a:p>
          <a:p>
            <a:pPr marL="182563" indent="-182563" eaLnBrk="1" hangingPunct="1">
              <a:lnSpc>
                <a:spcPct val="105000"/>
              </a:lnSpc>
              <a:spcBef>
                <a:spcPct val="15000"/>
              </a:spcBef>
              <a:buFontTx/>
              <a:buNone/>
            </a:pPr>
            <a:r>
              <a:rPr lang="en-US" altLang="zh-CN" sz="2000">
                <a:solidFill>
                  <a:srgbClr val="006600"/>
                </a:solidFill>
                <a:ea typeface="黑体" pitchFamily="49" charset="-122"/>
              </a:rPr>
              <a:t>                   …</a:t>
            </a:r>
            <a:endParaRPr lang="zh-CN" altLang="en-US" sz="2000">
              <a:solidFill>
                <a:srgbClr val="006600"/>
              </a:solidFill>
              <a:ea typeface="黑体" pitchFamily="49" charset="-122"/>
            </a:endParaRP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0x11C</a:t>
            </a:r>
            <a:r>
              <a:rPr lang="zh-CN" altLang="en-US" sz="2000">
                <a:solidFill>
                  <a:srgbClr val="006600"/>
                </a:solidFill>
                <a:ea typeface="黑体" pitchFamily="49" charset="-122"/>
              </a:rPr>
              <a:t>（</a:t>
            </a:r>
            <a:r>
              <a:rPr lang="en-US" altLang="zh-CN" sz="2000">
                <a:solidFill>
                  <a:srgbClr val="006600"/>
                </a:solidFill>
                <a:ea typeface="黑体" pitchFamily="49" charset="-122"/>
              </a:rPr>
              <a:t>I8</a:t>
            </a:r>
            <a:r>
              <a:rPr lang="zh-CN" altLang="en-US" sz="2000">
                <a:solidFill>
                  <a:srgbClr val="006600"/>
                </a:solidFill>
                <a:ea typeface="黑体" pitchFamily="49" charset="-122"/>
              </a:rPr>
              <a:t>）</a:t>
            </a:r>
          </a:p>
          <a:p>
            <a:pPr marL="182563" indent="-182563" eaLnBrk="1" hangingPunct="1">
              <a:lnSpc>
                <a:spcPct val="105000"/>
              </a:lnSpc>
              <a:spcBef>
                <a:spcPct val="15000"/>
              </a:spcBef>
              <a:buFontTx/>
              <a:buNone/>
            </a:pPr>
            <a:r>
              <a:rPr lang="zh-CN" altLang="en-US" sz="2000">
                <a:solidFill>
                  <a:srgbClr val="006600"/>
                </a:solidFill>
                <a:ea typeface="黑体" pitchFamily="49" charset="-122"/>
              </a:rPr>
              <a:t>            →</a:t>
            </a:r>
            <a:r>
              <a:rPr lang="en-US" altLang="zh-CN" sz="2000">
                <a:solidFill>
                  <a:srgbClr val="006600"/>
                </a:solidFill>
                <a:ea typeface="黑体" pitchFamily="49" charset="-122"/>
              </a:rPr>
              <a:t>0x120</a:t>
            </a:r>
            <a:r>
              <a:rPr lang="zh-CN" altLang="en-US" sz="2000">
                <a:solidFill>
                  <a:srgbClr val="006600"/>
                </a:solidFill>
                <a:ea typeface="黑体" pitchFamily="49" charset="-122"/>
              </a:rPr>
              <a:t>（</a:t>
            </a:r>
            <a:r>
              <a:rPr lang="en-US" altLang="zh-CN" sz="2000">
                <a:solidFill>
                  <a:srgbClr val="006600"/>
                </a:solidFill>
                <a:ea typeface="黑体" pitchFamily="49" charset="-122"/>
              </a:rPr>
              <a:t>I9</a:t>
            </a:r>
            <a:r>
              <a:rPr lang="zh-CN" altLang="en-US" sz="2000">
                <a:solidFill>
                  <a:srgbClr val="006600"/>
                </a:solidFill>
                <a:ea typeface="黑体" pitchFamily="49" charset="-122"/>
              </a:rPr>
              <a:t>） </a:t>
            </a:r>
          </a:p>
          <a:p>
            <a:pPr marL="182563" indent="-182563" eaLnBrk="1" hangingPunct="1">
              <a:lnSpc>
                <a:spcPct val="105000"/>
              </a:lnSpc>
              <a:spcBef>
                <a:spcPct val="15000"/>
              </a:spcBef>
              <a:buFontTx/>
              <a:buNone/>
            </a:pPr>
            <a:endParaRPr lang="zh-CN" altLang="en-US" sz="2000">
              <a:solidFill>
                <a:srgbClr val="006600"/>
              </a:solidFill>
              <a:ea typeface="黑体" pitchFamily="49" charset="-122"/>
            </a:endParaRPr>
          </a:p>
          <a:p>
            <a:pPr marL="182563" indent="-182563" eaLnBrk="1" hangingPunct="1">
              <a:lnSpc>
                <a:spcPct val="105000"/>
              </a:lnSpc>
              <a:spcBef>
                <a:spcPct val="15000"/>
              </a:spcBef>
              <a:buFontTx/>
              <a:buNone/>
            </a:pPr>
            <a:r>
              <a:rPr lang="zh-CN" altLang="en-US" sz="2000">
                <a:solidFill>
                  <a:srgbClr val="006600"/>
                </a:solidFill>
                <a:ea typeface="黑体" pitchFamily="49" charset="-122"/>
              </a:rPr>
              <a:t>数据：只有数组在主存中：   </a:t>
            </a:r>
          </a:p>
          <a:p>
            <a:pPr marL="182563" indent="-182563" eaLnBrk="1" hangingPunct="1">
              <a:lnSpc>
                <a:spcPct val="105000"/>
              </a:lnSpc>
              <a:spcBef>
                <a:spcPct val="15000"/>
              </a:spcBef>
              <a:buFontTx/>
              <a:buNone/>
            </a:pPr>
            <a:r>
              <a:rPr lang="en-US" altLang="zh-CN" sz="2000">
                <a:solidFill>
                  <a:srgbClr val="006600"/>
                </a:solidFill>
                <a:ea typeface="黑体" pitchFamily="49" charset="-122"/>
              </a:rPr>
              <a:t>           0x400→0x404→0x408</a:t>
            </a:r>
          </a:p>
          <a:p>
            <a:pPr marL="182563" indent="-182563" eaLnBrk="1" hangingPunct="1">
              <a:lnSpc>
                <a:spcPct val="105000"/>
              </a:lnSpc>
              <a:spcBef>
                <a:spcPct val="15000"/>
              </a:spcBef>
              <a:buFontTx/>
              <a:buNone/>
            </a:pPr>
            <a:r>
              <a:rPr lang="en-US" altLang="zh-CN" sz="2000">
                <a:solidFill>
                  <a:srgbClr val="006600"/>
                </a:solidFill>
                <a:ea typeface="黑体" pitchFamily="49" charset="-122"/>
              </a:rPr>
              <a:t>          →0x40C→……→0x7A4 </a:t>
            </a:r>
            <a:endParaRPr lang="zh-CN" altLang="en-US" sz="2000">
              <a:solidFill>
                <a:srgbClr val="006600"/>
              </a:solidFill>
              <a:ea typeface="黑体" pitchFamily="49" charset="-122"/>
            </a:endParaRPr>
          </a:p>
        </p:txBody>
      </p:sp>
      <p:grpSp>
        <p:nvGrpSpPr>
          <p:cNvPr id="569349" name="Group 7"/>
          <p:cNvGrpSpPr>
            <a:grpSpLocks/>
          </p:cNvGrpSpPr>
          <p:nvPr/>
        </p:nvGrpSpPr>
        <p:grpSpPr bwMode="auto">
          <a:xfrm>
            <a:off x="6777038" y="1776413"/>
            <a:ext cx="2349500" cy="4667250"/>
            <a:chOff x="4422" y="709"/>
            <a:chExt cx="1338" cy="2940"/>
          </a:xfrm>
        </p:grpSpPr>
        <p:grpSp>
          <p:nvGrpSpPr>
            <p:cNvPr id="569350" name="Group 8"/>
            <p:cNvGrpSpPr>
              <a:grpSpLocks/>
            </p:cNvGrpSpPr>
            <p:nvPr/>
          </p:nvGrpSpPr>
          <p:grpSpPr bwMode="auto">
            <a:xfrm>
              <a:off x="4422" y="709"/>
              <a:ext cx="1338" cy="2939"/>
              <a:chOff x="4422" y="822"/>
              <a:chExt cx="1338" cy="2938"/>
            </a:xfrm>
          </p:grpSpPr>
          <p:grpSp>
            <p:nvGrpSpPr>
              <p:cNvPr id="569351" name="Group 9"/>
              <p:cNvGrpSpPr>
                <a:grpSpLocks/>
              </p:cNvGrpSpPr>
              <p:nvPr/>
            </p:nvGrpSpPr>
            <p:grpSpPr bwMode="auto">
              <a:xfrm>
                <a:off x="4422" y="822"/>
                <a:ext cx="1113" cy="2938"/>
                <a:chOff x="4486" y="822"/>
                <a:chExt cx="1113" cy="2938"/>
              </a:xfrm>
            </p:grpSpPr>
            <p:sp>
              <p:nvSpPr>
                <p:cNvPr id="569352" name="Rectangle 10"/>
                <p:cNvSpPr>
                  <a:spLocks noChangeArrowheads="1"/>
                </p:cNvSpPr>
                <p:nvPr/>
              </p:nvSpPr>
              <p:spPr bwMode="auto">
                <a:xfrm>
                  <a:off x="5039" y="12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I1</a:t>
                  </a:r>
                </a:p>
              </p:txBody>
            </p:sp>
            <p:sp>
              <p:nvSpPr>
                <p:cNvPr id="569353" name="Rectangle 11"/>
                <p:cNvSpPr>
                  <a:spLocks noChangeArrowheads="1"/>
                </p:cNvSpPr>
                <p:nvPr/>
              </p:nvSpPr>
              <p:spPr bwMode="auto">
                <a:xfrm>
                  <a:off x="5039" y="13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I2</a:t>
                  </a:r>
                </a:p>
              </p:txBody>
            </p:sp>
            <p:sp>
              <p:nvSpPr>
                <p:cNvPr id="569354" name="Rectangle 12"/>
                <p:cNvSpPr>
                  <a:spLocks noChangeArrowheads="1"/>
                </p:cNvSpPr>
                <p:nvPr/>
              </p:nvSpPr>
              <p:spPr bwMode="auto">
                <a:xfrm>
                  <a:off x="5039" y="15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I3</a:t>
                  </a:r>
                </a:p>
              </p:txBody>
            </p:sp>
            <p:sp>
              <p:nvSpPr>
                <p:cNvPr id="569355" name="Rectangle 13"/>
                <p:cNvSpPr>
                  <a:spLocks noChangeArrowheads="1"/>
                </p:cNvSpPr>
                <p:nvPr/>
              </p:nvSpPr>
              <p:spPr bwMode="auto">
                <a:xfrm>
                  <a:off x="5039" y="16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I4</a:t>
                  </a:r>
                </a:p>
              </p:txBody>
            </p:sp>
            <p:sp>
              <p:nvSpPr>
                <p:cNvPr id="569356" name="Rectangle 14"/>
                <p:cNvSpPr>
                  <a:spLocks noChangeArrowheads="1"/>
                </p:cNvSpPr>
                <p:nvPr/>
              </p:nvSpPr>
              <p:spPr bwMode="auto">
                <a:xfrm>
                  <a:off x="5039" y="17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I5</a:t>
                  </a:r>
                </a:p>
              </p:txBody>
            </p:sp>
            <p:sp>
              <p:nvSpPr>
                <p:cNvPr id="569357" name="Rectangle 15"/>
                <p:cNvSpPr>
                  <a:spLocks noChangeArrowheads="1"/>
                </p:cNvSpPr>
                <p:nvPr/>
              </p:nvSpPr>
              <p:spPr bwMode="auto">
                <a:xfrm>
                  <a:off x="5039" y="19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I6</a:t>
                  </a:r>
                </a:p>
              </p:txBody>
            </p:sp>
            <p:sp>
              <p:nvSpPr>
                <p:cNvPr id="569358" name="Rectangle 16"/>
                <p:cNvSpPr>
                  <a:spLocks noChangeArrowheads="1"/>
                </p:cNvSpPr>
                <p:nvPr/>
              </p:nvSpPr>
              <p:spPr bwMode="auto">
                <a:xfrm>
                  <a:off x="4582" y="117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0x100</a:t>
                  </a:r>
                </a:p>
              </p:txBody>
            </p:sp>
            <p:sp>
              <p:nvSpPr>
                <p:cNvPr id="569359" name="Rectangle 17"/>
                <p:cNvSpPr>
                  <a:spLocks noChangeArrowheads="1"/>
                </p:cNvSpPr>
                <p:nvPr/>
              </p:nvSpPr>
              <p:spPr bwMode="auto">
                <a:xfrm>
                  <a:off x="4582" y="1314"/>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0x104</a:t>
                  </a:r>
                </a:p>
              </p:txBody>
            </p:sp>
            <p:sp>
              <p:nvSpPr>
                <p:cNvPr id="569360" name="Rectangle 18"/>
                <p:cNvSpPr>
                  <a:spLocks noChangeArrowheads="1"/>
                </p:cNvSpPr>
                <p:nvPr/>
              </p:nvSpPr>
              <p:spPr bwMode="auto">
                <a:xfrm>
                  <a:off x="4582" y="1458"/>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0x108</a:t>
                  </a:r>
                </a:p>
              </p:txBody>
            </p:sp>
            <p:sp>
              <p:nvSpPr>
                <p:cNvPr id="569361" name="Rectangle 19"/>
                <p:cNvSpPr>
                  <a:spLocks noChangeArrowheads="1"/>
                </p:cNvSpPr>
                <p:nvPr/>
              </p:nvSpPr>
              <p:spPr bwMode="auto">
                <a:xfrm>
                  <a:off x="4582" y="1602"/>
                  <a:ext cx="377"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0x10C</a:t>
                  </a:r>
                </a:p>
              </p:txBody>
            </p:sp>
            <p:sp>
              <p:nvSpPr>
                <p:cNvPr id="569362" name="Rectangle 20"/>
                <p:cNvSpPr>
                  <a:spLocks noChangeArrowheads="1"/>
                </p:cNvSpPr>
                <p:nvPr/>
              </p:nvSpPr>
              <p:spPr bwMode="auto">
                <a:xfrm>
                  <a:off x="4582" y="1746"/>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0x110</a:t>
                  </a:r>
                </a:p>
              </p:txBody>
            </p:sp>
            <p:sp>
              <p:nvSpPr>
                <p:cNvPr id="569363" name="Rectangle 21"/>
                <p:cNvSpPr>
                  <a:spLocks noChangeArrowheads="1"/>
                </p:cNvSpPr>
                <p:nvPr/>
              </p:nvSpPr>
              <p:spPr bwMode="auto">
                <a:xfrm>
                  <a:off x="4582" y="189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0x114</a:t>
                  </a:r>
                </a:p>
              </p:txBody>
            </p:sp>
            <p:sp>
              <p:nvSpPr>
                <p:cNvPr id="569364" name="Rectangle 22"/>
                <p:cNvSpPr>
                  <a:spLocks noChangeArrowheads="1"/>
                </p:cNvSpPr>
                <p:nvPr/>
              </p:nvSpPr>
              <p:spPr bwMode="auto">
                <a:xfrm>
                  <a:off x="5039" y="24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a[0]</a:t>
                  </a:r>
                </a:p>
              </p:txBody>
            </p:sp>
            <p:sp>
              <p:nvSpPr>
                <p:cNvPr id="569365" name="Rectangle 23"/>
                <p:cNvSpPr>
                  <a:spLocks noChangeArrowheads="1"/>
                </p:cNvSpPr>
                <p:nvPr/>
              </p:nvSpPr>
              <p:spPr bwMode="auto">
                <a:xfrm>
                  <a:off x="5039" y="2563"/>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a[1]</a:t>
                  </a:r>
                </a:p>
              </p:txBody>
            </p:sp>
            <p:sp>
              <p:nvSpPr>
                <p:cNvPr id="569366" name="Rectangle 24"/>
                <p:cNvSpPr>
                  <a:spLocks noChangeArrowheads="1"/>
                </p:cNvSpPr>
                <p:nvPr/>
              </p:nvSpPr>
              <p:spPr bwMode="auto">
                <a:xfrm>
                  <a:off x="5039" y="2707"/>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a[2]</a:t>
                  </a:r>
                </a:p>
              </p:txBody>
            </p:sp>
            <p:sp>
              <p:nvSpPr>
                <p:cNvPr id="569367" name="Rectangle 25"/>
                <p:cNvSpPr>
                  <a:spLocks noChangeArrowheads="1"/>
                </p:cNvSpPr>
                <p:nvPr/>
              </p:nvSpPr>
              <p:spPr bwMode="auto">
                <a:xfrm>
                  <a:off x="5039" y="2851"/>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a[3]</a:t>
                  </a:r>
                </a:p>
              </p:txBody>
            </p:sp>
            <p:sp>
              <p:nvSpPr>
                <p:cNvPr id="569368" name="Rectangle 26"/>
                <p:cNvSpPr>
                  <a:spLocks noChangeArrowheads="1"/>
                </p:cNvSpPr>
                <p:nvPr/>
              </p:nvSpPr>
              <p:spPr bwMode="auto">
                <a:xfrm>
                  <a:off x="5039" y="299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a[4]</a:t>
                  </a:r>
                </a:p>
              </p:txBody>
            </p:sp>
            <p:sp>
              <p:nvSpPr>
                <p:cNvPr id="569369" name="Rectangle 27"/>
                <p:cNvSpPr>
                  <a:spLocks noChangeArrowheads="1"/>
                </p:cNvSpPr>
                <p:nvPr/>
              </p:nvSpPr>
              <p:spPr bwMode="auto">
                <a:xfrm>
                  <a:off x="5039" y="313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a[5]</a:t>
                  </a:r>
                </a:p>
              </p:txBody>
            </p:sp>
            <p:sp>
              <p:nvSpPr>
                <p:cNvPr id="569370" name="Rectangle 28"/>
                <p:cNvSpPr>
                  <a:spLocks noChangeArrowheads="1"/>
                </p:cNvSpPr>
                <p:nvPr/>
              </p:nvSpPr>
              <p:spPr bwMode="auto">
                <a:xfrm>
                  <a:off x="4582" y="237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0x400</a:t>
                  </a:r>
                </a:p>
              </p:txBody>
            </p:sp>
            <p:sp>
              <p:nvSpPr>
                <p:cNvPr id="569371" name="Rectangle 29"/>
                <p:cNvSpPr>
                  <a:spLocks noChangeArrowheads="1"/>
                </p:cNvSpPr>
                <p:nvPr/>
              </p:nvSpPr>
              <p:spPr bwMode="auto">
                <a:xfrm>
                  <a:off x="4582" y="2514"/>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0x404</a:t>
                  </a:r>
                </a:p>
              </p:txBody>
            </p:sp>
            <p:sp>
              <p:nvSpPr>
                <p:cNvPr id="569372" name="Rectangle 30"/>
                <p:cNvSpPr>
                  <a:spLocks noChangeArrowheads="1"/>
                </p:cNvSpPr>
                <p:nvPr/>
              </p:nvSpPr>
              <p:spPr bwMode="auto">
                <a:xfrm>
                  <a:off x="4582" y="2658"/>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0x408</a:t>
                  </a:r>
                </a:p>
              </p:txBody>
            </p:sp>
            <p:sp>
              <p:nvSpPr>
                <p:cNvPr id="569373" name="Rectangle 31"/>
                <p:cNvSpPr>
                  <a:spLocks noChangeArrowheads="1"/>
                </p:cNvSpPr>
                <p:nvPr/>
              </p:nvSpPr>
              <p:spPr bwMode="auto">
                <a:xfrm>
                  <a:off x="4582" y="2802"/>
                  <a:ext cx="377"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0x40C</a:t>
                  </a:r>
                </a:p>
              </p:txBody>
            </p:sp>
            <p:sp>
              <p:nvSpPr>
                <p:cNvPr id="569374" name="Rectangle 32"/>
                <p:cNvSpPr>
                  <a:spLocks noChangeArrowheads="1"/>
                </p:cNvSpPr>
                <p:nvPr/>
              </p:nvSpPr>
              <p:spPr bwMode="auto">
                <a:xfrm>
                  <a:off x="4582" y="2946"/>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0x410</a:t>
                  </a:r>
                </a:p>
              </p:txBody>
            </p:sp>
            <p:sp>
              <p:nvSpPr>
                <p:cNvPr id="569375" name="Rectangle 33"/>
                <p:cNvSpPr>
                  <a:spLocks noChangeArrowheads="1"/>
                </p:cNvSpPr>
                <p:nvPr/>
              </p:nvSpPr>
              <p:spPr bwMode="auto">
                <a:xfrm>
                  <a:off x="4582" y="3090"/>
                  <a:ext cx="354"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0x414</a:t>
                  </a:r>
                </a:p>
              </p:txBody>
            </p:sp>
            <p:sp>
              <p:nvSpPr>
                <p:cNvPr id="569376" name="Rectangle 34"/>
                <p:cNvSpPr>
                  <a:spLocks noChangeArrowheads="1"/>
                </p:cNvSpPr>
                <p:nvPr/>
              </p:nvSpPr>
              <p:spPr bwMode="auto">
                <a:xfrm>
                  <a:off x="5039" y="20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a:latin typeface="Times New Roman" pitchFamily="18" charset="0"/>
                      <a:ea typeface="PMingLiU" pitchFamily="18" charset="-120"/>
                    </a:rPr>
                    <a:t>• • •</a:t>
                  </a:r>
                </a:p>
              </p:txBody>
            </p:sp>
            <p:sp>
              <p:nvSpPr>
                <p:cNvPr id="569377" name="Rectangle 35"/>
                <p:cNvSpPr>
                  <a:spLocks noChangeArrowheads="1"/>
                </p:cNvSpPr>
                <p:nvPr/>
              </p:nvSpPr>
              <p:spPr bwMode="auto">
                <a:xfrm>
                  <a:off x="5039" y="3619"/>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69378" name="Rectangle 36"/>
                <p:cNvSpPr>
                  <a:spLocks noChangeArrowheads="1"/>
                </p:cNvSpPr>
                <p:nvPr/>
              </p:nvSpPr>
              <p:spPr bwMode="auto">
                <a:xfrm>
                  <a:off x="4582" y="3570"/>
                  <a:ext cx="377"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0x7A4</a:t>
                  </a:r>
                </a:p>
              </p:txBody>
            </p:sp>
            <p:sp>
              <p:nvSpPr>
                <p:cNvPr id="569379" name="Rectangle 37"/>
                <p:cNvSpPr>
                  <a:spLocks noChangeArrowheads="1"/>
                </p:cNvSpPr>
                <p:nvPr/>
              </p:nvSpPr>
              <p:spPr bwMode="auto">
                <a:xfrm>
                  <a:off x="5039" y="3283"/>
                  <a:ext cx="560"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69380" name="Rectangle 38"/>
                <p:cNvSpPr>
                  <a:spLocks noChangeArrowheads="1"/>
                </p:cNvSpPr>
                <p:nvPr/>
              </p:nvSpPr>
              <p:spPr bwMode="auto">
                <a:xfrm>
                  <a:off x="4486" y="822"/>
                  <a:ext cx="823" cy="229"/>
                </a:xfrm>
                <a:prstGeom prst="rect">
                  <a:avLst/>
                </a:prstGeom>
                <a:noFill/>
                <a:ln w="25400">
                  <a:noFill/>
                  <a:miter lim="800000"/>
                  <a:headEnd/>
                  <a:tailEnd/>
                </a:ln>
              </p:spPr>
              <p:txBody>
                <a:bodyPr wrap="none" lIns="89140" tIns="43777" rIns="89140" bIns="43777">
                  <a:spAutoFit/>
                </a:bodyPr>
                <a:lstStyle/>
                <a:p>
                  <a:r>
                    <a:rPr lang="zh-CN" altLang="en-US" sz="1800" b="1">
                      <a:solidFill>
                        <a:srgbClr val="006600"/>
                      </a:solidFill>
                      <a:latin typeface="黑体" pitchFamily="49" charset="-122"/>
                      <a:ea typeface="黑体" pitchFamily="49" charset="-122"/>
                    </a:rPr>
                    <a:t>主存的布局</a:t>
                  </a:r>
                  <a:r>
                    <a:rPr lang="en-US" altLang="zh-CN" sz="1800" b="1">
                      <a:solidFill>
                        <a:srgbClr val="006600"/>
                      </a:solidFill>
                      <a:latin typeface="黑体" pitchFamily="49" charset="-122"/>
                      <a:ea typeface="黑体" pitchFamily="49" charset="-122"/>
                    </a:rPr>
                    <a:t>:</a:t>
                  </a:r>
                </a:p>
              </p:txBody>
            </p:sp>
            <p:sp>
              <p:nvSpPr>
                <p:cNvPr id="569381" name="Rectangle 39"/>
                <p:cNvSpPr>
                  <a:spLocks noChangeArrowheads="1"/>
                </p:cNvSpPr>
                <p:nvPr/>
              </p:nvSpPr>
              <p:spPr bwMode="auto">
                <a:xfrm>
                  <a:off x="5039" y="1075"/>
                  <a:ext cx="560"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I0</a:t>
                  </a:r>
                </a:p>
              </p:txBody>
            </p:sp>
            <p:sp>
              <p:nvSpPr>
                <p:cNvPr id="569382" name="Rectangle 40"/>
                <p:cNvSpPr>
                  <a:spLocks noChangeArrowheads="1"/>
                </p:cNvSpPr>
                <p:nvPr/>
              </p:nvSpPr>
              <p:spPr bwMode="auto">
                <a:xfrm>
                  <a:off x="4582" y="1026"/>
                  <a:ext cx="388" cy="190"/>
                </a:xfrm>
                <a:prstGeom prst="rect">
                  <a:avLst/>
                </a:prstGeom>
                <a:noFill/>
                <a:ln w="25400">
                  <a:noFill/>
                  <a:miter lim="800000"/>
                  <a:headEnd/>
                  <a:tailEnd/>
                </a:ln>
              </p:spPr>
              <p:txBody>
                <a:bodyPr wrap="none" lIns="89140" tIns="43777" rIns="89140" bIns="43777">
                  <a:spAutoFit/>
                </a:bodyPr>
                <a:lstStyle/>
                <a:p>
                  <a:r>
                    <a:rPr lang="en-US" altLang="zh-TW" sz="1400" b="1">
                      <a:latin typeface="Times New Roman" pitchFamily="18" charset="0"/>
                      <a:ea typeface="PMingLiU" pitchFamily="18" charset="-120"/>
                    </a:rPr>
                    <a:t>0x0FC</a:t>
                  </a:r>
                </a:p>
              </p:txBody>
            </p:sp>
          </p:grpSp>
          <p:sp>
            <p:nvSpPr>
              <p:cNvPr id="569383" name="Text Box 41"/>
              <p:cNvSpPr txBox="1">
                <a:spLocks noChangeArrowheads="1"/>
              </p:cNvSpPr>
              <p:nvPr/>
            </p:nvSpPr>
            <p:spPr bwMode="auto">
              <a:xfrm>
                <a:off x="5510" y="1276"/>
                <a:ext cx="250" cy="2290"/>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700" b="1">
                    <a:solidFill>
                      <a:srgbClr val="006600"/>
                    </a:solidFill>
                    <a:ea typeface="宋体" pitchFamily="2" charset="-122"/>
                  </a:rPr>
                  <a:t>指  令                            数   据</a:t>
                </a:r>
              </a:p>
            </p:txBody>
          </p:sp>
        </p:grpSp>
        <p:sp>
          <p:nvSpPr>
            <p:cNvPr id="569384" name="Text Box 42"/>
            <p:cNvSpPr txBox="1">
              <a:spLocks noChangeArrowheads="1"/>
            </p:cNvSpPr>
            <p:nvPr/>
          </p:nvSpPr>
          <p:spPr bwMode="auto">
            <a:xfrm>
              <a:off x="5511" y="2259"/>
              <a:ext cx="183"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69385" name="Text Box 43"/>
            <p:cNvSpPr txBox="1">
              <a:spLocks noChangeArrowheads="1"/>
            </p:cNvSpPr>
            <p:nvPr/>
          </p:nvSpPr>
          <p:spPr bwMode="auto">
            <a:xfrm>
              <a:off x="5511" y="3430"/>
              <a:ext cx="183"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V</a:t>
              </a:r>
            </a:p>
          </p:txBody>
        </p:sp>
      </p:grpSp>
      <p:sp>
        <p:nvSpPr>
          <p:cNvPr id="761910" name="Rectangle 54"/>
          <p:cNvSpPr>
            <a:spLocks noChangeArrowheads="1"/>
          </p:cNvSpPr>
          <p:nvPr/>
        </p:nvSpPr>
        <p:spPr bwMode="auto">
          <a:xfrm>
            <a:off x="4211638" y="1944688"/>
            <a:ext cx="2116137" cy="2921000"/>
          </a:xfrm>
          <a:prstGeom prst="rect">
            <a:avLst/>
          </a:prstGeom>
          <a:noFill/>
          <a:ln w="9525">
            <a:noFill/>
            <a:miter lim="800000"/>
            <a:headEnd/>
            <a:tailEnd/>
          </a:ln>
        </p:spPr>
        <p:txBody>
          <a:bodyPr lIns="0" tIns="0" rIns="0" bIns="0" anchor="ctr">
            <a:spAutoFit/>
          </a:bodyPr>
          <a:lstStyle/>
          <a:p>
            <a:pPr>
              <a:lnSpc>
                <a:spcPct val="120000"/>
              </a:lnSpc>
            </a:pPr>
            <a:r>
              <a:rPr lang="zh-CN" altLang="en-US" sz="2000" b="1">
                <a:solidFill>
                  <a:srgbClr val="0000FF"/>
                </a:solidFill>
                <a:latin typeface="微软雅黑" pitchFamily="34" charset="-122"/>
                <a:ea typeface="微软雅黑" pitchFamily="34" charset="-122"/>
              </a:rPr>
              <a:t>若</a:t>
            </a:r>
            <a:r>
              <a:rPr lang="en-US" altLang="zh-CN" sz="2000" b="1">
                <a:solidFill>
                  <a:srgbClr val="0000FF"/>
                </a:solidFill>
                <a:latin typeface="微软雅黑" pitchFamily="34" charset="-122"/>
                <a:ea typeface="微软雅黑" pitchFamily="34" charset="-122"/>
              </a:rPr>
              <a:t>n</a:t>
            </a:r>
            <a:r>
              <a:rPr lang="zh-CN" altLang="en-US" sz="2000" b="1">
                <a:solidFill>
                  <a:srgbClr val="0000FF"/>
                </a:solidFill>
                <a:latin typeface="微软雅黑" pitchFamily="34" charset="-122"/>
                <a:ea typeface="微软雅黑" pitchFamily="34" charset="-122"/>
              </a:rPr>
              <a:t>足够大，则在一段时间内一直在局部区域内执行指令，故循环内指令的时间局部性好；</a:t>
            </a:r>
          </a:p>
          <a:p>
            <a:pPr>
              <a:lnSpc>
                <a:spcPct val="120000"/>
              </a:lnSpc>
            </a:pPr>
            <a:endParaRPr lang="zh-CN" altLang="en-US" sz="2000" b="1">
              <a:solidFill>
                <a:srgbClr val="0000FF"/>
              </a:solidFill>
              <a:latin typeface="微软雅黑" pitchFamily="34" charset="-122"/>
              <a:ea typeface="微软雅黑" pitchFamily="34" charset="-122"/>
            </a:endParaRPr>
          </a:p>
          <a:p>
            <a:pPr>
              <a:lnSpc>
                <a:spcPct val="120000"/>
              </a:lnSpc>
            </a:pPr>
            <a:r>
              <a:rPr lang="zh-CN" altLang="en-US" sz="2000" b="1">
                <a:solidFill>
                  <a:srgbClr val="0000FF"/>
                </a:solidFill>
                <a:latin typeface="微软雅黑" pitchFamily="34" charset="-122"/>
                <a:ea typeface="微软雅黑" pitchFamily="34" charset="-122"/>
              </a:rPr>
              <a:t>按顺序执行，故程序空间局部性好！</a:t>
            </a:r>
            <a:endParaRPr lang="en-US" altLang="zh-CN" sz="2000" b="1">
              <a:solidFill>
                <a:srgbClr val="0000FF"/>
              </a:solidFill>
              <a:latin typeface="微软雅黑" pitchFamily="34" charset="-122"/>
              <a:ea typeface="微软雅黑" pitchFamily="34" charset="-122"/>
            </a:endParaRPr>
          </a:p>
        </p:txBody>
      </p:sp>
      <p:sp>
        <p:nvSpPr>
          <p:cNvPr id="761911" name="Rectangle 55"/>
          <p:cNvSpPr>
            <a:spLocks noChangeArrowheads="1"/>
          </p:cNvSpPr>
          <p:nvPr/>
        </p:nvSpPr>
        <p:spPr bwMode="auto">
          <a:xfrm>
            <a:off x="296863" y="5589588"/>
            <a:ext cx="6164262" cy="730250"/>
          </a:xfrm>
          <a:prstGeom prst="rect">
            <a:avLst/>
          </a:prstGeom>
          <a:noFill/>
          <a:ln w="9525">
            <a:noFill/>
            <a:miter lim="800000"/>
            <a:headEnd/>
            <a:tailEnd/>
          </a:ln>
        </p:spPr>
        <p:txBody>
          <a:bodyPr lIns="0" tIns="0" rIns="0" bIns="0" anchor="ctr">
            <a:spAutoFit/>
          </a:bodyPr>
          <a:lstStyle/>
          <a:p>
            <a:pPr>
              <a:lnSpc>
                <a:spcPct val="120000"/>
              </a:lnSpc>
            </a:pPr>
            <a:r>
              <a:rPr lang="zh-CN" altLang="en-US" sz="2000" b="1">
                <a:solidFill>
                  <a:srgbClr val="0000FF"/>
                </a:solidFill>
                <a:latin typeface="微软雅黑" pitchFamily="34" charset="-122"/>
                <a:ea typeface="微软雅黑" pitchFamily="34" charset="-122"/>
              </a:rPr>
              <a:t>数组元素按顺序存放，按顺序访问，故空间局部性好；</a:t>
            </a:r>
          </a:p>
          <a:p>
            <a:pPr>
              <a:lnSpc>
                <a:spcPct val="120000"/>
              </a:lnSpc>
            </a:pPr>
            <a:r>
              <a:rPr lang="zh-CN" altLang="en-US" sz="2000" b="1">
                <a:solidFill>
                  <a:srgbClr val="0000FF"/>
                </a:solidFill>
                <a:latin typeface="微软雅黑" pitchFamily="34" charset="-122"/>
                <a:ea typeface="微软雅黑" pitchFamily="34" charset="-122"/>
              </a:rPr>
              <a:t>每个数组元素都只被访问</a:t>
            </a:r>
            <a:r>
              <a:rPr lang="en-US" altLang="zh-CN" sz="2000" b="1">
                <a:solidFill>
                  <a:srgbClr val="0000FF"/>
                </a:solidFill>
                <a:latin typeface="微软雅黑" pitchFamily="34" charset="-122"/>
                <a:ea typeface="微软雅黑" pitchFamily="34" charset="-122"/>
              </a:rPr>
              <a:t>1</a:t>
            </a:r>
            <a:r>
              <a:rPr lang="zh-CN" altLang="en-US" sz="2000" b="1">
                <a:solidFill>
                  <a:srgbClr val="0000FF"/>
                </a:solidFill>
                <a:latin typeface="微软雅黑" pitchFamily="34" charset="-122"/>
                <a:ea typeface="微软雅黑" pitchFamily="34" charset="-122"/>
              </a:rPr>
              <a:t>次，故没有时间局部性。</a:t>
            </a:r>
          </a:p>
        </p:txBody>
      </p:sp>
      <p:grpSp>
        <p:nvGrpSpPr>
          <p:cNvPr id="569388" name="Group 44"/>
          <p:cNvGrpSpPr>
            <a:grpSpLocks/>
          </p:cNvGrpSpPr>
          <p:nvPr/>
        </p:nvGrpSpPr>
        <p:grpSpPr bwMode="auto">
          <a:xfrm>
            <a:off x="2816225" y="2708275"/>
            <a:ext cx="900113" cy="763588"/>
            <a:chOff x="1604" y="1565"/>
            <a:chExt cx="567" cy="453"/>
          </a:xfrm>
        </p:grpSpPr>
        <p:grpSp>
          <p:nvGrpSpPr>
            <p:cNvPr id="569389" name="Group 59"/>
            <p:cNvGrpSpPr>
              <a:grpSpLocks/>
            </p:cNvGrpSpPr>
            <p:nvPr/>
          </p:nvGrpSpPr>
          <p:grpSpPr bwMode="auto">
            <a:xfrm>
              <a:off x="1604" y="1565"/>
              <a:ext cx="171" cy="453"/>
              <a:chOff x="1633" y="1678"/>
              <a:chExt cx="340" cy="199"/>
            </a:xfrm>
          </p:grpSpPr>
          <p:sp>
            <p:nvSpPr>
              <p:cNvPr id="569390" name="Line 56"/>
              <p:cNvSpPr>
                <a:spLocks noChangeShapeType="1"/>
              </p:cNvSpPr>
              <p:nvPr/>
            </p:nvSpPr>
            <p:spPr bwMode="auto">
              <a:xfrm>
                <a:off x="1633" y="1877"/>
                <a:ext cx="340" cy="0"/>
              </a:xfrm>
              <a:prstGeom prst="line">
                <a:avLst/>
              </a:prstGeom>
              <a:noFill/>
              <a:ln w="28575">
                <a:solidFill>
                  <a:srgbClr val="800000"/>
                </a:solidFill>
                <a:round/>
                <a:headEnd/>
                <a:tailEnd/>
              </a:ln>
            </p:spPr>
            <p:txBody>
              <a:bodyPr lIns="0" tIns="0" rIns="0" bIns="0">
                <a:spAutoFit/>
              </a:bodyPr>
              <a:lstStyle/>
              <a:p>
                <a:endParaRPr lang="zh-CN" altLang="en-US"/>
              </a:p>
            </p:txBody>
          </p:sp>
          <p:sp>
            <p:nvSpPr>
              <p:cNvPr id="569391" name="Line 57"/>
              <p:cNvSpPr>
                <a:spLocks noChangeShapeType="1"/>
              </p:cNvSpPr>
              <p:nvPr/>
            </p:nvSpPr>
            <p:spPr bwMode="auto">
              <a:xfrm>
                <a:off x="1973" y="1678"/>
                <a:ext cx="0" cy="199"/>
              </a:xfrm>
              <a:prstGeom prst="line">
                <a:avLst/>
              </a:prstGeom>
              <a:noFill/>
              <a:ln w="28575">
                <a:solidFill>
                  <a:srgbClr val="800000"/>
                </a:solidFill>
                <a:round/>
                <a:headEnd/>
                <a:tailEnd/>
              </a:ln>
            </p:spPr>
            <p:txBody>
              <a:bodyPr lIns="0" tIns="0" rIns="0" bIns="0">
                <a:spAutoFit/>
              </a:bodyPr>
              <a:lstStyle/>
              <a:p>
                <a:endParaRPr lang="zh-CN" altLang="en-US"/>
              </a:p>
            </p:txBody>
          </p:sp>
          <p:sp>
            <p:nvSpPr>
              <p:cNvPr id="569392" name="Line 58"/>
              <p:cNvSpPr>
                <a:spLocks noChangeShapeType="1"/>
              </p:cNvSpPr>
              <p:nvPr/>
            </p:nvSpPr>
            <p:spPr bwMode="auto">
              <a:xfrm flipH="1">
                <a:off x="1633" y="1678"/>
                <a:ext cx="340" cy="0"/>
              </a:xfrm>
              <a:prstGeom prst="line">
                <a:avLst/>
              </a:prstGeom>
              <a:noFill/>
              <a:ln w="28575">
                <a:solidFill>
                  <a:srgbClr val="800000"/>
                </a:solidFill>
                <a:round/>
                <a:headEnd/>
                <a:tailEnd type="triangle" w="med" len="med"/>
              </a:ln>
            </p:spPr>
            <p:txBody>
              <a:bodyPr lIns="0" tIns="0" rIns="0" bIns="0">
                <a:spAutoFit/>
              </a:bodyPr>
              <a:lstStyle/>
              <a:p>
                <a:endParaRPr lang="zh-CN" altLang="en-US"/>
              </a:p>
            </p:txBody>
          </p:sp>
        </p:grpSp>
        <p:sp>
          <p:nvSpPr>
            <p:cNvPr id="569393" name="Text Box 60"/>
            <p:cNvSpPr txBox="1">
              <a:spLocks noChangeArrowheads="1"/>
            </p:cNvSpPr>
            <p:nvPr/>
          </p:nvSpPr>
          <p:spPr bwMode="auto">
            <a:xfrm>
              <a:off x="1831" y="1593"/>
              <a:ext cx="340" cy="3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6600"/>
                  </a:solidFill>
                  <a:ea typeface="黑体" pitchFamily="49" charset="-122"/>
                </a:rPr>
                <a:t>循环</a:t>
              </a:r>
              <a:r>
                <a:rPr kumimoji="1" lang="en-US" altLang="zh-CN" sz="2000" b="1">
                  <a:solidFill>
                    <a:srgbClr val="006600"/>
                  </a:solidFill>
                  <a:ea typeface="黑体" pitchFamily="49" charset="-122"/>
                </a:rPr>
                <a:t>n</a:t>
              </a:r>
              <a:r>
                <a:rPr kumimoji="1" lang="zh-CN" altLang="en-US" sz="2000" b="1">
                  <a:solidFill>
                    <a:srgbClr val="006600"/>
                  </a:solidFill>
                  <a:ea typeface="黑体" pitchFamily="49" charset="-122"/>
                </a:rPr>
                <a:t>次</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1860">
                                            <p:txEl>
                                              <p:pRg st="0" end="0"/>
                                            </p:txEl>
                                          </p:spTgt>
                                        </p:tgtEl>
                                        <p:attrNameLst>
                                          <p:attrName>style.visibility</p:attrName>
                                        </p:attrNameLst>
                                      </p:cBhvr>
                                      <p:to>
                                        <p:strVal val="visible"/>
                                      </p:to>
                                    </p:set>
                                    <p:animEffect transition="in" filter="blinds(horizontal)">
                                      <p:cBhvr>
                                        <p:cTn id="7" dur="500"/>
                                        <p:tgtEl>
                                          <p:spTgt spid="76186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1860">
                                            <p:txEl>
                                              <p:pRg st="1" end="1"/>
                                            </p:txEl>
                                          </p:spTgt>
                                        </p:tgtEl>
                                        <p:attrNameLst>
                                          <p:attrName>style.visibility</p:attrName>
                                        </p:attrNameLst>
                                      </p:cBhvr>
                                      <p:to>
                                        <p:strVal val="visible"/>
                                      </p:to>
                                    </p:set>
                                    <p:animEffect transition="in" filter="blinds(horizontal)">
                                      <p:cBhvr>
                                        <p:cTn id="10" dur="500"/>
                                        <p:tgtEl>
                                          <p:spTgt spid="76186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61860">
                                            <p:txEl>
                                              <p:pRg st="2" end="2"/>
                                            </p:txEl>
                                          </p:spTgt>
                                        </p:tgtEl>
                                        <p:attrNameLst>
                                          <p:attrName>style.visibility</p:attrName>
                                        </p:attrNameLst>
                                      </p:cBhvr>
                                      <p:to>
                                        <p:strVal val="visible"/>
                                      </p:to>
                                    </p:set>
                                    <p:animEffect transition="in" filter="blinds(horizontal)">
                                      <p:cBhvr>
                                        <p:cTn id="15" dur="500"/>
                                        <p:tgtEl>
                                          <p:spTgt spid="76186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61860">
                                            <p:txEl>
                                              <p:pRg st="3" end="3"/>
                                            </p:txEl>
                                          </p:spTgt>
                                        </p:tgtEl>
                                        <p:attrNameLst>
                                          <p:attrName>style.visibility</p:attrName>
                                        </p:attrNameLst>
                                      </p:cBhvr>
                                      <p:to>
                                        <p:strVal val="visible"/>
                                      </p:to>
                                    </p:set>
                                    <p:animEffect transition="in" filter="blinds(horizontal)">
                                      <p:cBhvr>
                                        <p:cTn id="18" dur="500"/>
                                        <p:tgtEl>
                                          <p:spTgt spid="76186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61860">
                                            <p:txEl>
                                              <p:pRg st="4" end="4"/>
                                            </p:txEl>
                                          </p:spTgt>
                                        </p:tgtEl>
                                        <p:attrNameLst>
                                          <p:attrName>style.visibility</p:attrName>
                                        </p:attrNameLst>
                                      </p:cBhvr>
                                      <p:to>
                                        <p:strVal val="visible"/>
                                      </p:to>
                                    </p:set>
                                    <p:animEffect transition="in" filter="blinds(horizontal)">
                                      <p:cBhvr>
                                        <p:cTn id="21" dur="500"/>
                                        <p:tgtEl>
                                          <p:spTgt spid="761860">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61860">
                                            <p:txEl>
                                              <p:pRg st="5" end="5"/>
                                            </p:txEl>
                                          </p:spTgt>
                                        </p:tgtEl>
                                        <p:attrNameLst>
                                          <p:attrName>style.visibility</p:attrName>
                                        </p:attrNameLst>
                                      </p:cBhvr>
                                      <p:to>
                                        <p:strVal val="visible"/>
                                      </p:to>
                                    </p:set>
                                    <p:animEffect transition="in" filter="blinds(horizontal)">
                                      <p:cBhvr>
                                        <p:cTn id="24" dur="500"/>
                                        <p:tgtEl>
                                          <p:spTgt spid="761860">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61860">
                                            <p:txEl>
                                              <p:pRg st="6" end="6"/>
                                            </p:txEl>
                                          </p:spTgt>
                                        </p:tgtEl>
                                        <p:attrNameLst>
                                          <p:attrName>style.visibility</p:attrName>
                                        </p:attrNameLst>
                                      </p:cBhvr>
                                      <p:to>
                                        <p:strVal val="visible"/>
                                      </p:to>
                                    </p:set>
                                    <p:animEffect transition="in" filter="blinds(horizontal)">
                                      <p:cBhvr>
                                        <p:cTn id="27" dur="500"/>
                                        <p:tgtEl>
                                          <p:spTgt spid="761860">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61860">
                                            <p:txEl>
                                              <p:pRg st="7" end="7"/>
                                            </p:txEl>
                                          </p:spTgt>
                                        </p:tgtEl>
                                        <p:attrNameLst>
                                          <p:attrName>style.visibility</p:attrName>
                                        </p:attrNameLst>
                                      </p:cBhvr>
                                      <p:to>
                                        <p:strVal val="visible"/>
                                      </p:to>
                                    </p:set>
                                    <p:animEffect transition="in" filter="blinds(horizontal)">
                                      <p:cBhvr>
                                        <p:cTn id="30" dur="500"/>
                                        <p:tgtEl>
                                          <p:spTgt spid="761860">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61860">
                                            <p:txEl>
                                              <p:pRg st="8" end="8"/>
                                            </p:txEl>
                                          </p:spTgt>
                                        </p:tgtEl>
                                        <p:attrNameLst>
                                          <p:attrName>style.visibility</p:attrName>
                                        </p:attrNameLst>
                                      </p:cBhvr>
                                      <p:to>
                                        <p:strVal val="visible"/>
                                      </p:to>
                                    </p:set>
                                    <p:animEffect transition="in" filter="blinds(horizontal)">
                                      <p:cBhvr>
                                        <p:cTn id="33" dur="500"/>
                                        <p:tgtEl>
                                          <p:spTgt spid="761860">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69388"/>
                                        </p:tgtEl>
                                        <p:attrNameLst>
                                          <p:attrName>style.visibility</p:attrName>
                                        </p:attrNameLst>
                                      </p:cBhvr>
                                      <p:to>
                                        <p:strVal val="visible"/>
                                      </p:to>
                                    </p:set>
                                    <p:animEffect transition="in" filter="blinds(horizontal)">
                                      <p:cBhvr>
                                        <p:cTn id="38" dur="500"/>
                                        <p:tgtEl>
                                          <p:spTgt spid="56938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61910"/>
                                        </p:tgtEl>
                                        <p:attrNameLst>
                                          <p:attrName>style.visibility</p:attrName>
                                        </p:attrNameLst>
                                      </p:cBhvr>
                                      <p:to>
                                        <p:strVal val="visible"/>
                                      </p:to>
                                    </p:set>
                                    <p:animEffect transition="in" filter="blinds(horizontal)">
                                      <p:cBhvr>
                                        <p:cTn id="43" dur="500"/>
                                        <p:tgtEl>
                                          <p:spTgt spid="76191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61860">
                                            <p:txEl>
                                              <p:pRg st="10" end="10"/>
                                            </p:txEl>
                                          </p:spTgt>
                                        </p:tgtEl>
                                        <p:attrNameLst>
                                          <p:attrName>style.visibility</p:attrName>
                                        </p:attrNameLst>
                                      </p:cBhvr>
                                      <p:to>
                                        <p:strVal val="visible"/>
                                      </p:to>
                                    </p:set>
                                    <p:animEffect transition="in" filter="blinds(horizontal)">
                                      <p:cBhvr>
                                        <p:cTn id="48" dur="500"/>
                                        <p:tgtEl>
                                          <p:spTgt spid="761860">
                                            <p:txEl>
                                              <p:pRg st="10" end="10"/>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61860">
                                            <p:txEl>
                                              <p:pRg st="11" end="11"/>
                                            </p:txEl>
                                          </p:spTgt>
                                        </p:tgtEl>
                                        <p:attrNameLst>
                                          <p:attrName>style.visibility</p:attrName>
                                        </p:attrNameLst>
                                      </p:cBhvr>
                                      <p:to>
                                        <p:strVal val="visible"/>
                                      </p:to>
                                    </p:set>
                                    <p:animEffect transition="in" filter="blinds(horizontal)">
                                      <p:cBhvr>
                                        <p:cTn id="51" dur="500"/>
                                        <p:tgtEl>
                                          <p:spTgt spid="761860">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61860">
                                            <p:txEl>
                                              <p:pRg st="12" end="12"/>
                                            </p:txEl>
                                          </p:spTgt>
                                        </p:tgtEl>
                                        <p:attrNameLst>
                                          <p:attrName>style.visibility</p:attrName>
                                        </p:attrNameLst>
                                      </p:cBhvr>
                                      <p:to>
                                        <p:strVal val="visible"/>
                                      </p:to>
                                    </p:set>
                                    <p:animEffect transition="in" filter="blinds(horizontal)">
                                      <p:cBhvr>
                                        <p:cTn id="54" dur="500"/>
                                        <p:tgtEl>
                                          <p:spTgt spid="761860">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61911"/>
                                        </p:tgtEl>
                                        <p:attrNameLst>
                                          <p:attrName>style.visibility</p:attrName>
                                        </p:attrNameLst>
                                      </p:cBhvr>
                                      <p:to>
                                        <p:strVal val="visible"/>
                                      </p:to>
                                    </p:set>
                                    <p:animEffect transition="in" filter="blinds(horizontal)">
                                      <p:cBhvr>
                                        <p:cTn id="59" dur="500"/>
                                        <p:tgtEl>
                                          <p:spTgt spid="76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910" grpId="0"/>
      <p:bldP spid="7619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idx="4294967295"/>
          </p:nvPr>
        </p:nvSpPr>
        <p:spPr/>
        <p:txBody>
          <a:bodyPr lIns="91440" tIns="45720" rIns="91440" bIns="45720" anchor="ctr"/>
          <a:lstStyle/>
          <a:p>
            <a:pPr eaLnBrk="1" hangingPunct="1"/>
            <a:r>
              <a:rPr lang="zh-CN" altLang="en-US" sz="3200"/>
              <a:t>程序的局部性原理举例</a:t>
            </a:r>
            <a:r>
              <a:rPr lang="en-US" altLang="zh-CN" sz="3200"/>
              <a:t>2</a:t>
            </a:r>
          </a:p>
        </p:txBody>
      </p:sp>
      <p:sp>
        <p:nvSpPr>
          <p:cNvPr id="570371" name="Rectangle 3"/>
          <p:cNvSpPr>
            <a:spLocks noGrp="1" noChangeArrowheads="1"/>
          </p:cNvSpPr>
          <p:nvPr>
            <p:ph type="body" idx="4294967295"/>
          </p:nvPr>
        </p:nvSpPr>
        <p:spPr>
          <a:xfrm>
            <a:off x="12700" y="649288"/>
            <a:ext cx="8783638" cy="1096962"/>
          </a:xfrm>
        </p:spPr>
        <p:txBody>
          <a:bodyPr lIns="91440" tIns="45720" rIns="91440" bIns="45720"/>
          <a:lstStyle/>
          <a:p>
            <a:pPr eaLnBrk="1" hangingPunct="1">
              <a:lnSpc>
                <a:spcPct val="110000"/>
              </a:lnSpc>
              <a:buFontTx/>
              <a:buNone/>
            </a:pPr>
            <a:r>
              <a:rPr lang="zh-CN" altLang="en-US" sz="1000">
                <a:ea typeface="宋体" pitchFamily="2" charset="-122"/>
              </a:rPr>
              <a:t>      </a:t>
            </a:r>
            <a:r>
              <a:rPr lang="zh-CN" altLang="en-US" sz="2000">
                <a:latin typeface="微软雅黑" pitchFamily="34" charset="-122"/>
                <a:ea typeface="微软雅黑" pitchFamily="34" charset="-122"/>
              </a:rPr>
              <a:t>以下哪个对数组</a:t>
            </a:r>
            <a:r>
              <a:rPr lang="en-US" altLang="zh-CN" sz="2000">
                <a:latin typeface="微软雅黑" pitchFamily="34" charset="-122"/>
                <a:ea typeface="微软雅黑" pitchFamily="34" charset="-122"/>
              </a:rPr>
              <a:t>a</a:t>
            </a:r>
            <a:r>
              <a:rPr lang="zh-CN" altLang="en-US" sz="2000">
                <a:latin typeface="微软雅黑" pitchFamily="34" charset="-122"/>
                <a:ea typeface="微软雅黑" pitchFamily="34" charset="-122"/>
              </a:rPr>
              <a:t>引用的空间局部性更好？时间局部性呢？变量</a:t>
            </a:r>
            <a:r>
              <a:rPr lang="en-US" altLang="zh-CN" sz="2000">
                <a:latin typeface="微软雅黑" pitchFamily="34" charset="-122"/>
                <a:ea typeface="微软雅黑" pitchFamily="34" charset="-122"/>
              </a:rPr>
              <a:t>sum</a:t>
            </a:r>
            <a:r>
              <a:rPr lang="zh-CN" altLang="en-US" sz="2000">
                <a:latin typeface="微软雅黑" pitchFamily="34" charset="-122"/>
                <a:ea typeface="微软雅黑" pitchFamily="34" charset="-122"/>
              </a:rPr>
              <a:t>的空间局部性和时间局部性如何？对于指令来说，</a:t>
            </a:r>
            <a:r>
              <a:rPr lang="en-US" altLang="zh-CN" sz="2000">
                <a:latin typeface="微软雅黑" pitchFamily="34" charset="-122"/>
                <a:ea typeface="微软雅黑" pitchFamily="34" charset="-122"/>
              </a:rPr>
              <a:t>for</a:t>
            </a:r>
            <a:r>
              <a:rPr lang="zh-CN" altLang="en-US" sz="2000">
                <a:latin typeface="微软雅黑" pitchFamily="34" charset="-122"/>
                <a:ea typeface="微软雅黑" pitchFamily="34" charset="-122"/>
              </a:rPr>
              <a:t>循环体的空间局部性和时间局部性如何？</a:t>
            </a:r>
          </a:p>
        </p:txBody>
      </p:sp>
      <p:sp>
        <p:nvSpPr>
          <p:cNvPr id="736260" name="Rectangle 4"/>
          <p:cNvSpPr>
            <a:spLocks noChangeArrowheads="1"/>
          </p:cNvSpPr>
          <p:nvPr/>
        </p:nvSpPr>
        <p:spPr bwMode="auto">
          <a:xfrm>
            <a:off x="5391150" y="6343650"/>
            <a:ext cx="3429000" cy="274638"/>
          </a:xfrm>
          <a:prstGeom prst="rect">
            <a:avLst/>
          </a:prstGeom>
          <a:noFill/>
          <a:ln w="9525">
            <a:noFill/>
            <a:miter lim="800000"/>
            <a:headEnd/>
            <a:tailEnd/>
          </a:ln>
        </p:spPr>
        <p:txBody>
          <a:bodyPr wrap="none" lIns="0" tIns="0" rIns="0" bIns="0">
            <a:spAutoFit/>
          </a:bodyPr>
          <a:lstStyle/>
          <a:p>
            <a:pPr eaLnBrk="1" hangingPunct="1">
              <a:spcBef>
                <a:spcPct val="20000"/>
              </a:spcBef>
              <a:buClr>
                <a:schemeClr val="accent1"/>
              </a:buClr>
              <a:buSzPct val="80000"/>
              <a:buFont typeface="Wingdings" pitchFamily="2" charset="2"/>
              <a:buNone/>
            </a:pPr>
            <a:r>
              <a:rPr kumimoji="1" lang="zh-CN" altLang="en-US" sz="1800" b="1">
                <a:solidFill>
                  <a:srgbClr val="CC3300"/>
                </a:solidFill>
                <a:latin typeface="微软雅黑" pitchFamily="34" charset="-122"/>
                <a:ea typeface="微软雅黑" pitchFamily="34" charset="-122"/>
                <a:cs typeface="Arial" pitchFamily="34" charset="0"/>
              </a:rPr>
              <a:t>数组在存储器中按行优先顺序存放</a:t>
            </a:r>
            <a:endParaRPr kumimoji="1" lang="zh-CN" altLang="en-US" sz="1800">
              <a:solidFill>
                <a:srgbClr val="CC3300"/>
              </a:solidFill>
              <a:latin typeface="微软雅黑" pitchFamily="34" charset="-122"/>
              <a:ea typeface="微软雅黑" pitchFamily="34" charset="-122"/>
              <a:cs typeface="Arial" pitchFamily="34" charset="0"/>
            </a:endParaRPr>
          </a:p>
        </p:txBody>
      </p:sp>
      <p:sp>
        <p:nvSpPr>
          <p:cNvPr id="570373" name="Text Box 5"/>
          <p:cNvSpPr txBox="1">
            <a:spLocks noChangeArrowheads="1"/>
          </p:cNvSpPr>
          <p:nvPr/>
        </p:nvSpPr>
        <p:spPr bwMode="auto">
          <a:xfrm>
            <a:off x="304800" y="6170613"/>
            <a:ext cx="7507288" cy="274637"/>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736262" name="Rectangle 6"/>
          <p:cNvSpPr>
            <a:spLocks noChangeArrowheads="1"/>
          </p:cNvSpPr>
          <p:nvPr/>
        </p:nvSpPr>
        <p:spPr bwMode="auto">
          <a:xfrm>
            <a:off x="296863" y="4184650"/>
            <a:ext cx="4979987" cy="2549525"/>
          </a:xfrm>
          <a:prstGeom prst="rect">
            <a:avLst/>
          </a:prstGeom>
          <a:solidFill>
            <a:schemeClr val="bg1"/>
          </a:solidFill>
          <a:ln w="9525">
            <a:solidFill>
              <a:schemeClr val="tx1"/>
            </a:solidFill>
            <a:miter lim="800000"/>
            <a:headEnd/>
            <a:tailEnd/>
          </a:ln>
        </p:spPr>
        <p:txBody>
          <a:bodyPr lIns="0" tIns="0" rIns="0" bIns="0">
            <a:spAutoFit/>
          </a:bodyPr>
          <a:lstStyle/>
          <a:p>
            <a:pPr eaLnBrk="1" hangingPunct="1">
              <a:lnSpc>
                <a:spcPct val="110000"/>
              </a:lnSpc>
              <a:buClr>
                <a:schemeClr val="accent1"/>
              </a:buClr>
              <a:buSzPct val="80000"/>
              <a:buFont typeface="Wingdings" pitchFamily="2" charset="2"/>
              <a:buNone/>
            </a:pPr>
            <a:r>
              <a:rPr kumimoji="1" lang="zh-CN" altLang="en-US" sz="1900" b="1">
                <a:solidFill>
                  <a:srgbClr val="CC0000"/>
                </a:solidFill>
                <a:ea typeface="宋体" pitchFamily="2" charset="-122"/>
              </a:rPr>
              <a:t>程序段</a:t>
            </a:r>
            <a:r>
              <a:rPr kumimoji="1" lang="en-US" altLang="zh-CN" sz="1900" b="1">
                <a:solidFill>
                  <a:srgbClr val="CC0000"/>
                </a:solidFill>
                <a:ea typeface="宋体" pitchFamily="2" charset="-122"/>
              </a:rPr>
              <a:t>B:</a:t>
            </a:r>
          </a:p>
          <a:p>
            <a:pPr eaLnBrk="1" hangingPunct="1">
              <a:lnSpc>
                <a:spcPct val="110000"/>
              </a:lnSpc>
              <a:buClr>
                <a:schemeClr val="accent1"/>
              </a:buClr>
              <a:buSzPct val="80000"/>
              <a:buFont typeface="Wingdings" pitchFamily="2" charset="2"/>
              <a:buNone/>
            </a:pPr>
            <a:r>
              <a:rPr kumimoji="1" lang="en-US" altLang="zh-CN" sz="1900" b="1">
                <a:ea typeface="宋体" pitchFamily="2" charset="-122"/>
              </a:rPr>
              <a:t> int sumarraycols(int a[M][N])</a:t>
            </a:r>
          </a:p>
          <a:p>
            <a:pPr eaLnBrk="1" hangingPunct="1">
              <a:lnSpc>
                <a:spcPct val="110000"/>
              </a:lnSpc>
            </a:pPr>
            <a:r>
              <a:rPr kumimoji="1" lang="en-US" altLang="zh-CN" sz="1900" b="1">
                <a:ea typeface="宋体" pitchFamily="2" charset="-122"/>
              </a:rPr>
              <a:t> {</a:t>
            </a:r>
          </a:p>
          <a:p>
            <a:pPr eaLnBrk="1" hangingPunct="1">
              <a:lnSpc>
                <a:spcPct val="110000"/>
              </a:lnSpc>
            </a:pPr>
            <a:r>
              <a:rPr kumimoji="1" lang="en-US" altLang="zh-CN" sz="1900" b="1">
                <a:ea typeface="宋体" pitchFamily="2" charset="-122"/>
              </a:rPr>
              <a:t>     int i, j, sum=0;</a:t>
            </a:r>
          </a:p>
          <a:p>
            <a:pPr eaLnBrk="1" hangingPunct="1">
              <a:lnSpc>
                <a:spcPct val="110000"/>
              </a:lnSpc>
            </a:pPr>
            <a:r>
              <a:rPr kumimoji="1" lang="en-US" altLang="zh-CN" sz="1900" b="1">
                <a:ea typeface="宋体" pitchFamily="2" charset="-122"/>
              </a:rPr>
              <a:t>          for  </a:t>
            </a:r>
            <a:r>
              <a:rPr kumimoji="1" lang="en-US" altLang="zh-CN" sz="1900" b="1">
                <a:solidFill>
                  <a:srgbClr val="CC0000"/>
                </a:solidFill>
                <a:ea typeface="宋体" pitchFamily="2" charset="-122"/>
              </a:rPr>
              <a:t>(j=0; j&lt;N, j++)</a:t>
            </a:r>
          </a:p>
          <a:p>
            <a:pPr eaLnBrk="1" hangingPunct="1">
              <a:lnSpc>
                <a:spcPct val="110000"/>
              </a:lnSpc>
            </a:pPr>
            <a:r>
              <a:rPr kumimoji="1" lang="en-US" altLang="zh-CN" sz="1900" b="1">
                <a:ea typeface="宋体" pitchFamily="2" charset="-122"/>
              </a:rPr>
              <a:t>	  for </a:t>
            </a:r>
            <a:r>
              <a:rPr kumimoji="1" lang="en-US" altLang="zh-CN" sz="1900" b="1">
                <a:solidFill>
                  <a:srgbClr val="0000FF"/>
                </a:solidFill>
                <a:ea typeface="宋体" pitchFamily="2" charset="-122"/>
              </a:rPr>
              <a:t>(i=0; i&lt;M, i++)</a:t>
            </a:r>
            <a:r>
              <a:rPr kumimoji="1" lang="en-US" altLang="zh-CN" sz="1900" b="1">
                <a:ea typeface="宋体" pitchFamily="2" charset="-122"/>
              </a:rPr>
              <a:t>  sum+=a[i][j];</a:t>
            </a:r>
          </a:p>
          <a:p>
            <a:pPr eaLnBrk="1" hangingPunct="1">
              <a:lnSpc>
                <a:spcPct val="110000"/>
              </a:lnSpc>
            </a:pPr>
            <a:r>
              <a:rPr kumimoji="1" lang="en-US" altLang="zh-CN" sz="1900" b="1">
                <a:ea typeface="宋体" pitchFamily="2" charset="-122"/>
              </a:rPr>
              <a:t>           return sum;</a:t>
            </a:r>
          </a:p>
          <a:p>
            <a:pPr eaLnBrk="1" hangingPunct="1">
              <a:lnSpc>
                <a:spcPct val="110000"/>
              </a:lnSpc>
            </a:pPr>
            <a:r>
              <a:rPr kumimoji="1" lang="en-US" altLang="zh-CN" sz="1900" b="1">
                <a:ea typeface="宋体" pitchFamily="2" charset="-122"/>
              </a:rPr>
              <a:t> }</a:t>
            </a:r>
          </a:p>
        </p:txBody>
      </p:sp>
      <p:sp>
        <p:nvSpPr>
          <p:cNvPr id="736263" name="Rectangle 7"/>
          <p:cNvSpPr>
            <a:spLocks noChangeArrowheads="1"/>
          </p:cNvSpPr>
          <p:nvPr/>
        </p:nvSpPr>
        <p:spPr bwMode="auto">
          <a:xfrm>
            <a:off x="296863" y="1862138"/>
            <a:ext cx="4995862" cy="2206625"/>
          </a:xfrm>
          <a:prstGeom prst="rect">
            <a:avLst/>
          </a:prstGeom>
          <a:noFill/>
          <a:ln w="9525">
            <a:solidFill>
              <a:schemeClr val="tx1"/>
            </a:solidFill>
            <a:miter lim="800000"/>
            <a:headEnd/>
            <a:tailEnd/>
          </a:ln>
        </p:spPr>
        <p:txBody>
          <a:bodyPr lIns="0" tIns="0" rIns="0" bIns="0">
            <a:spAutoFit/>
          </a:bodyPr>
          <a:lstStyle/>
          <a:p>
            <a:pPr eaLnBrk="1" hangingPunct="1">
              <a:lnSpc>
                <a:spcPct val="95000"/>
              </a:lnSpc>
            </a:pPr>
            <a:r>
              <a:rPr kumimoji="1" lang="zh-CN" altLang="en-US" sz="1900" b="1">
                <a:solidFill>
                  <a:srgbClr val="CC3300"/>
                </a:solidFill>
                <a:ea typeface="宋体" pitchFamily="2" charset="-122"/>
              </a:rPr>
              <a:t>程序段</a:t>
            </a:r>
            <a:r>
              <a:rPr kumimoji="1" lang="en-US" altLang="zh-CN" sz="1900" b="1">
                <a:solidFill>
                  <a:srgbClr val="CC3300"/>
                </a:solidFill>
                <a:ea typeface="宋体" pitchFamily="2" charset="-122"/>
              </a:rPr>
              <a:t>A:</a:t>
            </a:r>
          </a:p>
          <a:p>
            <a:pPr eaLnBrk="1" hangingPunct="1">
              <a:lnSpc>
                <a:spcPct val="95000"/>
              </a:lnSpc>
            </a:pPr>
            <a:r>
              <a:rPr kumimoji="1" lang="en-US" altLang="zh-CN" sz="1900" b="1">
                <a:ea typeface="宋体" pitchFamily="2" charset="-122"/>
              </a:rPr>
              <a:t> int sumarrayrows(int a[M][N])</a:t>
            </a:r>
          </a:p>
          <a:p>
            <a:pPr eaLnBrk="1" hangingPunct="1">
              <a:lnSpc>
                <a:spcPct val="95000"/>
              </a:lnSpc>
            </a:pPr>
            <a:r>
              <a:rPr kumimoji="1" lang="en-US" altLang="zh-CN" sz="1900" b="1">
                <a:ea typeface="宋体" pitchFamily="2" charset="-122"/>
              </a:rPr>
              <a:t> {</a:t>
            </a:r>
          </a:p>
          <a:p>
            <a:pPr eaLnBrk="1" hangingPunct="1">
              <a:lnSpc>
                <a:spcPct val="95000"/>
              </a:lnSpc>
            </a:pPr>
            <a:r>
              <a:rPr kumimoji="1" lang="en-US" altLang="zh-CN" sz="1900" b="1">
                <a:ea typeface="宋体" pitchFamily="2" charset="-122"/>
              </a:rPr>
              <a:t>    int i, j, sum=0;</a:t>
            </a:r>
          </a:p>
          <a:p>
            <a:pPr eaLnBrk="1" hangingPunct="1">
              <a:lnSpc>
                <a:spcPct val="95000"/>
              </a:lnSpc>
            </a:pPr>
            <a:r>
              <a:rPr kumimoji="1" lang="en-US" altLang="zh-CN" sz="1900" b="1">
                <a:ea typeface="宋体" pitchFamily="2" charset="-122"/>
              </a:rPr>
              <a:t>        for  (</a:t>
            </a:r>
            <a:r>
              <a:rPr kumimoji="1" lang="en-US" altLang="zh-CN" sz="1900" b="1">
                <a:solidFill>
                  <a:srgbClr val="CC0000"/>
                </a:solidFill>
                <a:ea typeface="宋体" pitchFamily="2" charset="-122"/>
              </a:rPr>
              <a:t>i=0; i&lt;M, i++)</a:t>
            </a:r>
          </a:p>
          <a:p>
            <a:pPr eaLnBrk="1" hangingPunct="1">
              <a:lnSpc>
                <a:spcPct val="95000"/>
              </a:lnSpc>
            </a:pPr>
            <a:r>
              <a:rPr kumimoji="1" lang="en-US" altLang="zh-CN" sz="1900" b="1">
                <a:ea typeface="宋体" pitchFamily="2" charset="-122"/>
              </a:rPr>
              <a:t>	for </a:t>
            </a:r>
            <a:r>
              <a:rPr kumimoji="1" lang="en-US" altLang="zh-CN" sz="1900" b="1">
                <a:solidFill>
                  <a:srgbClr val="0000FF"/>
                </a:solidFill>
                <a:ea typeface="宋体" pitchFamily="2" charset="-122"/>
              </a:rPr>
              <a:t>(j=0; j&lt;N, j++)  </a:t>
            </a:r>
            <a:r>
              <a:rPr kumimoji="1" lang="en-US" altLang="zh-CN" sz="1900" b="1">
                <a:ea typeface="宋体" pitchFamily="2" charset="-122"/>
              </a:rPr>
              <a:t>sum+=a[i][j];</a:t>
            </a:r>
          </a:p>
          <a:p>
            <a:pPr eaLnBrk="1" hangingPunct="1">
              <a:lnSpc>
                <a:spcPct val="95000"/>
              </a:lnSpc>
            </a:pPr>
            <a:r>
              <a:rPr kumimoji="1" lang="en-US" altLang="zh-CN" sz="1900" b="1">
                <a:ea typeface="宋体" pitchFamily="2" charset="-122"/>
              </a:rPr>
              <a:t>        return sum;</a:t>
            </a:r>
          </a:p>
          <a:p>
            <a:pPr eaLnBrk="1" hangingPunct="1">
              <a:lnSpc>
                <a:spcPct val="95000"/>
              </a:lnSpc>
            </a:pPr>
            <a:r>
              <a:rPr kumimoji="1" lang="en-US" altLang="zh-CN" sz="1900" b="1">
                <a:ea typeface="宋体" pitchFamily="2" charset="-122"/>
              </a:rPr>
              <a:t> }</a:t>
            </a:r>
          </a:p>
        </p:txBody>
      </p:sp>
      <p:sp>
        <p:nvSpPr>
          <p:cNvPr id="736264" name="Rectangle 8"/>
          <p:cNvSpPr>
            <a:spLocks noChangeArrowheads="1"/>
          </p:cNvSpPr>
          <p:nvPr/>
        </p:nvSpPr>
        <p:spPr bwMode="auto">
          <a:xfrm>
            <a:off x="6021388" y="1460500"/>
            <a:ext cx="2765425" cy="363538"/>
          </a:xfrm>
          <a:prstGeom prst="rect">
            <a:avLst/>
          </a:prstGeom>
          <a:noFill/>
          <a:ln w="25400">
            <a:noFill/>
            <a:miter lim="800000"/>
            <a:headEnd/>
            <a:tailEnd/>
          </a:ln>
        </p:spPr>
        <p:txBody>
          <a:bodyPr wrap="none" lIns="89140" tIns="43777" rIns="89140" bIns="43777">
            <a:spAutoFit/>
          </a:bodyPr>
          <a:lstStyle/>
          <a:p>
            <a:r>
              <a:rPr kumimoji="1" lang="en-US" altLang="zh-CN" sz="1800" b="1">
                <a:solidFill>
                  <a:srgbClr val="006600"/>
                </a:solidFill>
                <a:ea typeface="黑体" pitchFamily="49" charset="-122"/>
              </a:rPr>
              <a:t>M=N=2048</a:t>
            </a:r>
            <a:r>
              <a:rPr kumimoji="1" lang="zh-CN" altLang="en-US" sz="1800" b="1">
                <a:solidFill>
                  <a:srgbClr val="006600"/>
                </a:solidFill>
                <a:ea typeface="黑体" pitchFamily="49" charset="-122"/>
              </a:rPr>
              <a:t>时</a:t>
            </a:r>
            <a:r>
              <a:rPr lang="zh-CN" altLang="en-US" sz="1800" b="1">
                <a:solidFill>
                  <a:srgbClr val="006600"/>
                </a:solidFill>
                <a:ea typeface="黑体" pitchFamily="49" charset="-122"/>
              </a:rPr>
              <a:t>主存的布局</a:t>
            </a:r>
            <a:r>
              <a:rPr lang="en-US" altLang="zh-CN" sz="1800" b="1">
                <a:solidFill>
                  <a:srgbClr val="006600"/>
                </a:solidFill>
                <a:ea typeface="黑体" pitchFamily="49" charset="-122"/>
              </a:rPr>
              <a:t>:</a:t>
            </a:r>
          </a:p>
        </p:txBody>
      </p:sp>
      <p:grpSp>
        <p:nvGrpSpPr>
          <p:cNvPr id="2" name="Group 9"/>
          <p:cNvGrpSpPr>
            <a:grpSpLocks/>
          </p:cNvGrpSpPr>
          <p:nvPr/>
        </p:nvGrpSpPr>
        <p:grpSpPr bwMode="auto">
          <a:xfrm>
            <a:off x="5346700" y="1835150"/>
            <a:ext cx="3556000" cy="4421188"/>
            <a:chOff x="3560" y="1196"/>
            <a:chExt cx="1985" cy="2728"/>
          </a:xfrm>
        </p:grpSpPr>
        <p:sp>
          <p:nvSpPr>
            <p:cNvPr id="570378" name="Rectangle 10"/>
            <p:cNvSpPr>
              <a:spLocks noChangeArrowheads="1"/>
            </p:cNvSpPr>
            <p:nvPr/>
          </p:nvSpPr>
          <p:spPr bwMode="auto">
            <a:xfrm>
              <a:off x="3709" y="1318"/>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0x100</a:t>
              </a:r>
            </a:p>
          </p:txBody>
        </p:sp>
        <p:sp>
          <p:nvSpPr>
            <p:cNvPr id="570379" name="Rectangle 11"/>
            <p:cNvSpPr>
              <a:spLocks noChangeArrowheads="1"/>
            </p:cNvSpPr>
            <p:nvPr/>
          </p:nvSpPr>
          <p:spPr bwMode="auto">
            <a:xfrm>
              <a:off x="3702" y="1769"/>
              <a:ext cx="432"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a:t>
              </a:r>
              <a:r>
                <a:rPr lang="en-US" altLang="zh-CN" b="1">
                  <a:ea typeface="PMingLiU" pitchFamily="18" charset="-120"/>
                </a:rPr>
                <a:t>7</a:t>
              </a:r>
              <a:r>
                <a:rPr lang="en-US" altLang="zh-TW" b="1">
                  <a:ea typeface="PMingLiU" pitchFamily="18" charset="-120"/>
                </a:rPr>
                <a:t>C</a:t>
              </a:r>
            </a:p>
          </p:txBody>
        </p:sp>
        <p:sp>
          <p:nvSpPr>
            <p:cNvPr id="570380" name="Rectangle 12"/>
            <p:cNvSpPr>
              <a:spLocks noChangeArrowheads="1"/>
            </p:cNvSpPr>
            <p:nvPr/>
          </p:nvSpPr>
          <p:spPr bwMode="auto">
            <a:xfrm>
              <a:off x="3702" y="1913"/>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a:t>
              </a:r>
              <a:r>
                <a:rPr lang="en-US" altLang="zh-CN" b="1">
                  <a:ea typeface="PMingLiU" pitchFamily="18" charset="-120"/>
                </a:rPr>
                <a:t>8</a:t>
              </a:r>
              <a:r>
                <a:rPr lang="en-US" altLang="zh-TW" b="1">
                  <a:ea typeface="PMingLiU" pitchFamily="18" charset="-120"/>
                </a:rPr>
                <a:t>0</a:t>
              </a:r>
            </a:p>
          </p:txBody>
        </p:sp>
        <p:sp>
          <p:nvSpPr>
            <p:cNvPr id="570381" name="Rectangle 13"/>
            <p:cNvSpPr>
              <a:spLocks noChangeArrowheads="1"/>
            </p:cNvSpPr>
            <p:nvPr/>
          </p:nvSpPr>
          <p:spPr bwMode="auto">
            <a:xfrm>
              <a:off x="3702" y="2057"/>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a:t>
              </a:r>
              <a:r>
                <a:rPr lang="en-US" altLang="zh-CN" b="1">
                  <a:ea typeface="PMingLiU" pitchFamily="18" charset="-120"/>
                </a:rPr>
                <a:t>8</a:t>
              </a:r>
              <a:r>
                <a:rPr lang="en-US" altLang="zh-TW" b="1">
                  <a:ea typeface="PMingLiU" pitchFamily="18" charset="-120"/>
                </a:rPr>
                <a:t>4</a:t>
              </a:r>
            </a:p>
          </p:txBody>
        </p:sp>
        <p:sp>
          <p:nvSpPr>
            <p:cNvPr id="570382" name="Rectangle 14"/>
            <p:cNvSpPr>
              <a:spLocks noChangeArrowheads="1"/>
            </p:cNvSpPr>
            <p:nvPr/>
          </p:nvSpPr>
          <p:spPr bwMode="auto">
            <a:xfrm>
              <a:off x="3702" y="2538"/>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0x400</a:t>
              </a:r>
            </a:p>
          </p:txBody>
        </p:sp>
        <p:sp>
          <p:nvSpPr>
            <p:cNvPr id="570383" name="Rectangle 15"/>
            <p:cNvSpPr>
              <a:spLocks noChangeArrowheads="1"/>
            </p:cNvSpPr>
            <p:nvPr/>
          </p:nvSpPr>
          <p:spPr bwMode="auto">
            <a:xfrm>
              <a:off x="3702" y="2682"/>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0x404</a:t>
              </a:r>
            </a:p>
          </p:txBody>
        </p:sp>
        <p:sp>
          <p:nvSpPr>
            <p:cNvPr id="570384" name="Rectangle 16"/>
            <p:cNvSpPr>
              <a:spLocks noChangeArrowheads="1"/>
            </p:cNvSpPr>
            <p:nvPr/>
          </p:nvSpPr>
          <p:spPr bwMode="auto">
            <a:xfrm>
              <a:off x="3702" y="3114"/>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a:t>
              </a:r>
              <a:r>
                <a:rPr lang="en-US" altLang="zh-CN" b="1">
                  <a:ea typeface="PMingLiU" pitchFamily="18" charset="-120"/>
                </a:rPr>
                <a:t>c0</a:t>
              </a:r>
              <a:r>
                <a:rPr lang="en-US" altLang="zh-TW" b="1">
                  <a:ea typeface="PMingLiU" pitchFamily="18" charset="-120"/>
                </a:rPr>
                <a:t>0</a:t>
              </a:r>
            </a:p>
          </p:txBody>
        </p:sp>
        <p:sp>
          <p:nvSpPr>
            <p:cNvPr id="570385" name="Rectangle 17"/>
            <p:cNvSpPr>
              <a:spLocks noChangeArrowheads="1"/>
            </p:cNvSpPr>
            <p:nvPr/>
          </p:nvSpPr>
          <p:spPr bwMode="auto">
            <a:xfrm>
              <a:off x="3702" y="3258"/>
              <a:ext cx="414"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a:t>
              </a:r>
              <a:r>
                <a:rPr lang="en-US" altLang="zh-CN" b="1">
                  <a:ea typeface="PMingLiU" pitchFamily="18" charset="-120"/>
                </a:rPr>
                <a:t>c0</a:t>
              </a:r>
              <a:r>
                <a:rPr lang="en-US" altLang="zh-TW" b="1">
                  <a:ea typeface="PMingLiU" pitchFamily="18" charset="-120"/>
                </a:rPr>
                <a:t>4</a:t>
              </a:r>
            </a:p>
          </p:txBody>
        </p:sp>
        <p:sp>
          <p:nvSpPr>
            <p:cNvPr id="570386" name="Rectangle 18"/>
            <p:cNvSpPr>
              <a:spLocks noChangeArrowheads="1"/>
            </p:cNvSpPr>
            <p:nvPr/>
          </p:nvSpPr>
          <p:spPr bwMode="auto">
            <a:xfrm>
              <a:off x="3709" y="1196"/>
              <a:ext cx="439" cy="206"/>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0x0FC</a:t>
              </a:r>
            </a:p>
          </p:txBody>
        </p:sp>
        <p:sp>
          <p:nvSpPr>
            <p:cNvPr id="570387" name="Text Box 19"/>
            <p:cNvSpPr txBox="1">
              <a:spLocks noChangeArrowheads="1"/>
            </p:cNvSpPr>
            <p:nvPr/>
          </p:nvSpPr>
          <p:spPr bwMode="auto">
            <a:xfrm>
              <a:off x="5291" y="1443"/>
              <a:ext cx="254" cy="2291"/>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800" b="1">
                  <a:solidFill>
                    <a:srgbClr val="006600"/>
                  </a:solidFill>
                  <a:ea typeface="黑体" pitchFamily="49" charset="-122"/>
                </a:rPr>
                <a:t>指  令                            数   据</a:t>
              </a:r>
            </a:p>
          </p:txBody>
        </p:sp>
        <p:sp>
          <p:nvSpPr>
            <p:cNvPr id="570388" name="Text Box 20"/>
            <p:cNvSpPr txBox="1">
              <a:spLocks noChangeArrowheads="1"/>
            </p:cNvSpPr>
            <p:nvPr/>
          </p:nvSpPr>
          <p:spPr bwMode="auto">
            <a:xfrm>
              <a:off x="4978" y="2539"/>
              <a:ext cx="183" cy="214"/>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70389" name="Text Box 21"/>
            <p:cNvSpPr txBox="1">
              <a:spLocks noChangeArrowheads="1"/>
            </p:cNvSpPr>
            <p:nvPr/>
          </p:nvSpPr>
          <p:spPr bwMode="auto">
            <a:xfrm>
              <a:off x="4978" y="3710"/>
              <a:ext cx="522" cy="214"/>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sum</a:t>
              </a:r>
            </a:p>
          </p:txBody>
        </p:sp>
        <p:sp>
          <p:nvSpPr>
            <p:cNvPr id="570390" name="Rectangle 22"/>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34</a:t>
              </a:r>
              <a:endParaRPr lang="en-US" altLang="zh-TW" b="1">
                <a:ea typeface="PMingLiU" pitchFamily="18" charset="-120"/>
              </a:endParaRPr>
            </a:p>
          </p:txBody>
        </p:sp>
        <p:sp>
          <p:nvSpPr>
            <p:cNvPr id="570391" name="Rectangle 23"/>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35</a:t>
              </a:r>
              <a:endParaRPr lang="en-US" altLang="zh-TW" b="1">
                <a:ea typeface="PMingLiU" pitchFamily="18" charset="-120"/>
              </a:endParaRPr>
            </a:p>
          </p:txBody>
        </p:sp>
        <p:sp>
          <p:nvSpPr>
            <p:cNvPr id="570392" name="Rectangle 24"/>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a[0]</a:t>
              </a:r>
              <a:r>
                <a:rPr lang="en-US" altLang="zh-CN" b="1">
                  <a:ea typeface="PMingLiU" pitchFamily="18" charset="-120"/>
                </a:rPr>
                <a:t>[0]</a:t>
              </a:r>
              <a:endParaRPr lang="en-US" altLang="zh-TW" b="1">
                <a:ea typeface="PMingLiU" pitchFamily="18" charset="-120"/>
              </a:endParaRPr>
            </a:p>
          </p:txBody>
        </p:sp>
        <p:sp>
          <p:nvSpPr>
            <p:cNvPr id="570393" name="Rectangle 25"/>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a[0]</a:t>
              </a:r>
              <a:r>
                <a:rPr lang="en-US" altLang="zh-TW" b="1">
                  <a:ea typeface="PMingLiU" pitchFamily="18" charset="-120"/>
                </a:rPr>
                <a:t>[1]</a:t>
              </a:r>
            </a:p>
          </p:txBody>
        </p:sp>
        <p:sp>
          <p:nvSpPr>
            <p:cNvPr id="570394" name="Rectangle 26"/>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800" b="1">
                  <a:latin typeface="Times New Roman" pitchFamily="18" charset="0"/>
                  <a:ea typeface="华文新魏" pitchFamily="2" charset="-122"/>
                </a:rPr>
                <a:t>• • •</a:t>
              </a:r>
              <a:endParaRPr lang="en-US" altLang="zh-TW" sz="1800" b="1">
                <a:ea typeface="华文新魏" pitchFamily="2" charset="-122"/>
              </a:endParaRPr>
            </a:p>
          </p:txBody>
        </p:sp>
        <p:sp>
          <p:nvSpPr>
            <p:cNvPr id="570395" name="Rectangle 27"/>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a[0]</a:t>
              </a:r>
              <a:r>
                <a:rPr lang="en-US" altLang="zh-TW" b="1">
                  <a:ea typeface="PMingLiU" pitchFamily="18" charset="-120"/>
                </a:rPr>
                <a:t>[</a:t>
              </a:r>
              <a:r>
                <a:rPr lang="en-US" altLang="zh-CN" b="1">
                  <a:ea typeface="PMingLiU" pitchFamily="18" charset="-120"/>
                </a:rPr>
                <a:t>2047</a:t>
              </a:r>
              <a:r>
                <a:rPr lang="en-US" altLang="zh-TW" b="1">
                  <a:ea typeface="PMingLiU" pitchFamily="18" charset="-120"/>
                </a:rPr>
                <a:t>]</a:t>
              </a:r>
            </a:p>
          </p:txBody>
        </p:sp>
        <p:sp>
          <p:nvSpPr>
            <p:cNvPr id="570396" name="Rectangle 28"/>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a[1]</a:t>
              </a:r>
              <a:r>
                <a:rPr lang="en-US" altLang="zh-TW" b="1">
                  <a:ea typeface="PMingLiU" pitchFamily="18" charset="-120"/>
                </a:rPr>
                <a:t>[</a:t>
              </a:r>
              <a:r>
                <a:rPr lang="en-US" altLang="zh-CN" b="1">
                  <a:ea typeface="PMingLiU" pitchFamily="18" charset="-120"/>
                </a:rPr>
                <a:t>0</a:t>
              </a:r>
              <a:r>
                <a:rPr lang="en-US" altLang="zh-TW" b="1">
                  <a:ea typeface="PMingLiU" pitchFamily="18" charset="-120"/>
                </a:rPr>
                <a:t>]</a:t>
              </a:r>
            </a:p>
          </p:txBody>
        </p:sp>
        <p:sp>
          <p:nvSpPr>
            <p:cNvPr id="570397" name="Rectangle 29"/>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a[1]</a:t>
              </a:r>
              <a:r>
                <a:rPr lang="en-US" altLang="zh-TW" b="1">
                  <a:ea typeface="PMingLiU" pitchFamily="18" charset="-120"/>
                </a:rPr>
                <a:t>[</a:t>
              </a:r>
              <a:r>
                <a:rPr lang="en-US" altLang="zh-CN" b="1">
                  <a:ea typeface="PMingLiU" pitchFamily="18" charset="-120"/>
                </a:rPr>
                <a:t>1</a:t>
              </a:r>
              <a:r>
                <a:rPr lang="en-US" altLang="zh-TW" b="1">
                  <a:ea typeface="PMingLiU" pitchFamily="18" charset="-120"/>
                </a:rPr>
                <a:t>]</a:t>
              </a:r>
            </a:p>
          </p:txBody>
        </p:sp>
        <p:sp>
          <p:nvSpPr>
            <p:cNvPr id="570398" name="Rectangle 30"/>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0399" name="Rectangle 31"/>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70400" name="Rectangle 32"/>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0401" name="Rectangle 33"/>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1</a:t>
              </a:r>
              <a:endParaRPr lang="en-US" altLang="zh-TW" b="1">
                <a:ea typeface="PMingLiU" pitchFamily="18" charset="-120"/>
              </a:endParaRPr>
            </a:p>
          </p:txBody>
        </p:sp>
        <p:sp>
          <p:nvSpPr>
            <p:cNvPr id="570402" name="Rectangle 34"/>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b="1">
                  <a:ea typeface="PMingLiU" pitchFamily="18" charset="-120"/>
                </a:rPr>
                <a:t>I</a:t>
              </a:r>
              <a:r>
                <a:rPr lang="en-US" altLang="zh-CN" b="1">
                  <a:ea typeface="PMingLiU" pitchFamily="18" charset="-120"/>
                </a:rPr>
                <a:t>2</a:t>
              </a:r>
              <a:endParaRPr lang="en-US" altLang="zh-TW" b="1">
                <a:ea typeface="PMingLiU" pitchFamily="18" charset="-120"/>
              </a:endParaRPr>
            </a:p>
          </p:txBody>
        </p:sp>
        <p:sp>
          <p:nvSpPr>
            <p:cNvPr id="570403" name="Rectangle 35"/>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b="1">
                  <a:ea typeface="PMingLiU" pitchFamily="18" charset="-120"/>
                </a:rPr>
                <a:t>I33</a:t>
              </a:r>
              <a:endParaRPr lang="en-US" altLang="zh-TW" b="1">
                <a:ea typeface="PMingLiU" pitchFamily="18" charset="-120"/>
              </a:endParaRPr>
            </a:p>
          </p:txBody>
        </p:sp>
        <p:sp>
          <p:nvSpPr>
            <p:cNvPr id="570404" name="Rectangle 36"/>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grpSp>
          <p:nvGrpSpPr>
            <p:cNvPr id="570405" name="Group 37"/>
            <p:cNvGrpSpPr>
              <a:grpSpLocks/>
            </p:cNvGrpSpPr>
            <p:nvPr/>
          </p:nvGrpSpPr>
          <p:grpSpPr bwMode="auto">
            <a:xfrm>
              <a:off x="5023" y="1497"/>
              <a:ext cx="202" cy="416"/>
              <a:chOff x="5023" y="1497"/>
              <a:chExt cx="202" cy="416"/>
            </a:xfrm>
          </p:grpSpPr>
          <p:sp>
            <p:nvSpPr>
              <p:cNvPr id="570406" name="Line 38"/>
              <p:cNvSpPr>
                <a:spLocks noChangeShapeType="1"/>
              </p:cNvSpPr>
              <p:nvPr/>
            </p:nvSpPr>
            <p:spPr bwMode="auto">
              <a:xfrm>
                <a:off x="5023" y="1913"/>
                <a:ext cx="202" cy="0"/>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0407" name="Line 39"/>
              <p:cNvSpPr>
                <a:spLocks noChangeShapeType="1"/>
              </p:cNvSpPr>
              <p:nvPr/>
            </p:nvSpPr>
            <p:spPr bwMode="auto">
              <a:xfrm flipV="1">
                <a:off x="5225" y="1497"/>
                <a:ext cx="0" cy="416"/>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0408" name="Line 40"/>
              <p:cNvSpPr>
                <a:spLocks noChangeShapeType="1"/>
              </p:cNvSpPr>
              <p:nvPr/>
            </p:nvSpPr>
            <p:spPr bwMode="auto">
              <a:xfrm flipH="1">
                <a:off x="5023" y="1497"/>
                <a:ext cx="202" cy="0"/>
              </a:xfrm>
              <a:prstGeom prst="line">
                <a:avLst/>
              </a:prstGeom>
              <a:noFill/>
              <a:ln w="38100">
                <a:solidFill>
                  <a:srgbClr val="CC0000"/>
                </a:solidFill>
                <a:round/>
                <a:headEnd/>
                <a:tailEnd type="triangle" w="med" len="med"/>
              </a:ln>
            </p:spPr>
            <p:txBody>
              <a:bodyPr lIns="0" tIns="0" rIns="0" bIns="0">
                <a:spAutoFit/>
              </a:bodyPr>
              <a:lstStyle/>
              <a:p>
                <a:endParaRPr lang="zh-CN" altLang="en-US"/>
              </a:p>
            </p:txBody>
          </p:sp>
        </p:grpSp>
        <p:sp>
          <p:nvSpPr>
            <p:cNvPr id="570409" name="Text Box 41"/>
            <p:cNvSpPr txBox="1">
              <a:spLocks noChangeArrowheads="1"/>
            </p:cNvSpPr>
            <p:nvPr/>
          </p:nvSpPr>
          <p:spPr bwMode="auto">
            <a:xfrm>
              <a:off x="3560" y="1581"/>
              <a:ext cx="709" cy="169"/>
            </a:xfrm>
            <a:prstGeom prst="rect">
              <a:avLst/>
            </a:prstGeom>
            <a:noFill/>
            <a:ln w="9525">
              <a:noFill/>
              <a:miter lim="800000"/>
              <a:headEnd/>
              <a:tailEnd/>
            </a:ln>
          </p:spPr>
          <p:txBody>
            <a:bodyPr lIns="0" tIns="0" rIns="0" bIns="0">
              <a:spAutoFit/>
            </a:bodyPr>
            <a:lstStyle/>
            <a:p>
              <a:pPr eaLnBrk="1" hangingPunct="1">
                <a:spcBef>
                  <a:spcPct val="50000"/>
                </a:spcBef>
              </a:pPr>
              <a:r>
                <a:rPr lang="en-US" altLang="zh-CN" sz="1800" b="1">
                  <a:solidFill>
                    <a:srgbClr val="CC0000"/>
                  </a:solidFill>
                  <a:ea typeface="黑体" pitchFamily="49" charset="-122"/>
                  <a:cs typeface="Arial" pitchFamily="34" charset="0"/>
                </a:rPr>
                <a:t>fo</a:t>
              </a:r>
              <a:r>
                <a:rPr kumimoji="1" lang="en-US" altLang="zh-CN" sz="1800" b="1">
                  <a:solidFill>
                    <a:srgbClr val="CC0000"/>
                  </a:solidFill>
                  <a:ea typeface="黑体" pitchFamily="49" charset="-122"/>
                  <a:cs typeface="Arial" pitchFamily="34" charset="0"/>
                </a:rPr>
                <a:t>r</a:t>
              </a:r>
              <a:r>
                <a:rPr kumimoji="1" lang="zh-CN" altLang="en-US" sz="1800">
                  <a:solidFill>
                    <a:srgbClr val="CC0000"/>
                  </a:solidFill>
                  <a:ea typeface="黑体" pitchFamily="49" charset="-122"/>
                  <a:cs typeface="Arial" pitchFamily="34" charset="0"/>
                </a:rPr>
                <a:t>循环体</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63"/>
                                        </p:tgtEl>
                                        <p:attrNameLst>
                                          <p:attrName>style.visibility</p:attrName>
                                        </p:attrNameLst>
                                      </p:cBhvr>
                                      <p:to>
                                        <p:strVal val="visible"/>
                                      </p:to>
                                    </p:set>
                                    <p:animEffect transition="in" filter="blinds(horizontal)">
                                      <p:cBhvr>
                                        <p:cTn id="7" dur="500"/>
                                        <p:tgtEl>
                                          <p:spTgt spid="7362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6262"/>
                                        </p:tgtEl>
                                        <p:attrNameLst>
                                          <p:attrName>style.visibility</p:attrName>
                                        </p:attrNameLst>
                                      </p:cBhvr>
                                      <p:to>
                                        <p:strVal val="visible"/>
                                      </p:to>
                                    </p:set>
                                    <p:animEffect transition="in" filter="blinds(horizontal)">
                                      <p:cBhvr>
                                        <p:cTn id="12" dur="500"/>
                                        <p:tgtEl>
                                          <p:spTgt spid="7362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6260"/>
                                        </p:tgtEl>
                                        <p:attrNameLst>
                                          <p:attrName>style.visibility</p:attrName>
                                        </p:attrNameLst>
                                      </p:cBhvr>
                                      <p:to>
                                        <p:strVal val="visible"/>
                                      </p:to>
                                    </p:set>
                                    <p:animEffect transition="in" filter="blinds(horizontal)">
                                      <p:cBhvr>
                                        <p:cTn id="17" dur="500"/>
                                        <p:tgtEl>
                                          <p:spTgt spid="7362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6264"/>
                                        </p:tgtEl>
                                        <p:attrNameLst>
                                          <p:attrName>style.visibility</p:attrName>
                                        </p:attrNameLst>
                                      </p:cBhvr>
                                      <p:to>
                                        <p:strVal val="visible"/>
                                      </p:to>
                                    </p:set>
                                    <p:animEffect transition="in" filter="blinds(horizontal)">
                                      <p:cBhvr>
                                        <p:cTn id="22" dur="500"/>
                                        <p:tgtEl>
                                          <p:spTgt spid="7362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p:bldP spid="736262" grpId="0" animBg="1"/>
      <p:bldP spid="736263" grpId="0" animBg="1"/>
      <p:bldP spid="7362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idx="4294967295"/>
          </p:nvPr>
        </p:nvSpPr>
        <p:spPr/>
        <p:txBody>
          <a:bodyPr lIns="91440" tIns="45720" rIns="91440" bIns="45720" anchor="ctr"/>
          <a:lstStyle/>
          <a:p>
            <a:pPr eaLnBrk="1" hangingPunct="1"/>
            <a:r>
              <a:rPr lang="zh-CN" altLang="en-US"/>
              <a:t>程序的局部性原理举例</a:t>
            </a:r>
            <a:r>
              <a:rPr lang="en-US" altLang="zh-CN"/>
              <a:t>2</a:t>
            </a:r>
          </a:p>
        </p:txBody>
      </p:sp>
      <p:sp>
        <p:nvSpPr>
          <p:cNvPr id="737283" name="Rectangle 3"/>
          <p:cNvSpPr>
            <a:spLocks noGrp="1" noChangeArrowheads="1"/>
          </p:cNvSpPr>
          <p:nvPr>
            <p:ph type="body" idx="4294967295"/>
          </p:nvPr>
        </p:nvSpPr>
        <p:spPr>
          <a:xfrm>
            <a:off x="71438" y="1089025"/>
            <a:ext cx="6156325" cy="4716463"/>
          </a:xfrm>
        </p:spPr>
        <p:txBody>
          <a:bodyPr lIns="91440" tIns="45720" rIns="91440" bIns="45720"/>
          <a:lstStyle/>
          <a:p>
            <a:pPr eaLnBrk="1" hangingPunct="1">
              <a:lnSpc>
                <a:spcPct val="110000"/>
              </a:lnSpc>
              <a:buFontTx/>
              <a:buNone/>
            </a:pPr>
            <a:r>
              <a:rPr lang="zh-CN" altLang="en-US" sz="2000">
                <a:solidFill>
                  <a:srgbClr val="CC0000"/>
                </a:solidFill>
                <a:latin typeface="微软雅黑" pitchFamily="34" charset="-122"/>
                <a:ea typeface="微软雅黑" pitchFamily="34" charset="-122"/>
              </a:rPr>
              <a:t>程序段</a:t>
            </a:r>
            <a:r>
              <a:rPr lang="en-US" altLang="zh-CN" sz="2000">
                <a:solidFill>
                  <a:srgbClr val="CC0000"/>
                </a:solidFill>
                <a:latin typeface="微软雅黑" pitchFamily="34" charset="-122"/>
                <a:ea typeface="微软雅黑" pitchFamily="34" charset="-122"/>
              </a:rPr>
              <a:t>A</a:t>
            </a:r>
            <a:r>
              <a:rPr lang="zh-CN" altLang="en-US" sz="2000">
                <a:solidFill>
                  <a:srgbClr val="CC0000"/>
                </a:solidFill>
                <a:latin typeface="微软雅黑" pitchFamily="34" charset="-122"/>
                <a:ea typeface="微软雅黑" pitchFamily="34" charset="-122"/>
              </a:rPr>
              <a:t>的时间局部性和空间局部性分析</a:t>
            </a:r>
          </a:p>
          <a:p>
            <a:pPr eaLnBrk="1" hangingPunct="1">
              <a:lnSpc>
                <a:spcPct val="120000"/>
              </a:lnSpc>
              <a:buFontTx/>
              <a:buNone/>
            </a:pP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1</a:t>
            </a:r>
            <a:r>
              <a:rPr lang="zh-CN" altLang="en-US" sz="2000">
                <a:latin typeface="微软雅黑" pitchFamily="34" charset="-122"/>
                <a:ea typeface="微软雅黑" pitchFamily="34" charset="-122"/>
              </a:rPr>
              <a:t>）</a:t>
            </a:r>
            <a:r>
              <a:rPr lang="zh-CN" altLang="en-US" sz="2000">
                <a:solidFill>
                  <a:srgbClr val="0000FF"/>
                </a:solidFill>
                <a:latin typeface="微软雅黑" pitchFamily="34" charset="-122"/>
                <a:ea typeface="微软雅黑" pitchFamily="34" charset="-122"/>
              </a:rPr>
              <a:t>数组</a:t>
            </a:r>
            <a:r>
              <a:rPr lang="en-US" altLang="zh-CN" sz="2000">
                <a:solidFill>
                  <a:srgbClr val="0000FF"/>
                </a:solidFill>
                <a:latin typeface="微软雅黑" pitchFamily="34" charset="-122"/>
                <a:ea typeface="微软雅黑" pitchFamily="34" charset="-122"/>
              </a:rPr>
              <a:t>a</a:t>
            </a:r>
            <a:r>
              <a:rPr lang="zh-CN" altLang="en-US" sz="2000">
                <a:solidFill>
                  <a:srgbClr val="0000FF"/>
                </a:solidFill>
                <a:latin typeface="微软雅黑" pitchFamily="34" charset="-122"/>
                <a:ea typeface="微软雅黑" pitchFamily="34" charset="-122"/>
              </a:rPr>
              <a:t>：</a:t>
            </a:r>
            <a:r>
              <a:rPr lang="zh-CN" altLang="en-US" sz="2000">
                <a:latin typeface="微软雅黑" pitchFamily="34" charset="-122"/>
                <a:ea typeface="微软雅黑" pitchFamily="34" charset="-122"/>
              </a:rPr>
              <a:t>访问顺序为</a:t>
            </a:r>
            <a:r>
              <a:rPr lang="en-US" altLang="zh-CN" sz="2000">
                <a:latin typeface="微软雅黑" pitchFamily="34" charset="-122"/>
                <a:ea typeface="微软雅黑" pitchFamily="34" charset="-122"/>
              </a:rPr>
              <a:t>a[0][0], a[0][1] ,……,  a[0][2047]; a[1][0], a[1][1],…… ,a[1][2047];</a:t>
            </a:r>
          </a:p>
          <a:p>
            <a:pPr eaLnBrk="1" hangingPunct="1">
              <a:lnSpc>
                <a:spcPct val="120000"/>
              </a:lnSpc>
              <a:buFontTx/>
              <a:buNone/>
            </a:pP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，与存放顺序一致，故空间局部性好！</a:t>
            </a:r>
          </a:p>
          <a:p>
            <a:pPr eaLnBrk="1" hangingPunct="1">
              <a:lnSpc>
                <a:spcPct val="120000"/>
              </a:lnSpc>
              <a:buFontTx/>
              <a:buNone/>
            </a:pPr>
            <a:r>
              <a:rPr lang="zh-CN" altLang="en-US" sz="2000">
                <a:latin typeface="微软雅黑" pitchFamily="34" charset="-122"/>
                <a:ea typeface="微软雅黑" pitchFamily="34" charset="-122"/>
              </a:rPr>
              <a:t>     因为每个</a:t>
            </a:r>
            <a:r>
              <a:rPr lang="en-US" altLang="zh-CN" sz="2000">
                <a:latin typeface="微软雅黑" pitchFamily="34" charset="-122"/>
                <a:ea typeface="微软雅黑" pitchFamily="34" charset="-122"/>
              </a:rPr>
              <a:t>a[i][j]</a:t>
            </a:r>
            <a:r>
              <a:rPr lang="zh-CN" altLang="en-US" sz="2000">
                <a:latin typeface="微软雅黑" pitchFamily="34" charset="-122"/>
                <a:ea typeface="微软雅黑" pitchFamily="34" charset="-122"/>
              </a:rPr>
              <a:t>只被访问一次，故时间局部性差！ </a:t>
            </a:r>
          </a:p>
          <a:p>
            <a:pPr eaLnBrk="1" hangingPunct="1">
              <a:lnSpc>
                <a:spcPct val="120000"/>
              </a:lnSpc>
              <a:buFontTx/>
              <a:buNone/>
            </a:pP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a:t>
            </a:r>
            <a:r>
              <a:rPr lang="zh-CN" altLang="en-US" sz="2000">
                <a:solidFill>
                  <a:srgbClr val="0000FF"/>
                </a:solidFill>
                <a:latin typeface="微软雅黑" pitchFamily="34" charset="-122"/>
                <a:ea typeface="微软雅黑" pitchFamily="34" charset="-122"/>
              </a:rPr>
              <a:t>变量</a:t>
            </a:r>
            <a:r>
              <a:rPr lang="en-US" altLang="zh-CN" sz="2000">
                <a:solidFill>
                  <a:srgbClr val="0000FF"/>
                </a:solidFill>
                <a:latin typeface="微软雅黑" pitchFamily="34" charset="-122"/>
                <a:ea typeface="微软雅黑" pitchFamily="34" charset="-122"/>
              </a:rPr>
              <a:t>sum</a:t>
            </a:r>
            <a:r>
              <a:rPr lang="zh-CN" altLang="en-US" sz="2000">
                <a:solidFill>
                  <a:srgbClr val="0000FF"/>
                </a:solidFill>
                <a:latin typeface="微软雅黑" pitchFamily="34" charset="-122"/>
                <a:ea typeface="微软雅黑" pitchFamily="34" charset="-122"/>
              </a:rPr>
              <a:t>：</a:t>
            </a:r>
            <a:r>
              <a:rPr lang="zh-CN" altLang="en-US" sz="2000">
                <a:latin typeface="微软雅黑" pitchFamily="34" charset="-122"/>
                <a:ea typeface="微软雅黑" pitchFamily="34" charset="-122"/>
              </a:rPr>
              <a:t>单个变量不考虑空间局部性；每次循环都要访问</a:t>
            </a:r>
            <a:r>
              <a:rPr lang="en-US" altLang="zh-CN" sz="2000">
                <a:latin typeface="微软雅黑" pitchFamily="34" charset="-122"/>
                <a:ea typeface="微软雅黑" pitchFamily="34" charset="-122"/>
              </a:rPr>
              <a:t>sum</a:t>
            </a:r>
            <a:r>
              <a:rPr lang="zh-CN" altLang="en-US" sz="2000">
                <a:latin typeface="微软雅黑" pitchFamily="34" charset="-122"/>
                <a:ea typeface="微软雅黑" pitchFamily="34" charset="-122"/>
              </a:rPr>
              <a:t>，所以其时间局部性较好！</a:t>
            </a:r>
          </a:p>
          <a:p>
            <a:pPr eaLnBrk="1" hangingPunct="1">
              <a:lnSpc>
                <a:spcPct val="120000"/>
              </a:lnSpc>
              <a:buFontTx/>
              <a:buNone/>
            </a:pP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3</a:t>
            </a:r>
            <a:r>
              <a:rPr lang="zh-CN" altLang="en-US" sz="2000">
                <a:latin typeface="微软雅黑" pitchFamily="34" charset="-122"/>
                <a:ea typeface="微软雅黑" pitchFamily="34" charset="-122"/>
              </a:rPr>
              <a:t>） </a:t>
            </a:r>
            <a:r>
              <a:rPr lang="en-US" altLang="zh-CN" sz="2000">
                <a:solidFill>
                  <a:srgbClr val="0000FF"/>
                </a:solidFill>
                <a:latin typeface="微软雅黑" pitchFamily="34" charset="-122"/>
                <a:ea typeface="微软雅黑" pitchFamily="34" charset="-122"/>
              </a:rPr>
              <a:t>for</a:t>
            </a:r>
            <a:r>
              <a:rPr lang="zh-CN" altLang="en-US" sz="2000">
                <a:solidFill>
                  <a:srgbClr val="0000FF"/>
                </a:solidFill>
                <a:latin typeface="微软雅黑" pitchFamily="34" charset="-122"/>
                <a:ea typeface="微软雅黑" pitchFamily="34" charset="-122"/>
              </a:rPr>
              <a:t>循环体：</a:t>
            </a:r>
            <a:r>
              <a:rPr lang="zh-CN" altLang="en-US" sz="2000">
                <a:latin typeface="微软雅黑" pitchFamily="34" charset="-122"/>
                <a:ea typeface="微软雅黑" pitchFamily="34" charset="-122"/>
              </a:rPr>
              <a:t>循环体内指令按序连续存放，所以空间局部性好！  </a:t>
            </a:r>
          </a:p>
          <a:p>
            <a:pPr eaLnBrk="1" hangingPunct="1">
              <a:lnSpc>
                <a:spcPct val="120000"/>
              </a:lnSpc>
              <a:buFontTx/>
              <a:buNone/>
            </a:pPr>
            <a:r>
              <a:rPr lang="zh-CN" altLang="en-US" sz="2000">
                <a:latin typeface="微软雅黑" pitchFamily="34" charset="-122"/>
                <a:ea typeface="微软雅黑" pitchFamily="34" charset="-122"/>
              </a:rPr>
              <a:t>     循环体被连续重复执行</a:t>
            </a:r>
            <a:r>
              <a:rPr lang="en-US" altLang="zh-CN" sz="2000">
                <a:latin typeface="微软雅黑" pitchFamily="34" charset="-122"/>
                <a:ea typeface="微软雅黑" pitchFamily="34" charset="-122"/>
              </a:rPr>
              <a:t>2048x2048</a:t>
            </a:r>
            <a:r>
              <a:rPr lang="zh-CN" altLang="en-US" sz="2000">
                <a:latin typeface="微软雅黑" pitchFamily="34" charset="-122"/>
                <a:ea typeface="微软雅黑" pitchFamily="34" charset="-122"/>
              </a:rPr>
              <a:t>次，所以时间局部性好！</a:t>
            </a:r>
          </a:p>
        </p:txBody>
      </p:sp>
      <p:sp>
        <p:nvSpPr>
          <p:cNvPr id="571396" name="Text Box 4"/>
          <p:cNvSpPr txBox="1">
            <a:spLocks noChangeArrowheads="1"/>
          </p:cNvSpPr>
          <p:nvPr/>
        </p:nvSpPr>
        <p:spPr bwMode="auto">
          <a:xfrm>
            <a:off x="304800" y="6170613"/>
            <a:ext cx="7507288" cy="274637"/>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571397" name="Group 6"/>
          <p:cNvGrpSpPr>
            <a:grpSpLocks/>
          </p:cNvGrpSpPr>
          <p:nvPr/>
        </p:nvGrpSpPr>
        <p:grpSpPr bwMode="auto">
          <a:xfrm>
            <a:off x="6011863" y="908050"/>
            <a:ext cx="3151187" cy="4338638"/>
            <a:chOff x="3560" y="1196"/>
            <a:chExt cx="1985" cy="2733"/>
          </a:xfrm>
        </p:grpSpPr>
        <p:sp>
          <p:nvSpPr>
            <p:cNvPr id="571398" name="Rectangle 7"/>
            <p:cNvSpPr>
              <a:spLocks noChangeArrowheads="1"/>
            </p:cNvSpPr>
            <p:nvPr/>
          </p:nvSpPr>
          <p:spPr bwMode="auto">
            <a:xfrm>
              <a:off x="3709" y="131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0x100</a:t>
              </a:r>
            </a:p>
          </p:txBody>
        </p:sp>
        <p:sp>
          <p:nvSpPr>
            <p:cNvPr id="571399" name="Rectangle 8"/>
            <p:cNvSpPr>
              <a:spLocks noChangeArrowheads="1"/>
            </p:cNvSpPr>
            <p:nvPr/>
          </p:nvSpPr>
          <p:spPr bwMode="auto">
            <a:xfrm>
              <a:off x="3702" y="1769"/>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7</a:t>
              </a:r>
              <a:r>
                <a:rPr lang="en-US" altLang="zh-TW" sz="1400" b="1">
                  <a:latin typeface="Courier New" pitchFamily="49" charset="0"/>
                  <a:ea typeface="PMingLiU" pitchFamily="18" charset="-120"/>
                </a:rPr>
                <a:t>C</a:t>
              </a:r>
            </a:p>
          </p:txBody>
        </p:sp>
        <p:sp>
          <p:nvSpPr>
            <p:cNvPr id="571400" name="Rectangle 9"/>
            <p:cNvSpPr>
              <a:spLocks noChangeArrowheads="1"/>
            </p:cNvSpPr>
            <p:nvPr/>
          </p:nvSpPr>
          <p:spPr bwMode="auto">
            <a:xfrm>
              <a:off x="3702" y="1913"/>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0</a:t>
              </a:r>
            </a:p>
          </p:txBody>
        </p:sp>
        <p:sp>
          <p:nvSpPr>
            <p:cNvPr id="571401" name="Rectangle 10"/>
            <p:cNvSpPr>
              <a:spLocks noChangeArrowheads="1"/>
            </p:cNvSpPr>
            <p:nvPr/>
          </p:nvSpPr>
          <p:spPr bwMode="auto">
            <a:xfrm>
              <a:off x="3702" y="2057"/>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4</a:t>
              </a:r>
            </a:p>
          </p:txBody>
        </p:sp>
        <p:sp>
          <p:nvSpPr>
            <p:cNvPr id="571402" name="Rectangle 11"/>
            <p:cNvSpPr>
              <a:spLocks noChangeArrowheads="1"/>
            </p:cNvSpPr>
            <p:nvPr/>
          </p:nvSpPr>
          <p:spPr bwMode="auto">
            <a:xfrm>
              <a:off x="3702" y="253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0x400</a:t>
              </a:r>
            </a:p>
          </p:txBody>
        </p:sp>
        <p:sp>
          <p:nvSpPr>
            <p:cNvPr id="571403" name="Rectangle 12"/>
            <p:cNvSpPr>
              <a:spLocks noChangeArrowheads="1"/>
            </p:cNvSpPr>
            <p:nvPr/>
          </p:nvSpPr>
          <p:spPr bwMode="auto">
            <a:xfrm>
              <a:off x="3702" y="2682"/>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0x404</a:t>
              </a:r>
            </a:p>
          </p:txBody>
        </p:sp>
        <p:sp>
          <p:nvSpPr>
            <p:cNvPr id="571404" name="Rectangle 13"/>
            <p:cNvSpPr>
              <a:spLocks noChangeArrowheads="1"/>
            </p:cNvSpPr>
            <p:nvPr/>
          </p:nvSpPr>
          <p:spPr bwMode="auto">
            <a:xfrm>
              <a:off x="3702" y="3114"/>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0</a:t>
              </a:r>
            </a:p>
          </p:txBody>
        </p:sp>
        <p:sp>
          <p:nvSpPr>
            <p:cNvPr id="571405" name="Rectangle 14"/>
            <p:cNvSpPr>
              <a:spLocks noChangeArrowheads="1"/>
            </p:cNvSpPr>
            <p:nvPr/>
          </p:nvSpPr>
          <p:spPr bwMode="auto">
            <a:xfrm>
              <a:off x="3702" y="325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4</a:t>
              </a:r>
            </a:p>
          </p:txBody>
        </p:sp>
        <p:sp>
          <p:nvSpPr>
            <p:cNvPr id="571406" name="Rectangle 15"/>
            <p:cNvSpPr>
              <a:spLocks noChangeArrowheads="1"/>
            </p:cNvSpPr>
            <p:nvPr/>
          </p:nvSpPr>
          <p:spPr bwMode="auto">
            <a:xfrm>
              <a:off x="3709" y="1196"/>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0x0FC</a:t>
              </a:r>
            </a:p>
          </p:txBody>
        </p:sp>
        <p:sp>
          <p:nvSpPr>
            <p:cNvPr id="571407" name="Text Box 16"/>
            <p:cNvSpPr txBox="1">
              <a:spLocks noChangeArrowheads="1"/>
            </p:cNvSpPr>
            <p:nvPr/>
          </p:nvSpPr>
          <p:spPr bwMode="auto">
            <a:xfrm>
              <a:off x="5258" y="1443"/>
              <a:ext cx="287" cy="2291"/>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800" b="1">
                  <a:solidFill>
                    <a:srgbClr val="006600"/>
                  </a:solidFill>
                  <a:ea typeface="黑体" pitchFamily="49" charset="-122"/>
                </a:rPr>
                <a:t>指  令                            数   据</a:t>
              </a:r>
            </a:p>
          </p:txBody>
        </p:sp>
        <p:sp>
          <p:nvSpPr>
            <p:cNvPr id="571408" name="Text Box 17"/>
            <p:cNvSpPr txBox="1">
              <a:spLocks noChangeArrowheads="1"/>
            </p:cNvSpPr>
            <p:nvPr/>
          </p:nvSpPr>
          <p:spPr bwMode="auto">
            <a:xfrm>
              <a:off x="4978" y="2539"/>
              <a:ext cx="183" cy="222"/>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71409" name="Text Box 18"/>
            <p:cNvSpPr txBox="1">
              <a:spLocks noChangeArrowheads="1"/>
            </p:cNvSpPr>
            <p:nvPr/>
          </p:nvSpPr>
          <p:spPr bwMode="auto">
            <a:xfrm>
              <a:off x="4978" y="3710"/>
              <a:ext cx="522"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sum</a:t>
              </a:r>
            </a:p>
          </p:txBody>
        </p:sp>
        <p:sp>
          <p:nvSpPr>
            <p:cNvPr id="571410" name="Rectangle 19"/>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34</a:t>
              </a:r>
              <a:endParaRPr lang="en-US" altLang="zh-TW" sz="1400" b="1">
                <a:latin typeface="Courier New" pitchFamily="49" charset="0"/>
                <a:ea typeface="PMingLiU" pitchFamily="18" charset="-120"/>
              </a:endParaRPr>
            </a:p>
          </p:txBody>
        </p:sp>
        <p:sp>
          <p:nvSpPr>
            <p:cNvPr id="571411" name="Rectangle 20"/>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35</a:t>
              </a:r>
              <a:endParaRPr lang="en-US" altLang="zh-TW" sz="1400" b="1">
                <a:latin typeface="Courier New" pitchFamily="49" charset="0"/>
                <a:ea typeface="PMingLiU" pitchFamily="18" charset="-120"/>
              </a:endParaRPr>
            </a:p>
          </p:txBody>
        </p:sp>
        <p:sp>
          <p:nvSpPr>
            <p:cNvPr id="571412" name="Rectangle 21"/>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a[0]</a:t>
              </a:r>
              <a:r>
                <a:rPr lang="en-US" altLang="zh-CN" sz="1400" b="1">
                  <a:latin typeface="Courier New" pitchFamily="49" charset="0"/>
                  <a:ea typeface="PMingLiU" pitchFamily="18" charset="-120"/>
                </a:rPr>
                <a:t>[0]</a:t>
              </a:r>
              <a:endParaRPr lang="en-US" altLang="zh-TW" sz="1400" b="1">
                <a:latin typeface="Courier New" pitchFamily="49" charset="0"/>
                <a:ea typeface="PMingLiU" pitchFamily="18" charset="-120"/>
              </a:endParaRPr>
            </a:p>
          </p:txBody>
        </p:sp>
        <p:sp>
          <p:nvSpPr>
            <p:cNvPr id="571413" name="Rectangle 22"/>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[1]</a:t>
              </a:r>
            </a:p>
          </p:txBody>
        </p:sp>
        <p:sp>
          <p:nvSpPr>
            <p:cNvPr id="571414" name="Rectangle 23"/>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800" b="1">
                  <a:latin typeface="Times New Roman" pitchFamily="18" charset="0"/>
                  <a:ea typeface="华文新魏" pitchFamily="2" charset="-122"/>
                </a:rPr>
                <a:t>• • •</a:t>
              </a:r>
              <a:endParaRPr lang="en-US" altLang="zh-TW" sz="1800" b="1">
                <a:ea typeface="华文新魏" pitchFamily="2" charset="-122"/>
              </a:endParaRPr>
            </a:p>
          </p:txBody>
        </p:sp>
        <p:sp>
          <p:nvSpPr>
            <p:cNvPr id="571415" name="Rectangle 24"/>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2047</a:t>
              </a:r>
              <a:r>
                <a:rPr lang="en-US" altLang="zh-TW" sz="1400" b="1">
                  <a:latin typeface="Courier New" pitchFamily="49" charset="0"/>
                  <a:ea typeface="PMingLiU" pitchFamily="18" charset="-120"/>
                </a:rPr>
                <a:t>]</a:t>
              </a:r>
            </a:p>
          </p:txBody>
        </p:sp>
        <p:sp>
          <p:nvSpPr>
            <p:cNvPr id="571416" name="Rectangle 25"/>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0</a:t>
              </a:r>
              <a:r>
                <a:rPr lang="en-US" altLang="zh-TW" sz="1400" b="1">
                  <a:latin typeface="Courier New" pitchFamily="49" charset="0"/>
                  <a:ea typeface="PMingLiU" pitchFamily="18" charset="-120"/>
                </a:rPr>
                <a:t>]</a:t>
              </a:r>
            </a:p>
          </p:txBody>
        </p:sp>
        <p:sp>
          <p:nvSpPr>
            <p:cNvPr id="571417" name="Rectangle 26"/>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1</a:t>
              </a:r>
              <a:r>
                <a:rPr lang="en-US" altLang="zh-TW" sz="1400" b="1">
                  <a:latin typeface="Courier New" pitchFamily="49" charset="0"/>
                  <a:ea typeface="PMingLiU" pitchFamily="18" charset="-120"/>
                </a:rPr>
                <a:t>]</a:t>
              </a:r>
            </a:p>
          </p:txBody>
        </p:sp>
        <p:sp>
          <p:nvSpPr>
            <p:cNvPr id="571418" name="Rectangle 27"/>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1419" name="Rectangle 28"/>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71420" name="Rectangle 29"/>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1421" name="Rectangle 30"/>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1</a:t>
              </a:r>
              <a:endParaRPr lang="en-US" altLang="zh-TW" sz="1400" b="1">
                <a:latin typeface="Courier New" pitchFamily="49" charset="0"/>
                <a:ea typeface="PMingLiU" pitchFamily="18" charset="-120"/>
              </a:endParaRPr>
            </a:p>
          </p:txBody>
        </p:sp>
        <p:sp>
          <p:nvSpPr>
            <p:cNvPr id="571422" name="Rectangle 31"/>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2</a:t>
              </a:r>
              <a:endParaRPr lang="en-US" altLang="zh-TW" sz="1400" b="1">
                <a:latin typeface="Courier New" pitchFamily="49" charset="0"/>
                <a:ea typeface="PMingLiU" pitchFamily="18" charset="-120"/>
              </a:endParaRPr>
            </a:p>
          </p:txBody>
        </p:sp>
        <p:sp>
          <p:nvSpPr>
            <p:cNvPr id="571423" name="Rectangle 32"/>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I33</a:t>
              </a:r>
              <a:endParaRPr lang="en-US" altLang="zh-TW" sz="1400" b="1">
                <a:latin typeface="Courier New" pitchFamily="49" charset="0"/>
                <a:ea typeface="PMingLiU" pitchFamily="18" charset="-120"/>
              </a:endParaRPr>
            </a:p>
          </p:txBody>
        </p:sp>
        <p:sp>
          <p:nvSpPr>
            <p:cNvPr id="571424" name="Rectangle 33"/>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grpSp>
          <p:nvGrpSpPr>
            <p:cNvPr id="571425" name="Group 34"/>
            <p:cNvGrpSpPr>
              <a:grpSpLocks/>
            </p:cNvGrpSpPr>
            <p:nvPr/>
          </p:nvGrpSpPr>
          <p:grpSpPr bwMode="auto">
            <a:xfrm>
              <a:off x="5023" y="1497"/>
              <a:ext cx="202" cy="416"/>
              <a:chOff x="5023" y="1497"/>
              <a:chExt cx="202" cy="416"/>
            </a:xfrm>
          </p:grpSpPr>
          <p:sp>
            <p:nvSpPr>
              <p:cNvPr id="571426" name="Line 35"/>
              <p:cNvSpPr>
                <a:spLocks noChangeShapeType="1"/>
              </p:cNvSpPr>
              <p:nvPr/>
            </p:nvSpPr>
            <p:spPr bwMode="auto">
              <a:xfrm>
                <a:off x="5023" y="1913"/>
                <a:ext cx="202" cy="0"/>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1427" name="Line 36"/>
              <p:cNvSpPr>
                <a:spLocks noChangeShapeType="1"/>
              </p:cNvSpPr>
              <p:nvPr/>
            </p:nvSpPr>
            <p:spPr bwMode="auto">
              <a:xfrm flipV="1">
                <a:off x="5225" y="1497"/>
                <a:ext cx="0" cy="416"/>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1428" name="Line 37"/>
              <p:cNvSpPr>
                <a:spLocks noChangeShapeType="1"/>
              </p:cNvSpPr>
              <p:nvPr/>
            </p:nvSpPr>
            <p:spPr bwMode="auto">
              <a:xfrm flipH="1">
                <a:off x="5023" y="1497"/>
                <a:ext cx="202" cy="0"/>
              </a:xfrm>
              <a:prstGeom prst="line">
                <a:avLst/>
              </a:prstGeom>
              <a:noFill/>
              <a:ln w="38100">
                <a:solidFill>
                  <a:srgbClr val="CC0000"/>
                </a:solidFill>
                <a:round/>
                <a:headEnd/>
                <a:tailEnd type="triangle" w="med" len="med"/>
              </a:ln>
            </p:spPr>
            <p:txBody>
              <a:bodyPr lIns="0" tIns="0" rIns="0" bIns="0">
                <a:spAutoFit/>
              </a:bodyPr>
              <a:lstStyle/>
              <a:p>
                <a:endParaRPr lang="zh-CN" altLang="en-US"/>
              </a:p>
            </p:txBody>
          </p:sp>
        </p:grpSp>
        <p:sp>
          <p:nvSpPr>
            <p:cNvPr id="571429" name="Text Box 38"/>
            <p:cNvSpPr txBox="1">
              <a:spLocks noChangeArrowheads="1"/>
            </p:cNvSpPr>
            <p:nvPr/>
          </p:nvSpPr>
          <p:spPr bwMode="auto">
            <a:xfrm>
              <a:off x="3560" y="1581"/>
              <a:ext cx="709" cy="154"/>
            </a:xfrm>
            <a:prstGeom prst="rect">
              <a:avLst/>
            </a:prstGeom>
            <a:noFill/>
            <a:ln w="9525">
              <a:noFill/>
              <a:miter lim="800000"/>
              <a:headEnd/>
              <a:tailEnd/>
            </a:ln>
          </p:spPr>
          <p:txBody>
            <a:bodyPr lIns="0" tIns="0" rIns="0" bIns="0">
              <a:spAutoFit/>
            </a:bodyPr>
            <a:lstStyle/>
            <a:p>
              <a:pPr eaLnBrk="1" hangingPunct="1">
                <a:spcBef>
                  <a:spcPct val="50000"/>
                </a:spcBef>
              </a:pPr>
              <a:r>
                <a:rPr lang="en-US" altLang="zh-CN" b="1">
                  <a:solidFill>
                    <a:srgbClr val="CC0000"/>
                  </a:solidFill>
                  <a:ea typeface="宋体" pitchFamily="2" charset="-122"/>
                  <a:cs typeface="Arial" pitchFamily="34" charset="0"/>
                </a:rPr>
                <a:t>fo</a:t>
              </a:r>
              <a:r>
                <a:rPr kumimoji="1" lang="en-US" altLang="zh-CN" b="1">
                  <a:solidFill>
                    <a:srgbClr val="CC0000"/>
                  </a:solidFill>
                  <a:ea typeface="宋体" pitchFamily="2" charset="-122"/>
                  <a:cs typeface="Arial" pitchFamily="34" charset="0"/>
                </a:rPr>
                <a:t>r</a:t>
              </a:r>
              <a:r>
                <a:rPr kumimoji="1" lang="zh-CN" altLang="en-US" b="1">
                  <a:solidFill>
                    <a:srgbClr val="CC0000"/>
                  </a:solidFill>
                  <a:ea typeface="宋体" pitchFamily="2" charset="-122"/>
                  <a:cs typeface="Arial" pitchFamily="34" charset="0"/>
                </a:rPr>
                <a:t>循环体</a:t>
              </a:r>
            </a:p>
          </p:txBody>
        </p:sp>
      </p:grpSp>
      <p:sp>
        <p:nvSpPr>
          <p:cNvPr id="737319" name="Text Box 39"/>
          <p:cNvSpPr txBox="1">
            <a:spLocks noChangeArrowheads="1"/>
          </p:cNvSpPr>
          <p:nvPr/>
        </p:nvSpPr>
        <p:spPr bwMode="auto">
          <a:xfrm>
            <a:off x="2906713" y="5724525"/>
            <a:ext cx="4700587"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latin typeface="微软雅黑" pitchFamily="34" charset="-122"/>
                <a:ea typeface="微软雅黑" pitchFamily="34" charset="-122"/>
              </a:rPr>
              <a:t>实际上 优化的编译器使循环中的</a:t>
            </a:r>
            <a:r>
              <a:rPr kumimoji="1" lang="en-US" altLang="zh-CN" sz="2000" b="1">
                <a:solidFill>
                  <a:srgbClr val="0000FF"/>
                </a:solidFill>
                <a:latin typeface="微软雅黑" pitchFamily="34" charset="-122"/>
                <a:ea typeface="微软雅黑" pitchFamily="34" charset="-122"/>
              </a:rPr>
              <a:t>sum</a:t>
            </a:r>
            <a:r>
              <a:rPr kumimoji="1" lang="zh-CN" altLang="en-US" sz="2000" b="1">
                <a:solidFill>
                  <a:srgbClr val="0000FF"/>
                </a:solidFill>
                <a:latin typeface="微软雅黑" pitchFamily="34" charset="-122"/>
                <a:ea typeface="微软雅黑" pitchFamily="34" charset="-122"/>
              </a:rPr>
              <a:t>分配在寄存器中，最后才写回存储器！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283">
                                            <p:txEl>
                                              <p:pRg st="1" end="1"/>
                                            </p:txEl>
                                          </p:spTgt>
                                        </p:tgtEl>
                                        <p:attrNameLst>
                                          <p:attrName>style.visibility</p:attrName>
                                        </p:attrNameLst>
                                      </p:cBhvr>
                                      <p:to>
                                        <p:strVal val="visible"/>
                                      </p:to>
                                    </p:set>
                                    <p:animEffect transition="in" filter="blinds(horizontal)">
                                      <p:cBhvr>
                                        <p:cTn id="7" dur="500"/>
                                        <p:tgtEl>
                                          <p:spTgt spid="7372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283">
                                            <p:txEl>
                                              <p:pRg st="2" end="2"/>
                                            </p:txEl>
                                          </p:spTgt>
                                        </p:tgtEl>
                                        <p:attrNameLst>
                                          <p:attrName>style.visibility</p:attrName>
                                        </p:attrNameLst>
                                      </p:cBhvr>
                                      <p:to>
                                        <p:strVal val="visible"/>
                                      </p:to>
                                    </p:set>
                                    <p:animEffect transition="in" filter="blinds(horizontal)">
                                      <p:cBhvr>
                                        <p:cTn id="12" dur="500"/>
                                        <p:tgtEl>
                                          <p:spTgt spid="7372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283">
                                            <p:txEl>
                                              <p:pRg st="3" end="3"/>
                                            </p:txEl>
                                          </p:spTgt>
                                        </p:tgtEl>
                                        <p:attrNameLst>
                                          <p:attrName>style.visibility</p:attrName>
                                        </p:attrNameLst>
                                      </p:cBhvr>
                                      <p:to>
                                        <p:strVal val="visible"/>
                                      </p:to>
                                    </p:set>
                                    <p:animEffect transition="in" filter="blinds(horizontal)">
                                      <p:cBhvr>
                                        <p:cTn id="17" dur="500"/>
                                        <p:tgtEl>
                                          <p:spTgt spid="7372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283">
                                            <p:txEl>
                                              <p:pRg st="4" end="4"/>
                                            </p:txEl>
                                          </p:spTgt>
                                        </p:tgtEl>
                                        <p:attrNameLst>
                                          <p:attrName>style.visibility</p:attrName>
                                        </p:attrNameLst>
                                      </p:cBhvr>
                                      <p:to>
                                        <p:strVal val="visible"/>
                                      </p:to>
                                    </p:set>
                                    <p:animEffect transition="in" filter="blinds(horizontal)">
                                      <p:cBhvr>
                                        <p:cTn id="22" dur="500"/>
                                        <p:tgtEl>
                                          <p:spTgt spid="7372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7283">
                                            <p:txEl>
                                              <p:pRg st="5" end="5"/>
                                            </p:txEl>
                                          </p:spTgt>
                                        </p:tgtEl>
                                        <p:attrNameLst>
                                          <p:attrName>style.visibility</p:attrName>
                                        </p:attrNameLst>
                                      </p:cBhvr>
                                      <p:to>
                                        <p:strVal val="visible"/>
                                      </p:to>
                                    </p:set>
                                    <p:animEffect transition="in" filter="blinds(horizontal)">
                                      <p:cBhvr>
                                        <p:cTn id="27" dur="500"/>
                                        <p:tgtEl>
                                          <p:spTgt spid="7372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7283">
                                            <p:txEl>
                                              <p:pRg st="6" end="6"/>
                                            </p:txEl>
                                          </p:spTgt>
                                        </p:tgtEl>
                                        <p:attrNameLst>
                                          <p:attrName>style.visibility</p:attrName>
                                        </p:attrNameLst>
                                      </p:cBhvr>
                                      <p:to>
                                        <p:strVal val="visible"/>
                                      </p:to>
                                    </p:set>
                                    <p:animEffect transition="in" filter="blinds(horizontal)">
                                      <p:cBhvr>
                                        <p:cTn id="32" dur="500"/>
                                        <p:tgtEl>
                                          <p:spTgt spid="73728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7319"/>
                                        </p:tgtEl>
                                        <p:attrNameLst>
                                          <p:attrName>style.visibility</p:attrName>
                                        </p:attrNameLst>
                                      </p:cBhvr>
                                      <p:to>
                                        <p:strVal val="visible"/>
                                      </p:to>
                                    </p:set>
                                    <p:animEffect transition="in" filter="blinds(horizontal)">
                                      <p:cBhvr>
                                        <p:cTn id="37" dur="500"/>
                                        <p:tgtEl>
                                          <p:spTgt spid="737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idx="4294967295"/>
          </p:nvPr>
        </p:nvSpPr>
        <p:spPr/>
        <p:txBody>
          <a:bodyPr lIns="91440" tIns="45720" rIns="91440" bIns="45720" anchor="ctr"/>
          <a:lstStyle/>
          <a:p>
            <a:pPr eaLnBrk="1" hangingPunct="1"/>
            <a:r>
              <a:rPr lang="zh-CN" altLang="en-US"/>
              <a:t>程序的局部性原理举例</a:t>
            </a:r>
            <a:r>
              <a:rPr lang="en-US" altLang="zh-CN"/>
              <a:t>2</a:t>
            </a:r>
          </a:p>
        </p:txBody>
      </p:sp>
      <p:sp>
        <p:nvSpPr>
          <p:cNvPr id="738307" name="Rectangle 3"/>
          <p:cNvSpPr>
            <a:spLocks noGrp="1" noChangeArrowheads="1"/>
          </p:cNvSpPr>
          <p:nvPr>
            <p:ph type="body" idx="4294967295"/>
          </p:nvPr>
        </p:nvSpPr>
        <p:spPr>
          <a:xfrm>
            <a:off x="161925" y="998538"/>
            <a:ext cx="5715000" cy="3946525"/>
          </a:xfrm>
        </p:spPr>
        <p:txBody>
          <a:bodyPr lIns="91440" tIns="45720" rIns="91440" bIns="45720"/>
          <a:lstStyle/>
          <a:p>
            <a:pPr eaLnBrk="1" hangingPunct="1">
              <a:lnSpc>
                <a:spcPct val="125000"/>
              </a:lnSpc>
              <a:buFontTx/>
              <a:buNone/>
            </a:pPr>
            <a:r>
              <a:rPr lang="zh-CN" altLang="en-US" sz="2000">
                <a:solidFill>
                  <a:srgbClr val="CC0000"/>
                </a:solidFill>
                <a:ea typeface="黑体" pitchFamily="49" charset="-122"/>
              </a:rPr>
              <a:t>程序段</a:t>
            </a:r>
            <a:r>
              <a:rPr lang="en-US" altLang="zh-CN" sz="2000">
                <a:solidFill>
                  <a:srgbClr val="CC0000"/>
                </a:solidFill>
                <a:ea typeface="黑体" pitchFamily="49" charset="-122"/>
              </a:rPr>
              <a:t>B</a:t>
            </a:r>
            <a:r>
              <a:rPr lang="zh-CN" altLang="en-US" sz="2000">
                <a:solidFill>
                  <a:srgbClr val="CC0000"/>
                </a:solidFill>
                <a:ea typeface="黑体" pitchFamily="49" charset="-122"/>
              </a:rPr>
              <a:t>的时间局部性和空间局部性分析</a:t>
            </a:r>
          </a:p>
          <a:p>
            <a:pPr eaLnBrk="1" hangingPunct="1">
              <a:lnSpc>
                <a:spcPct val="125000"/>
              </a:lnSpc>
              <a:buFontTx/>
              <a:buNone/>
            </a:pPr>
            <a:r>
              <a:rPr lang="zh-CN" altLang="en-US" sz="2000">
                <a:ea typeface="黑体" pitchFamily="49" charset="-122"/>
              </a:rPr>
              <a:t>（</a:t>
            </a:r>
            <a:r>
              <a:rPr lang="en-US" altLang="zh-CN" sz="2000">
                <a:ea typeface="黑体" pitchFamily="49" charset="-122"/>
              </a:rPr>
              <a:t>1</a:t>
            </a:r>
            <a:r>
              <a:rPr lang="zh-CN" altLang="en-US" sz="2000">
                <a:ea typeface="黑体" pitchFamily="49" charset="-122"/>
              </a:rPr>
              <a:t>）</a:t>
            </a:r>
            <a:r>
              <a:rPr lang="zh-CN" altLang="en-US" sz="2000">
                <a:solidFill>
                  <a:srgbClr val="0000FF"/>
                </a:solidFill>
                <a:ea typeface="黑体" pitchFamily="49" charset="-122"/>
              </a:rPr>
              <a:t>数组</a:t>
            </a:r>
            <a:r>
              <a:rPr lang="en-US" altLang="zh-CN" sz="2000">
                <a:solidFill>
                  <a:srgbClr val="0000FF"/>
                </a:solidFill>
                <a:ea typeface="黑体" pitchFamily="49" charset="-122"/>
              </a:rPr>
              <a:t>a</a:t>
            </a:r>
            <a:r>
              <a:rPr lang="zh-CN" altLang="en-US" sz="2000">
                <a:solidFill>
                  <a:srgbClr val="0000FF"/>
                </a:solidFill>
                <a:ea typeface="黑体" pitchFamily="49" charset="-122"/>
              </a:rPr>
              <a:t>：</a:t>
            </a:r>
            <a:r>
              <a:rPr lang="zh-CN" altLang="en-US" sz="2000">
                <a:ea typeface="黑体" pitchFamily="49" charset="-122"/>
              </a:rPr>
              <a:t>访问顺序为</a:t>
            </a:r>
            <a:r>
              <a:rPr lang="en-US" altLang="zh-CN" sz="2000">
                <a:ea typeface="黑体" pitchFamily="49" charset="-122"/>
              </a:rPr>
              <a:t>a[0][0], a[1][0] ,……,  a[2047][0]; a[0][1], a[1][1],…… ,a[2047][1];……</a:t>
            </a:r>
            <a:r>
              <a:rPr lang="zh-CN" altLang="en-US" sz="2000">
                <a:ea typeface="黑体" pitchFamily="49" charset="-122"/>
              </a:rPr>
              <a:t>，与存放顺序不一致，每次跳过</a:t>
            </a:r>
            <a:r>
              <a:rPr lang="en-US" altLang="zh-CN" sz="2000">
                <a:ea typeface="黑体" pitchFamily="49" charset="-122"/>
              </a:rPr>
              <a:t>2048</a:t>
            </a:r>
            <a:r>
              <a:rPr lang="zh-CN" altLang="en-US" sz="2000">
                <a:ea typeface="黑体" pitchFamily="49" charset="-122"/>
              </a:rPr>
              <a:t>个单元，若交换单位小于</a:t>
            </a:r>
            <a:r>
              <a:rPr lang="en-US" altLang="zh-CN" sz="2000">
                <a:ea typeface="黑体" pitchFamily="49" charset="-122"/>
              </a:rPr>
              <a:t>2KB</a:t>
            </a:r>
            <a:r>
              <a:rPr lang="zh-CN" altLang="en-US" sz="2000">
                <a:ea typeface="黑体" pitchFamily="49" charset="-122"/>
              </a:rPr>
              <a:t>，则没有空间局部性！</a:t>
            </a:r>
          </a:p>
          <a:p>
            <a:pPr eaLnBrk="1" hangingPunct="1">
              <a:lnSpc>
                <a:spcPct val="125000"/>
              </a:lnSpc>
              <a:buFontTx/>
              <a:buNone/>
            </a:pPr>
            <a:r>
              <a:rPr lang="zh-CN" altLang="en-US" sz="2000">
                <a:ea typeface="黑体" pitchFamily="49" charset="-122"/>
              </a:rPr>
              <a:t>         （时间局部性差，同程序</a:t>
            </a:r>
            <a:r>
              <a:rPr lang="en-US" altLang="zh-CN" sz="2000">
                <a:ea typeface="黑体" pitchFamily="49" charset="-122"/>
              </a:rPr>
              <a:t>A</a:t>
            </a:r>
            <a:r>
              <a:rPr lang="zh-CN" altLang="en-US" sz="2000">
                <a:ea typeface="黑体" pitchFamily="49" charset="-122"/>
              </a:rPr>
              <a:t>） </a:t>
            </a:r>
          </a:p>
          <a:p>
            <a:pPr eaLnBrk="1" hangingPunct="1">
              <a:lnSpc>
                <a:spcPct val="125000"/>
              </a:lnSpc>
              <a:buFontTx/>
              <a:buNone/>
            </a:pPr>
            <a:r>
              <a:rPr lang="zh-CN" altLang="en-US" sz="2000">
                <a:ea typeface="黑体" pitchFamily="49" charset="-122"/>
              </a:rPr>
              <a:t>（</a:t>
            </a:r>
            <a:r>
              <a:rPr lang="en-US" altLang="zh-CN" sz="2000">
                <a:ea typeface="黑体" pitchFamily="49" charset="-122"/>
              </a:rPr>
              <a:t>2</a:t>
            </a:r>
            <a:r>
              <a:rPr lang="zh-CN" altLang="en-US" sz="2000">
                <a:ea typeface="黑体" pitchFamily="49" charset="-122"/>
              </a:rPr>
              <a:t>）</a:t>
            </a:r>
            <a:r>
              <a:rPr lang="zh-CN" altLang="en-US" sz="2000">
                <a:solidFill>
                  <a:srgbClr val="0000FF"/>
                </a:solidFill>
                <a:ea typeface="黑体" pitchFamily="49" charset="-122"/>
              </a:rPr>
              <a:t>变量</a:t>
            </a:r>
            <a:r>
              <a:rPr lang="en-US" altLang="zh-CN" sz="2000">
                <a:solidFill>
                  <a:srgbClr val="0000FF"/>
                </a:solidFill>
                <a:ea typeface="黑体" pitchFamily="49" charset="-122"/>
              </a:rPr>
              <a:t>sum</a:t>
            </a:r>
            <a:r>
              <a:rPr lang="zh-CN" altLang="en-US" sz="2000">
                <a:solidFill>
                  <a:srgbClr val="0000FF"/>
                </a:solidFill>
                <a:ea typeface="黑体" pitchFamily="49" charset="-122"/>
              </a:rPr>
              <a:t>：</a:t>
            </a:r>
            <a:r>
              <a:rPr lang="zh-CN" altLang="en-US" sz="2000">
                <a:ea typeface="黑体" pitchFamily="49" charset="-122"/>
              </a:rPr>
              <a:t>（同程序</a:t>
            </a:r>
            <a:r>
              <a:rPr lang="en-US" altLang="zh-CN" sz="2000">
                <a:ea typeface="黑体" pitchFamily="49" charset="-122"/>
              </a:rPr>
              <a:t>A</a:t>
            </a:r>
            <a:r>
              <a:rPr lang="zh-CN" altLang="en-US" sz="2000">
                <a:ea typeface="黑体" pitchFamily="49" charset="-122"/>
              </a:rPr>
              <a:t> ）</a:t>
            </a:r>
            <a:endParaRPr lang="en-US" altLang="zh-CN" sz="2000">
              <a:ea typeface="黑体" pitchFamily="49" charset="-122"/>
            </a:endParaRPr>
          </a:p>
          <a:p>
            <a:pPr eaLnBrk="1" hangingPunct="1">
              <a:lnSpc>
                <a:spcPct val="125000"/>
              </a:lnSpc>
              <a:buFontTx/>
              <a:buNone/>
            </a:pPr>
            <a:r>
              <a:rPr lang="zh-CN" altLang="en-US" sz="2000">
                <a:ea typeface="黑体" pitchFamily="49" charset="-122"/>
              </a:rPr>
              <a:t>（</a:t>
            </a:r>
            <a:r>
              <a:rPr lang="en-US" altLang="zh-CN" sz="2000">
                <a:ea typeface="黑体" pitchFamily="49" charset="-122"/>
              </a:rPr>
              <a:t>3</a:t>
            </a:r>
            <a:r>
              <a:rPr lang="zh-CN" altLang="en-US" sz="2000">
                <a:ea typeface="黑体" pitchFamily="49" charset="-122"/>
              </a:rPr>
              <a:t>） </a:t>
            </a:r>
            <a:r>
              <a:rPr lang="en-US" altLang="zh-CN" sz="2000">
                <a:solidFill>
                  <a:srgbClr val="0000FF"/>
                </a:solidFill>
                <a:ea typeface="黑体" pitchFamily="49" charset="-122"/>
              </a:rPr>
              <a:t>for</a:t>
            </a:r>
            <a:r>
              <a:rPr lang="zh-CN" altLang="en-US" sz="2000">
                <a:solidFill>
                  <a:srgbClr val="0000FF"/>
                </a:solidFill>
                <a:ea typeface="黑体" pitchFamily="49" charset="-122"/>
              </a:rPr>
              <a:t>循环体：</a:t>
            </a:r>
            <a:r>
              <a:rPr lang="zh-CN" altLang="en-US" sz="2000">
                <a:ea typeface="黑体" pitchFamily="49" charset="-122"/>
              </a:rPr>
              <a:t>（同程序</a:t>
            </a:r>
            <a:r>
              <a:rPr lang="en-US" altLang="zh-CN" sz="2000">
                <a:ea typeface="黑体" pitchFamily="49" charset="-122"/>
              </a:rPr>
              <a:t>A</a:t>
            </a:r>
            <a:r>
              <a:rPr lang="zh-CN" altLang="en-US" sz="2000">
                <a:ea typeface="黑体" pitchFamily="49" charset="-122"/>
              </a:rPr>
              <a:t>）</a:t>
            </a:r>
          </a:p>
        </p:txBody>
      </p:sp>
      <p:sp>
        <p:nvSpPr>
          <p:cNvPr id="572420" name="Text Box 4"/>
          <p:cNvSpPr txBox="1">
            <a:spLocks noChangeArrowheads="1"/>
          </p:cNvSpPr>
          <p:nvPr/>
        </p:nvSpPr>
        <p:spPr bwMode="auto">
          <a:xfrm>
            <a:off x="304800" y="6170613"/>
            <a:ext cx="7507288" cy="274637"/>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572421" name="Group 5"/>
          <p:cNvGrpSpPr>
            <a:grpSpLocks/>
          </p:cNvGrpSpPr>
          <p:nvPr/>
        </p:nvGrpSpPr>
        <p:grpSpPr bwMode="auto">
          <a:xfrm>
            <a:off x="5973763" y="863600"/>
            <a:ext cx="3151187" cy="4338638"/>
            <a:chOff x="3560" y="1196"/>
            <a:chExt cx="1985" cy="2733"/>
          </a:xfrm>
        </p:grpSpPr>
        <p:sp>
          <p:nvSpPr>
            <p:cNvPr id="572422" name="Rectangle 6"/>
            <p:cNvSpPr>
              <a:spLocks noChangeArrowheads="1"/>
            </p:cNvSpPr>
            <p:nvPr/>
          </p:nvSpPr>
          <p:spPr bwMode="auto">
            <a:xfrm>
              <a:off x="3709" y="131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0x100</a:t>
              </a:r>
            </a:p>
          </p:txBody>
        </p:sp>
        <p:sp>
          <p:nvSpPr>
            <p:cNvPr id="572423" name="Rectangle 7"/>
            <p:cNvSpPr>
              <a:spLocks noChangeArrowheads="1"/>
            </p:cNvSpPr>
            <p:nvPr/>
          </p:nvSpPr>
          <p:spPr bwMode="auto">
            <a:xfrm>
              <a:off x="3702" y="1769"/>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7</a:t>
              </a:r>
              <a:r>
                <a:rPr lang="en-US" altLang="zh-TW" sz="1400" b="1">
                  <a:latin typeface="Courier New" pitchFamily="49" charset="0"/>
                  <a:ea typeface="PMingLiU" pitchFamily="18" charset="-120"/>
                </a:rPr>
                <a:t>C</a:t>
              </a:r>
            </a:p>
          </p:txBody>
        </p:sp>
        <p:sp>
          <p:nvSpPr>
            <p:cNvPr id="572424" name="Rectangle 8"/>
            <p:cNvSpPr>
              <a:spLocks noChangeArrowheads="1"/>
            </p:cNvSpPr>
            <p:nvPr/>
          </p:nvSpPr>
          <p:spPr bwMode="auto">
            <a:xfrm>
              <a:off x="3702" y="1913"/>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0</a:t>
              </a:r>
            </a:p>
          </p:txBody>
        </p:sp>
        <p:sp>
          <p:nvSpPr>
            <p:cNvPr id="572425" name="Rectangle 9"/>
            <p:cNvSpPr>
              <a:spLocks noChangeArrowheads="1"/>
            </p:cNvSpPr>
            <p:nvPr/>
          </p:nvSpPr>
          <p:spPr bwMode="auto">
            <a:xfrm>
              <a:off x="3702" y="2057"/>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0x1</a:t>
              </a:r>
              <a:r>
                <a:rPr lang="en-US" altLang="zh-CN" sz="1400" b="1">
                  <a:latin typeface="Courier New" pitchFamily="49" charset="0"/>
                  <a:ea typeface="PMingLiU" pitchFamily="18" charset="-120"/>
                </a:rPr>
                <a:t>8</a:t>
              </a:r>
              <a:r>
                <a:rPr lang="en-US" altLang="zh-TW" sz="1400" b="1">
                  <a:latin typeface="Courier New" pitchFamily="49" charset="0"/>
                  <a:ea typeface="PMingLiU" pitchFamily="18" charset="-120"/>
                </a:rPr>
                <a:t>4</a:t>
              </a:r>
            </a:p>
          </p:txBody>
        </p:sp>
        <p:sp>
          <p:nvSpPr>
            <p:cNvPr id="572426" name="Rectangle 10"/>
            <p:cNvSpPr>
              <a:spLocks noChangeArrowheads="1"/>
            </p:cNvSpPr>
            <p:nvPr/>
          </p:nvSpPr>
          <p:spPr bwMode="auto">
            <a:xfrm>
              <a:off x="3702" y="253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0x400</a:t>
              </a:r>
            </a:p>
          </p:txBody>
        </p:sp>
        <p:sp>
          <p:nvSpPr>
            <p:cNvPr id="572427" name="Rectangle 11"/>
            <p:cNvSpPr>
              <a:spLocks noChangeArrowheads="1"/>
            </p:cNvSpPr>
            <p:nvPr/>
          </p:nvSpPr>
          <p:spPr bwMode="auto">
            <a:xfrm>
              <a:off x="3702" y="2682"/>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0x404</a:t>
              </a:r>
            </a:p>
          </p:txBody>
        </p:sp>
        <p:sp>
          <p:nvSpPr>
            <p:cNvPr id="572428" name="Rectangle 12"/>
            <p:cNvSpPr>
              <a:spLocks noChangeArrowheads="1"/>
            </p:cNvSpPr>
            <p:nvPr/>
          </p:nvSpPr>
          <p:spPr bwMode="auto">
            <a:xfrm>
              <a:off x="3702" y="3114"/>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0</a:t>
              </a:r>
            </a:p>
          </p:txBody>
        </p:sp>
        <p:sp>
          <p:nvSpPr>
            <p:cNvPr id="572429" name="Rectangle 13"/>
            <p:cNvSpPr>
              <a:spLocks noChangeArrowheads="1"/>
            </p:cNvSpPr>
            <p:nvPr/>
          </p:nvSpPr>
          <p:spPr bwMode="auto">
            <a:xfrm>
              <a:off x="3702" y="3258"/>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a:t>
              </a:r>
              <a:r>
                <a:rPr lang="en-US" altLang="zh-CN" sz="1400" b="1">
                  <a:latin typeface="Courier New" pitchFamily="49" charset="0"/>
                  <a:ea typeface="PMingLiU" pitchFamily="18" charset="-120"/>
                </a:rPr>
                <a:t>c0</a:t>
              </a:r>
              <a:r>
                <a:rPr lang="en-US" altLang="zh-TW" sz="1400" b="1">
                  <a:latin typeface="Courier New" pitchFamily="49" charset="0"/>
                  <a:ea typeface="PMingLiU" pitchFamily="18" charset="-120"/>
                </a:rPr>
                <a:t>4</a:t>
              </a:r>
            </a:p>
          </p:txBody>
        </p:sp>
        <p:sp>
          <p:nvSpPr>
            <p:cNvPr id="572430" name="Rectangle 14"/>
            <p:cNvSpPr>
              <a:spLocks noChangeArrowheads="1"/>
            </p:cNvSpPr>
            <p:nvPr/>
          </p:nvSpPr>
          <p:spPr bwMode="auto">
            <a:xfrm>
              <a:off x="3709" y="1196"/>
              <a:ext cx="447" cy="190"/>
            </a:xfrm>
            <a:prstGeom prst="rect">
              <a:avLst/>
            </a:prstGeom>
            <a:noFill/>
            <a:ln w="25400">
              <a:noFill/>
              <a:miter lim="800000"/>
              <a:headEnd/>
              <a:tailEnd/>
            </a:ln>
          </p:spPr>
          <p:txBody>
            <a:bodyPr wrap="none" lIns="89140" tIns="43777" rIns="89140" bIns="43777">
              <a:spAutoFit/>
            </a:bodyPr>
            <a:lstStyle/>
            <a:p>
              <a:r>
                <a:rPr lang="en-US" altLang="zh-TW" sz="1400" b="1">
                  <a:latin typeface="Courier New" pitchFamily="49" charset="0"/>
                  <a:ea typeface="PMingLiU" pitchFamily="18" charset="-120"/>
                </a:rPr>
                <a:t>0x0FC</a:t>
              </a:r>
            </a:p>
          </p:txBody>
        </p:sp>
        <p:sp>
          <p:nvSpPr>
            <p:cNvPr id="572431" name="Text Box 15"/>
            <p:cNvSpPr txBox="1">
              <a:spLocks noChangeArrowheads="1"/>
            </p:cNvSpPr>
            <p:nvPr/>
          </p:nvSpPr>
          <p:spPr bwMode="auto">
            <a:xfrm>
              <a:off x="5239" y="1443"/>
              <a:ext cx="306" cy="2291"/>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2000" b="1">
                  <a:solidFill>
                    <a:srgbClr val="006600"/>
                  </a:solidFill>
                  <a:ea typeface="宋体" pitchFamily="2" charset="-122"/>
                </a:rPr>
                <a:t>指  令                            数   据</a:t>
              </a:r>
            </a:p>
          </p:txBody>
        </p:sp>
        <p:sp>
          <p:nvSpPr>
            <p:cNvPr id="572432" name="Text Box 16"/>
            <p:cNvSpPr txBox="1">
              <a:spLocks noChangeArrowheads="1"/>
            </p:cNvSpPr>
            <p:nvPr/>
          </p:nvSpPr>
          <p:spPr bwMode="auto">
            <a:xfrm>
              <a:off x="4978" y="2539"/>
              <a:ext cx="183" cy="222"/>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a</a:t>
              </a:r>
            </a:p>
          </p:txBody>
        </p:sp>
        <p:sp>
          <p:nvSpPr>
            <p:cNvPr id="572433" name="Text Box 17"/>
            <p:cNvSpPr txBox="1">
              <a:spLocks noChangeArrowheads="1"/>
            </p:cNvSpPr>
            <p:nvPr/>
          </p:nvSpPr>
          <p:spPr bwMode="auto">
            <a:xfrm>
              <a:off x="4978" y="3710"/>
              <a:ext cx="522" cy="21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700" b="1">
                  <a:solidFill>
                    <a:srgbClr val="0000FF"/>
                  </a:solidFill>
                  <a:ea typeface="宋体" pitchFamily="2" charset="-122"/>
                </a:rPr>
                <a:t>sum</a:t>
              </a:r>
            </a:p>
          </p:txBody>
        </p:sp>
        <p:sp>
          <p:nvSpPr>
            <p:cNvPr id="572434" name="Rectangle 18"/>
            <p:cNvSpPr>
              <a:spLocks noChangeArrowheads="1"/>
            </p:cNvSpPr>
            <p:nvPr/>
          </p:nvSpPr>
          <p:spPr bwMode="auto">
            <a:xfrm>
              <a:off x="4160" y="1962"/>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34</a:t>
              </a:r>
              <a:endParaRPr lang="en-US" altLang="zh-TW" sz="1400" b="1">
                <a:latin typeface="Courier New" pitchFamily="49" charset="0"/>
                <a:ea typeface="PMingLiU" pitchFamily="18" charset="-120"/>
              </a:endParaRPr>
            </a:p>
          </p:txBody>
        </p:sp>
        <p:sp>
          <p:nvSpPr>
            <p:cNvPr id="572435" name="Rectangle 19"/>
            <p:cNvSpPr>
              <a:spLocks noChangeArrowheads="1"/>
            </p:cNvSpPr>
            <p:nvPr/>
          </p:nvSpPr>
          <p:spPr bwMode="auto">
            <a:xfrm>
              <a:off x="4160" y="2106"/>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35</a:t>
              </a:r>
              <a:endParaRPr lang="en-US" altLang="zh-TW" sz="1400" b="1">
                <a:latin typeface="Courier New" pitchFamily="49" charset="0"/>
                <a:ea typeface="PMingLiU" pitchFamily="18" charset="-120"/>
              </a:endParaRPr>
            </a:p>
          </p:txBody>
        </p:sp>
        <p:sp>
          <p:nvSpPr>
            <p:cNvPr id="572436" name="Rectangle 20"/>
            <p:cNvSpPr>
              <a:spLocks noChangeArrowheads="1"/>
            </p:cNvSpPr>
            <p:nvPr/>
          </p:nvSpPr>
          <p:spPr bwMode="auto">
            <a:xfrm>
              <a:off x="4160" y="25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a[0]</a:t>
              </a:r>
              <a:r>
                <a:rPr lang="en-US" altLang="zh-CN" sz="1400" b="1">
                  <a:latin typeface="Courier New" pitchFamily="49" charset="0"/>
                  <a:ea typeface="PMingLiU" pitchFamily="18" charset="-120"/>
                </a:rPr>
                <a:t>[0]</a:t>
              </a:r>
              <a:endParaRPr lang="en-US" altLang="zh-TW" sz="1400" b="1">
                <a:latin typeface="Courier New" pitchFamily="49" charset="0"/>
                <a:ea typeface="PMingLiU" pitchFamily="18" charset="-120"/>
              </a:endParaRPr>
            </a:p>
          </p:txBody>
        </p:sp>
        <p:sp>
          <p:nvSpPr>
            <p:cNvPr id="572437" name="Rectangle 21"/>
            <p:cNvSpPr>
              <a:spLocks noChangeArrowheads="1"/>
            </p:cNvSpPr>
            <p:nvPr/>
          </p:nvSpPr>
          <p:spPr bwMode="auto">
            <a:xfrm>
              <a:off x="4160" y="2731"/>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[1]</a:t>
              </a:r>
            </a:p>
          </p:txBody>
        </p:sp>
        <p:sp>
          <p:nvSpPr>
            <p:cNvPr id="572438" name="Rectangle 22"/>
            <p:cNvSpPr>
              <a:spLocks noChangeArrowheads="1"/>
            </p:cNvSpPr>
            <p:nvPr/>
          </p:nvSpPr>
          <p:spPr bwMode="auto">
            <a:xfrm>
              <a:off x="4160" y="2875"/>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800" b="1">
                  <a:latin typeface="Times New Roman" pitchFamily="18" charset="0"/>
                  <a:ea typeface="华文新魏" pitchFamily="2" charset="-122"/>
                </a:rPr>
                <a:t>• • •</a:t>
              </a:r>
              <a:endParaRPr lang="en-US" altLang="zh-TW" sz="1800" b="1">
                <a:ea typeface="华文新魏" pitchFamily="2" charset="-122"/>
              </a:endParaRPr>
            </a:p>
          </p:txBody>
        </p:sp>
        <p:sp>
          <p:nvSpPr>
            <p:cNvPr id="572439" name="Rectangle 23"/>
            <p:cNvSpPr>
              <a:spLocks noChangeArrowheads="1"/>
            </p:cNvSpPr>
            <p:nvPr/>
          </p:nvSpPr>
          <p:spPr bwMode="auto">
            <a:xfrm>
              <a:off x="4160" y="301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a[0]</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2047</a:t>
              </a:r>
              <a:r>
                <a:rPr lang="en-US" altLang="zh-TW" sz="1400" b="1">
                  <a:latin typeface="Courier New" pitchFamily="49" charset="0"/>
                  <a:ea typeface="PMingLiU" pitchFamily="18" charset="-120"/>
                </a:rPr>
                <a:t>]</a:t>
              </a:r>
            </a:p>
          </p:txBody>
        </p:sp>
        <p:sp>
          <p:nvSpPr>
            <p:cNvPr id="572440" name="Rectangle 24"/>
            <p:cNvSpPr>
              <a:spLocks noChangeArrowheads="1"/>
            </p:cNvSpPr>
            <p:nvPr/>
          </p:nvSpPr>
          <p:spPr bwMode="auto">
            <a:xfrm>
              <a:off x="4160" y="316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0</a:t>
              </a:r>
              <a:r>
                <a:rPr lang="en-US" altLang="zh-TW" sz="1400" b="1">
                  <a:latin typeface="Courier New" pitchFamily="49" charset="0"/>
                  <a:ea typeface="PMingLiU" pitchFamily="18" charset="-120"/>
                </a:rPr>
                <a:t>]</a:t>
              </a:r>
            </a:p>
          </p:txBody>
        </p:sp>
        <p:sp>
          <p:nvSpPr>
            <p:cNvPr id="572441" name="Rectangle 25"/>
            <p:cNvSpPr>
              <a:spLocks noChangeArrowheads="1"/>
            </p:cNvSpPr>
            <p:nvPr/>
          </p:nvSpPr>
          <p:spPr bwMode="auto">
            <a:xfrm>
              <a:off x="4160" y="330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a[1]</a:t>
              </a:r>
              <a:r>
                <a:rPr lang="en-US" altLang="zh-TW" sz="1400" b="1">
                  <a:latin typeface="Courier New" pitchFamily="49" charset="0"/>
                  <a:ea typeface="PMingLiU" pitchFamily="18" charset="-120"/>
                </a:rPr>
                <a:t>[</a:t>
              </a:r>
              <a:r>
                <a:rPr lang="en-US" altLang="zh-CN" sz="1400" b="1">
                  <a:latin typeface="Courier New" pitchFamily="49" charset="0"/>
                  <a:ea typeface="PMingLiU" pitchFamily="18" charset="-120"/>
                </a:rPr>
                <a:t>1</a:t>
              </a:r>
              <a:r>
                <a:rPr lang="en-US" altLang="zh-TW" sz="1400" b="1">
                  <a:latin typeface="Courier New" pitchFamily="49" charset="0"/>
                  <a:ea typeface="PMingLiU" pitchFamily="18" charset="-120"/>
                </a:rPr>
                <a:t>]</a:t>
              </a:r>
            </a:p>
          </p:txBody>
        </p:sp>
        <p:sp>
          <p:nvSpPr>
            <p:cNvPr id="572442" name="Rectangle 26"/>
            <p:cNvSpPr>
              <a:spLocks noChangeArrowheads="1"/>
            </p:cNvSpPr>
            <p:nvPr/>
          </p:nvSpPr>
          <p:spPr bwMode="auto">
            <a:xfrm>
              <a:off x="4160" y="2250"/>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2443" name="Rectangle 27"/>
            <p:cNvSpPr>
              <a:spLocks noChangeArrowheads="1"/>
            </p:cNvSpPr>
            <p:nvPr/>
          </p:nvSpPr>
          <p:spPr bwMode="auto">
            <a:xfrm>
              <a:off x="4160" y="3787"/>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72444" name="Rectangle 28"/>
            <p:cNvSpPr>
              <a:spLocks noChangeArrowheads="1"/>
            </p:cNvSpPr>
            <p:nvPr/>
          </p:nvSpPr>
          <p:spPr bwMode="auto">
            <a:xfrm>
              <a:off x="4160" y="3451"/>
              <a:ext cx="818" cy="32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72445" name="Rectangle 29"/>
            <p:cNvSpPr>
              <a:spLocks noChangeArrowheads="1"/>
            </p:cNvSpPr>
            <p:nvPr/>
          </p:nvSpPr>
          <p:spPr bwMode="auto">
            <a:xfrm>
              <a:off x="4156" y="1209"/>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1</a:t>
              </a:r>
              <a:endParaRPr lang="en-US" altLang="zh-TW" sz="1400" b="1">
                <a:latin typeface="Courier New" pitchFamily="49" charset="0"/>
                <a:ea typeface="PMingLiU" pitchFamily="18" charset="-120"/>
              </a:endParaRPr>
            </a:p>
          </p:txBody>
        </p:sp>
        <p:sp>
          <p:nvSpPr>
            <p:cNvPr id="572446" name="Rectangle 30"/>
            <p:cNvSpPr>
              <a:spLocks noChangeArrowheads="1"/>
            </p:cNvSpPr>
            <p:nvPr/>
          </p:nvSpPr>
          <p:spPr bwMode="auto">
            <a:xfrm>
              <a:off x="4156" y="1353"/>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Courier New" pitchFamily="49" charset="0"/>
                  <a:ea typeface="PMingLiU" pitchFamily="18" charset="-120"/>
                </a:rPr>
                <a:t>I</a:t>
              </a:r>
              <a:r>
                <a:rPr lang="en-US" altLang="zh-CN" sz="1400" b="1">
                  <a:latin typeface="Courier New" pitchFamily="49" charset="0"/>
                  <a:ea typeface="PMingLiU" pitchFamily="18" charset="-120"/>
                </a:rPr>
                <a:t>2</a:t>
              </a:r>
              <a:endParaRPr lang="en-US" altLang="zh-TW" sz="1400" b="1">
                <a:latin typeface="Courier New" pitchFamily="49" charset="0"/>
                <a:ea typeface="PMingLiU" pitchFamily="18" charset="-120"/>
              </a:endParaRPr>
            </a:p>
          </p:txBody>
        </p:sp>
        <p:sp>
          <p:nvSpPr>
            <p:cNvPr id="572447" name="Rectangle 31"/>
            <p:cNvSpPr>
              <a:spLocks noChangeArrowheads="1"/>
            </p:cNvSpPr>
            <p:nvPr/>
          </p:nvSpPr>
          <p:spPr bwMode="auto">
            <a:xfrm>
              <a:off x="4156" y="1834"/>
              <a:ext cx="818" cy="128"/>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CN" sz="1400" b="1">
                  <a:latin typeface="Courier New" pitchFamily="49" charset="0"/>
                  <a:ea typeface="PMingLiU" pitchFamily="18" charset="-120"/>
                </a:rPr>
                <a:t>I33</a:t>
              </a:r>
              <a:endParaRPr lang="en-US" altLang="zh-TW" sz="1400" b="1">
                <a:latin typeface="Courier New" pitchFamily="49" charset="0"/>
                <a:ea typeface="PMingLiU" pitchFamily="18" charset="-120"/>
              </a:endParaRPr>
            </a:p>
          </p:txBody>
        </p:sp>
        <p:sp>
          <p:nvSpPr>
            <p:cNvPr id="572448" name="Rectangle 32"/>
            <p:cNvSpPr>
              <a:spLocks noChangeArrowheads="1"/>
            </p:cNvSpPr>
            <p:nvPr/>
          </p:nvSpPr>
          <p:spPr bwMode="auto">
            <a:xfrm>
              <a:off x="4156" y="1497"/>
              <a:ext cx="818" cy="32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grpSp>
          <p:nvGrpSpPr>
            <p:cNvPr id="572449" name="Group 33"/>
            <p:cNvGrpSpPr>
              <a:grpSpLocks/>
            </p:cNvGrpSpPr>
            <p:nvPr/>
          </p:nvGrpSpPr>
          <p:grpSpPr bwMode="auto">
            <a:xfrm>
              <a:off x="5023" y="1497"/>
              <a:ext cx="202" cy="416"/>
              <a:chOff x="5023" y="1497"/>
              <a:chExt cx="202" cy="416"/>
            </a:xfrm>
          </p:grpSpPr>
          <p:sp>
            <p:nvSpPr>
              <p:cNvPr id="572450" name="Line 34"/>
              <p:cNvSpPr>
                <a:spLocks noChangeShapeType="1"/>
              </p:cNvSpPr>
              <p:nvPr/>
            </p:nvSpPr>
            <p:spPr bwMode="auto">
              <a:xfrm>
                <a:off x="5023" y="1913"/>
                <a:ext cx="202" cy="0"/>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2451" name="Line 35"/>
              <p:cNvSpPr>
                <a:spLocks noChangeShapeType="1"/>
              </p:cNvSpPr>
              <p:nvPr/>
            </p:nvSpPr>
            <p:spPr bwMode="auto">
              <a:xfrm flipV="1">
                <a:off x="5225" y="1497"/>
                <a:ext cx="0" cy="416"/>
              </a:xfrm>
              <a:prstGeom prst="line">
                <a:avLst/>
              </a:prstGeom>
              <a:noFill/>
              <a:ln w="38100">
                <a:solidFill>
                  <a:srgbClr val="CC0000"/>
                </a:solidFill>
                <a:round/>
                <a:headEnd/>
                <a:tailEnd/>
              </a:ln>
            </p:spPr>
            <p:txBody>
              <a:bodyPr lIns="0" tIns="0" rIns="0" bIns="0">
                <a:spAutoFit/>
              </a:bodyPr>
              <a:lstStyle/>
              <a:p>
                <a:endParaRPr lang="zh-CN" altLang="en-US"/>
              </a:p>
            </p:txBody>
          </p:sp>
          <p:sp>
            <p:nvSpPr>
              <p:cNvPr id="572452" name="Line 36"/>
              <p:cNvSpPr>
                <a:spLocks noChangeShapeType="1"/>
              </p:cNvSpPr>
              <p:nvPr/>
            </p:nvSpPr>
            <p:spPr bwMode="auto">
              <a:xfrm flipH="1">
                <a:off x="5023" y="1497"/>
                <a:ext cx="202" cy="0"/>
              </a:xfrm>
              <a:prstGeom prst="line">
                <a:avLst/>
              </a:prstGeom>
              <a:noFill/>
              <a:ln w="38100">
                <a:solidFill>
                  <a:srgbClr val="CC0000"/>
                </a:solidFill>
                <a:round/>
                <a:headEnd/>
                <a:tailEnd type="triangle" w="med" len="med"/>
              </a:ln>
            </p:spPr>
            <p:txBody>
              <a:bodyPr lIns="0" tIns="0" rIns="0" bIns="0">
                <a:spAutoFit/>
              </a:bodyPr>
              <a:lstStyle/>
              <a:p>
                <a:endParaRPr lang="zh-CN" altLang="en-US"/>
              </a:p>
            </p:txBody>
          </p:sp>
        </p:grpSp>
        <p:sp>
          <p:nvSpPr>
            <p:cNvPr id="572453" name="Text Box 37"/>
            <p:cNvSpPr txBox="1">
              <a:spLocks noChangeArrowheads="1"/>
            </p:cNvSpPr>
            <p:nvPr/>
          </p:nvSpPr>
          <p:spPr bwMode="auto">
            <a:xfrm>
              <a:off x="3560" y="1581"/>
              <a:ext cx="709" cy="154"/>
            </a:xfrm>
            <a:prstGeom prst="rect">
              <a:avLst/>
            </a:prstGeom>
            <a:noFill/>
            <a:ln w="9525">
              <a:noFill/>
              <a:miter lim="800000"/>
              <a:headEnd/>
              <a:tailEnd/>
            </a:ln>
          </p:spPr>
          <p:txBody>
            <a:bodyPr lIns="0" tIns="0" rIns="0" bIns="0">
              <a:spAutoFit/>
            </a:bodyPr>
            <a:lstStyle/>
            <a:p>
              <a:pPr eaLnBrk="1" hangingPunct="1">
                <a:spcBef>
                  <a:spcPct val="50000"/>
                </a:spcBef>
              </a:pPr>
              <a:r>
                <a:rPr lang="en-US" altLang="zh-CN" b="1">
                  <a:solidFill>
                    <a:srgbClr val="CC0000"/>
                  </a:solidFill>
                  <a:ea typeface="宋体" pitchFamily="2" charset="-122"/>
                  <a:cs typeface="Arial" pitchFamily="34" charset="0"/>
                </a:rPr>
                <a:t>fo</a:t>
              </a:r>
              <a:r>
                <a:rPr kumimoji="1" lang="en-US" altLang="zh-CN" b="1">
                  <a:solidFill>
                    <a:srgbClr val="CC0000"/>
                  </a:solidFill>
                  <a:ea typeface="宋体" pitchFamily="2" charset="-122"/>
                  <a:cs typeface="Arial" pitchFamily="34" charset="0"/>
                </a:rPr>
                <a:t>r</a:t>
              </a:r>
              <a:r>
                <a:rPr kumimoji="1" lang="zh-CN" altLang="en-US" b="1">
                  <a:solidFill>
                    <a:srgbClr val="CC0000"/>
                  </a:solidFill>
                  <a:ea typeface="宋体" pitchFamily="2" charset="-122"/>
                  <a:cs typeface="Arial" pitchFamily="34" charset="0"/>
                </a:rPr>
                <a:t>循环体</a:t>
              </a:r>
            </a:p>
          </p:txBody>
        </p:sp>
      </p:grpSp>
      <p:sp>
        <p:nvSpPr>
          <p:cNvPr id="738343" name="Text Box 39"/>
          <p:cNvSpPr txBox="1">
            <a:spLocks noChangeArrowheads="1"/>
          </p:cNvSpPr>
          <p:nvPr/>
        </p:nvSpPr>
        <p:spPr bwMode="auto">
          <a:xfrm>
            <a:off x="611188" y="5138738"/>
            <a:ext cx="4941887" cy="1495425"/>
          </a:xfrm>
          <a:prstGeom prst="rect">
            <a:avLst/>
          </a:prstGeom>
          <a:noFill/>
          <a:ln w="19050">
            <a:noFill/>
            <a:miter lim="800000"/>
            <a:headEnd/>
            <a:tailEnd type="none" w="sm" len="sm"/>
          </a:ln>
        </p:spPr>
        <p:txBody>
          <a:bodyPr lIns="45046" tIns="45046" rIns="45046" bIns="45046">
            <a:spAutoFit/>
          </a:bodyPr>
          <a:lstStyle/>
          <a:p>
            <a:pPr>
              <a:lnSpc>
                <a:spcPct val="110000"/>
              </a:lnSpc>
            </a:pPr>
            <a:r>
              <a:rPr lang="zh-CN" altLang="en-US" sz="2200" b="1">
                <a:solidFill>
                  <a:srgbClr val="CC0000"/>
                </a:solidFill>
                <a:ea typeface="黑体" pitchFamily="49" charset="-122"/>
                <a:cs typeface="Arial" pitchFamily="34" charset="0"/>
              </a:rPr>
              <a:t>实际运行结果</a:t>
            </a:r>
            <a:r>
              <a:rPr lang="en-US" altLang="zh-CN" sz="2200" b="1">
                <a:solidFill>
                  <a:srgbClr val="CC0000"/>
                </a:solidFill>
                <a:ea typeface="黑体" pitchFamily="49" charset="-122"/>
                <a:cs typeface="Arial" pitchFamily="34" charset="0"/>
              </a:rPr>
              <a:t>(2GHz Intel Pentium 4):</a:t>
            </a:r>
            <a:endParaRPr lang="zh-CN" altLang="en-US" sz="2200" b="1">
              <a:ea typeface="黑体" pitchFamily="49" charset="-122"/>
              <a:cs typeface="Arial" pitchFamily="34" charset="0"/>
            </a:endParaRPr>
          </a:p>
          <a:p>
            <a:pPr>
              <a:lnSpc>
                <a:spcPct val="110000"/>
              </a:lnSpc>
            </a:pPr>
            <a:r>
              <a:rPr lang="zh-CN" altLang="en-US" sz="2200" b="1">
                <a:solidFill>
                  <a:srgbClr val="0000FF"/>
                </a:solidFill>
                <a:ea typeface="黑体" pitchFamily="49" charset="-122"/>
                <a:cs typeface="Arial" pitchFamily="34" charset="0"/>
              </a:rPr>
              <a:t>程序</a:t>
            </a:r>
            <a:r>
              <a:rPr lang="en-US" altLang="zh-CN" sz="2200" b="1">
                <a:solidFill>
                  <a:srgbClr val="0000FF"/>
                </a:solidFill>
                <a:ea typeface="黑体" pitchFamily="49" charset="-122"/>
                <a:cs typeface="Arial" pitchFamily="34" charset="0"/>
              </a:rPr>
              <a:t>A</a:t>
            </a:r>
            <a:r>
              <a:rPr lang="zh-CN" altLang="en-US" sz="2200" b="1">
                <a:solidFill>
                  <a:srgbClr val="0000FF"/>
                </a:solidFill>
                <a:ea typeface="黑体" pitchFamily="49" charset="-122"/>
                <a:cs typeface="Arial" pitchFamily="34" charset="0"/>
              </a:rPr>
              <a:t>：</a:t>
            </a:r>
            <a:r>
              <a:rPr lang="en-US" altLang="zh-CN" sz="2200" b="1">
                <a:solidFill>
                  <a:srgbClr val="0000FF"/>
                </a:solidFill>
                <a:ea typeface="黑体" pitchFamily="49" charset="-122"/>
                <a:cs typeface="Arial" pitchFamily="34" charset="0"/>
              </a:rPr>
              <a:t>59,393,288 </a:t>
            </a:r>
            <a:r>
              <a:rPr lang="zh-CN" altLang="en-US" sz="2200" b="1">
                <a:solidFill>
                  <a:srgbClr val="0000FF"/>
                </a:solidFill>
                <a:ea typeface="黑体" pitchFamily="49" charset="-122"/>
                <a:cs typeface="Arial" pitchFamily="34" charset="0"/>
              </a:rPr>
              <a:t>时钟周期</a:t>
            </a:r>
            <a:endParaRPr lang="en-US" altLang="zh-CN" sz="2200" b="1">
              <a:solidFill>
                <a:srgbClr val="0000FF"/>
              </a:solidFill>
              <a:ea typeface="黑体" pitchFamily="49" charset="-122"/>
              <a:cs typeface="Arial" pitchFamily="34" charset="0"/>
            </a:endParaRPr>
          </a:p>
          <a:p>
            <a:pPr>
              <a:lnSpc>
                <a:spcPct val="110000"/>
              </a:lnSpc>
            </a:pPr>
            <a:r>
              <a:rPr lang="zh-CN" altLang="en-US" sz="2200" b="1">
                <a:solidFill>
                  <a:srgbClr val="0000FF"/>
                </a:solidFill>
                <a:ea typeface="黑体" pitchFamily="49" charset="-122"/>
                <a:cs typeface="Arial" pitchFamily="34" charset="0"/>
              </a:rPr>
              <a:t>程序</a:t>
            </a:r>
            <a:r>
              <a:rPr lang="en-US" altLang="zh-CN" sz="2200" b="1">
                <a:solidFill>
                  <a:srgbClr val="0000FF"/>
                </a:solidFill>
                <a:ea typeface="黑体" pitchFamily="49" charset="-122"/>
                <a:cs typeface="Arial" pitchFamily="34" charset="0"/>
              </a:rPr>
              <a:t>B</a:t>
            </a:r>
            <a:r>
              <a:rPr lang="zh-CN" altLang="en-US" sz="2200" b="1">
                <a:solidFill>
                  <a:srgbClr val="0000FF"/>
                </a:solidFill>
                <a:ea typeface="黑体" pitchFamily="49" charset="-122"/>
                <a:cs typeface="Arial" pitchFamily="34" charset="0"/>
              </a:rPr>
              <a:t>：</a:t>
            </a:r>
            <a:r>
              <a:rPr lang="en-US" altLang="zh-CN" sz="2200" b="1">
                <a:solidFill>
                  <a:srgbClr val="0000FF"/>
                </a:solidFill>
                <a:ea typeface="黑体" pitchFamily="49" charset="-122"/>
                <a:cs typeface="Arial" pitchFamily="34" charset="0"/>
              </a:rPr>
              <a:t>1,277,877,876 </a:t>
            </a:r>
            <a:r>
              <a:rPr lang="zh-CN" altLang="en-US" sz="2200" b="1">
                <a:solidFill>
                  <a:srgbClr val="0000FF"/>
                </a:solidFill>
                <a:ea typeface="黑体" pitchFamily="49" charset="-122"/>
                <a:cs typeface="Arial" pitchFamily="34" charset="0"/>
              </a:rPr>
              <a:t>时钟周期</a:t>
            </a:r>
            <a:endParaRPr lang="en-US" altLang="zh-CN" sz="2200" b="1">
              <a:solidFill>
                <a:srgbClr val="0000FF"/>
              </a:solidFill>
              <a:ea typeface="黑体" pitchFamily="49" charset="-122"/>
              <a:cs typeface="Arial" pitchFamily="34" charset="0"/>
            </a:endParaRPr>
          </a:p>
          <a:p>
            <a:pPr algn="ctr">
              <a:lnSpc>
                <a:spcPct val="90000"/>
              </a:lnSpc>
            </a:pPr>
            <a:endParaRPr lang="en-US" altLang="zh-CN" sz="2200" b="1">
              <a:solidFill>
                <a:srgbClr val="0000FF"/>
              </a:solidFill>
              <a:ea typeface="黑体" pitchFamily="49" charset="-122"/>
              <a:cs typeface="Arial" pitchFamily="34" charset="0"/>
            </a:endParaRPr>
          </a:p>
        </p:txBody>
      </p:sp>
      <p:sp>
        <p:nvSpPr>
          <p:cNvPr id="738344" name="Text Box 40"/>
          <p:cNvSpPr txBox="1">
            <a:spLocks noChangeArrowheads="1"/>
          </p:cNvSpPr>
          <p:nvPr/>
        </p:nvSpPr>
        <p:spPr bwMode="auto">
          <a:xfrm>
            <a:off x="5697538" y="5319713"/>
            <a:ext cx="2430462" cy="692150"/>
          </a:xfrm>
          <a:prstGeom prst="rect">
            <a:avLst/>
          </a:prstGeom>
          <a:noFill/>
          <a:ln w="19050">
            <a:noFill/>
            <a:miter lim="800000"/>
            <a:headEnd/>
            <a:tailEnd type="none" w="sm" len="sm"/>
          </a:ln>
        </p:spPr>
        <p:txBody>
          <a:bodyPr lIns="45046" tIns="45046" rIns="45046" bIns="45046">
            <a:spAutoFit/>
          </a:bodyPr>
          <a:lstStyle/>
          <a:p>
            <a:pPr algn="ctr">
              <a:lnSpc>
                <a:spcPct val="90000"/>
              </a:lnSpc>
            </a:pPr>
            <a:r>
              <a:rPr lang="zh-CN" altLang="en-US" sz="2200" b="1">
                <a:solidFill>
                  <a:srgbClr val="CC0000"/>
                </a:solidFill>
                <a:ea typeface="宋体" pitchFamily="2" charset="-122"/>
              </a:rPr>
              <a:t>程序</a:t>
            </a:r>
            <a:r>
              <a:rPr lang="en-US" altLang="zh-CN" sz="2200" b="1">
                <a:solidFill>
                  <a:srgbClr val="CC0000"/>
                </a:solidFill>
                <a:ea typeface="宋体" pitchFamily="2" charset="-122"/>
              </a:rPr>
              <a:t>A</a:t>
            </a:r>
            <a:r>
              <a:rPr lang="zh-CN" altLang="en-US" sz="2200" b="1">
                <a:solidFill>
                  <a:srgbClr val="CC0000"/>
                </a:solidFill>
                <a:ea typeface="宋体" pitchFamily="2" charset="-122"/>
              </a:rPr>
              <a:t>比程序</a:t>
            </a:r>
            <a:r>
              <a:rPr lang="en-US" altLang="zh-CN" sz="2200" b="1">
                <a:solidFill>
                  <a:srgbClr val="CC0000"/>
                </a:solidFill>
                <a:ea typeface="宋体" pitchFamily="2" charset="-122"/>
              </a:rPr>
              <a:t>B</a:t>
            </a:r>
            <a:r>
              <a:rPr lang="zh-CN" altLang="en-US" sz="2200" b="1">
                <a:solidFill>
                  <a:srgbClr val="CC0000"/>
                </a:solidFill>
                <a:ea typeface="宋体" pitchFamily="2" charset="-122"/>
              </a:rPr>
              <a:t>快</a:t>
            </a:r>
            <a:r>
              <a:rPr lang="en-US" altLang="zh-CN" sz="2200" b="1">
                <a:solidFill>
                  <a:srgbClr val="CC0000"/>
                </a:solidFill>
                <a:ea typeface="宋体" pitchFamily="2" charset="-122"/>
              </a:rPr>
              <a:t>21.5 </a:t>
            </a:r>
            <a:r>
              <a:rPr lang="zh-CN" altLang="en-US" sz="2200" b="1">
                <a:solidFill>
                  <a:srgbClr val="CC0000"/>
                </a:solidFill>
                <a:ea typeface="宋体" pitchFamily="2" charset="-122"/>
              </a:rPr>
              <a:t>倍</a:t>
            </a:r>
            <a:r>
              <a:rPr lang="en-US" altLang="zh-CN" sz="2200" b="1">
                <a:solidFill>
                  <a:srgbClr val="CC0000"/>
                </a:solidFill>
                <a:ea typeface="宋体" pitchFamily="2" charset="-122"/>
              </a:rPr>
              <a:t>!!</a:t>
            </a:r>
          </a:p>
        </p:txBody>
      </p:sp>
      <p:sp>
        <p:nvSpPr>
          <p:cNvPr id="738345" name="Text Box 41"/>
          <p:cNvSpPr txBox="1">
            <a:spLocks noChangeArrowheads="1"/>
          </p:cNvSpPr>
          <p:nvPr/>
        </p:nvSpPr>
        <p:spPr bwMode="auto">
          <a:xfrm>
            <a:off x="6642100" y="6129338"/>
            <a:ext cx="928688"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2" action="ppaction://hlinksldjump"/>
              </a:rPr>
              <a:t>BACK </a:t>
            </a:r>
            <a:endParaRPr kumimoji="1" lang="en-US" altLang="zh-CN" sz="1800" b="1" i="1">
              <a:solidFill>
                <a:srgbClr val="666699"/>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8307">
                                            <p:txEl>
                                              <p:pRg st="1" end="1"/>
                                            </p:txEl>
                                          </p:spTgt>
                                        </p:tgtEl>
                                        <p:attrNameLst>
                                          <p:attrName>style.visibility</p:attrName>
                                        </p:attrNameLst>
                                      </p:cBhvr>
                                      <p:to>
                                        <p:strVal val="visible"/>
                                      </p:to>
                                    </p:set>
                                    <p:animEffect transition="in" filter="blinds(horizontal)">
                                      <p:cBhvr>
                                        <p:cTn id="7" dur="500"/>
                                        <p:tgtEl>
                                          <p:spTgt spid="738307">
                                            <p:txEl>
                                              <p:pRg st="1" end="1"/>
                                            </p:txEl>
                                          </p:spTgt>
                                        </p:tgtEl>
                                      </p:cBhvr>
                                    </p:animEffect>
                                  </p:childTnLst>
                                  <p:subTnLst>
                                    <p:animClr clrSpc="rgb" dir="cw">
                                      <p:cBhvr override="childStyle">
                                        <p:cTn dur="1" fill="hold" display="0" masterRel="nextClick" afterEffect="1"/>
                                        <p:tgtEl>
                                          <p:spTgt spid="738307">
                                            <p:txEl>
                                              <p:pRg st="1" end="1"/>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8307">
                                            <p:txEl>
                                              <p:pRg st="2" end="2"/>
                                            </p:txEl>
                                          </p:spTgt>
                                        </p:tgtEl>
                                        <p:attrNameLst>
                                          <p:attrName>style.visibility</p:attrName>
                                        </p:attrNameLst>
                                      </p:cBhvr>
                                      <p:to>
                                        <p:strVal val="visible"/>
                                      </p:to>
                                    </p:set>
                                    <p:animEffect transition="in" filter="blinds(horizontal)">
                                      <p:cBhvr>
                                        <p:cTn id="12" dur="500"/>
                                        <p:tgtEl>
                                          <p:spTgt spid="738307">
                                            <p:txEl>
                                              <p:pRg st="2" end="2"/>
                                            </p:txEl>
                                          </p:spTgt>
                                        </p:tgtEl>
                                      </p:cBhvr>
                                    </p:animEffect>
                                  </p:childTnLst>
                                  <p:subTnLst>
                                    <p:animClr clrSpc="rgb" dir="cw">
                                      <p:cBhvr override="childStyle">
                                        <p:cTn dur="1" fill="hold" display="0" masterRel="nextClick" afterEffect="1"/>
                                        <p:tgtEl>
                                          <p:spTgt spid="738307">
                                            <p:txEl>
                                              <p:pRg st="2" end="2"/>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8307">
                                            <p:txEl>
                                              <p:pRg st="3" end="3"/>
                                            </p:txEl>
                                          </p:spTgt>
                                        </p:tgtEl>
                                        <p:attrNameLst>
                                          <p:attrName>style.visibility</p:attrName>
                                        </p:attrNameLst>
                                      </p:cBhvr>
                                      <p:to>
                                        <p:strVal val="visible"/>
                                      </p:to>
                                    </p:set>
                                    <p:animEffect transition="in" filter="blinds(horizontal)">
                                      <p:cBhvr>
                                        <p:cTn id="17" dur="500"/>
                                        <p:tgtEl>
                                          <p:spTgt spid="738307">
                                            <p:txEl>
                                              <p:pRg st="3" end="3"/>
                                            </p:txEl>
                                          </p:spTgt>
                                        </p:tgtEl>
                                      </p:cBhvr>
                                    </p:animEffect>
                                  </p:childTnLst>
                                  <p:subTnLst>
                                    <p:animClr clrSpc="rgb" dir="cw">
                                      <p:cBhvr override="childStyle">
                                        <p:cTn dur="1" fill="hold" display="0" masterRel="nextClick" afterEffect="1"/>
                                        <p:tgtEl>
                                          <p:spTgt spid="738307">
                                            <p:txEl>
                                              <p:pRg st="3" end="3"/>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8307">
                                            <p:txEl>
                                              <p:pRg st="4" end="4"/>
                                            </p:txEl>
                                          </p:spTgt>
                                        </p:tgtEl>
                                        <p:attrNameLst>
                                          <p:attrName>style.visibility</p:attrName>
                                        </p:attrNameLst>
                                      </p:cBhvr>
                                      <p:to>
                                        <p:strVal val="visible"/>
                                      </p:to>
                                    </p:set>
                                    <p:animEffect transition="in" filter="blinds(horizontal)">
                                      <p:cBhvr>
                                        <p:cTn id="22" dur="500"/>
                                        <p:tgtEl>
                                          <p:spTgt spid="738307">
                                            <p:txEl>
                                              <p:pRg st="4" end="4"/>
                                            </p:txEl>
                                          </p:spTgt>
                                        </p:tgtEl>
                                      </p:cBhvr>
                                    </p:animEffect>
                                  </p:childTnLst>
                                  <p:subTnLst>
                                    <p:animClr clrSpc="rgb" dir="cw">
                                      <p:cBhvr override="childStyle">
                                        <p:cTn dur="1" fill="hold" display="0" masterRel="nextClick" afterEffect="1"/>
                                        <p:tgtEl>
                                          <p:spTgt spid="738307">
                                            <p:txEl>
                                              <p:pRg st="4" end="4"/>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8343"/>
                                        </p:tgtEl>
                                        <p:attrNameLst>
                                          <p:attrName>style.visibility</p:attrName>
                                        </p:attrNameLst>
                                      </p:cBhvr>
                                      <p:to>
                                        <p:strVal val="visible"/>
                                      </p:to>
                                    </p:set>
                                    <p:animEffect transition="in" filter="blinds(horizontal)">
                                      <p:cBhvr>
                                        <p:cTn id="27" dur="500"/>
                                        <p:tgtEl>
                                          <p:spTgt spid="738343"/>
                                        </p:tgtEl>
                                      </p:cBhvr>
                                    </p:animEffect>
                                  </p:childTnLst>
                                  <p:subTnLst>
                                    <p:animClr clrSpc="rgb" dir="cw">
                                      <p:cBhvr override="childStyle">
                                        <p:cTn dur="1" fill="hold" display="0" masterRel="nextClick" afterEffect="1"/>
                                        <p:tgtEl>
                                          <p:spTgt spid="738343"/>
                                        </p:tgtEl>
                                        <p:attrNameLst>
                                          <p:attrName>ppt_c</p:attrName>
                                        </p:attrNameLst>
                                      </p:cBhvr>
                                      <p:to>
                                        <a:schemeClr val="accent1"/>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8344"/>
                                        </p:tgtEl>
                                        <p:attrNameLst>
                                          <p:attrName>style.visibility</p:attrName>
                                        </p:attrNameLst>
                                      </p:cBhvr>
                                      <p:to>
                                        <p:strVal val="visible"/>
                                      </p:to>
                                    </p:set>
                                    <p:animEffect transition="in" filter="blinds(horizontal)">
                                      <p:cBhvr>
                                        <p:cTn id="32" dur="500"/>
                                        <p:tgtEl>
                                          <p:spTgt spid="738344"/>
                                        </p:tgtEl>
                                      </p:cBhvr>
                                    </p:animEffect>
                                  </p:childTnLst>
                                  <p:subTnLst>
                                    <p:animClr clrSpc="rgb" dir="cw">
                                      <p:cBhvr override="childStyle">
                                        <p:cTn dur="1" fill="hold" display="0" masterRel="nextClick" afterEffect="1"/>
                                        <p:tgtEl>
                                          <p:spTgt spid="738344"/>
                                        </p:tgtEl>
                                        <p:attrNameLst>
                                          <p:attrName>ppt_c</p:attrName>
                                        </p:attrNameLst>
                                      </p:cBhvr>
                                      <p:to>
                                        <a:schemeClr val="accent1"/>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8345"/>
                                        </p:tgtEl>
                                        <p:attrNameLst>
                                          <p:attrName>style.visibility</p:attrName>
                                        </p:attrNameLst>
                                      </p:cBhvr>
                                      <p:to>
                                        <p:strVal val="visible"/>
                                      </p:to>
                                    </p:set>
                                    <p:animEffect transition="in" filter="blinds(horizontal)">
                                      <p:cBhvr>
                                        <p:cTn id="37" dur="500"/>
                                        <p:tgtEl>
                                          <p:spTgt spid="738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43" grpId="0"/>
      <p:bldP spid="738344" grpId="0"/>
      <p:bldP spid="7383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36538" y="128588"/>
            <a:ext cx="8807450" cy="587375"/>
          </a:xfrm>
        </p:spPr>
        <p:txBody>
          <a:bodyPr/>
          <a:lstStyle/>
          <a:p>
            <a:pPr eaLnBrk="1" hangingPunct="1"/>
            <a:r>
              <a:rPr lang="zh-CN" altLang="en-US" sz="4000" smtClean="0"/>
              <a:t>矩阵相乘</a:t>
            </a:r>
            <a:r>
              <a:rPr lang="en-US" altLang="zh-CN" sz="4000" smtClean="0"/>
              <a:t>——ijk</a:t>
            </a:r>
            <a:endParaRPr lang="zh-CN" altLang="en-US" sz="4000" smtClean="0"/>
          </a:p>
        </p:txBody>
      </p:sp>
      <p:sp>
        <p:nvSpPr>
          <p:cNvPr id="69635" name="内容占位符 1"/>
          <p:cNvSpPr>
            <a:spLocks noGrp="1"/>
          </p:cNvSpPr>
          <p:nvPr>
            <p:ph idx="1"/>
          </p:nvPr>
        </p:nvSpPr>
        <p:spPr>
          <a:xfrm>
            <a:off x="500063" y="849313"/>
            <a:ext cx="8229600" cy="1898650"/>
          </a:xfrm>
        </p:spPr>
        <p:txBody>
          <a:bodyPr/>
          <a:lstStyle/>
          <a:p>
            <a:pPr marL="0" indent="0">
              <a:spcBef>
                <a:spcPct val="0"/>
              </a:spcBef>
              <a:buFontTx/>
              <a:buNone/>
            </a:pPr>
            <a:r>
              <a:rPr lang="en-US" altLang="zh-CN" sz="2400" smtClean="0">
                <a:ea typeface="宋体" pitchFamily="2" charset="-122"/>
              </a:rPr>
              <a:t>for(i=0;i&lt;n;i++)</a:t>
            </a:r>
          </a:p>
          <a:p>
            <a:pPr marL="0" indent="0">
              <a:spcBef>
                <a:spcPct val="0"/>
              </a:spcBef>
              <a:buFontTx/>
              <a:buNone/>
            </a:pPr>
            <a:r>
              <a:rPr lang="en-US" altLang="zh-CN" sz="2400" smtClean="0">
                <a:ea typeface="宋体" pitchFamily="2" charset="-122"/>
              </a:rPr>
              <a:t>      for(j=0;j&lt;n;j++)</a:t>
            </a:r>
          </a:p>
          <a:p>
            <a:pPr marL="0" indent="0">
              <a:spcBef>
                <a:spcPct val="0"/>
              </a:spcBef>
              <a:buFontTx/>
              <a:buNone/>
            </a:pPr>
            <a:r>
              <a:rPr lang="en-US" altLang="zh-CN" sz="2400" smtClean="0">
                <a:ea typeface="宋体" pitchFamily="2" charset="-122"/>
              </a:rPr>
              <a:t>            for(k=0;k&lt;n;k++)</a:t>
            </a:r>
          </a:p>
          <a:p>
            <a:pPr marL="0" indent="0">
              <a:spcBef>
                <a:spcPct val="0"/>
              </a:spcBef>
              <a:buFontTx/>
              <a:buNone/>
            </a:pPr>
            <a:r>
              <a:rPr lang="en-US" altLang="zh-CN" sz="2400" smtClean="0">
                <a:ea typeface="宋体" pitchFamily="2" charset="-122"/>
              </a:rPr>
              <a:t>                  C[i+j*n]+=A[i+k*n]*B[k+j*n];</a:t>
            </a:r>
          </a:p>
          <a:p>
            <a:pPr marL="0" indent="0">
              <a:spcBef>
                <a:spcPct val="0"/>
              </a:spcBef>
              <a:buFontTx/>
              <a:buNone/>
            </a:pPr>
            <a:endParaRPr lang="en-US" altLang="zh-CN" sz="2400" smtClean="0">
              <a:ea typeface="宋体" pitchFamily="2" charset="-122"/>
            </a:endParaRPr>
          </a:p>
        </p:txBody>
      </p:sp>
      <p:sp>
        <p:nvSpPr>
          <p:cNvPr id="69636" name="Freeform 4"/>
          <p:cNvSpPr>
            <a:spLocks/>
          </p:cNvSpPr>
          <p:nvPr/>
        </p:nvSpPr>
        <p:spPr bwMode="auto">
          <a:xfrm>
            <a:off x="906463" y="3195638"/>
            <a:ext cx="1887537" cy="1974850"/>
          </a:xfrm>
          <a:custGeom>
            <a:avLst/>
            <a:gdLst>
              <a:gd name="T0" fmla="*/ 0 w 1350"/>
              <a:gd name="T1" fmla="*/ 0 h 1244"/>
              <a:gd name="T2" fmla="*/ 0 w 1350"/>
              <a:gd name="T3" fmla="*/ 2147483647 h 1244"/>
              <a:gd name="T4" fmla="*/ 2147483647 w 1350"/>
              <a:gd name="T5" fmla="*/ 2147483647 h 1244"/>
              <a:gd name="T6" fmla="*/ 2147483647 w 1350"/>
              <a:gd name="T7" fmla="*/ 0 h 1244"/>
              <a:gd name="T8" fmla="*/ 0 w 1350"/>
              <a:gd name="T9" fmla="*/ 0 h 1244"/>
              <a:gd name="T10" fmla="*/ 0 w 1350"/>
              <a:gd name="T11" fmla="*/ 0 h 1244"/>
              <a:gd name="T12" fmla="*/ 0 60000 65536"/>
              <a:gd name="T13" fmla="*/ 0 60000 65536"/>
              <a:gd name="T14" fmla="*/ 0 60000 65536"/>
              <a:gd name="T15" fmla="*/ 0 60000 65536"/>
              <a:gd name="T16" fmla="*/ 0 60000 65536"/>
              <a:gd name="T17" fmla="*/ 0 60000 65536"/>
              <a:gd name="T18" fmla="*/ 0 w 1350"/>
              <a:gd name="T19" fmla="*/ 0 h 1244"/>
              <a:gd name="T20" fmla="*/ 1350 w 1350"/>
              <a:gd name="T21" fmla="*/ 1244 h 1244"/>
            </a:gdLst>
            <a:ahLst/>
            <a:cxnLst>
              <a:cxn ang="T12">
                <a:pos x="T0" y="T1"/>
              </a:cxn>
              <a:cxn ang="T13">
                <a:pos x="T2" y="T3"/>
              </a:cxn>
              <a:cxn ang="T14">
                <a:pos x="T4" y="T5"/>
              </a:cxn>
              <a:cxn ang="T15">
                <a:pos x="T6" y="T7"/>
              </a:cxn>
              <a:cxn ang="T16">
                <a:pos x="T8" y="T9"/>
              </a:cxn>
              <a:cxn ang="T17">
                <a:pos x="T10" y="T11"/>
              </a:cxn>
            </a:cxnLst>
            <a:rect l="T18" t="T19" r="T20" b="T21"/>
            <a:pathLst>
              <a:path w="1350" h="1244">
                <a:moveTo>
                  <a:pt x="0" y="0"/>
                </a:moveTo>
                <a:lnTo>
                  <a:pt x="0" y="1244"/>
                </a:lnTo>
                <a:lnTo>
                  <a:pt x="1350" y="1244"/>
                </a:lnTo>
                <a:lnTo>
                  <a:pt x="1350"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37" name="Rectangle 5"/>
          <p:cNvSpPr>
            <a:spLocks noChangeArrowheads="1"/>
          </p:cNvSpPr>
          <p:nvPr/>
        </p:nvSpPr>
        <p:spPr bwMode="auto">
          <a:xfrm>
            <a:off x="906463" y="3195638"/>
            <a:ext cx="1887537" cy="1974850"/>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b="0">
              <a:latin typeface="Times New Roman" pitchFamily="18" charset="0"/>
              <a:ea typeface="宋体" pitchFamily="2" charset="-122"/>
            </a:endParaRPr>
          </a:p>
        </p:txBody>
      </p:sp>
      <p:sp>
        <p:nvSpPr>
          <p:cNvPr id="69638" name="Freeform 7"/>
          <p:cNvSpPr>
            <a:spLocks/>
          </p:cNvSpPr>
          <p:nvPr/>
        </p:nvSpPr>
        <p:spPr bwMode="auto">
          <a:xfrm>
            <a:off x="3249613" y="3198813"/>
            <a:ext cx="1989137" cy="1971675"/>
          </a:xfrm>
          <a:custGeom>
            <a:avLst/>
            <a:gdLst>
              <a:gd name="T0" fmla="*/ 0 w 1351"/>
              <a:gd name="T1" fmla="*/ 0 h 1242"/>
              <a:gd name="T2" fmla="*/ 0 w 1351"/>
              <a:gd name="T3" fmla="*/ 2147483647 h 1242"/>
              <a:gd name="T4" fmla="*/ 2147483647 w 1351"/>
              <a:gd name="T5" fmla="*/ 2147483647 h 1242"/>
              <a:gd name="T6" fmla="*/ 2147483647 w 1351"/>
              <a:gd name="T7" fmla="*/ 0 h 1242"/>
              <a:gd name="T8" fmla="*/ 0 w 1351"/>
              <a:gd name="T9" fmla="*/ 0 h 1242"/>
              <a:gd name="T10" fmla="*/ 0 w 1351"/>
              <a:gd name="T11" fmla="*/ 0 h 1242"/>
              <a:gd name="T12" fmla="*/ 0 60000 65536"/>
              <a:gd name="T13" fmla="*/ 0 60000 65536"/>
              <a:gd name="T14" fmla="*/ 0 60000 65536"/>
              <a:gd name="T15" fmla="*/ 0 60000 65536"/>
              <a:gd name="T16" fmla="*/ 0 60000 65536"/>
              <a:gd name="T17" fmla="*/ 0 60000 65536"/>
              <a:gd name="T18" fmla="*/ 0 w 1351"/>
              <a:gd name="T19" fmla="*/ 0 h 1242"/>
              <a:gd name="T20" fmla="*/ 1351 w 1351"/>
              <a:gd name="T21" fmla="*/ 1242 h 1242"/>
            </a:gdLst>
            <a:ahLst/>
            <a:cxnLst>
              <a:cxn ang="T12">
                <a:pos x="T0" y="T1"/>
              </a:cxn>
              <a:cxn ang="T13">
                <a:pos x="T2" y="T3"/>
              </a:cxn>
              <a:cxn ang="T14">
                <a:pos x="T4" y="T5"/>
              </a:cxn>
              <a:cxn ang="T15">
                <a:pos x="T6" y="T7"/>
              </a:cxn>
              <a:cxn ang="T16">
                <a:pos x="T8" y="T9"/>
              </a:cxn>
              <a:cxn ang="T17">
                <a:pos x="T10" y="T11"/>
              </a:cxn>
            </a:cxnLst>
            <a:rect l="T18" t="T19" r="T20" b="T21"/>
            <a:pathLst>
              <a:path w="1351" h="1242">
                <a:moveTo>
                  <a:pt x="0" y="0"/>
                </a:moveTo>
                <a:lnTo>
                  <a:pt x="0" y="1242"/>
                </a:lnTo>
                <a:lnTo>
                  <a:pt x="1351" y="1242"/>
                </a:lnTo>
                <a:lnTo>
                  <a:pt x="1351"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39" name="Rectangle 8"/>
          <p:cNvSpPr>
            <a:spLocks noChangeArrowheads="1"/>
          </p:cNvSpPr>
          <p:nvPr/>
        </p:nvSpPr>
        <p:spPr bwMode="auto">
          <a:xfrm>
            <a:off x="3249613" y="3198813"/>
            <a:ext cx="1989137" cy="1971675"/>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b="0">
              <a:latin typeface="Times New Roman" pitchFamily="18" charset="0"/>
              <a:ea typeface="宋体" pitchFamily="2" charset="-122"/>
            </a:endParaRPr>
          </a:p>
        </p:txBody>
      </p:sp>
      <p:sp>
        <p:nvSpPr>
          <p:cNvPr id="69640" name="Freeform 18"/>
          <p:cNvSpPr>
            <a:spLocks/>
          </p:cNvSpPr>
          <p:nvPr/>
        </p:nvSpPr>
        <p:spPr bwMode="auto">
          <a:xfrm>
            <a:off x="906463" y="4110038"/>
            <a:ext cx="1887537" cy="46037"/>
          </a:xfrm>
          <a:custGeom>
            <a:avLst/>
            <a:gdLst>
              <a:gd name="T0" fmla="*/ 0 w 1350"/>
              <a:gd name="T1" fmla="*/ 0 h 30"/>
              <a:gd name="T2" fmla="*/ 0 w 1350"/>
              <a:gd name="T3" fmla="*/ 2147483647 h 30"/>
              <a:gd name="T4" fmla="*/ 2147483647 w 1350"/>
              <a:gd name="T5" fmla="*/ 2147483647 h 30"/>
              <a:gd name="T6" fmla="*/ 2147483647 w 1350"/>
              <a:gd name="T7" fmla="*/ 0 h 30"/>
              <a:gd name="T8" fmla="*/ 0 w 1350"/>
              <a:gd name="T9" fmla="*/ 0 h 30"/>
              <a:gd name="T10" fmla="*/ 0 w 1350"/>
              <a:gd name="T11" fmla="*/ 0 h 30"/>
              <a:gd name="T12" fmla="*/ 0 60000 65536"/>
              <a:gd name="T13" fmla="*/ 0 60000 65536"/>
              <a:gd name="T14" fmla="*/ 0 60000 65536"/>
              <a:gd name="T15" fmla="*/ 0 60000 65536"/>
              <a:gd name="T16" fmla="*/ 0 60000 65536"/>
              <a:gd name="T17" fmla="*/ 0 60000 65536"/>
              <a:gd name="T18" fmla="*/ 0 w 1350"/>
              <a:gd name="T19" fmla="*/ 0 h 30"/>
              <a:gd name="T20" fmla="*/ 1350 w 135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350" h="30">
                <a:moveTo>
                  <a:pt x="0" y="0"/>
                </a:moveTo>
                <a:lnTo>
                  <a:pt x="0" y="30"/>
                </a:lnTo>
                <a:lnTo>
                  <a:pt x="1350" y="30"/>
                </a:lnTo>
                <a:lnTo>
                  <a:pt x="1350" y="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1" name="Line 19"/>
          <p:cNvSpPr>
            <a:spLocks noChangeShapeType="1"/>
          </p:cNvSpPr>
          <p:nvPr/>
        </p:nvSpPr>
        <p:spPr bwMode="auto">
          <a:xfrm>
            <a:off x="1249363" y="4110038"/>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2" name="Freeform 22"/>
          <p:cNvSpPr>
            <a:spLocks/>
          </p:cNvSpPr>
          <p:nvPr/>
        </p:nvSpPr>
        <p:spPr bwMode="auto">
          <a:xfrm>
            <a:off x="3916363" y="3195638"/>
            <a:ext cx="39687" cy="1974850"/>
          </a:xfrm>
          <a:custGeom>
            <a:avLst/>
            <a:gdLst>
              <a:gd name="T0" fmla="*/ 0 w 34"/>
              <a:gd name="T1" fmla="*/ 0 h 1244"/>
              <a:gd name="T2" fmla="*/ 0 w 34"/>
              <a:gd name="T3" fmla="*/ 2147483647 h 1244"/>
              <a:gd name="T4" fmla="*/ 2147483647 w 34"/>
              <a:gd name="T5" fmla="*/ 2147483647 h 1244"/>
              <a:gd name="T6" fmla="*/ 2147483647 w 34"/>
              <a:gd name="T7" fmla="*/ 0 h 1244"/>
              <a:gd name="T8" fmla="*/ 0 w 34"/>
              <a:gd name="T9" fmla="*/ 0 h 1244"/>
              <a:gd name="T10" fmla="*/ 0 w 34"/>
              <a:gd name="T11" fmla="*/ 0 h 1244"/>
              <a:gd name="T12" fmla="*/ 0 60000 65536"/>
              <a:gd name="T13" fmla="*/ 0 60000 65536"/>
              <a:gd name="T14" fmla="*/ 0 60000 65536"/>
              <a:gd name="T15" fmla="*/ 0 60000 65536"/>
              <a:gd name="T16" fmla="*/ 0 60000 65536"/>
              <a:gd name="T17" fmla="*/ 0 60000 65536"/>
              <a:gd name="T18" fmla="*/ 0 w 34"/>
              <a:gd name="T19" fmla="*/ 0 h 1244"/>
              <a:gd name="T20" fmla="*/ 34 w 34"/>
              <a:gd name="T21" fmla="*/ 1244 h 1244"/>
            </a:gdLst>
            <a:ahLst/>
            <a:cxnLst>
              <a:cxn ang="T12">
                <a:pos x="T0" y="T1"/>
              </a:cxn>
              <a:cxn ang="T13">
                <a:pos x="T2" y="T3"/>
              </a:cxn>
              <a:cxn ang="T14">
                <a:pos x="T4" y="T5"/>
              </a:cxn>
              <a:cxn ang="T15">
                <a:pos x="T6" y="T7"/>
              </a:cxn>
              <a:cxn ang="T16">
                <a:pos x="T8" y="T9"/>
              </a:cxn>
              <a:cxn ang="T17">
                <a:pos x="T10" y="T11"/>
              </a:cxn>
            </a:cxnLst>
            <a:rect l="T18" t="T19" r="T20" b="T21"/>
            <a:pathLst>
              <a:path w="34" h="1244">
                <a:moveTo>
                  <a:pt x="0" y="0"/>
                </a:moveTo>
                <a:lnTo>
                  <a:pt x="0" y="1244"/>
                </a:lnTo>
                <a:lnTo>
                  <a:pt x="34" y="1244"/>
                </a:lnTo>
                <a:lnTo>
                  <a:pt x="34" y="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3" name="Line 24"/>
          <p:cNvSpPr>
            <a:spLocks noChangeShapeType="1"/>
          </p:cNvSpPr>
          <p:nvPr/>
        </p:nvSpPr>
        <p:spPr bwMode="auto">
          <a:xfrm>
            <a:off x="3916363" y="35004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4" name="Freeform 4"/>
          <p:cNvSpPr>
            <a:spLocks/>
          </p:cNvSpPr>
          <p:nvPr/>
        </p:nvSpPr>
        <p:spPr bwMode="auto">
          <a:xfrm>
            <a:off x="5835650" y="3208338"/>
            <a:ext cx="1949450" cy="1974850"/>
          </a:xfrm>
          <a:custGeom>
            <a:avLst/>
            <a:gdLst>
              <a:gd name="T0" fmla="*/ 0 w 1350"/>
              <a:gd name="T1" fmla="*/ 0 h 1244"/>
              <a:gd name="T2" fmla="*/ 0 w 1350"/>
              <a:gd name="T3" fmla="*/ 2147483647 h 1244"/>
              <a:gd name="T4" fmla="*/ 2147483647 w 1350"/>
              <a:gd name="T5" fmla="*/ 2147483647 h 1244"/>
              <a:gd name="T6" fmla="*/ 2147483647 w 1350"/>
              <a:gd name="T7" fmla="*/ 0 h 1244"/>
              <a:gd name="T8" fmla="*/ 0 w 1350"/>
              <a:gd name="T9" fmla="*/ 0 h 1244"/>
              <a:gd name="T10" fmla="*/ 0 w 1350"/>
              <a:gd name="T11" fmla="*/ 0 h 1244"/>
              <a:gd name="T12" fmla="*/ 0 60000 65536"/>
              <a:gd name="T13" fmla="*/ 0 60000 65536"/>
              <a:gd name="T14" fmla="*/ 0 60000 65536"/>
              <a:gd name="T15" fmla="*/ 0 60000 65536"/>
              <a:gd name="T16" fmla="*/ 0 60000 65536"/>
              <a:gd name="T17" fmla="*/ 0 60000 65536"/>
              <a:gd name="T18" fmla="*/ 0 w 1350"/>
              <a:gd name="T19" fmla="*/ 0 h 1244"/>
              <a:gd name="T20" fmla="*/ 1350 w 1350"/>
              <a:gd name="T21" fmla="*/ 1244 h 1244"/>
            </a:gdLst>
            <a:ahLst/>
            <a:cxnLst>
              <a:cxn ang="T12">
                <a:pos x="T0" y="T1"/>
              </a:cxn>
              <a:cxn ang="T13">
                <a:pos x="T2" y="T3"/>
              </a:cxn>
              <a:cxn ang="T14">
                <a:pos x="T4" y="T5"/>
              </a:cxn>
              <a:cxn ang="T15">
                <a:pos x="T6" y="T7"/>
              </a:cxn>
              <a:cxn ang="T16">
                <a:pos x="T8" y="T9"/>
              </a:cxn>
              <a:cxn ang="T17">
                <a:pos x="T10" y="T11"/>
              </a:cxn>
            </a:cxnLst>
            <a:rect l="T18" t="T19" r="T20" b="T21"/>
            <a:pathLst>
              <a:path w="1350" h="1244">
                <a:moveTo>
                  <a:pt x="0" y="0"/>
                </a:moveTo>
                <a:lnTo>
                  <a:pt x="0" y="1244"/>
                </a:lnTo>
                <a:lnTo>
                  <a:pt x="1350" y="1244"/>
                </a:lnTo>
                <a:lnTo>
                  <a:pt x="1350"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5" name="Rectangle 5"/>
          <p:cNvSpPr>
            <a:spLocks noChangeArrowheads="1"/>
          </p:cNvSpPr>
          <p:nvPr/>
        </p:nvSpPr>
        <p:spPr bwMode="auto">
          <a:xfrm>
            <a:off x="5835650" y="3208338"/>
            <a:ext cx="1949450" cy="1974850"/>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b="0">
              <a:latin typeface="Times New Roman" pitchFamily="18" charset="0"/>
              <a:ea typeface="宋体" pitchFamily="2" charset="-122"/>
            </a:endParaRPr>
          </a:p>
        </p:txBody>
      </p:sp>
      <p:sp>
        <p:nvSpPr>
          <p:cNvPr id="69646" name="Freeform 18"/>
          <p:cNvSpPr>
            <a:spLocks/>
          </p:cNvSpPr>
          <p:nvPr/>
        </p:nvSpPr>
        <p:spPr bwMode="auto">
          <a:xfrm>
            <a:off x="6459538" y="4122738"/>
            <a:ext cx="52387" cy="73025"/>
          </a:xfrm>
          <a:custGeom>
            <a:avLst/>
            <a:gdLst>
              <a:gd name="T0" fmla="*/ 0 w 1350"/>
              <a:gd name="T1" fmla="*/ 0 h 30"/>
              <a:gd name="T2" fmla="*/ 0 w 1350"/>
              <a:gd name="T3" fmla="*/ 2147483647 h 30"/>
              <a:gd name="T4" fmla="*/ 2147483647 w 1350"/>
              <a:gd name="T5" fmla="*/ 2147483647 h 30"/>
              <a:gd name="T6" fmla="*/ 2147483647 w 1350"/>
              <a:gd name="T7" fmla="*/ 0 h 30"/>
              <a:gd name="T8" fmla="*/ 0 w 1350"/>
              <a:gd name="T9" fmla="*/ 0 h 30"/>
              <a:gd name="T10" fmla="*/ 0 w 1350"/>
              <a:gd name="T11" fmla="*/ 0 h 30"/>
              <a:gd name="T12" fmla="*/ 0 60000 65536"/>
              <a:gd name="T13" fmla="*/ 0 60000 65536"/>
              <a:gd name="T14" fmla="*/ 0 60000 65536"/>
              <a:gd name="T15" fmla="*/ 0 60000 65536"/>
              <a:gd name="T16" fmla="*/ 0 60000 65536"/>
              <a:gd name="T17" fmla="*/ 0 60000 65536"/>
              <a:gd name="T18" fmla="*/ 0 w 1350"/>
              <a:gd name="T19" fmla="*/ 0 h 30"/>
              <a:gd name="T20" fmla="*/ 1350 w 135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350" h="30">
                <a:moveTo>
                  <a:pt x="0" y="0"/>
                </a:moveTo>
                <a:lnTo>
                  <a:pt x="0" y="30"/>
                </a:lnTo>
                <a:lnTo>
                  <a:pt x="1350" y="30"/>
                </a:lnTo>
                <a:lnTo>
                  <a:pt x="1350" y="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7" name="Line 19"/>
          <p:cNvSpPr>
            <a:spLocks noChangeShapeType="1"/>
          </p:cNvSpPr>
          <p:nvPr/>
        </p:nvSpPr>
        <p:spPr bwMode="auto">
          <a:xfrm>
            <a:off x="6484938" y="4195763"/>
            <a:ext cx="0" cy="3238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8" name="TextBox 2"/>
          <p:cNvSpPr txBox="1">
            <a:spLocks noChangeArrowheads="1"/>
          </p:cNvSpPr>
          <p:nvPr/>
        </p:nvSpPr>
        <p:spPr bwMode="auto">
          <a:xfrm>
            <a:off x="1579563" y="5181600"/>
            <a:ext cx="733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400">
                <a:ea typeface="宋体" pitchFamily="2" charset="-122"/>
              </a:rPr>
              <a:t>B</a:t>
            </a:r>
            <a:endParaRPr lang="zh-CN" altLang="en-US" sz="2400">
              <a:ea typeface="宋体" pitchFamily="2" charset="-122"/>
            </a:endParaRPr>
          </a:p>
        </p:txBody>
      </p:sp>
      <p:sp>
        <p:nvSpPr>
          <p:cNvPr id="69649" name="TextBox 31"/>
          <p:cNvSpPr txBox="1">
            <a:spLocks noChangeArrowheads="1"/>
          </p:cNvSpPr>
          <p:nvPr/>
        </p:nvSpPr>
        <p:spPr bwMode="auto">
          <a:xfrm>
            <a:off x="3857625" y="5208588"/>
            <a:ext cx="733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400">
                <a:ea typeface="宋体" pitchFamily="2" charset="-122"/>
              </a:rPr>
              <a:t>A</a:t>
            </a:r>
            <a:endParaRPr lang="zh-CN" altLang="en-US" sz="2400">
              <a:ea typeface="宋体" pitchFamily="2" charset="-122"/>
            </a:endParaRPr>
          </a:p>
        </p:txBody>
      </p:sp>
      <p:sp>
        <p:nvSpPr>
          <p:cNvPr id="69650" name="TextBox 32"/>
          <p:cNvSpPr txBox="1">
            <a:spLocks noChangeArrowheads="1"/>
          </p:cNvSpPr>
          <p:nvPr/>
        </p:nvSpPr>
        <p:spPr bwMode="auto">
          <a:xfrm>
            <a:off x="6559550" y="5218113"/>
            <a:ext cx="735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400">
                <a:ea typeface="宋体" pitchFamily="2" charset="-122"/>
              </a:rPr>
              <a:t>C</a:t>
            </a:r>
            <a:endParaRPr lang="zh-CN" altLang="en-US" sz="2400">
              <a:ea typeface="宋体" pitchFamily="2" charset="-122"/>
            </a:endParaRPr>
          </a:p>
        </p:txBody>
      </p:sp>
      <p:sp>
        <p:nvSpPr>
          <p:cNvPr id="69651" name="TextBox 35"/>
          <p:cNvSpPr txBox="1">
            <a:spLocks noChangeArrowheads="1"/>
          </p:cNvSpPr>
          <p:nvPr/>
        </p:nvSpPr>
        <p:spPr bwMode="auto">
          <a:xfrm>
            <a:off x="714375" y="3498850"/>
            <a:ext cx="735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000">
                <a:ea typeface="宋体" pitchFamily="2" charset="-122"/>
              </a:rPr>
              <a:t>j</a:t>
            </a:r>
            <a:endParaRPr lang="zh-CN" altLang="en-US" sz="2000">
              <a:ea typeface="宋体" pitchFamily="2" charset="-122"/>
            </a:endParaRPr>
          </a:p>
        </p:txBody>
      </p:sp>
      <p:sp>
        <p:nvSpPr>
          <p:cNvPr id="69652" name="TextBox 36"/>
          <p:cNvSpPr txBox="1">
            <a:spLocks noChangeArrowheads="1"/>
          </p:cNvSpPr>
          <p:nvPr/>
        </p:nvSpPr>
        <p:spPr bwMode="auto">
          <a:xfrm>
            <a:off x="3532188" y="2825750"/>
            <a:ext cx="735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000">
                <a:ea typeface="宋体" pitchFamily="2" charset="-122"/>
              </a:rPr>
              <a:t>i</a:t>
            </a:r>
            <a:endParaRPr lang="zh-CN" altLang="en-US" sz="2000">
              <a:ea typeface="宋体" pitchFamily="2" charset="-122"/>
            </a:endParaRPr>
          </a:p>
        </p:txBody>
      </p:sp>
      <p:sp>
        <p:nvSpPr>
          <p:cNvPr id="69653" name="TextBox 37"/>
          <p:cNvSpPr txBox="1">
            <a:spLocks noChangeArrowheads="1"/>
          </p:cNvSpPr>
          <p:nvPr/>
        </p:nvSpPr>
        <p:spPr bwMode="auto">
          <a:xfrm>
            <a:off x="5608638" y="3500438"/>
            <a:ext cx="735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000">
                <a:ea typeface="宋体" pitchFamily="2" charset="-122"/>
              </a:rPr>
              <a:t>j</a:t>
            </a:r>
            <a:endParaRPr lang="zh-CN" altLang="en-US" sz="2000">
              <a:ea typeface="宋体" pitchFamily="2" charset="-122"/>
            </a:endParaRPr>
          </a:p>
        </p:txBody>
      </p:sp>
      <p:sp>
        <p:nvSpPr>
          <p:cNvPr id="69654" name="TextBox 38"/>
          <p:cNvSpPr txBox="1">
            <a:spLocks noChangeArrowheads="1"/>
          </p:cNvSpPr>
          <p:nvPr/>
        </p:nvSpPr>
        <p:spPr bwMode="auto">
          <a:xfrm>
            <a:off x="6038850" y="2819400"/>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000">
                <a:ea typeface="宋体" pitchFamily="2" charset="-122"/>
              </a:rPr>
              <a:t>i</a:t>
            </a:r>
            <a:endParaRPr lang="zh-CN" altLang="en-US" sz="2000">
              <a:ea typeface="宋体" pitchFamily="2" charset="-122"/>
            </a:endParaRPr>
          </a:p>
        </p:txBody>
      </p:sp>
      <p:cxnSp>
        <p:nvCxnSpPr>
          <p:cNvPr id="69655" name="直接连接符 10"/>
          <p:cNvCxnSpPr>
            <a:cxnSpLocks noChangeShapeType="1"/>
          </p:cNvCxnSpPr>
          <p:nvPr/>
        </p:nvCxnSpPr>
        <p:spPr bwMode="auto">
          <a:xfrm>
            <a:off x="6484938" y="3109913"/>
            <a:ext cx="0" cy="1000125"/>
          </a:xfrm>
          <a:prstGeom prst="line">
            <a:avLst/>
          </a:prstGeom>
          <a:noFill/>
          <a:ln w="3175" algn="ctr">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6" name="直接连接符 27"/>
          <p:cNvCxnSpPr>
            <a:cxnSpLocks noChangeShapeType="1"/>
          </p:cNvCxnSpPr>
          <p:nvPr/>
        </p:nvCxnSpPr>
        <p:spPr bwMode="auto">
          <a:xfrm>
            <a:off x="5643563" y="4156075"/>
            <a:ext cx="842962" cy="3175"/>
          </a:xfrm>
          <a:prstGeom prst="line">
            <a:avLst/>
          </a:prstGeom>
          <a:noFill/>
          <a:ln w="3175" algn="ctr">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00509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36538" y="128588"/>
            <a:ext cx="8807450" cy="587375"/>
          </a:xfrm>
        </p:spPr>
        <p:txBody>
          <a:bodyPr/>
          <a:lstStyle/>
          <a:p>
            <a:pPr eaLnBrk="1" hangingPunct="1"/>
            <a:r>
              <a:rPr lang="zh-CN" altLang="en-US" sz="4000" smtClean="0"/>
              <a:t>矩阵相乘</a:t>
            </a:r>
            <a:r>
              <a:rPr lang="en-US" altLang="zh-CN" sz="4000" smtClean="0"/>
              <a:t>——ikj</a:t>
            </a:r>
            <a:endParaRPr lang="zh-CN" altLang="en-US" sz="4000" smtClean="0"/>
          </a:p>
        </p:txBody>
      </p:sp>
      <p:sp>
        <p:nvSpPr>
          <p:cNvPr id="70659" name="内容占位符 1"/>
          <p:cNvSpPr>
            <a:spLocks noGrp="1"/>
          </p:cNvSpPr>
          <p:nvPr>
            <p:ph idx="1"/>
          </p:nvPr>
        </p:nvSpPr>
        <p:spPr>
          <a:xfrm>
            <a:off x="422275" y="798513"/>
            <a:ext cx="8229600" cy="1897062"/>
          </a:xfrm>
        </p:spPr>
        <p:txBody>
          <a:bodyPr/>
          <a:lstStyle/>
          <a:p>
            <a:pPr marL="0" indent="0">
              <a:spcBef>
                <a:spcPct val="0"/>
              </a:spcBef>
              <a:buFontTx/>
              <a:buNone/>
            </a:pPr>
            <a:r>
              <a:rPr lang="en-US" altLang="zh-CN" sz="2400" smtClean="0">
                <a:ea typeface="宋体" pitchFamily="2" charset="-122"/>
              </a:rPr>
              <a:t>for(i=0;i&lt;n;i++)</a:t>
            </a:r>
          </a:p>
          <a:p>
            <a:pPr marL="0" indent="0">
              <a:spcBef>
                <a:spcPct val="0"/>
              </a:spcBef>
              <a:buFontTx/>
              <a:buNone/>
            </a:pPr>
            <a:r>
              <a:rPr lang="en-US" altLang="zh-CN" sz="2400" smtClean="0">
                <a:ea typeface="宋体" pitchFamily="2" charset="-122"/>
              </a:rPr>
              <a:t>      for(k=0;k&lt;n;k++)</a:t>
            </a:r>
          </a:p>
          <a:p>
            <a:pPr marL="0" indent="0">
              <a:spcBef>
                <a:spcPct val="0"/>
              </a:spcBef>
              <a:buFontTx/>
              <a:buNone/>
            </a:pPr>
            <a:r>
              <a:rPr lang="en-US" altLang="zh-CN" sz="2400" smtClean="0">
                <a:ea typeface="宋体" pitchFamily="2" charset="-122"/>
              </a:rPr>
              <a:t>            for(j=0;j&lt;n;j++)</a:t>
            </a:r>
          </a:p>
          <a:p>
            <a:pPr marL="0" indent="0">
              <a:spcBef>
                <a:spcPct val="0"/>
              </a:spcBef>
              <a:buFontTx/>
              <a:buNone/>
            </a:pPr>
            <a:r>
              <a:rPr lang="en-US" altLang="zh-CN" sz="2400" smtClean="0">
                <a:ea typeface="宋体" pitchFamily="2" charset="-122"/>
              </a:rPr>
              <a:t>                  C[i+j*n]+=A[i+k*n]*B[k+j*n];</a:t>
            </a:r>
          </a:p>
          <a:p>
            <a:pPr marL="0" indent="0">
              <a:spcBef>
                <a:spcPct val="0"/>
              </a:spcBef>
              <a:buFontTx/>
              <a:buNone/>
            </a:pPr>
            <a:endParaRPr lang="en-US" altLang="zh-CN" sz="2400" smtClean="0">
              <a:ea typeface="宋体" pitchFamily="2" charset="-122"/>
            </a:endParaRPr>
          </a:p>
        </p:txBody>
      </p:sp>
      <p:sp>
        <p:nvSpPr>
          <p:cNvPr id="70660" name="Freeform 7"/>
          <p:cNvSpPr>
            <a:spLocks/>
          </p:cNvSpPr>
          <p:nvPr/>
        </p:nvSpPr>
        <p:spPr bwMode="auto">
          <a:xfrm>
            <a:off x="1201738" y="3184525"/>
            <a:ext cx="1989137" cy="1971675"/>
          </a:xfrm>
          <a:custGeom>
            <a:avLst/>
            <a:gdLst>
              <a:gd name="T0" fmla="*/ 0 w 1351"/>
              <a:gd name="T1" fmla="*/ 0 h 1242"/>
              <a:gd name="T2" fmla="*/ 0 w 1351"/>
              <a:gd name="T3" fmla="*/ 2147483647 h 1242"/>
              <a:gd name="T4" fmla="*/ 2147483647 w 1351"/>
              <a:gd name="T5" fmla="*/ 2147483647 h 1242"/>
              <a:gd name="T6" fmla="*/ 2147483647 w 1351"/>
              <a:gd name="T7" fmla="*/ 0 h 1242"/>
              <a:gd name="T8" fmla="*/ 0 w 1351"/>
              <a:gd name="T9" fmla="*/ 0 h 1242"/>
              <a:gd name="T10" fmla="*/ 0 w 1351"/>
              <a:gd name="T11" fmla="*/ 0 h 1242"/>
              <a:gd name="T12" fmla="*/ 0 60000 65536"/>
              <a:gd name="T13" fmla="*/ 0 60000 65536"/>
              <a:gd name="T14" fmla="*/ 0 60000 65536"/>
              <a:gd name="T15" fmla="*/ 0 60000 65536"/>
              <a:gd name="T16" fmla="*/ 0 60000 65536"/>
              <a:gd name="T17" fmla="*/ 0 60000 65536"/>
              <a:gd name="T18" fmla="*/ 0 w 1351"/>
              <a:gd name="T19" fmla="*/ 0 h 1242"/>
              <a:gd name="T20" fmla="*/ 1351 w 1351"/>
              <a:gd name="T21" fmla="*/ 1242 h 1242"/>
            </a:gdLst>
            <a:ahLst/>
            <a:cxnLst>
              <a:cxn ang="T12">
                <a:pos x="T0" y="T1"/>
              </a:cxn>
              <a:cxn ang="T13">
                <a:pos x="T2" y="T3"/>
              </a:cxn>
              <a:cxn ang="T14">
                <a:pos x="T4" y="T5"/>
              </a:cxn>
              <a:cxn ang="T15">
                <a:pos x="T6" y="T7"/>
              </a:cxn>
              <a:cxn ang="T16">
                <a:pos x="T8" y="T9"/>
              </a:cxn>
              <a:cxn ang="T17">
                <a:pos x="T10" y="T11"/>
              </a:cxn>
            </a:cxnLst>
            <a:rect l="T18" t="T19" r="T20" b="T21"/>
            <a:pathLst>
              <a:path w="1351" h="1242">
                <a:moveTo>
                  <a:pt x="0" y="0"/>
                </a:moveTo>
                <a:lnTo>
                  <a:pt x="0" y="1242"/>
                </a:lnTo>
                <a:lnTo>
                  <a:pt x="1351" y="1242"/>
                </a:lnTo>
                <a:lnTo>
                  <a:pt x="1351"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1" name="Rectangle 8"/>
          <p:cNvSpPr>
            <a:spLocks noChangeArrowheads="1"/>
          </p:cNvSpPr>
          <p:nvPr/>
        </p:nvSpPr>
        <p:spPr bwMode="auto">
          <a:xfrm>
            <a:off x="1201738" y="3184525"/>
            <a:ext cx="1989137" cy="1971675"/>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b="0">
              <a:latin typeface="Times New Roman" pitchFamily="18" charset="0"/>
              <a:ea typeface="宋体" pitchFamily="2" charset="-122"/>
            </a:endParaRPr>
          </a:p>
        </p:txBody>
      </p:sp>
      <p:sp>
        <p:nvSpPr>
          <p:cNvPr id="70662" name="Freeform 22"/>
          <p:cNvSpPr>
            <a:spLocks/>
          </p:cNvSpPr>
          <p:nvPr/>
        </p:nvSpPr>
        <p:spPr bwMode="auto">
          <a:xfrm>
            <a:off x="2141538" y="3181350"/>
            <a:ext cx="41275" cy="1974850"/>
          </a:xfrm>
          <a:custGeom>
            <a:avLst/>
            <a:gdLst>
              <a:gd name="T0" fmla="*/ 0 w 34"/>
              <a:gd name="T1" fmla="*/ 0 h 1244"/>
              <a:gd name="T2" fmla="*/ 0 w 34"/>
              <a:gd name="T3" fmla="*/ 2147483647 h 1244"/>
              <a:gd name="T4" fmla="*/ 2147483647 w 34"/>
              <a:gd name="T5" fmla="*/ 2147483647 h 1244"/>
              <a:gd name="T6" fmla="*/ 2147483647 w 34"/>
              <a:gd name="T7" fmla="*/ 0 h 1244"/>
              <a:gd name="T8" fmla="*/ 0 w 34"/>
              <a:gd name="T9" fmla="*/ 0 h 1244"/>
              <a:gd name="T10" fmla="*/ 0 w 34"/>
              <a:gd name="T11" fmla="*/ 0 h 1244"/>
              <a:gd name="T12" fmla="*/ 0 60000 65536"/>
              <a:gd name="T13" fmla="*/ 0 60000 65536"/>
              <a:gd name="T14" fmla="*/ 0 60000 65536"/>
              <a:gd name="T15" fmla="*/ 0 60000 65536"/>
              <a:gd name="T16" fmla="*/ 0 60000 65536"/>
              <a:gd name="T17" fmla="*/ 0 60000 65536"/>
              <a:gd name="T18" fmla="*/ 0 w 34"/>
              <a:gd name="T19" fmla="*/ 0 h 1244"/>
              <a:gd name="T20" fmla="*/ 34 w 34"/>
              <a:gd name="T21" fmla="*/ 1244 h 1244"/>
            </a:gdLst>
            <a:ahLst/>
            <a:cxnLst>
              <a:cxn ang="T12">
                <a:pos x="T0" y="T1"/>
              </a:cxn>
              <a:cxn ang="T13">
                <a:pos x="T2" y="T3"/>
              </a:cxn>
              <a:cxn ang="T14">
                <a:pos x="T4" y="T5"/>
              </a:cxn>
              <a:cxn ang="T15">
                <a:pos x="T6" y="T7"/>
              </a:cxn>
              <a:cxn ang="T16">
                <a:pos x="T8" y="T9"/>
              </a:cxn>
              <a:cxn ang="T17">
                <a:pos x="T10" y="T11"/>
              </a:cxn>
            </a:cxnLst>
            <a:rect l="T18" t="T19" r="T20" b="T21"/>
            <a:pathLst>
              <a:path w="34" h="1244">
                <a:moveTo>
                  <a:pt x="0" y="0"/>
                </a:moveTo>
                <a:lnTo>
                  <a:pt x="0" y="1244"/>
                </a:lnTo>
                <a:lnTo>
                  <a:pt x="34" y="1244"/>
                </a:lnTo>
                <a:lnTo>
                  <a:pt x="34" y="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3" name="Line 24"/>
          <p:cNvSpPr>
            <a:spLocks noChangeShapeType="1"/>
          </p:cNvSpPr>
          <p:nvPr/>
        </p:nvSpPr>
        <p:spPr bwMode="auto">
          <a:xfrm>
            <a:off x="2141538" y="348615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4" name="Freeform 4"/>
          <p:cNvSpPr>
            <a:spLocks/>
          </p:cNvSpPr>
          <p:nvPr/>
        </p:nvSpPr>
        <p:spPr bwMode="auto">
          <a:xfrm>
            <a:off x="3546475" y="3175000"/>
            <a:ext cx="1947863" cy="1974850"/>
          </a:xfrm>
          <a:custGeom>
            <a:avLst/>
            <a:gdLst>
              <a:gd name="T0" fmla="*/ 0 w 1350"/>
              <a:gd name="T1" fmla="*/ 0 h 1244"/>
              <a:gd name="T2" fmla="*/ 0 w 1350"/>
              <a:gd name="T3" fmla="*/ 2147483647 h 1244"/>
              <a:gd name="T4" fmla="*/ 2147483647 w 1350"/>
              <a:gd name="T5" fmla="*/ 2147483647 h 1244"/>
              <a:gd name="T6" fmla="*/ 2147483647 w 1350"/>
              <a:gd name="T7" fmla="*/ 0 h 1244"/>
              <a:gd name="T8" fmla="*/ 0 w 1350"/>
              <a:gd name="T9" fmla="*/ 0 h 1244"/>
              <a:gd name="T10" fmla="*/ 0 w 1350"/>
              <a:gd name="T11" fmla="*/ 0 h 1244"/>
              <a:gd name="T12" fmla="*/ 0 60000 65536"/>
              <a:gd name="T13" fmla="*/ 0 60000 65536"/>
              <a:gd name="T14" fmla="*/ 0 60000 65536"/>
              <a:gd name="T15" fmla="*/ 0 60000 65536"/>
              <a:gd name="T16" fmla="*/ 0 60000 65536"/>
              <a:gd name="T17" fmla="*/ 0 60000 65536"/>
              <a:gd name="T18" fmla="*/ 0 w 1350"/>
              <a:gd name="T19" fmla="*/ 0 h 1244"/>
              <a:gd name="T20" fmla="*/ 1350 w 1350"/>
              <a:gd name="T21" fmla="*/ 1244 h 1244"/>
            </a:gdLst>
            <a:ahLst/>
            <a:cxnLst>
              <a:cxn ang="T12">
                <a:pos x="T0" y="T1"/>
              </a:cxn>
              <a:cxn ang="T13">
                <a:pos x="T2" y="T3"/>
              </a:cxn>
              <a:cxn ang="T14">
                <a:pos x="T4" y="T5"/>
              </a:cxn>
              <a:cxn ang="T15">
                <a:pos x="T6" y="T7"/>
              </a:cxn>
              <a:cxn ang="T16">
                <a:pos x="T8" y="T9"/>
              </a:cxn>
              <a:cxn ang="T17">
                <a:pos x="T10" y="T11"/>
              </a:cxn>
            </a:cxnLst>
            <a:rect l="T18" t="T19" r="T20" b="T21"/>
            <a:pathLst>
              <a:path w="1350" h="1244">
                <a:moveTo>
                  <a:pt x="0" y="0"/>
                </a:moveTo>
                <a:lnTo>
                  <a:pt x="0" y="1244"/>
                </a:lnTo>
                <a:lnTo>
                  <a:pt x="1350" y="1244"/>
                </a:lnTo>
                <a:lnTo>
                  <a:pt x="1350"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5" name="Rectangle 5"/>
          <p:cNvSpPr>
            <a:spLocks noChangeArrowheads="1"/>
          </p:cNvSpPr>
          <p:nvPr/>
        </p:nvSpPr>
        <p:spPr bwMode="auto">
          <a:xfrm>
            <a:off x="3546475" y="3175000"/>
            <a:ext cx="1947863" cy="1974850"/>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b="0">
              <a:latin typeface="Times New Roman" pitchFamily="18" charset="0"/>
              <a:ea typeface="宋体" pitchFamily="2" charset="-122"/>
            </a:endParaRPr>
          </a:p>
        </p:txBody>
      </p:sp>
      <p:sp>
        <p:nvSpPr>
          <p:cNvPr id="70666" name="Freeform 18"/>
          <p:cNvSpPr>
            <a:spLocks/>
          </p:cNvSpPr>
          <p:nvPr/>
        </p:nvSpPr>
        <p:spPr bwMode="auto">
          <a:xfrm>
            <a:off x="4168775" y="4089400"/>
            <a:ext cx="52388" cy="73025"/>
          </a:xfrm>
          <a:custGeom>
            <a:avLst/>
            <a:gdLst>
              <a:gd name="T0" fmla="*/ 0 w 1350"/>
              <a:gd name="T1" fmla="*/ 0 h 30"/>
              <a:gd name="T2" fmla="*/ 0 w 1350"/>
              <a:gd name="T3" fmla="*/ 2147483647 h 30"/>
              <a:gd name="T4" fmla="*/ 2147483647 w 1350"/>
              <a:gd name="T5" fmla="*/ 2147483647 h 30"/>
              <a:gd name="T6" fmla="*/ 2147483647 w 1350"/>
              <a:gd name="T7" fmla="*/ 0 h 30"/>
              <a:gd name="T8" fmla="*/ 0 w 1350"/>
              <a:gd name="T9" fmla="*/ 0 h 30"/>
              <a:gd name="T10" fmla="*/ 0 w 1350"/>
              <a:gd name="T11" fmla="*/ 0 h 30"/>
              <a:gd name="T12" fmla="*/ 0 60000 65536"/>
              <a:gd name="T13" fmla="*/ 0 60000 65536"/>
              <a:gd name="T14" fmla="*/ 0 60000 65536"/>
              <a:gd name="T15" fmla="*/ 0 60000 65536"/>
              <a:gd name="T16" fmla="*/ 0 60000 65536"/>
              <a:gd name="T17" fmla="*/ 0 60000 65536"/>
              <a:gd name="T18" fmla="*/ 0 w 1350"/>
              <a:gd name="T19" fmla="*/ 0 h 30"/>
              <a:gd name="T20" fmla="*/ 1350 w 135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350" h="30">
                <a:moveTo>
                  <a:pt x="0" y="0"/>
                </a:moveTo>
                <a:lnTo>
                  <a:pt x="0" y="30"/>
                </a:lnTo>
                <a:lnTo>
                  <a:pt x="1350" y="30"/>
                </a:lnTo>
                <a:lnTo>
                  <a:pt x="1350" y="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67" name="Line 19"/>
          <p:cNvSpPr>
            <a:spLocks noChangeShapeType="1"/>
          </p:cNvSpPr>
          <p:nvPr/>
        </p:nvSpPr>
        <p:spPr bwMode="auto">
          <a:xfrm>
            <a:off x="4194175" y="4162425"/>
            <a:ext cx="0" cy="3238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8" name="TextBox 46"/>
          <p:cNvSpPr txBox="1">
            <a:spLocks noChangeArrowheads="1"/>
          </p:cNvSpPr>
          <p:nvPr/>
        </p:nvSpPr>
        <p:spPr bwMode="auto">
          <a:xfrm>
            <a:off x="1809750" y="5194300"/>
            <a:ext cx="735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400">
                <a:ea typeface="宋体" pitchFamily="2" charset="-122"/>
              </a:rPr>
              <a:t>B</a:t>
            </a:r>
            <a:endParaRPr lang="zh-CN" altLang="en-US" sz="2400">
              <a:ea typeface="宋体" pitchFamily="2" charset="-122"/>
            </a:endParaRPr>
          </a:p>
        </p:txBody>
      </p:sp>
      <p:sp>
        <p:nvSpPr>
          <p:cNvPr id="70669" name="TextBox 47"/>
          <p:cNvSpPr txBox="1">
            <a:spLocks noChangeArrowheads="1"/>
          </p:cNvSpPr>
          <p:nvPr/>
        </p:nvSpPr>
        <p:spPr bwMode="auto">
          <a:xfrm>
            <a:off x="4268788" y="5184775"/>
            <a:ext cx="735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400">
                <a:ea typeface="宋体" pitchFamily="2" charset="-122"/>
              </a:rPr>
              <a:t>A</a:t>
            </a:r>
            <a:endParaRPr lang="zh-CN" altLang="en-US" sz="2400">
              <a:ea typeface="宋体" pitchFamily="2" charset="-122"/>
            </a:endParaRPr>
          </a:p>
        </p:txBody>
      </p:sp>
      <p:sp>
        <p:nvSpPr>
          <p:cNvPr id="70670" name="TextBox 49"/>
          <p:cNvSpPr txBox="1">
            <a:spLocks noChangeArrowheads="1"/>
          </p:cNvSpPr>
          <p:nvPr/>
        </p:nvSpPr>
        <p:spPr bwMode="auto">
          <a:xfrm>
            <a:off x="1485900" y="2811463"/>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000">
                <a:ea typeface="宋体" pitchFamily="2" charset="-122"/>
              </a:rPr>
              <a:t>k</a:t>
            </a:r>
            <a:endParaRPr lang="zh-CN" altLang="en-US" sz="2000">
              <a:ea typeface="宋体" pitchFamily="2" charset="-122"/>
            </a:endParaRPr>
          </a:p>
        </p:txBody>
      </p:sp>
      <p:sp>
        <p:nvSpPr>
          <p:cNvPr id="70671" name="TextBox 50"/>
          <p:cNvSpPr txBox="1">
            <a:spLocks noChangeArrowheads="1"/>
          </p:cNvSpPr>
          <p:nvPr/>
        </p:nvSpPr>
        <p:spPr bwMode="auto">
          <a:xfrm>
            <a:off x="3284538" y="3467100"/>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000">
                <a:ea typeface="宋体" pitchFamily="2" charset="-122"/>
              </a:rPr>
              <a:t>k</a:t>
            </a:r>
            <a:endParaRPr lang="zh-CN" altLang="en-US" sz="2000">
              <a:ea typeface="宋体" pitchFamily="2" charset="-122"/>
            </a:endParaRPr>
          </a:p>
        </p:txBody>
      </p:sp>
      <p:sp>
        <p:nvSpPr>
          <p:cNvPr id="70672" name="TextBox 51"/>
          <p:cNvSpPr txBox="1">
            <a:spLocks noChangeArrowheads="1"/>
          </p:cNvSpPr>
          <p:nvPr/>
        </p:nvSpPr>
        <p:spPr bwMode="auto">
          <a:xfrm>
            <a:off x="3748088" y="2786063"/>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000">
                <a:ea typeface="宋体" pitchFamily="2" charset="-122"/>
              </a:rPr>
              <a:t>i</a:t>
            </a:r>
            <a:endParaRPr lang="zh-CN" altLang="en-US" sz="2000">
              <a:ea typeface="宋体" pitchFamily="2" charset="-122"/>
            </a:endParaRPr>
          </a:p>
        </p:txBody>
      </p:sp>
      <p:cxnSp>
        <p:nvCxnSpPr>
          <p:cNvPr id="70673" name="直接连接符 52"/>
          <p:cNvCxnSpPr>
            <a:cxnSpLocks noChangeShapeType="1"/>
          </p:cNvCxnSpPr>
          <p:nvPr/>
        </p:nvCxnSpPr>
        <p:spPr bwMode="auto">
          <a:xfrm>
            <a:off x="4194175" y="3078163"/>
            <a:ext cx="0" cy="998537"/>
          </a:xfrm>
          <a:prstGeom prst="line">
            <a:avLst/>
          </a:prstGeom>
          <a:noFill/>
          <a:ln w="3175" algn="ctr">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74" name="直接连接符 53"/>
          <p:cNvCxnSpPr>
            <a:cxnSpLocks noChangeShapeType="1"/>
          </p:cNvCxnSpPr>
          <p:nvPr/>
        </p:nvCxnSpPr>
        <p:spPr bwMode="auto">
          <a:xfrm>
            <a:off x="3352800" y="4122738"/>
            <a:ext cx="842963" cy="3175"/>
          </a:xfrm>
          <a:prstGeom prst="line">
            <a:avLst/>
          </a:prstGeom>
          <a:noFill/>
          <a:ln w="3175" algn="ctr">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75" name="Freeform 7"/>
          <p:cNvSpPr>
            <a:spLocks/>
          </p:cNvSpPr>
          <p:nvPr/>
        </p:nvSpPr>
        <p:spPr bwMode="auto">
          <a:xfrm>
            <a:off x="5902325" y="3182938"/>
            <a:ext cx="1989138" cy="1971675"/>
          </a:xfrm>
          <a:custGeom>
            <a:avLst/>
            <a:gdLst>
              <a:gd name="T0" fmla="*/ 0 w 1351"/>
              <a:gd name="T1" fmla="*/ 0 h 1242"/>
              <a:gd name="T2" fmla="*/ 0 w 1351"/>
              <a:gd name="T3" fmla="*/ 2147483647 h 1242"/>
              <a:gd name="T4" fmla="*/ 2147483647 w 1351"/>
              <a:gd name="T5" fmla="*/ 2147483647 h 1242"/>
              <a:gd name="T6" fmla="*/ 2147483647 w 1351"/>
              <a:gd name="T7" fmla="*/ 0 h 1242"/>
              <a:gd name="T8" fmla="*/ 0 w 1351"/>
              <a:gd name="T9" fmla="*/ 0 h 1242"/>
              <a:gd name="T10" fmla="*/ 0 w 1351"/>
              <a:gd name="T11" fmla="*/ 0 h 1242"/>
              <a:gd name="T12" fmla="*/ 0 60000 65536"/>
              <a:gd name="T13" fmla="*/ 0 60000 65536"/>
              <a:gd name="T14" fmla="*/ 0 60000 65536"/>
              <a:gd name="T15" fmla="*/ 0 60000 65536"/>
              <a:gd name="T16" fmla="*/ 0 60000 65536"/>
              <a:gd name="T17" fmla="*/ 0 60000 65536"/>
              <a:gd name="T18" fmla="*/ 0 w 1351"/>
              <a:gd name="T19" fmla="*/ 0 h 1242"/>
              <a:gd name="T20" fmla="*/ 1351 w 1351"/>
              <a:gd name="T21" fmla="*/ 1242 h 1242"/>
            </a:gdLst>
            <a:ahLst/>
            <a:cxnLst>
              <a:cxn ang="T12">
                <a:pos x="T0" y="T1"/>
              </a:cxn>
              <a:cxn ang="T13">
                <a:pos x="T2" y="T3"/>
              </a:cxn>
              <a:cxn ang="T14">
                <a:pos x="T4" y="T5"/>
              </a:cxn>
              <a:cxn ang="T15">
                <a:pos x="T6" y="T7"/>
              </a:cxn>
              <a:cxn ang="T16">
                <a:pos x="T8" y="T9"/>
              </a:cxn>
              <a:cxn ang="T17">
                <a:pos x="T10" y="T11"/>
              </a:cxn>
            </a:cxnLst>
            <a:rect l="T18" t="T19" r="T20" b="T21"/>
            <a:pathLst>
              <a:path w="1351" h="1242">
                <a:moveTo>
                  <a:pt x="0" y="0"/>
                </a:moveTo>
                <a:lnTo>
                  <a:pt x="0" y="1242"/>
                </a:lnTo>
                <a:lnTo>
                  <a:pt x="1351" y="1242"/>
                </a:lnTo>
                <a:lnTo>
                  <a:pt x="1351"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6" name="Rectangle 8"/>
          <p:cNvSpPr>
            <a:spLocks noChangeArrowheads="1"/>
          </p:cNvSpPr>
          <p:nvPr/>
        </p:nvSpPr>
        <p:spPr bwMode="auto">
          <a:xfrm>
            <a:off x="5902325" y="3182938"/>
            <a:ext cx="1989138" cy="1971675"/>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b="0">
              <a:latin typeface="Times New Roman" pitchFamily="18" charset="0"/>
              <a:ea typeface="宋体" pitchFamily="2" charset="-122"/>
            </a:endParaRPr>
          </a:p>
        </p:txBody>
      </p:sp>
      <p:sp>
        <p:nvSpPr>
          <p:cNvPr id="70677" name="Freeform 22"/>
          <p:cNvSpPr>
            <a:spLocks/>
          </p:cNvSpPr>
          <p:nvPr/>
        </p:nvSpPr>
        <p:spPr bwMode="auto">
          <a:xfrm>
            <a:off x="6569075" y="3179763"/>
            <a:ext cx="39688" cy="1974850"/>
          </a:xfrm>
          <a:custGeom>
            <a:avLst/>
            <a:gdLst>
              <a:gd name="T0" fmla="*/ 0 w 34"/>
              <a:gd name="T1" fmla="*/ 0 h 1244"/>
              <a:gd name="T2" fmla="*/ 0 w 34"/>
              <a:gd name="T3" fmla="*/ 2147483647 h 1244"/>
              <a:gd name="T4" fmla="*/ 2147483647 w 34"/>
              <a:gd name="T5" fmla="*/ 2147483647 h 1244"/>
              <a:gd name="T6" fmla="*/ 2147483647 w 34"/>
              <a:gd name="T7" fmla="*/ 0 h 1244"/>
              <a:gd name="T8" fmla="*/ 0 w 34"/>
              <a:gd name="T9" fmla="*/ 0 h 1244"/>
              <a:gd name="T10" fmla="*/ 0 w 34"/>
              <a:gd name="T11" fmla="*/ 0 h 1244"/>
              <a:gd name="T12" fmla="*/ 0 60000 65536"/>
              <a:gd name="T13" fmla="*/ 0 60000 65536"/>
              <a:gd name="T14" fmla="*/ 0 60000 65536"/>
              <a:gd name="T15" fmla="*/ 0 60000 65536"/>
              <a:gd name="T16" fmla="*/ 0 60000 65536"/>
              <a:gd name="T17" fmla="*/ 0 60000 65536"/>
              <a:gd name="T18" fmla="*/ 0 w 34"/>
              <a:gd name="T19" fmla="*/ 0 h 1244"/>
              <a:gd name="T20" fmla="*/ 34 w 34"/>
              <a:gd name="T21" fmla="*/ 1244 h 1244"/>
            </a:gdLst>
            <a:ahLst/>
            <a:cxnLst>
              <a:cxn ang="T12">
                <a:pos x="T0" y="T1"/>
              </a:cxn>
              <a:cxn ang="T13">
                <a:pos x="T2" y="T3"/>
              </a:cxn>
              <a:cxn ang="T14">
                <a:pos x="T4" y="T5"/>
              </a:cxn>
              <a:cxn ang="T15">
                <a:pos x="T6" y="T7"/>
              </a:cxn>
              <a:cxn ang="T16">
                <a:pos x="T8" y="T9"/>
              </a:cxn>
              <a:cxn ang="T17">
                <a:pos x="T10" y="T11"/>
              </a:cxn>
            </a:cxnLst>
            <a:rect l="T18" t="T19" r="T20" b="T21"/>
            <a:pathLst>
              <a:path w="34" h="1244">
                <a:moveTo>
                  <a:pt x="0" y="0"/>
                </a:moveTo>
                <a:lnTo>
                  <a:pt x="0" y="1244"/>
                </a:lnTo>
                <a:lnTo>
                  <a:pt x="34" y="1244"/>
                </a:lnTo>
                <a:lnTo>
                  <a:pt x="34" y="0"/>
                </a:lnTo>
                <a:lnTo>
                  <a:pt x="0" y="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78" name="Line 24"/>
          <p:cNvSpPr>
            <a:spLocks noChangeShapeType="1"/>
          </p:cNvSpPr>
          <p:nvPr/>
        </p:nvSpPr>
        <p:spPr bwMode="auto">
          <a:xfrm>
            <a:off x="6569075" y="348456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79" name="TextBox 58"/>
          <p:cNvSpPr txBox="1">
            <a:spLocks noChangeArrowheads="1"/>
          </p:cNvSpPr>
          <p:nvPr/>
        </p:nvSpPr>
        <p:spPr bwMode="auto">
          <a:xfrm>
            <a:off x="6510338" y="5192713"/>
            <a:ext cx="733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400">
                <a:ea typeface="宋体" pitchFamily="2" charset="-122"/>
              </a:rPr>
              <a:t>C</a:t>
            </a:r>
            <a:endParaRPr lang="zh-CN" altLang="en-US" sz="2400">
              <a:ea typeface="宋体" pitchFamily="2" charset="-122"/>
            </a:endParaRPr>
          </a:p>
        </p:txBody>
      </p:sp>
      <p:sp>
        <p:nvSpPr>
          <p:cNvPr id="70680" name="TextBox 59"/>
          <p:cNvSpPr txBox="1">
            <a:spLocks noChangeArrowheads="1"/>
          </p:cNvSpPr>
          <p:nvPr/>
        </p:nvSpPr>
        <p:spPr bwMode="auto">
          <a:xfrm>
            <a:off x="6184900" y="2809875"/>
            <a:ext cx="735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000">
                <a:ea typeface="宋体" pitchFamily="2" charset="-122"/>
              </a:rPr>
              <a:t>i</a:t>
            </a:r>
            <a:endParaRPr lang="zh-CN" altLang="en-US" sz="2000">
              <a:ea typeface="宋体" pitchFamily="2" charset="-122"/>
            </a:endParaRPr>
          </a:p>
        </p:txBody>
      </p:sp>
    </p:spTree>
    <p:extLst>
      <p:ext uri="{BB962C8B-B14F-4D97-AF65-F5344CB8AC3E}">
        <p14:creationId xmlns:p14="http://schemas.microsoft.com/office/powerpoint/2010/main" val="3955695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36538" y="128588"/>
            <a:ext cx="8807450" cy="587375"/>
          </a:xfrm>
        </p:spPr>
        <p:txBody>
          <a:bodyPr/>
          <a:lstStyle/>
          <a:p>
            <a:pPr eaLnBrk="1" hangingPunct="1"/>
            <a:r>
              <a:rPr lang="zh-CN" altLang="en-US" sz="4000" smtClean="0"/>
              <a:t>矩阵相乘</a:t>
            </a:r>
            <a:r>
              <a:rPr lang="en-US" altLang="zh-CN" sz="4000" smtClean="0"/>
              <a:t>——jki</a:t>
            </a:r>
            <a:endParaRPr lang="zh-CN" altLang="en-US" sz="4000" smtClean="0"/>
          </a:p>
        </p:txBody>
      </p:sp>
      <p:sp>
        <p:nvSpPr>
          <p:cNvPr id="71683" name="内容占位符 1"/>
          <p:cNvSpPr>
            <a:spLocks noGrp="1"/>
          </p:cNvSpPr>
          <p:nvPr>
            <p:ph idx="1"/>
          </p:nvPr>
        </p:nvSpPr>
        <p:spPr>
          <a:xfrm>
            <a:off x="563563" y="825500"/>
            <a:ext cx="8191500" cy="1898650"/>
          </a:xfrm>
        </p:spPr>
        <p:txBody>
          <a:bodyPr/>
          <a:lstStyle/>
          <a:p>
            <a:pPr marL="0" indent="0">
              <a:spcBef>
                <a:spcPct val="0"/>
              </a:spcBef>
              <a:buFontTx/>
              <a:buNone/>
            </a:pPr>
            <a:r>
              <a:rPr lang="en-US" altLang="zh-CN" sz="2400" dirty="0" smtClean="0">
                <a:ea typeface="宋体" pitchFamily="2" charset="-122"/>
              </a:rPr>
              <a:t>for(j=0;j&lt;</a:t>
            </a:r>
            <a:r>
              <a:rPr lang="en-US" altLang="zh-CN" sz="2400" dirty="0" err="1" smtClean="0">
                <a:ea typeface="宋体" pitchFamily="2" charset="-122"/>
              </a:rPr>
              <a:t>n;j</a:t>
            </a:r>
            <a:r>
              <a:rPr lang="en-US" altLang="zh-CN" sz="2400" dirty="0" smtClean="0">
                <a:ea typeface="宋体" pitchFamily="2" charset="-122"/>
              </a:rPr>
              <a:t>++)</a:t>
            </a:r>
          </a:p>
          <a:p>
            <a:pPr marL="0" indent="0">
              <a:spcBef>
                <a:spcPct val="0"/>
              </a:spcBef>
              <a:buFontTx/>
              <a:buNone/>
            </a:pPr>
            <a:r>
              <a:rPr lang="en-US" altLang="zh-CN" sz="2400" dirty="0" smtClean="0">
                <a:ea typeface="宋体" pitchFamily="2" charset="-122"/>
              </a:rPr>
              <a:t>      for(k=0;k&lt;</a:t>
            </a:r>
            <a:r>
              <a:rPr lang="en-US" altLang="zh-CN" sz="2400" dirty="0" err="1" smtClean="0">
                <a:ea typeface="宋体" pitchFamily="2" charset="-122"/>
              </a:rPr>
              <a:t>n;k</a:t>
            </a:r>
            <a:r>
              <a:rPr lang="en-US" altLang="zh-CN" sz="2400" dirty="0" smtClean="0">
                <a:ea typeface="宋体" pitchFamily="2" charset="-122"/>
              </a:rPr>
              <a:t>++)</a:t>
            </a:r>
          </a:p>
          <a:p>
            <a:pPr marL="0" indent="0">
              <a:spcBef>
                <a:spcPct val="0"/>
              </a:spcBef>
              <a:buFontTx/>
              <a:buNone/>
            </a:pPr>
            <a:r>
              <a:rPr lang="en-US" altLang="zh-CN" sz="2400" dirty="0" smtClean="0">
                <a:ea typeface="宋体" pitchFamily="2" charset="-122"/>
              </a:rPr>
              <a:t>            for(</a:t>
            </a:r>
            <a:r>
              <a:rPr lang="en-US" altLang="zh-CN" sz="2400" dirty="0" err="1" smtClean="0">
                <a:ea typeface="宋体" pitchFamily="2" charset="-122"/>
              </a:rPr>
              <a:t>i</a:t>
            </a:r>
            <a:r>
              <a:rPr lang="en-US" altLang="zh-CN" sz="2400" dirty="0" smtClean="0">
                <a:ea typeface="宋体" pitchFamily="2" charset="-122"/>
              </a:rPr>
              <a:t>=0;i&lt;</a:t>
            </a:r>
            <a:r>
              <a:rPr lang="en-US" altLang="zh-CN" sz="2400" dirty="0" err="1" smtClean="0">
                <a:ea typeface="宋体" pitchFamily="2" charset="-122"/>
              </a:rPr>
              <a:t>n;i</a:t>
            </a:r>
            <a:r>
              <a:rPr lang="en-US" altLang="zh-CN" sz="2400" dirty="0" smtClean="0">
                <a:ea typeface="宋体" pitchFamily="2" charset="-122"/>
              </a:rPr>
              <a:t>++)</a:t>
            </a:r>
          </a:p>
          <a:p>
            <a:pPr marL="0" indent="0">
              <a:spcBef>
                <a:spcPct val="0"/>
              </a:spcBef>
              <a:buFontTx/>
              <a:buNone/>
            </a:pPr>
            <a:r>
              <a:rPr lang="en-US" altLang="zh-CN" sz="2400" dirty="0" smtClean="0">
                <a:ea typeface="宋体" pitchFamily="2" charset="-122"/>
              </a:rPr>
              <a:t>                  C[</a:t>
            </a:r>
            <a:r>
              <a:rPr lang="en-US" altLang="zh-CN" sz="2400" dirty="0" err="1" smtClean="0">
                <a:ea typeface="宋体" pitchFamily="2" charset="-122"/>
              </a:rPr>
              <a:t>i+j</a:t>
            </a:r>
            <a:r>
              <a:rPr lang="en-US" altLang="zh-CN" sz="2400" dirty="0" smtClean="0">
                <a:ea typeface="宋体" pitchFamily="2" charset="-122"/>
              </a:rPr>
              <a:t>*n]+=A[</a:t>
            </a:r>
            <a:r>
              <a:rPr lang="en-US" altLang="zh-CN" sz="2400" dirty="0" err="1" smtClean="0">
                <a:ea typeface="宋体" pitchFamily="2" charset="-122"/>
              </a:rPr>
              <a:t>i+k</a:t>
            </a:r>
            <a:r>
              <a:rPr lang="en-US" altLang="zh-CN" sz="2400" dirty="0" smtClean="0">
                <a:ea typeface="宋体" pitchFamily="2" charset="-122"/>
              </a:rPr>
              <a:t>*n]*B[</a:t>
            </a:r>
            <a:r>
              <a:rPr lang="en-US" altLang="zh-CN" sz="2400" dirty="0" err="1" smtClean="0">
                <a:ea typeface="宋体" pitchFamily="2" charset="-122"/>
              </a:rPr>
              <a:t>k+j</a:t>
            </a:r>
            <a:r>
              <a:rPr lang="en-US" altLang="zh-CN" sz="2400" dirty="0" smtClean="0">
                <a:ea typeface="宋体" pitchFamily="2" charset="-122"/>
              </a:rPr>
              <a:t>*n];</a:t>
            </a:r>
          </a:p>
          <a:p>
            <a:pPr marL="0" indent="0">
              <a:spcBef>
                <a:spcPct val="0"/>
              </a:spcBef>
              <a:buFontTx/>
              <a:buNone/>
            </a:pPr>
            <a:endParaRPr lang="en-US" altLang="zh-CN" sz="2400" dirty="0" smtClean="0">
              <a:ea typeface="宋体" pitchFamily="2" charset="-122"/>
            </a:endParaRPr>
          </a:p>
        </p:txBody>
      </p:sp>
      <p:sp>
        <p:nvSpPr>
          <p:cNvPr id="71684" name="Freeform 4"/>
          <p:cNvSpPr>
            <a:spLocks/>
          </p:cNvSpPr>
          <p:nvPr/>
        </p:nvSpPr>
        <p:spPr bwMode="auto">
          <a:xfrm>
            <a:off x="3546475" y="3033713"/>
            <a:ext cx="1889125" cy="1974850"/>
          </a:xfrm>
          <a:custGeom>
            <a:avLst/>
            <a:gdLst>
              <a:gd name="T0" fmla="*/ 0 w 1350"/>
              <a:gd name="T1" fmla="*/ 0 h 1244"/>
              <a:gd name="T2" fmla="*/ 0 w 1350"/>
              <a:gd name="T3" fmla="*/ 2147483647 h 1244"/>
              <a:gd name="T4" fmla="*/ 2147483647 w 1350"/>
              <a:gd name="T5" fmla="*/ 2147483647 h 1244"/>
              <a:gd name="T6" fmla="*/ 2147483647 w 1350"/>
              <a:gd name="T7" fmla="*/ 0 h 1244"/>
              <a:gd name="T8" fmla="*/ 0 w 1350"/>
              <a:gd name="T9" fmla="*/ 0 h 1244"/>
              <a:gd name="T10" fmla="*/ 0 w 1350"/>
              <a:gd name="T11" fmla="*/ 0 h 1244"/>
              <a:gd name="T12" fmla="*/ 0 60000 65536"/>
              <a:gd name="T13" fmla="*/ 0 60000 65536"/>
              <a:gd name="T14" fmla="*/ 0 60000 65536"/>
              <a:gd name="T15" fmla="*/ 0 60000 65536"/>
              <a:gd name="T16" fmla="*/ 0 60000 65536"/>
              <a:gd name="T17" fmla="*/ 0 60000 65536"/>
              <a:gd name="T18" fmla="*/ 0 w 1350"/>
              <a:gd name="T19" fmla="*/ 0 h 1244"/>
              <a:gd name="T20" fmla="*/ 1350 w 1350"/>
              <a:gd name="T21" fmla="*/ 1244 h 1244"/>
            </a:gdLst>
            <a:ahLst/>
            <a:cxnLst>
              <a:cxn ang="T12">
                <a:pos x="T0" y="T1"/>
              </a:cxn>
              <a:cxn ang="T13">
                <a:pos x="T2" y="T3"/>
              </a:cxn>
              <a:cxn ang="T14">
                <a:pos x="T4" y="T5"/>
              </a:cxn>
              <a:cxn ang="T15">
                <a:pos x="T6" y="T7"/>
              </a:cxn>
              <a:cxn ang="T16">
                <a:pos x="T8" y="T9"/>
              </a:cxn>
              <a:cxn ang="T17">
                <a:pos x="T10" y="T11"/>
              </a:cxn>
            </a:cxnLst>
            <a:rect l="T18" t="T19" r="T20" b="T21"/>
            <a:pathLst>
              <a:path w="1350" h="1244">
                <a:moveTo>
                  <a:pt x="0" y="0"/>
                </a:moveTo>
                <a:lnTo>
                  <a:pt x="0" y="1244"/>
                </a:lnTo>
                <a:lnTo>
                  <a:pt x="1350" y="1244"/>
                </a:lnTo>
                <a:lnTo>
                  <a:pt x="1350"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5" name="Rectangle 5"/>
          <p:cNvSpPr>
            <a:spLocks noChangeArrowheads="1"/>
          </p:cNvSpPr>
          <p:nvPr/>
        </p:nvSpPr>
        <p:spPr bwMode="auto">
          <a:xfrm>
            <a:off x="3546475" y="3033713"/>
            <a:ext cx="1889125" cy="1974850"/>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b="0">
              <a:latin typeface="Times New Roman" pitchFamily="18" charset="0"/>
              <a:ea typeface="宋体" pitchFamily="2" charset="-122"/>
            </a:endParaRPr>
          </a:p>
        </p:txBody>
      </p:sp>
      <p:sp>
        <p:nvSpPr>
          <p:cNvPr id="71686" name="Freeform 18"/>
          <p:cNvSpPr>
            <a:spLocks/>
          </p:cNvSpPr>
          <p:nvPr/>
        </p:nvSpPr>
        <p:spPr bwMode="auto">
          <a:xfrm>
            <a:off x="3546475" y="3579813"/>
            <a:ext cx="1889125" cy="46037"/>
          </a:xfrm>
          <a:custGeom>
            <a:avLst/>
            <a:gdLst>
              <a:gd name="T0" fmla="*/ 0 w 1350"/>
              <a:gd name="T1" fmla="*/ 0 h 30"/>
              <a:gd name="T2" fmla="*/ 0 w 1350"/>
              <a:gd name="T3" fmla="*/ 2147483647 h 30"/>
              <a:gd name="T4" fmla="*/ 2147483647 w 1350"/>
              <a:gd name="T5" fmla="*/ 2147483647 h 30"/>
              <a:gd name="T6" fmla="*/ 2147483647 w 1350"/>
              <a:gd name="T7" fmla="*/ 0 h 30"/>
              <a:gd name="T8" fmla="*/ 0 w 1350"/>
              <a:gd name="T9" fmla="*/ 0 h 30"/>
              <a:gd name="T10" fmla="*/ 0 w 1350"/>
              <a:gd name="T11" fmla="*/ 0 h 30"/>
              <a:gd name="T12" fmla="*/ 0 60000 65536"/>
              <a:gd name="T13" fmla="*/ 0 60000 65536"/>
              <a:gd name="T14" fmla="*/ 0 60000 65536"/>
              <a:gd name="T15" fmla="*/ 0 60000 65536"/>
              <a:gd name="T16" fmla="*/ 0 60000 65536"/>
              <a:gd name="T17" fmla="*/ 0 60000 65536"/>
              <a:gd name="T18" fmla="*/ 0 w 1350"/>
              <a:gd name="T19" fmla="*/ 0 h 30"/>
              <a:gd name="T20" fmla="*/ 1350 w 135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350" h="30">
                <a:moveTo>
                  <a:pt x="0" y="0"/>
                </a:moveTo>
                <a:lnTo>
                  <a:pt x="0" y="30"/>
                </a:lnTo>
                <a:lnTo>
                  <a:pt x="1350" y="30"/>
                </a:lnTo>
                <a:lnTo>
                  <a:pt x="1350" y="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7" name="Line 19"/>
          <p:cNvSpPr>
            <a:spLocks noChangeShapeType="1"/>
          </p:cNvSpPr>
          <p:nvPr/>
        </p:nvSpPr>
        <p:spPr bwMode="auto">
          <a:xfrm>
            <a:off x="3889375" y="3579813"/>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88" name="Freeform 4"/>
          <p:cNvSpPr>
            <a:spLocks/>
          </p:cNvSpPr>
          <p:nvPr/>
        </p:nvSpPr>
        <p:spPr bwMode="auto">
          <a:xfrm>
            <a:off x="1169988" y="3022600"/>
            <a:ext cx="1949450" cy="1974850"/>
          </a:xfrm>
          <a:custGeom>
            <a:avLst/>
            <a:gdLst>
              <a:gd name="T0" fmla="*/ 0 w 1350"/>
              <a:gd name="T1" fmla="*/ 0 h 1244"/>
              <a:gd name="T2" fmla="*/ 0 w 1350"/>
              <a:gd name="T3" fmla="*/ 2147483647 h 1244"/>
              <a:gd name="T4" fmla="*/ 2147483647 w 1350"/>
              <a:gd name="T5" fmla="*/ 2147483647 h 1244"/>
              <a:gd name="T6" fmla="*/ 2147483647 w 1350"/>
              <a:gd name="T7" fmla="*/ 0 h 1244"/>
              <a:gd name="T8" fmla="*/ 0 w 1350"/>
              <a:gd name="T9" fmla="*/ 0 h 1244"/>
              <a:gd name="T10" fmla="*/ 0 w 1350"/>
              <a:gd name="T11" fmla="*/ 0 h 1244"/>
              <a:gd name="T12" fmla="*/ 0 60000 65536"/>
              <a:gd name="T13" fmla="*/ 0 60000 65536"/>
              <a:gd name="T14" fmla="*/ 0 60000 65536"/>
              <a:gd name="T15" fmla="*/ 0 60000 65536"/>
              <a:gd name="T16" fmla="*/ 0 60000 65536"/>
              <a:gd name="T17" fmla="*/ 0 60000 65536"/>
              <a:gd name="T18" fmla="*/ 0 w 1350"/>
              <a:gd name="T19" fmla="*/ 0 h 1244"/>
              <a:gd name="T20" fmla="*/ 1350 w 1350"/>
              <a:gd name="T21" fmla="*/ 1244 h 1244"/>
            </a:gdLst>
            <a:ahLst/>
            <a:cxnLst>
              <a:cxn ang="T12">
                <a:pos x="T0" y="T1"/>
              </a:cxn>
              <a:cxn ang="T13">
                <a:pos x="T2" y="T3"/>
              </a:cxn>
              <a:cxn ang="T14">
                <a:pos x="T4" y="T5"/>
              </a:cxn>
              <a:cxn ang="T15">
                <a:pos x="T6" y="T7"/>
              </a:cxn>
              <a:cxn ang="T16">
                <a:pos x="T8" y="T9"/>
              </a:cxn>
              <a:cxn ang="T17">
                <a:pos x="T10" y="T11"/>
              </a:cxn>
            </a:cxnLst>
            <a:rect l="T18" t="T19" r="T20" b="T21"/>
            <a:pathLst>
              <a:path w="1350" h="1244">
                <a:moveTo>
                  <a:pt x="0" y="0"/>
                </a:moveTo>
                <a:lnTo>
                  <a:pt x="0" y="1244"/>
                </a:lnTo>
                <a:lnTo>
                  <a:pt x="1350" y="1244"/>
                </a:lnTo>
                <a:lnTo>
                  <a:pt x="1350"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Rectangle 5"/>
          <p:cNvSpPr>
            <a:spLocks noChangeArrowheads="1"/>
          </p:cNvSpPr>
          <p:nvPr/>
        </p:nvSpPr>
        <p:spPr bwMode="auto">
          <a:xfrm>
            <a:off x="1169988" y="3022600"/>
            <a:ext cx="1949450" cy="1974850"/>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b="0">
              <a:latin typeface="Times New Roman" pitchFamily="18" charset="0"/>
              <a:ea typeface="宋体" pitchFamily="2" charset="-122"/>
            </a:endParaRPr>
          </a:p>
        </p:txBody>
      </p:sp>
      <p:sp>
        <p:nvSpPr>
          <p:cNvPr id="71690" name="Freeform 18"/>
          <p:cNvSpPr>
            <a:spLocks/>
          </p:cNvSpPr>
          <p:nvPr/>
        </p:nvSpPr>
        <p:spPr bwMode="auto">
          <a:xfrm>
            <a:off x="1793875" y="3937000"/>
            <a:ext cx="52388" cy="73025"/>
          </a:xfrm>
          <a:custGeom>
            <a:avLst/>
            <a:gdLst>
              <a:gd name="T0" fmla="*/ 0 w 1350"/>
              <a:gd name="T1" fmla="*/ 0 h 30"/>
              <a:gd name="T2" fmla="*/ 0 w 1350"/>
              <a:gd name="T3" fmla="*/ 2147483647 h 30"/>
              <a:gd name="T4" fmla="*/ 2147483647 w 1350"/>
              <a:gd name="T5" fmla="*/ 2147483647 h 30"/>
              <a:gd name="T6" fmla="*/ 2147483647 w 1350"/>
              <a:gd name="T7" fmla="*/ 0 h 30"/>
              <a:gd name="T8" fmla="*/ 0 w 1350"/>
              <a:gd name="T9" fmla="*/ 0 h 30"/>
              <a:gd name="T10" fmla="*/ 0 w 1350"/>
              <a:gd name="T11" fmla="*/ 0 h 30"/>
              <a:gd name="T12" fmla="*/ 0 60000 65536"/>
              <a:gd name="T13" fmla="*/ 0 60000 65536"/>
              <a:gd name="T14" fmla="*/ 0 60000 65536"/>
              <a:gd name="T15" fmla="*/ 0 60000 65536"/>
              <a:gd name="T16" fmla="*/ 0 60000 65536"/>
              <a:gd name="T17" fmla="*/ 0 60000 65536"/>
              <a:gd name="T18" fmla="*/ 0 w 1350"/>
              <a:gd name="T19" fmla="*/ 0 h 30"/>
              <a:gd name="T20" fmla="*/ 1350 w 135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350" h="30">
                <a:moveTo>
                  <a:pt x="0" y="0"/>
                </a:moveTo>
                <a:lnTo>
                  <a:pt x="0" y="30"/>
                </a:lnTo>
                <a:lnTo>
                  <a:pt x="1350" y="30"/>
                </a:lnTo>
                <a:lnTo>
                  <a:pt x="1350" y="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Line 19"/>
          <p:cNvSpPr>
            <a:spLocks noChangeShapeType="1"/>
          </p:cNvSpPr>
          <p:nvPr/>
        </p:nvSpPr>
        <p:spPr bwMode="auto">
          <a:xfrm>
            <a:off x="1844675" y="3976688"/>
            <a:ext cx="32543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2" name="TextBox 46"/>
          <p:cNvSpPr txBox="1">
            <a:spLocks noChangeArrowheads="1"/>
          </p:cNvSpPr>
          <p:nvPr/>
        </p:nvSpPr>
        <p:spPr bwMode="auto">
          <a:xfrm>
            <a:off x="4219575" y="5019675"/>
            <a:ext cx="735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400">
                <a:ea typeface="宋体" pitchFamily="2" charset="-122"/>
              </a:rPr>
              <a:t>A</a:t>
            </a:r>
            <a:endParaRPr lang="zh-CN" altLang="en-US" sz="2400">
              <a:ea typeface="宋体" pitchFamily="2" charset="-122"/>
            </a:endParaRPr>
          </a:p>
        </p:txBody>
      </p:sp>
      <p:sp>
        <p:nvSpPr>
          <p:cNvPr id="71693" name="TextBox 48"/>
          <p:cNvSpPr txBox="1">
            <a:spLocks noChangeArrowheads="1"/>
          </p:cNvSpPr>
          <p:nvPr/>
        </p:nvSpPr>
        <p:spPr bwMode="auto">
          <a:xfrm>
            <a:off x="1893888" y="5032375"/>
            <a:ext cx="735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400">
                <a:ea typeface="宋体" pitchFamily="2" charset="-122"/>
              </a:rPr>
              <a:t>B</a:t>
            </a:r>
            <a:endParaRPr lang="zh-CN" altLang="en-US" sz="2400">
              <a:ea typeface="宋体" pitchFamily="2" charset="-122"/>
            </a:endParaRPr>
          </a:p>
        </p:txBody>
      </p:sp>
      <p:sp>
        <p:nvSpPr>
          <p:cNvPr id="71694" name="TextBox 49"/>
          <p:cNvSpPr txBox="1">
            <a:spLocks noChangeArrowheads="1"/>
          </p:cNvSpPr>
          <p:nvPr/>
        </p:nvSpPr>
        <p:spPr bwMode="auto">
          <a:xfrm>
            <a:off x="3278188" y="3157538"/>
            <a:ext cx="73501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000">
                <a:ea typeface="宋体" pitchFamily="2" charset="-122"/>
              </a:rPr>
              <a:t>k</a:t>
            </a:r>
            <a:endParaRPr lang="zh-CN" altLang="en-US" sz="2000">
              <a:ea typeface="宋体" pitchFamily="2" charset="-122"/>
            </a:endParaRPr>
          </a:p>
        </p:txBody>
      </p:sp>
      <p:sp>
        <p:nvSpPr>
          <p:cNvPr id="71695" name="TextBox 51"/>
          <p:cNvSpPr txBox="1">
            <a:spLocks noChangeArrowheads="1"/>
          </p:cNvSpPr>
          <p:nvPr/>
        </p:nvSpPr>
        <p:spPr bwMode="auto">
          <a:xfrm>
            <a:off x="942975" y="3314700"/>
            <a:ext cx="735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000">
                <a:ea typeface="宋体" pitchFamily="2" charset="-122"/>
              </a:rPr>
              <a:t>j</a:t>
            </a:r>
            <a:endParaRPr lang="zh-CN" altLang="en-US" sz="2000">
              <a:ea typeface="宋体" pitchFamily="2" charset="-122"/>
            </a:endParaRPr>
          </a:p>
        </p:txBody>
      </p:sp>
      <p:sp>
        <p:nvSpPr>
          <p:cNvPr id="71696" name="TextBox 52"/>
          <p:cNvSpPr txBox="1">
            <a:spLocks noChangeArrowheads="1"/>
          </p:cNvSpPr>
          <p:nvPr/>
        </p:nvSpPr>
        <p:spPr bwMode="auto">
          <a:xfrm>
            <a:off x="1371600" y="2633663"/>
            <a:ext cx="735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000">
                <a:ea typeface="宋体" pitchFamily="2" charset="-122"/>
              </a:rPr>
              <a:t>k</a:t>
            </a:r>
            <a:endParaRPr lang="zh-CN" altLang="en-US" sz="2000">
              <a:ea typeface="宋体" pitchFamily="2" charset="-122"/>
            </a:endParaRPr>
          </a:p>
        </p:txBody>
      </p:sp>
      <p:cxnSp>
        <p:nvCxnSpPr>
          <p:cNvPr id="71697" name="直接连接符 53"/>
          <p:cNvCxnSpPr>
            <a:cxnSpLocks noChangeShapeType="1"/>
          </p:cNvCxnSpPr>
          <p:nvPr/>
        </p:nvCxnSpPr>
        <p:spPr bwMode="auto">
          <a:xfrm>
            <a:off x="1819275" y="2925763"/>
            <a:ext cx="0" cy="998537"/>
          </a:xfrm>
          <a:prstGeom prst="line">
            <a:avLst/>
          </a:prstGeom>
          <a:noFill/>
          <a:ln w="3175" algn="ctr">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98" name="直接连接符 54"/>
          <p:cNvCxnSpPr>
            <a:cxnSpLocks noChangeShapeType="1"/>
          </p:cNvCxnSpPr>
          <p:nvPr/>
        </p:nvCxnSpPr>
        <p:spPr bwMode="auto">
          <a:xfrm>
            <a:off x="977900" y="3970338"/>
            <a:ext cx="841375" cy="3175"/>
          </a:xfrm>
          <a:prstGeom prst="line">
            <a:avLst/>
          </a:prstGeom>
          <a:noFill/>
          <a:ln w="3175" algn="ctr">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99" name="Freeform 4"/>
          <p:cNvSpPr>
            <a:spLocks/>
          </p:cNvSpPr>
          <p:nvPr/>
        </p:nvSpPr>
        <p:spPr bwMode="auto">
          <a:xfrm>
            <a:off x="6057900" y="3044825"/>
            <a:ext cx="1887538" cy="1974850"/>
          </a:xfrm>
          <a:custGeom>
            <a:avLst/>
            <a:gdLst>
              <a:gd name="T0" fmla="*/ 0 w 1350"/>
              <a:gd name="T1" fmla="*/ 0 h 1244"/>
              <a:gd name="T2" fmla="*/ 0 w 1350"/>
              <a:gd name="T3" fmla="*/ 2147483647 h 1244"/>
              <a:gd name="T4" fmla="*/ 2147483647 w 1350"/>
              <a:gd name="T5" fmla="*/ 2147483647 h 1244"/>
              <a:gd name="T6" fmla="*/ 2147483647 w 1350"/>
              <a:gd name="T7" fmla="*/ 0 h 1244"/>
              <a:gd name="T8" fmla="*/ 0 w 1350"/>
              <a:gd name="T9" fmla="*/ 0 h 1244"/>
              <a:gd name="T10" fmla="*/ 0 w 1350"/>
              <a:gd name="T11" fmla="*/ 0 h 1244"/>
              <a:gd name="T12" fmla="*/ 0 60000 65536"/>
              <a:gd name="T13" fmla="*/ 0 60000 65536"/>
              <a:gd name="T14" fmla="*/ 0 60000 65536"/>
              <a:gd name="T15" fmla="*/ 0 60000 65536"/>
              <a:gd name="T16" fmla="*/ 0 60000 65536"/>
              <a:gd name="T17" fmla="*/ 0 60000 65536"/>
              <a:gd name="T18" fmla="*/ 0 w 1350"/>
              <a:gd name="T19" fmla="*/ 0 h 1244"/>
              <a:gd name="T20" fmla="*/ 1350 w 1350"/>
              <a:gd name="T21" fmla="*/ 1244 h 1244"/>
            </a:gdLst>
            <a:ahLst/>
            <a:cxnLst>
              <a:cxn ang="T12">
                <a:pos x="T0" y="T1"/>
              </a:cxn>
              <a:cxn ang="T13">
                <a:pos x="T2" y="T3"/>
              </a:cxn>
              <a:cxn ang="T14">
                <a:pos x="T4" y="T5"/>
              </a:cxn>
              <a:cxn ang="T15">
                <a:pos x="T6" y="T7"/>
              </a:cxn>
              <a:cxn ang="T16">
                <a:pos x="T8" y="T9"/>
              </a:cxn>
              <a:cxn ang="T17">
                <a:pos x="T10" y="T11"/>
              </a:cxn>
            </a:cxnLst>
            <a:rect l="T18" t="T19" r="T20" b="T21"/>
            <a:pathLst>
              <a:path w="1350" h="1244">
                <a:moveTo>
                  <a:pt x="0" y="0"/>
                </a:moveTo>
                <a:lnTo>
                  <a:pt x="0" y="1244"/>
                </a:lnTo>
                <a:lnTo>
                  <a:pt x="1350" y="1244"/>
                </a:lnTo>
                <a:lnTo>
                  <a:pt x="1350"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0" name="Rectangle 5"/>
          <p:cNvSpPr>
            <a:spLocks noChangeArrowheads="1"/>
          </p:cNvSpPr>
          <p:nvPr/>
        </p:nvSpPr>
        <p:spPr bwMode="auto">
          <a:xfrm>
            <a:off x="6057900" y="3044825"/>
            <a:ext cx="1887538" cy="1974850"/>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b="0">
              <a:latin typeface="Times New Roman" pitchFamily="18" charset="0"/>
              <a:ea typeface="宋体" pitchFamily="2" charset="-122"/>
            </a:endParaRPr>
          </a:p>
        </p:txBody>
      </p:sp>
      <p:sp>
        <p:nvSpPr>
          <p:cNvPr id="71701" name="Freeform 18"/>
          <p:cNvSpPr>
            <a:spLocks/>
          </p:cNvSpPr>
          <p:nvPr/>
        </p:nvSpPr>
        <p:spPr bwMode="auto">
          <a:xfrm>
            <a:off x="6057900" y="3984625"/>
            <a:ext cx="1887538" cy="46038"/>
          </a:xfrm>
          <a:custGeom>
            <a:avLst/>
            <a:gdLst>
              <a:gd name="T0" fmla="*/ 0 w 1350"/>
              <a:gd name="T1" fmla="*/ 0 h 30"/>
              <a:gd name="T2" fmla="*/ 0 w 1350"/>
              <a:gd name="T3" fmla="*/ 2147483647 h 30"/>
              <a:gd name="T4" fmla="*/ 2147483647 w 1350"/>
              <a:gd name="T5" fmla="*/ 2147483647 h 30"/>
              <a:gd name="T6" fmla="*/ 2147483647 w 1350"/>
              <a:gd name="T7" fmla="*/ 0 h 30"/>
              <a:gd name="T8" fmla="*/ 0 w 1350"/>
              <a:gd name="T9" fmla="*/ 0 h 30"/>
              <a:gd name="T10" fmla="*/ 0 w 1350"/>
              <a:gd name="T11" fmla="*/ 0 h 30"/>
              <a:gd name="T12" fmla="*/ 0 60000 65536"/>
              <a:gd name="T13" fmla="*/ 0 60000 65536"/>
              <a:gd name="T14" fmla="*/ 0 60000 65536"/>
              <a:gd name="T15" fmla="*/ 0 60000 65536"/>
              <a:gd name="T16" fmla="*/ 0 60000 65536"/>
              <a:gd name="T17" fmla="*/ 0 60000 65536"/>
              <a:gd name="T18" fmla="*/ 0 w 1350"/>
              <a:gd name="T19" fmla="*/ 0 h 30"/>
              <a:gd name="T20" fmla="*/ 1350 w 135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350" h="30">
                <a:moveTo>
                  <a:pt x="0" y="0"/>
                </a:moveTo>
                <a:lnTo>
                  <a:pt x="0" y="30"/>
                </a:lnTo>
                <a:lnTo>
                  <a:pt x="1350" y="30"/>
                </a:lnTo>
                <a:lnTo>
                  <a:pt x="1350" y="0"/>
                </a:lnTo>
                <a:lnTo>
                  <a:pt x="0"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2" name="Line 19"/>
          <p:cNvSpPr>
            <a:spLocks noChangeShapeType="1"/>
          </p:cNvSpPr>
          <p:nvPr/>
        </p:nvSpPr>
        <p:spPr bwMode="auto">
          <a:xfrm>
            <a:off x="6400800" y="398462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03" name="TextBox 59"/>
          <p:cNvSpPr txBox="1">
            <a:spLocks noChangeArrowheads="1"/>
          </p:cNvSpPr>
          <p:nvPr/>
        </p:nvSpPr>
        <p:spPr bwMode="auto">
          <a:xfrm>
            <a:off x="6731000" y="5030788"/>
            <a:ext cx="735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400">
                <a:ea typeface="宋体" pitchFamily="2" charset="-122"/>
              </a:rPr>
              <a:t>C</a:t>
            </a:r>
            <a:endParaRPr lang="zh-CN" altLang="en-US" sz="2400">
              <a:ea typeface="宋体" pitchFamily="2" charset="-122"/>
            </a:endParaRPr>
          </a:p>
        </p:txBody>
      </p:sp>
      <p:sp>
        <p:nvSpPr>
          <p:cNvPr id="71704" name="TextBox 60"/>
          <p:cNvSpPr txBox="1">
            <a:spLocks noChangeArrowheads="1"/>
          </p:cNvSpPr>
          <p:nvPr/>
        </p:nvSpPr>
        <p:spPr bwMode="auto">
          <a:xfrm>
            <a:off x="5780088" y="3357563"/>
            <a:ext cx="735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sz="2000">
                <a:ea typeface="宋体" pitchFamily="2" charset="-122"/>
              </a:rPr>
              <a:t>j</a:t>
            </a:r>
            <a:endParaRPr lang="zh-CN" altLang="en-US" sz="2000">
              <a:ea typeface="宋体" pitchFamily="2" charset="-122"/>
            </a:endParaRPr>
          </a:p>
        </p:txBody>
      </p:sp>
    </p:spTree>
    <p:extLst>
      <p:ext uri="{BB962C8B-B14F-4D97-AF65-F5344CB8AC3E}">
        <p14:creationId xmlns:p14="http://schemas.microsoft.com/office/powerpoint/2010/main" val="2331775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ea typeface="宋体" pitchFamily="2" charset="-122"/>
              </a:rPr>
              <a:t>分块矩阵相乘</a:t>
            </a:r>
            <a:endParaRPr lang="en-US" altLang="zh-CN" smtClean="0">
              <a:ea typeface="宋体" pitchFamily="2" charset="-122"/>
            </a:endParaRPr>
          </a:p>
        </p:txBody>
      </p:sp>
      <p:sp>
        <p:nvSpPr>
          <p:cNvPr id="72707" name="AutoShape 4"/>
          <p:cNvSpPr>
            <a:spLocks noChangeAspect="1" noChangeArrowheads="1" noTextEdit="1"/>
          </p:cNvSpPr>
          <p:nvPr/>
        </p:nvSpPr>
        <p:spPr bwMode="auto">
          <a:xfrm>
            <a:off x="1320800" y="1019175"/>
            <a:ext cx="76327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Freeform 5"/>
          <p:cNvSpPr>
            <a:spLocks/>
          </p:cNvSpPr>
          <p:nvPr/>
        </p:nvSpPr>
        <p:spPr bwMode="auto">
          <a:xfrm>
            <a:off x="876300" y="1219200"/>
            <a:ext cx="2143125" cy="1974850"/>
          </a:xfrm>
          <a:custGeom>
            <a:avLst/>
            <a:gdLst>
              <a:gd name="T0" fmla="*/ 0 w 1350"/>
              <a:gd name="T1" fmla="*/ 0 h 1244"/>
              <a:gd name="T2" fmla="*/ 0 w 1350"/>
              <a:gd name="T3" fmla="*/ 2147483647 h 1244"/>
              <a:gd name="T4" fmla="*/ 2147483647 w 1350"/>
              <a:gd name="T5" fmla="*/ 2147483647 h 1244"/>
              <a:gd name="T6" fmla="*/ 2147483647 w 1350"/>
              <a:gd name="T7" fmla="*/ 0 h 1244"/>
              <a:gd name="T8" fmla="*/ 0 w 1350"/>
              <a:gd name="T9" fmla="*/ 0 h 1244"/>
              <a:gd name="T10" fmla="*/ 0 w 1350"/>
              <a:gd name="T11" fmla="*/ 0 h 1244"/>
              <a:gd name="T12" fmla="*/ 0 60000 65536"/>
              <a:gd name="T13" fmla="*/ 0 60000 65536"/>
              <a:gd name="T14" fmla="*/ 0 60000 65536"/>
              <a:gd name="T15" fmla="*/ 0 60000 65536"/>
              <a:gd name="T16" fmla="*/ 0 60000 65536"/>
              <a:gd name="T17" fmla="*/ 0 60000 65536"/>
              <a:gd name="T18" fmla="*/ 0 w 1350"/>
              <a:gd name="T19" fmla="*/ 0 h 1244"/>
              <a:gd name="T20" fmla="*/ 1350 w 1350"/>
              <a:gd name="T21" fmla="*/ 1244 h 1244"/>
            </a:gdLst>
            <a:ahLst/>
            <a:cxnLst>
              <a:cxn ang="T12">
                <a:pos x="T0" y="T1"/>
              </a:cxn>
              <a:cxn ang="T13">
                <a:pos x="T2" y="T3"/>
              </a:cxn>
              <a:cxn ang="T14">
                <a:pos x="T4" y="T5"/>
              </a:cxn>
              <a:cxn ang="T15">
                <a:pos x="T6" y="T7"/>
              </a:cxn>
              <a:cxn ang="T16">
                <a:pos x="T8" y="T9"/>
              </a:cxn>
              <a:cxn ang="T17">
                <a:pos x="T10" y="T11"/>
              </a:cxn>
            </a:cxnLst>
            <a:rect l="T18" t="T19" r="T20" b="T21"/>
            <a:pathLst>
              <a:path w="1350" h="1244">
                <a:moveTo>
                  <a:pt x="0" y="0"/>
                </a:moveTo>
                <a:lnTo>
                  <a:pt x="0" y="1244"/>
                </a:lnTo>
                <a:lnTo>
                  <a:pt x="1350" y="1244"/>
                </a:lnTo>
                <a:lnTo>
                  <a:pt x="1350"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09" name="Rectangle 6"/>
          <p:cNvSpPr>
            <a:spLocks noChangeArrowheads="1"/>
          </p:cNvSpPr>
          <p:nvPr/>
        </p:nvSpPr>
        <p:spPr bwMode="auto">
          <a:xfrm>
            <a:off x="876300" y="1219200"/>
            <a:ext cx="2143125" cy="1974850"/>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10" name="Freeform 8"/>
          <p:cNvSpPr>
            <a:spLocks/>
          </p:cNvSpPr>
          <p:nvPr/>
        </p:nvSpPr>
        <p:spPr bwMode="auto">
          <a:xfrm>
            <a:off x="3340100" y="1222375"/>
            <a:ext cx="2144713" cy="1971675"/>
          </a:xfrm>
          <a:custGeom>
            <a:avLst/>
            <a:gdLst>
              <a:gd name="T0" fmla="*/ 0 w 1351"/>
              <a:gd name="T1" fmla="*/ 0 h 1242"/>
              <a:gd name="T2" fmla="*/ 0 w 1351"/>
              <a:gd name="T3" fmla="*/ 2147483647 h 1242"/>
              <a:gd name="T4" fmla="*/ 2147483647 w 1351"/>
              <a:gd name="T5" fmla="*/ 2147483647 h 1242"/>
              <a:gd name="T6" fmla="*/ 2147483647 w 1351"/>
              <a:gd name="T7" fmla="*/ 0 h 1242"/>
              <a:gd name="T8" fmla="*/ 0 w 1351"/>
              <a:gd name="T9" fmla="*/ 0 h 1242"/>
              <a:gd name="T10" fmla="*/ 0 w 1351"/>
              <a:gd name="T11" fmla="*/ 0 h 1242"/>
              <a:gd name="T12" fmla="*/ 0 60000 65536"/>
              <a:gd name="T13" fmla="*/ 0 60000 65536"/>
              <a:gd name="T14" fmla="*/ 0 60000 65536"/>
              <a:gd name="T15" fmla="*/ 0 60000 65536"/>
              <a:gd name="T16" fmla="*/ 0 60000 65536"/>
              <a:gd name="T17" fmla="*/ 0 60000 65536"/>
              <a:gd name="T18" fmla="*/ 0 w 1351"/>
              <a:gd name="T19" fmla="*/ 0 h 1242"/>
              <a:gd name="T20" fmla="*/ 1351 w 1351"/>
              <a:gd name="T21" fmla="*/ 1242 h 1242"/>
            </a:gdLst>
            <a:ahLst/>
            <a:cxnLst>
              <a:cxn ang="T12">
                <a:pos x="T0" y="T1"/>
              </a:cxn>
              <a:cxn ang="T13">
                <a:pos x="T2" y="T3"/>
              </a:cxn>
              <a:cxn ang="T14">
                <a:pos x="T4" y="T5"/>
              </a:cxn>
              <a:cxn ang="T15">
                <a:pos x="T6" y="T7"/>
              </a:cxn>
              <a:cxn ang="T16">
                <a:pos x="T8" y="T9"/>
              </a:cxn>
              <a:cxn ang="T17">
                <a:pos x="T10" y="T11"/>
              </a:cxn>
            </a:cxnLst>
            <a:rect l="T18" t="T19" r="T20" b="T21"/>
            <a:pathLst>
              <a:path w="1351" h="1242">
                <a:moveTo>
                  <a:pt x="0" y="0"/>
                </a:moveTo>
                <a:lnTo>
                  <a:pt x="0" y="1242"/>
                </a:lnTo>
                <a:lnTo>
                  <a:pt x="1351" y="1242"/>
                </a:lnTo>
                <a:lnTo>
                  <a:pt x="1351"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11" name="Rectangle 9"/>
          <p:cNvSpPr>
            <a:spLocks noChangeArrowheads="1"/>
          </p:cNvSpPr>
          <p:nvPr/>
        </p:nvSpPr>
        <p:spPr bwMode="auto">
          <a:xfrm>
            <a:off x="3340100" y="1222375"/>
            <a:ext cx="2144713" cy="1971675"/>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12" name="Freeform 11"/>
          <p:cNvSpPr>
            <a:spLocks/>
          </p:cNvSpPr>
          <p:nvPr/>
        </p:nvSpPr>
        <p:spPr bwMode="auto">
          <a:xfrm>
            <a:off x="4519613" y="1219200"/>
            <a:ext cx="34925" cy="1974850"/>
          </a:xfrm>
          <a:custGeom>
            <a:avLst/>
            <a:gdLst>
              <a:gd name="T0" fmla="*/ 0 w 34"/>
              <a:gd name="T1" fmla="*/ 0 h 1244"/>
              <a:gd name="T2" fmla="*/ 0 w 34"/>
              <a:gd name="T3" fmla="*/ 2147483647 h 1244"/>
              <a:gd name="T4" fmla="*/ 2147483647 w 34"/>
              <a:gd name="T5" fmla="*/ 2147483647 h 1244"/>
              <a:gd name="T6" fmla="*/ 2147483647 w 34"/>
              <a:gd name="T7" fmla="*/ 0 h 1244"/>
              <a:gd name="T8" fmla="*/ 0 w 34"/>
              <a:gd name="T9" fmla="*/ 0 h 1244"/>
              <a:gd name="T10" fmla="*/ 0 w 34"/>
              <a:gd name="T11" fmla="*/ 0 h 1244"/>
              <a:gd name="T12" fmla="*/ 0 60000 65536"/>
              <a:gd name="T13" fmla="*/ 0 60000 65536"/>
              <a:gd name="T14" fmla="*/ 0 60000 65536"/>
              <a:gd name="T15" fmla="*/ 0 60000 65536"/>
              <a:gd name="T16" fmla="*/ 0 60000 65536"/>
              <a:gd name="T17" fmla="*/ 0 60000 65536"/>
              <a:gd name="T18" fmla="*/ 0 w 34"/>
              <a:gd name="T19" fmla="*/ 0 h 1244"/>
              <a:gd name="T20" fmla="*/ 34 w 34"/>
              <a:gd name="T21" fmla="*/ 1244 h 1244"/>
            </a:gdLst>
            <a:ahLst/>
            <a:cxnLst>
              <a:cxn ang="T12">
                <a:pos x="T0" y="T1"/>
              </a:cxn>
              <a:cxn ang="T13">
                <a:pos x="T2" y="T3"/>
              </a:cxn>
              <a:cxn ang="T14">
                <a:pos x="T4" y="T5"/>
              </a:cxn>
              <a:cxn ang="T15">
                <a:pos x="T6" y="T7"/>
              </a:cxn>
              <a:cxn ang="T16">
                <a:pos x="T8" y="T9"/>
              </a:cxn>
              <a:cxn ang="T17">
                <a:pos x="T10" y="T11"/>
              </a:cxn>
            </a:cxnLst>
            <a:rect l="T18" t="T19" r="T20" b="T21"/>
            <a:pathLst>
              <a:path w="34" h="1244">
                <a:moveTo>
                  <a:pt x="0" y="0"/>
                </a:moveTo>
                <a:lnTo>
                  <a:pt x="0" y="1244"/>
                </a:lnTo>
                <a:lnTo>
                  <a:pt x="34" y="1244"/>
                </a:lnTo>
                <a:lnTo>
                  <a:pt x="34" y="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13" name="Freeform 12"/>
          <p:cNvSpPr>
            <a:spLocks/>
          </p:cNvSpPr>
          <p:nvPr/>
        </p:nvSpPr>
        <p:spPr bwMode="auto">
          <a:xfrm>
            <a:off x="876300" y="2239963"/>
            <a:ext cx="2143125" cy="47625"/>
          </a:xfrm>
          <a:custGeom>
            <a:avLst/>
            <a:gdLst>
              <a:gd name="T0" fmla="*/ 0 w 1350"/>
              <a:gd name="T1" fmla="*/ 0 h 30"/>
              <a:gd name="T2" fmla="*/ 0 w 1350"/>
              <a:gd name="T3" fmla="*/ 2147483647 h 30"/>
              <a:gd name="T4" fmla="*/ 2147483647 w 1350"/>
              <a:gd name="T5" fmla="*/ 2147483647 h 30"/>
              <a:gd name="T6" fmla="*/ 2147483647 w 1350"/>
              <a:gd name="T7" fmla="*/ 0 h 30"/>
              <a:gd name="T8" fmla="*/ 0 w 1350"/>
              <a:gd name="T9" fmla="*/ 0 h 30"/>
              <a:gd name="T10" fmla="*/ 0 w 1350"/>
              <a:gd name="T11" fmla="*/ 0 h 30"/>
              <a:gd name="T12" fmla="*/ 0 60000 65536"/>
              <a:gd name="T13" fmla="*/ 0 60000 65536"/>
              <a:gd name="T14" fmla="*/ 0 60000 65536"/>
              <a:gd name="T15" fmla="*/ 0 60000 65536"/>
              <a:gd name="T16" fmla="*/ 0 60000 65536"/>
              <a:gd name="T17" fmla="*/ 0 60000 65536"/>
              <a:gd name="T18" fmla="*/ 0 w 1350"/>
              <a:gd name="T19" fmla="*/ 0 h 30"/>
              <a:gd name="T20" fmla="*/ 1350 w 135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350" h="30">
                <a:moveTo>
                  <a:pt x="0" y="0"/>
                </a:moveTo>
                <a:lnTo>
                  <a:pt x="0" y="30"/>
                </a:lnTo>
                <a:lnTo>
                  <a:pt x="1350" y="30"/>
                </a:lnTo>
                <a:lnTo>
                  <a:pt x="1350" y="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14" name="Freeform 23"/>
          <p:cNvSpPr>
            <a:spLocks/>
          </p:cNvSpPr>
          <p:nvPr/>
        </p:nvSpPr>
        <p:spPr bwMode="auto">
          <a:xfrm>
            <a:off x="876300" y="3784600"/>
            <a:ext cx="2143125" cy="1974850"/>
          </a:xfrm>
          <a:custGeom>
            <a:avLst/>
            <a:gdLst>
              <a:gd name="T0" fmla="*/ 0 w 1350"/>
              <a:gd name="T1" fmla="*/ 0 h 1244"/>
              <a:gd name="T2" fmla="*/ 0 w 1350"/>
              <a:gd name="T3" fmla="*/ 2147483647 h 1244"/>
              <a:gd name="T4" fmla="*/ 2147483647 w 1350"/>
              <a:gd name="T5" fmla="*/ 2147483647 h 1244"/>
              <a:gd name="T6" fmla="*/ 2147483647 w 1350"/>
              <a:gd name="T7" fmla="*/ 0 h 1244"/>
              <a:gd name="T8" fmla="*/ 0 w 1350"/>
              <a:gd name="T9" fmla="*/ 0 h 1244"/>
              <a:gd name="T10" fmla="*/ 0 w 1350"/>
              <a:gd name="T11" fmla="*/ 0 h 1244"/>
              <a:gd name="T12" fmla="*/ 0 60000 65536"/>
              <a:gd name="T13" fmla="*/ 0 60000 65536"/>
              <a:gd name="T14" fmla="*/ 0 60000 65536"/>
              <a:gd name="T15" fmla="*/ 0 60000 65536"/>
              <a:gd name="T16" fmla="*/ 0 60000 65536"/>
              <a:gd name="T17" fmla="*/ 0 60000 65536"/>
              <a:gd name="T18" fmla="*/ 0 w 1350"/>
              <a:gd name="T19" fmla="*/ 0 h 1244"/>
              <a:gd name="T20" fmla="*/ 1350 w 1350"/>
              <a:gd name="T21" fmla="*/ 1244 h 1244"/>
            </a:gdLst>
            <a:ahLst/>
            <a:cxnLst>
              <a:cxn ang="T12">
                <a:pos x="T0" y="T1"/>
              </a:cxn>
              <a:cxn ang="T13">
                <a:pos x="T2" y="T3"/>
              </a:cxn>
              <a:cxn ang="T14">
                <a:pos x="T4" y="T5"/>
              </a:cxn>
              <a:cxn ang="T15">
                <a:pos x="T6" y="T7"/>
              </a:cxn>
              <a:cxn ang="T16">
                <a:pos x="T8" y="T9"/>
              </a:cxn>
              <a:cxn ang="T17">
                <a:pos x="T10" y="T11"/>
              </a:cxn>
            </a:cxnLst>
            <a:rect l="T18" t="T19" r="T20" b="T21"/>
            <a:pathLst>
              <a:path w="1350" h="1244">
                <a:moveTo>
                  <a:pt x="0" y="0"/>
                </a:moveTo>
                <a:lnTo>
                  <a:pt x="0" y="1244"/>
                </a:lnTo>
                <a:lnTo>
                  <a:pt x="1350" y="1244"/>
                </a:lnTo>
                <a:lnTo>
                  <a:pt x="1350"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15" name="Rectangle 24"/>
          <p:cNvSpPr>
            <a:spLocks noChangeArrowheads="1"/>
          </p:cNvSpPr>
          <p:nvPr/>
        </p:nvSpPr>
        <p:spPr bwMode="auto">
          <a:xfrm>
            <a:off x="876300" y="3784600"/>
            <a:ext cx="2143125" cy="1974850"/>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16" name="Freeform 26"/>
          <p:cNvSpPr>
            <a:spLocks/>
          </p:cNvSpPr>
          <p:nvPr/>
        </p:nvSpPr>
        <p:spPr bwMode="auto">
          <a:xfrm>
            <a:off x="3340100" y="3787775"/>
            <a:ext cx="2144713" cy="1971675"/>
          </a:xfrm>
          <a:custGeom>
            <a:avLst/>
            <a:gdLst>
              <a:gd name="T0" fmla="*/ 0 w 1351"/>
              <a:gd name="T1" fmla="*/ 0 h 1242"/>
              <a:gd name="T2" fmla="*/ 0 w 1351"/>
              <a:gd name="T3" fmla="*/ 2147483647 h 1242"/>
              <a:gd name="T4" fmla="*/ 2147483647 w 1351"/>
              <a:gd name="T5" fmla="*/ 2147483647 h 1242"/>
              <a:gd name="T6" fmla="*/ 2147483647 w 1351"/>
              <a:gd name="T7" fmla="*/ 0 h 1242"/>
              <a:gd name="T8" fmla="*/ 0 w 1351"/>
              <a:gd name="T9" fmla="*/ 0 h 1242"/>
              <a:gd name="T10" fmla="*/ 0 w 1351"/>
              <a:gd name="T11" fmla="*/ 0 h 1242"/>
              <a:gd name="T12" fmla="*/ 0 60000 65536"/>
              <a:gd name="T13" fmla="*/ 0 60000 65536"/>
              <a:gd name="T14" fmla="*/ 0 60000 65536"/>
              <a:gd name="T15" fmla="*/ 0 60000 65536"/>
              <a:gd name="T16" fmla="*/ 0 60000 65536"/>
              <a:gd name="T17" fmla="*/ 0 60000 65536"/>
              <a:gd name="T18" fmla="*/ 0 w 1351"/>
              <a:gd name="T19" fmla="*/ 0 h 1242"/>
              <a:gd name="T20" fmla="*/ 1351 w 1351"/>
              <a:gd name="T21" fmla="*/ 1242 h 1242"/>
            </a:gdLst>
            <a:ahLst/>
            <a:cxnLst>
              <a:cxn ang="T12">
                <a:pos x="T0" y="T1"/>
              </a:cxn>
              <a:cxn ang="T13">
                <a:pos x="T2" y="T3"/>
              </a:cxn>
              <a:cxn ang="T14">
                <a:pos x="T4" y="T5"/>
              </a:cxn>
              <a:cxn ang="T15">
                <a:pos x="T6" y="T7"/>
              </a:cxn>
              <a:cxn ang="T16">
                <a:pos x="T8" y="T9"/>
              </a:cxn>
              <a:cxn ang="T17">
                <a:pos x="T10" y="T11"/>
              </a:cxn>
            </a:cxnLst>
            <a:rect l="T18" t="T19" r="T20" b="T21"/>
            <a:pathLst>
              <a:path w="1351" h="1242">
                <a:moveTo>
                  <a:pt x="0" y="0"/>
                </a:moveTo>
                <a:lnTo>
                  <a:pt x="0" y="1242"/>
                </a:lnTo>
                <a:lnTo>
                  <a:pt x="1351" y="1242"/>
                </a:lnTo>
                <a:lnTo>
                  <a:pt x="1351"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17" name="Rectangle 27"/>
          <p:cNvSpPr>
            <a:spLocks noChangeArrowheads="1"/>
          </p:cNvSpPr>
          <p:nvPr/>
        </p:nvSpPr>
        <p:spPr bwMode="auto">
          <a:xfrm>
            <a:off x="3340100" y="3787775"/>
            <a:ext cx="2144713" cy="1971675"/>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18" name="Freeform 29"/>
          <p:cNvSpPr>
            <a:spLocks/>
          </p:cNvSpPr>
          <p:nvPr/>
        </p:nvSpPr>
        <p:spPr bwMode="auto">
          <a:xfrm>
            <a:off x="874713" y="4583113"/>
            <a:ext cx="427037" cy="396875"/>
          </a:xfrm>
          <a:custGeom>
            <a:avLst/>
            <a:gdLst>
              <a:gd name="T0" fmla="*/ 0 w 269"/>
              <a:gd name="T1" fmla="*/ 0 h 250"/>
              <a:gd name="T2" fmla="*/ 0 w 269"/>
              <a:gd name="T3" fmla="*/ 2147483647 h 250"/>
              <a:gd name="T4" fmla="*/ 2147483647 w 269"/>
              <a:gd name="T5" fmla="*/ 2147483647 h 250"/>
              <a:gd name="T6" fmla="*/ 2147483647 w 269"/>
              <a:gd name="T7" fmla="*/ 0 h 250"/>
              <a:gd name="T8" fmla="*/ 0 w 269"/>
              <a:gd name="T9" fmla="*/ 0 h 250"/>
              <a:gd name="T10" fmla="*/ 0 w 269"/>
              <a:gd name="T11" fmla="*/ 0 h 250"/>
              <a:gd name="T12" fmla="*/ 0 60000 65536"/>
              <a:gd name="T13" fmla="*/ 0 60000 65536"/>
              <a:gd name="T14" fmla="*/ 0 60000 65536"/>
              <a:gd name="T15" fmla="*/ 0 60000 65536"/>
              <a:gd name="T16" fmla="*/ 0 60000 65536"/>
              <a:gd name="T17" fmla="*/ 0 60000 65536"/>
              <a:gd name="T18" fmla="*/ 0 w 269"/>
              <a:gd name="T19" fmla="*/ 0 h 250"/>
              <a:gd name="T20" fmla="*/ 269 w 269"/>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69" h="250">
                <a:moveTo>
                  <a:pt x="0" y="0"/>
                </a:moveTo>
                <a:lnTo>
                  <a:pt x="0" y="250"/>
                </a:lnTo>
                <a:lnTo>
                  <a:pt x="269" y="250"/>
                </a:lnTo>
                <a:lnTo>
                  <a:pt x="269"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19" name="Freeform 30"/>
          <p:cNvSpPr>
            <a:spLocks/>
          </p:cNvSpPr>
          <p:nvPr/>
        </p:nvSpPr>
        <p:spPr bwMode="auto">
          <a:xfrm>
            <a:off x="4360863" y="3784600"/>
            <a:ext cx="427037" cy="395288"/>
          </a:xfrm>
          <a:custGeom>
            <a:avLst/>
            <a:gdLst>
              <a:gd name="T0" fmla="*/ 0 w 269"/>
              <a:gd name="T1" fmla="*/ 0 h 249"/>
              <a:gd name="T2" fmla="*/ 0 w 269"/>
              <a:gd name="T3" fmla="*/ 2147483647 h 249"/>
              <a:gd name="T4" fmla="*/ 2147483647 w 269"/>
              <a:gd name="T5" fmla="*/ 2147483647 h 249"/>
              <a:gd name="T6" fmla="*/ 2147483647 w 269"/>
              <a:gd name="T7" fmla="*/ 0 h 249"/>
              <a:gd name="T8" fmla="*/ 0 w 269"/>
              <a:gd name="T9" fmla="*/ 0 h 249"/>
              <a:gd name="T10" fmla="*/ 0 w 269"/>
              <a:gd name="T11" fmla="*/ 0 h 249"/>
              <a:gd name="T12" fmla="*/ 0 60000 65536"/>
              <a:gd name="T13" fmla="*/ 0 60000 65536"/>
              <a:gd name="T14" fmla="*/ 0 60000 65536"/>
              <a:gd name="T15" fmla="*/ 0 60000 65536"/>
              <a:gd name="T16" fmla="*/ 0 60000 65536"/>
              <a:gd name="T17" fmla="*/ 0 60000 65536"/>
              <a:gd name="T18" fmla="*/ 0 w 269"/>
              <a:gd name="T19" fmla="*/ 0 h 249"/>
              <a:gd name="T20" fmla="*/ 269 w 269"/>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269" h="249">
                <a:moveTo>
                  <a:pt x="0" y="0"/>
                </a:moveTo>
                <a:lnTo>
                  <a:pt x="0" y="249"/>
                </a:lnTo>
                <a:lnTo>
                  <a:pt x="269" y="249"/>
                </a:lnTo>
                <a:lnTo>
                  <a:pt x="269" y="0"/>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20" name="Rectangle 35"/>
          <p:cNvSpPr>
            <a:spLocks noChangeArrowheads="1"/>
          </p:cNvSpPr>
          <p:nvPr/>
        </p:nvSpPr>
        <p:spPr bwMode="auto">
          <a:xfrm>
            <a:off x="1303338" y="4581525"/>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21" name="Freeform 36"/>
          <p:cNvSpPr>
            <a:spLocks/>
          </p:cNvSpPr>
          <p:nvPr/>
        </p:nvSpPr>
        <p:spPr bwMode="auto">
          <a:xfrm>
            <a:off x="1303338" y="4584700"/>
            <a:ext cx="427037" cy="396875"/>
          </a:xfrm>
          <a:custGeom>
            <a:avLst/>
            <a:gdLst>
              <a:gd name="T0" fmla="*/ 0 w 269"/>
              <a:gd name="T1" fmla="*/ 0 h 250"/>
              <a:gd name="T2" fmla="*/ 0 w 269"/>
              <a:gd name="T3" fmla="*/ 2147483647 h 250"/>
              <a:gd name="T4" fmla="*/ 2147483647 w 269"/>
              <a:gd name="T5" fmla="*/ 2147483647 h 250"/>
              <a:gd name="T6" fmla="*/ 2147483647 w 269"/>
              <a:gd name="T7" fmla="*/ 0 h 250"/>
              <a:gd name="T8" fmla="*/ 0 w 269"/>
              <a:gd name="T9" fmla="*/ 0 h 250"/>
              <a:gd name="T10" fmla="*/ 0 w 269"/>
              <a:gd name="T11" fmla="*/ 0 h 250"/>
              <a:gd name="T12" fmla="*/ 0 60000 65536"/>
              <a:gd name="T13" fmla="*/ 0 60000 65536"/>
              <a:gd name="T14" fmla="*/ 0 60000 65536"/>
              <a:gd name="T15" fmla="*/ 0 60000 65536"/>
              <a:gd name="T16" fmla="*/ 0 60000 65536"/>
              <a:gd name="T17" fmla="*/ 0 60000 65536"/>
              <a:gd name="T18" fmla="*/ 0 w 269"/>
              <a:gd name="T19" fmla="*/ 0 h 250"/>
              <a:gd name="T20" fmla="*/ 269 w 269"/>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69" h="250">
                <a:moveTo>
                  <a:pt x="0" y="0"/>
                </a:moveTo>
                <a:lnTo>
                  <a:pt x="0" y="250"/>
                </a:lnTo>
                <a:lnTo>
                  <a:pt x="269" y="250"/>
                </a:lnTo>
                <a:lnTo>
                  <a:pt x="26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22" name="Rectangle 37"/>
          <p:cNvSpPr>
            <a:spLocks noChangeArrowheads="1"/>
          </p:cNvSpPr>
          <p:nvPr/>
        </p:nvSpPr>
        <p:spPr bwMode="auto">
          <a:xfrm>
            <a:off x="1303338" y="4581525"/>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23" name="Freeform 38"/>
          <p:cNvSpPr>
            <a:spLocks/>
          </p:cNvSpPr>
          <p:nvPr/>
        </p:nvSpPr>
        <p:spPr bwMode="auto">
          <a:xfrm>
            <a:off x="1303338" y="4584700"/>
            <a:ext cx="427037" cy="396875"/>
          </a:xfrm>
          <a:custGeom>
            <a:avLst/>
            <a:gdLst>
              <a:gd name="T0" fmla="*/ 0 w 269"/>
              <a:gd name="T1" fmla="*/ 0 h 250"/>
              <a:gd name="T2" fmla="*/ 0 w 269"/>
              <a:gd name="T3" fmla="*/ 2147483647 h 250"/>
              <a:gd name="T4" fmla="*/ 2147483647 w 269"/>
              <a:gd name="T5" fmla="*/ 2147483647 h 250"/>
              <a:gd name="T6" fmla="*/ 2147483647 w 269"/>
              <a:gd name="T7" fmla="*/ 0 h 250"/>
              <a:gd name="T8" fmla="*/ 0 w 269"/>
              <a:gd name="T9" fmla="*/ 0 h 250"/>
              <a:gd name="T10" fmla="*/ 0 w 269"/>
              <a:gd name="T11" fmla="*/ 0 h 250"/>
              <a:gd name="T12" fmla="*/ 0 60000 65536"/>
              <a:gd name="T13" fmla="*/ 0 60000 65536"/>
              <a:gd name="T14" fmla="*/ 0 60000 65536"/>
              <a:gd name="T15" fmla="*/ 0 60000 65536"/>
              <a:gd name="T16" fmla="*/ 0 60000 65536"/>
              <a:gd name="T17" fmla="*/ 0 60000 65536"/>
              <a:gd name="T18" fmla="*/ 0 w 269"/>
              <a:gd name="T19" fmla="*/ 0 h 250"/>
              <a:gd name="T20" fmla="*/ 269 w 269"/>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69" h="250">
                <a:moveTo>
                  <a:pt x="0" y="0"/>
                </a:moveTo>
                <a:lnTo>
                  <a:pt x="0" y="250"/>
                </a:lnTo>
                <a:lnTo>
                  <a:pt x="269" y="250"/>
                </a:lnTo>
                <a:lnTo>
                  <a:pt x="269" y="0"/>
                </a:lnTo>
                <a:lnTo>
                  <a:pt x="0" y="0"/>
                </a:lnTo>
                <a:close/>
              </a:path>
            </a:pathLst>
          </a:custGeom>
          <a:noFill/>
          <a:ln w="7938" cap="rnd">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4" name="Rectangle 39"/>
          <p:cNvSpPr>
            <a:spLocks noChangeArrowheads="1"/>
          </p:cNvSpPr>
          <p:nvPr/>
        </p:nvSpPr>
        <p:spPr bwMode="auto">
          <a:xfrm>
            <a:off x="1731963" y="4581525"/>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25" name="Freeform 40"/>
          <p:cNvSpPr>
            <a:spLocks/>
          </p:cNvSpPr>
          <p:nvPr/>
        </p:nvSpPr>
        <p:spPr bwMode="auto">
          <a:xfrm>
            <a:off x="1733550" y="4584700"/>
            <a:ext cx="427038" cy="396875"/>
          </a:xfrm>
          <a:custGeom>
            <a:avLst/>
            <a:gdLst>
              <a:gd name="T0" fmla="*/ 0 w 269"/>
              <a:gd name="T1" fmla="*/ 0 h 250"/>
              <a:gd name="T2" fmla="*/ 0 w 269"/>
              <a:gd name="T3" fmla="*/ 2147483647 h 250"/>
              <a:gd name="T4" fmla="*/ 2147483647 w 269"/>
              <a:gd name="T5" fmla="*/ 2147483647 h 250"/>
              <a:gd name="T6" fmla="*/ 2147483647 w 269"/>
              <a:gd name="T7" fmla="*/ 0 h 250"/>
              <a:gd name="T8" fmla="*/ 0 w 269"/>
              <a:gd name="T9" fmla="*/ 0 h 250"/>
              <a:gd name="T10" fmla="*/ 0 w 269"/>
              <a:gd name="T11" fmla="*/ 0 h 250"/>
              <a:gd name="T12" fmla="*/ 0 60000 65536"/>
              <a:gd name="T13" fmla="*/ 0 60000 65536"/>
              <a:gd name="T14" fmla="*/ 0 60000 65536"/>
              <a:gd name="T15" fmla="*/ 0 60000 65536"/>
              <a:gd name="T16" fmla="*/ 0 60000 65536"/>
              <a:gd name="T17" fmla="*/ 0 60000 65536"/>
              <a:gd name="T18" fmla="*/ 0 w 269"/>
              <a:gd name="T19" fmla="*/ 0 h 250"/>
              <a:gd name="T20" fmla="*/ 269 w 269"/>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69" h="250">
                <a:moveTo>
                  <a:pt x="0" y="0"/>
                </a:moveTo>
                <a:lnTo>
                  <a:pt x="0" y="250"/>
                </a:lnTo>
                <a:lnTo>
                  <a:pt x="269" y="250"/>
                </a:lnTo>
                <a:lnTo>
                  <a:pt x="26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26" name="Rectangle 41"/>
          <p:cNvSpPr>
            <a:spLocks noChangeArrowheads="1"/>
          </p:cNvSpPr>
          <p:nvPr/>
        </p:nvSpPr>
        <p:spPr bwMode="auto">
          <a:xfrm>
            <a:off x="1731963" y="4581525"/>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27" name="Freeform 42"/>
          <p:cNvSpPr>
            <a:spLocks/>
          </p:cNvSpPr>
          <p:nvPr/>
        </p:nvSpPr>
        <p:spPr bwMode="auto">
          <a:xfrm>
            <a:off x="1733550" y="4584700"/>
            <a:ext cx="427038" cy="396875"/>
          </a:xfrm>
          <a:custGeom>
            <a:avLst/>
            <a:gdLst>
              <a:gd name="T0" fmla="*/ 0 w 269"/>
              <a:gd name="T1" fmla="*/ 0 h 250"/>
              <a:gd name="T2" fmla="*/ 0 w 269"/>
              <a:gd name="T3" fmla="*/ 2147483647 h 250"/>
              <a:gd name="T4" fmla="*/ 2147483647 w 269"/>
              <a:gd name="T5" fmla="*/ 2147483647 h 250"/>
              <a:gd name="T6" fmla="*/ 2147483647 w 269"/>
              <a:gd name="T7" fmla="*/ 0 h 250"/>
              <a:gd name="T8" fmla="*/ 0 w 269"/>
              <a:gd name="T9" fmla="*/ 0 h 250"/>
              <a:gd name="T10" fmla="*/ 0 w 269"/>
              <a:gd name="T11" fmla="*/ 0 h 250"/>
              <a:gd name="T12" fmla="*/ 0 60000 65536"/>
              <a:gd name="T13" fmla="*/ 0 60000 65536"/>
              <a:gd name="T14" fmla="*/ 0 60000 65536"/>
              <a:gd name="T15" fmla="*/ 0 60000 65536"/>
              <a:gd name="T16" fmla="*/ 0 60000 65536"/>
              <a:gd name="T17" fmla="*/ 0 60000 65536"/>
              <a:gd name="T18" fmla="*/ 0 w 269"/>
              <a:gd name="T19" fmla="*/ 0 h 250"/>
              <a:gd name="T20" fmla="*/ 269 w 269"/>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69" h="250">
                <a:moveTo>
                  <a:pt x="0" y="0"/>
                </a:moveTo>
                <a:lnTo>
                  <a:pt x="0" y="250"/>
                </a:lnTo>
                <a:lnTo>
                  <a:pt x="269" y="250"/>
                </a:lnTo>
                <a:lnTo>
                  <a:pt x="269" y="0"/>
                </a:lnTo>
                <a:lnTo>
                  <a:pt x="0" y="0"/>
                </a:lnTo>
                <a:close/>
              </a:path>
            </a:pathLst>
          </a:custGeom>
          <a:noFill/>
          <a:ln w="7938" cap="rnd">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8" name="Rectangle 43"/>
          <p:cNvSpPr>
            <a:spLocks noChangeArrowheads="1"/>
          </p:cNvSpPr>
          <p:nvPr/>
        </p:nvSpPr>
        <p:spPr bwMode="auto">
          <a:xfrm>
            <a:off x="2160588" y="4581525"/>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29" name="Freeform 44"/>
          <p:cNvSpPr>
            <a:spLocks/>
          </p:cNvSpPr>
          <p:nvPr/>
        </p:nvSpPr>
        <p:spPr bwMode="auto">
          <a:xfrm>
            <a:off x="2160588" y="4583113"/>
            <a:ext cx="428625" cy="396875"/>
          </a:xfrm>
          <a:custGeom>
            <a:avLst/>
            <a:gdLst>
              <a:gd name="T0" fmla="*/ 0 w 270"/>
              <a:gd name="T1" fmla="*/ 0 h 250"/>
              <a:gd name="T2" fmla="*/ 0 w 270"/>
              <a:gd name="T3" fmla="*/ 2147483647 h 250"/>
              <a:gd name="T4" fmla="*/ 2147483647 w 270"/>
              <a:gd name="T5" fmla="*/ 2147483647 h 250"/>
              <a:gd name="T6" fmla="*/ 2147483647 w 270"/>
              <a:gd name="T7" fmla="*/ 0 h 250"/>
              <a:gd name="T8" fmla="*/ 0 w 270"/>
              <a:gd name="T9" fmla="*/ 0 h 250"/>
              <a:gd name="T10" fmla="*/ 0 w 270"/>
              <a:gd name="T11" fmla="*/ 0 h 250"/>
              <a:gd name="T12" fmla="*/ 0 60000 65536"/>
              <a:gd name="T13" fmla="*/ 0 60000 65536"/>
              <a:gd name="T14" fmla="*/ 0 60000 65536"/>
              <a:gd name="T15" fmla="*/ 0 60000 65536"/>
              <a:gd name="T16" fmla="*/ 0 60000 65536"/>
              <a:gd name="T17" fmla="*/ 0 60000 65536"/>
              <a:gd name="T18" fmla="*/ 0 w 270"/>
              <a:gd name="T19" fmla="*/ 0 h 250"/>
              <a:gd name="T20" fmla="*/ 270 w 270"/>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70" h="250">
                <a:moveTo>
                  <a:pt x="0" y="0"/>
                </a:moveTo>
                <a:lnTo>
                  <a:pt x="0" y="250"/>
                </a:lnTo>
                <a:lnTo>
                  <a:pt x="270" y="250"/>
                </a:lnTo>
                <a:lnTo>
                  <a:pt x="27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30" name="Rectangle 45"/>
          <p:cNvSpPr>
            <a:spLocks noChangeArrowheads="1"/>
          </p:cNvSpPr>
          <p:nvPr/>
        </p:nvSpPr>
        <p:spPr bwMode="auto">
          <a:xfrm>
            <a:off x="2160588" y="4581525"/>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31" name="Freeform 46"/>
          <p:cNvSpPr>
            <a:spLocks/>
          </p:cNvSpPr>
          <p:nvPr/>
        </p:nvSpPr>
        <p:spPr bwMode="auto">
          <a:xfrm>
            <a:off x="2160588" y="4583113"/>
            <a:ext cx="428625" cy="396875"/>
          </a:xfrm>
          <a:custGeom>
            <a:avLst/>
            <a:gdLst>
              <a:gd name="T0" fmla="*/ 0 w 270"/>
              <a:gd name="T1" fmla="*/ 0 h 250"/>
              <a:gd name="T2" fmla="*/ 0 w 270"/>
              <a:gd name="T3" fmla="*/ 2147483647 h 250"/>
              <a:gd name="T4" fmla="*/ 2147483647 w 270"/>
              <a:gd name="T5" fmla="*/ 2147483647 h 250"/>
              <a:gd name="T6" fmla="*/ 2147483647 w 270"/>
              <a:gd name="T7" fmla="*/ 0 h 250"/>
              <a:gd name="T8" fmla="*/ 0 w 270"/>
              <a:gd name="T9" fmla="*/ 0 h 250"/>
              <a:gd name="T10" fmla="*/ 0 w 270"/>
              <a:gd name="T11" fmla="*/ 0 h 250"/>
              <a:gd name="T12" fmla="*/ 0 60000 65536"/>
              <a:gd name="T13" fmla="*/ 0 60000 65536"/>
              <a:gd name="T14" fmla="*/ 0 60000 65536"/>
              <a:gd name="T15" fmla="*/ 0 60000 65536"/>
              <a:gd name="T16" fmla="*/ 0 60000 65536"/>
              <a:gd name="T17" fmla="*/ 0 60000 65536"/>
              <a:gd name="T18" fmla="*/ 0 w 270"/>
              <a:gd name="T19" fmla="*/ 0 h 250"/>
              <a:gd name="T20" fmla="*/ 270 w 270"/>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70" h="250">
                <a:moveTo>
                  <a:pt x="0" y="0"/>
                </a:moveTo>
                <a:lnTo>
                  <a:pt x="0" y="250"/>
                </a:lnTo>
                <a:lnTo>
                  <a:pt x="270" y="250"/>
                </a:lnTo>
                <a:lnTo>
                  <a:pt x="270" y="0"/>
                </a:lnTo>
                <a:lnTo>
                  <a:pt x="0" y="0"/>
                </a:lnTo>
                <a:close/>
              </a:path>
            </a:pathLst>
          </a:custGeom>
          <a:noFill/>
          <a:ln w="7938" cap="rnd">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32" name="Rectangle 47"/>
          <p:cNvSpPr>
            <a:spLocks noChangeArrowheads="1"/>
          </p:cNvSpPr>
          <p:nvPr/>
        </p:nvSpPr>
        <p:spPr bwMode="auto">
          <a:xfrm>
            <a:off x="2589213" y="4581525"/>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33" name="Freeform 48"/>
          <p:cNvSpPr>
            <a:spLocks/>
          </p:cNvSpPr>
          <p:nvPr/>
        </p:nvSpPr>
        <p:spPr bwMode="auto">
          <a:xfrm>
            <a:off x="2592388" y="4583113"/>
            <a:ext cx="427037" cy="396875"/>
          </a:xfrm>
          <a:custGeom>
            <a:avLst/>
            <a:gdLst>
              <a:gd name="T0" fmla="*/ 0 w 269"/>
              <a:gd name="T1" fmla="*/ 0 h 250"/>
              <a:gd name="T2" fmla="*/ 0 w 269"/>
              <a:gd name="T3" fmla="*/ 2147483647 h 250"/>
              <a:gd name="T4" fmla="*/ 2147483647 w 269"/>
              <a:gd name="T5" fmla="*/ 2147483647 h 250"/>
              <a:gd name="T6" fmla="*/ 2147483647 w 269"/>
              <a:gd name="T7" fmla="*/ 0 h 250"/>
              <a:gd name="T8" fmla="*/ 0 w 269"/>
              <a:gd name="T9" fmla="*/ 0 h 250"/>
              <a:gd name="T10" fmla="*/ 0 w 269"/>
              <a:gd name="T11" fmla="*/ 0 h 250"/>
              <a:gd name="T12" fmla="*/ 0 60000 65536"/>
              <a:gd name="T13" fmla="*/ 0 60000 65536"/>
              <a:gd name="T14" fmla="*/ 0 60000 65536"/>
              <a:gd name="T15" fmla="*/ 0 60000 65536"/>
              <a:gd name="T16" fmla="*/ 0 60000 65536"/>
              <a:gd name="T17" fmla="*/ 0 60000 65536"/>
              <a:gd name="T18" fmla="*/ 0 w 269"/>
              <a:gd name="T19" fmla="*/ 0 h 250"/>
              <a:gd name="T20" fmla="*/ 269 w 269"/>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69" h="250">
                <a:moveTo>
                  <a:pt x="0" y="0"/>
                </a:moveTo>
                <a:lnTo>
                  <a:pt x="0" y="250"/>
                </a:lnTo>
                <a:lnTo>
                  <a:pt x="269" y="250"/>
                </a:lnTo>
                <a:lnTo>
                  <a:pt x="26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34" name="Rectangle 49"/>
          <p:cNvSpPr>
            <a:spLocks noChangeArrowheads="1"/>
          </p:cNvSpPr>
          <p:nvPr/>
        </p:nvSpPr>
        <p:spPr bwMode="auto">
          <a:xfrm>
            <a:off x="2589213" y="4581525"/>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35" name="Freeform 50"/>
          <p:cNvSpPr>
            <a:spLocks/>
          </p:cNvSpPr>
          <p:nvPr/>
        </p:nvSpPr>
        <p:spPr bwMode="auto">
          <a:xfrm>
            <a:off x="2592388" y="4583113"/>
            <a:ext cx="427037" cy="396875"/>
          </a:xfrm>
          <a:custGeom>
            <a:avLst/>
            <a:gdLst>
              <a:gd name="T0" fmla="*/ 0 w 269"/>
              <a:gd name="T1" fmla="*/ 0 h 250"/>
              <a:gd name="T2" fmla="*/ 0 w 269"/>
              <a:gd name="T3" fmla="*/ 2147483647 h 250"/>
              <a:gd name="T4" fmla="*/ 2147483647 w 269"/>
              <a:gd name="T5" fmla="*/ 2147483647 h 250"/>
              <a:gd name="T6" fmla="*/ 2147483647 w 269"/>
              <a:gd name="T7" fmla="*/ 0 h 250"/>
              <a:gd name="T8" fmla="*/ 0 w 269"/>
              <a:gd name="T9" fmla="*/ 0 h 250"/>
              <a:gd name="T10" fmla="*/ 0 w 269"/>
              <a:gd name="T11" fmla="*/ 0 h 250"/>
              <a:gd name="T12" fmla="*/ 0 60000 65536"/>
              <a:gd name="T13" fmla="*/ 0 60000 65536"/>
              <a:gd name="T14" fmla="*/ 0 60000 65536"/>
              <a:gd name="T15" fmla="*/ 0 60000 65536"/>
              <a:gd name="T16" fmla="*/ 0 60000 65536"/>
              <a:gd name="T17" fmla="*/ 0 60000 65536"/>
              <a:gd name="T18" fmla="*/ 0 w 269"/>
              <a:gd name="T19" fmla="*/ 0 h 250"/>
              <a:gd name="T20" fmla="*/ 269 w 269"/>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69" h="250">
                <a:moveTo>
                  <a:pt x="0" y="0"/>
                </a:moveTo>
                <a:lnTo>
                  <a:pt x="0" y="250"/>
                </a:lnTo>
                <a:lnTo>
                  <a:pt x="269" y="250"/>
                </a:lnTo>
                <a:lnTo>
                  <a:pt x="269" y="0"/>
                </a:lnTo>
                <a:lnTo>
                  <a:pt x="0" y="0"/>
                </a:lnTo>
                <a:close/>
              </a:path>
            </a:pathLst>
          </a:custGeom>
          <a:noFill/>
          <a:ln w="7938" cap="rnd">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36" name="Rectangle 51"/>
          <p:cNvSpPr>
            <a:spLocks noChangeArrowheads="1"/>
          </p:cNvSpPr>
          <p:nvPr/>
        </p:nvSpPr>
        <p:spPr bwMode="auto">
          <a:xfrm>
            <a:off x="4354513" y="4176713"/>
            <a:ext cx="436562" cy="40798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37" name="Freeform 52"/>
          <p:cNvSpPr>
            <a:spLocks/>
          </p:cNvSpPr>
          <p:nvPr/>
        </p:nvSpPr>
        <p:spPr bwMode="auto">
          <a:xfrm>
            <a:off x="4360863" y="4179888"/>
            <a:ext cx="427037" cy="396875"/>
          </a:xfrm>
          <a:custGeom>
            <a:avLst/>
            <a:gdLst>
              <a:gd name="T0" fmla="*/ 0 w 269"/>
              <a:gd name="T1" fmla="*/ 0 h 250"/>
              <a:gd name="T2" fmla="*/ 0 w 269"/>
              <a:gd name="T3" fmla="*/ 2147483647 h 250"/>
              <a:gd name="T4" fmla="*/ 2147483647 w 269"/>
              <a:gd name="T5" fmla="*/ 2147483647 h 250"/>
              <a:gd name="T6" fmla="*/ 2147483647 w 269"/>
              <a:gd name="T7" fmla="*/ 0 h 250"/>
              <a:gd name="T8" fmla="*/ 0 w 269"/>
              <a:gd name="T9" fmla="*/ 0 h 250"/>
              <a:gd name="T10" fmla="*/ 0 w 269"/>
              <a:gd name="T11" fmla="*/ 0 h 250"/>
              <a:gd name="T12" fmla="*/ 0 60000 65536"/>
              <a:gd name="T13" fmla="*/ 0 60000 65536"/>
              <a:gd name="T14" fmla="*/ 0 60000 65536"/>
              <a:gd name="T15" fmla="*/ 0 60000 65536"/>
              <a:gd name="T16" fmla="*/ 0 60000 65536"/>
              <a:gd name="T17" fmla="*/ 0 60000 65536"/>
              <a:gd name="T18" fmla="*/ 0 w 269"/>
              <a:gd name="T19" fmla="*/ 0 h 250"/>
              <a:gd name="T20" fmla="*/ 269 w 269"/>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69" h="250">
                <a:moveTo>
                  <a:pt x="0" y="0"/>
                </a:moveTo>
                <a:lnTo>
                  <a:pt x="0" y="250"/>
                </a:lnTo>
                <a:lnTo>
                  <a:pt x="269" y="250"/>
                </a:lnTo>
                <a:lnTo>
                  <a:pt x="26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38" name="Rectangle 53"/>
          <p:cNvSpPr>
            <a:spLocks noChangeArrowheads="1"/>
          </p:cNvSpPr>
          <p:nvPr/>
        </p:nvSpPr>
        <p:spPr bwMode="auto">
          <a:xfrm>
            <a:off x="4354513" y="4176713"/>
            <a:ext cx="436562" cy="40798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39" name="Freeform 54"/>
          <p:cNvSpPr>
            <a:spLocks/>
          </p:cNvSpPr>
          <p:nvPr/>
        </p:nvSpPr>
        <p:spPr bwMode="auto">
          <a:xfrm>
            <a:off x="4360863" y="4179888"/>
            <a:ext cx="427037" cy="396875"/>
          </a:xfrm>
          <a:custGeom>
            <a:avLst/>
            <a:gdLst>
              <a:gd name="T0" fmla="*/ 0 w 269"/>
              <a:gd name="T1" fmla="*/ 0 h 250"/>
              <a:gd name="T2" fmla="*/ 0 w 269"/>
              <a:gd name="T3" fmla="*/ 2147483647 h 250"/>
              <a:gd name="T4" fmla="*/ 2147483647 w 269"/>
              <a:gd name="T5" fmla="*/ 2147483647 h 250"/>
              <a:gd name="T6" fmla="*/ 2147483647 w 269"/>
              <a:gd name="T7" fmla="*/ 0 h 250"/>
              <a:gd name="T8" fmla="*/ 0 w 269"/>
              <a:gd name="T9" fmla="*/ 0 h 250"/>
              <a:gd name="T10" fmla="*/ 0 w 269"/>
              <a:gd name="T11" fmla="*/ 0 h 250"/>
              <a:gd name="T12" fmla="*/ 0 60000 65536"/>
              <a:gd name="T13" fmla="*/ 0 60000 65536"/>
              <a:gd name="T14" fmla="*/ 0 60000 65536"/>
              <a:gd name="T15" fmla="*/ 0 60000 65536"/>
              <a:gd name="T16" fmla="*/ 0 60000 65536"/>
              <a:gd name="T17" fmla="*/ 0 60000 65536"/>
              <a:gd name="T18" fmla="*/ 0 w 269"/>
              <a:gd name="T19" fmla="*/ 0 h 250"/>
              <a:gd name="T20" fmla="*/ 269 w 269"/>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69" h="250">
                <a:moveTo>
                  <a:pt x="0" y="0"/>
                </a:moveTo>
                <a:lnTo>
                  <a:pt x="0" y="250"/>
                </a:lnTo>
                <a:lnTo>
                  <a:pt x="269" y="250"/>
                </a:lnTo>
                <a:lnTo>
                  <a:pt x="269" y="0"/>
                </a:lnTo>
                <a:lnTo>
                  <a:pt x="0" y="0"/>
                </a:lnTo>
                <a:close/>
              </a:path>
            </a:pathLst>
          </a:custGeom>
          <a:noFill/>
          <a:ln w="7938" cap="rnd">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40" name="Rectangle 55"/>
          <p:cNvSpPr>
            <a:spLocks noChangeArrowheads="1"/>
          </p:cNvSpPr>
          <p:nvPr/>
        </p:nvSpPr>
        <p:spPr bwMode="auto">
          <a:xfrm>
            <a:off x="4354513" y="4572000"/>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41" name="Freeform 56"/>
          <p:cNvSpPr>
            <a:spLocks/>
          </p:cNvSpPr>
          <p:nvPr/>
        </p:nvSpPr>
        <p:spPr bwMode="auto">
          <a:xfrm>
            <a:off x="4360863" y="4575175"/>
            <a:ext cx="427037" cy="395288"/>
          </a:xfrm>
          <a:custGeom>
            <a:avLst/>
            <a:gdLst>
              <a:gd name="T0" fmla="*/ 0 w 269"/>
              <a:gd name="T1" fmla="*/ 0 h 249"/>
              <a:gd name="T2" fmla="*/ 0 w 269"/>
              <a:gd name="T3" fmla="*/ 2147483647 h 249"/>
              <a:gd name="T4" fmla="*/ 2147483647 w 269"/>
              <a:gd name="T5" fmla="*/ 2147483647 h 249"/>
              <a:gd name="T6" fmla="*/ 2147483647 w 269"/>
              <a:gd name="T7" fmla="*/ 0 h 249"/>
              <a:gd name="T8" fmla="*/ 0 w 269"/>
              <a:gd name="T9" fmla="*/ 0 h 249"/>
              <a:gd name="T10" fmla="*/ 0 w 269"/>
              <a:gd name="T11" fmla="*/ 0 h 249"/>
              <a:gd name="T12" fmla="*/ 0 60000 65536"/>
              <a:gd name="T13" fmla="*/ 0 60000 65536"/>
              <a:gd name="T14" fmla="*/ 0 60000 65536"/>
              <a:gd name="T15" fmla="*/ 0 60000 65536"/>
              <a:gd name="T16" fmla="*/ 0 60000 65536"/>
              <a:gd name="T17" fmla="*/ 0 60000 65536"/>
              <a:gd name="T18" fmla="*/ 0 w 269"/>
              <a:gd name="T19" fmla="*/ 0 h 249"/>
              <a:gd name="T20" fmla="*/ 269 w 269"/>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269" h="249">
                <a:moveTo>
                  <a:pt x="0" y="0"/>
                </a:moveTo>
                <a:lnTo>
                  <a:pt x="0" y="249"/>
                </a:lnTo>
                <a:lnTo>
                  <a:pt x="269" y="249"/>
                </a:lnTo>
                <a:lnTo>
                  <a:pt x="26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42" name="Rectangle 57"/>
          <p:cNvSpPr>
            <a:spLocks noChangeArrowheads="1"/>
          </p:cNvSpPr>
          <p:nvPr/>
        </p:nvSpPr>
        <p:spPr bwMode="auto">
          <a:xfrm>
            <a:off x="4354513" y="4572000"/>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43" name="Freeform 58"/>
          <p:cNvSpPr>
            <a:spLocks/>
          </p:cNvSpPr>
          <p:nvPr/>
        </p:nvSpPr>
        <p:spPr bwMode="auto">
          <a:xfrm>
            <a:off x="4360863" y="4575175"/>
            <a:ext cx="427037" cy="395288"/>
          </a:xfrm>
          <a:custGeom>
            <a:avLst/>
            <a:gdLst>
              <a:gd name="T0" fmla="*/ 0 w 269"/>
              <a:gd name="T1" fmla="*/ 0 h 249"/>
              <a:gd name="T2" fmla="*/ 0 w 269"/>
              <a:gd name="T3" fmla="*/ 2147483647 h 249"/>
              <a:gd name="T4" fmla="*/ 2147483647 w 269"/>
              <a:gd name="T5" fmla="*/ 2147483647 h 249"/>
              <a:gd name="T6" fmla="*/ 2147483647 w 269"/>
              <a:gd name="T7" fmla="*/ 0 h 249"/>
              <a:gd name="T8" fmla="*/ 0 w 269"/>
              <a:gd name="T9" fmla="*/ 0 h 249"/>
              <a:gd name="T10" fmla="*/ 0 w 269"/>
              <a:gd name="T11" fmla="*/ 0 h 249"/>
              <a:gd name="T12" fmla="*/ 0 60000 65536"/>
              <a:gd name="T13" fmla="*/ 0 60000 65536"/>
              <a:gd name="T14" fmla="*/ 0 60000 65536"/>
              <a:gd name="T15" fmla="*/ 0 60000 65536"/>
              <a:gd name="T16" fmla="*/ 0 60000 65536"/>
              <a:gd name="T17" fmla="*/ 0 60000 65536"/>
              <a:gd name="T18" fmla="*/ 0 w 269"/>
              <a:gd name="T19" fmla="*/ 0 h 249"/>
              <a:gd name="T20" fmla="*/ 269 w 269"/>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269" h="249">
                <a:moveTo>
                  <a:pt x="0" y="0"/>
                </a:moveTo>
                <a:lnTo>
                  <a:pt x="0" y="249"/>
                </a:lnTo>
                <a:lnTo>
                  <a:pt x="269" y="249"/>
                </a:lnTo>
                <a:lnTo>
                  <a:pt x="269" y="0"/>
                </a:lnTo>
                <a:lnTo>
                  <a:pt x="0" y="0"/>
                </a:lnTo>
                <a:close/>
              </a:path>
            </a:pathLst>
          </a:custGeom>
          <a:noFill/>
          <a:ln w="7938" cap="rnd">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44" name="Rectangle 59"/>
          <p:cNvSpPr>
            <a:spLocks noChangeArrowheads="1"/>
          </p:cNvSpPr>
          <p:nvPr/>
        </p:nvSpPr>
        <p:spPr bwMode="auto">
          <a:xfrm>
            <a:off x="4354513" y="4965700"/>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45" name="Freeform 60"/>
          <p:cNvSpPr>
            <a:spLocks/>
          </p:cNvSpPr>
          <p:nvPr/>
        </p:nvSpPr>
        <p:spPr bwMode="auto">
          <a:xfrm>
            <a:off x="4360863" y="4968875"/>
            <a:ext cx="427037" cy="396875"/>
          </a:xfrm>
          <a:custGeom>
            <a:avLst/>
            <a:gdLst>
              <a:gd name="T0" fmla="*/ 0 w 269"/>
              <a:gd name="T1" fmla="*/ 0 h 250"/>
              <a:gd name="T2" fmla="*/ 0 w 269"/>
              <a:gd name="T3" fmla="*/ 2147483647 h 250"/>
              <a:gd name="T4" fmla="*/ 2147483647 w 269"/>
              <a:gd name="T5" fmla="*/ 2147483647 h 250"/>
              <a:gd name="T6" fmla="*/ 2147483647 w 269"/>
              <a:gd name="T7" fmla="*/ 0 h 250"/>
              <a:gd name="T8" fmla="*/ 0 w 269"/>
              <a:gd name="T9" fmla="*/ 0 h 250"/>
              <a:gd name="T10" fmla="*/ 0 w 269"/>
              <a:gd name="T11" fmla="*/ 0 h 250"/>
              <a:gd name="T12" fmla="*/ 0 60000 65536"/>
              <a:gd name="T13" fmla="*/ 0 60000 65536"/>
              <a:gd name="T14" fmla="*/ 0 60000 65536"/>
              <a:gd name="T15" fmla="*/ 0 60000 65536"/>
              <a:gd name="T16" fmla="*/ 0 60000 65536"/>
              <a:gd name="T17" fmla="*/ 0 60000 65536"/>
              <a:gd name="T18" fmla="*/ 0 w 269"/>
              <a:gd name="T19" fmla="*/ 0 h 250"/>
              <a:gd name="T20" fmla="*/ 269 w 269"/>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69" h="250">
                <a:moveTo>
                  <a:pt x="0" y="0"/>
                </a:moveTo>
                <a:lnTo>
                  <a:pt x="0" y="250"/>
                </a:lnTo>
                <a:lnTo>
                  <a:pt x="269" y="250"/>
                </a:lnTo>
                <a:lnTo>
                  <a:pt x="26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46" name="Rectangle 61"/>
          <p:cNvSpPr>
            <a:spLocks noChangeArrowheads="1"/>
          </p:cNvSpPr>
          <p:nvPr/>
        </p:nvSpPr>
        <p:spPr bwMode="auto">
          <a:xfrm>
            <a:off x="4354513" y="4965700"/>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47" name="Freeform 62"/>
          <p:cNvSpPr>
            <a:spLocks/>
          </p:cNvSpPr>
          <p:nvPr/>
        </p:nvSpPr>
        <p:spPr bwMode="auto">
          <a:xfrm>
            <a:off x="4360863" y="4968875"/>
            <a:ext cx="427037" cy="396875"/>
          </a:xfrm>
          <a:custGeom>
            <a:avLst/>
            <a:gdLst>
              <a:gd name="T0" fmla="*/ 0 w 269"/>
              <a:gd name="T1" fmla="*/ 0 h 250"/>
              <a:gd name="T2" fmla="*/ 0 w 269"/>
              <a:gd name="T3" fmla="*/ 2147483647 h 250"/>
              <a:gd name="T4" fmla="*/ 2147483647 w 269"/>
              <a:gd name="T5" fmla="*/ 2147483647 h 250"/>
              <a:gd name="T6" fmla="*/ 2147483647 w 269"/>
              <a:gd name="T7" fmla="*/ 0 h 250"/>
              <a:gd name="T8" fmla="*/ 0 w 269"/>
              <a:gd name="T9" fmla="*/ 0 h 250"/>
              <a:gd name="T10" fmla="*/ 0 w 269"/>
              <a:gd name="T11" fmla="*/ 0 h 250"/>
              <a:gd name="T12" fmla="*/ 0 60000 65536"/>
              <a:gd name="T13" fmla="*/ 0 60000 65536"/>
              <a:gd name="T14" fmla="*/ 0 60000 65536"/>
              <a:gd name="T15" fmla="*/ 0 60000 65536"/>
              <a:gd name="T16" fmla="*/ 0 60000 65536"/>
              <a:gd name="T17" fmla="*/ 0 60000 65536"/>
              <a:gd name="T18" fmla="*/ 0 w 269"/>
              <a:gd name="T19" fmla="*/ 0 h 250"/>
              <a:gd name="T20" fmla="*/ 269 w 269"/>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69" h="250">
                <a:moveTo>
                  <a:pt x="0" y="0"/>
                </a:moveTo>
                <a:lnTo>
                  <a:pt x="0" y="250"/>
                </a:lnTo>
                <a:lnTo>
                  <a:pt x="269" y="250"/>
                </a:lnTo>
                <a:lnTo>
                  <a:pt x="269" y="0"/>
                </a:lnTo>
                <a:lnTo>
                  <a:pt x="0" y="0"/>
                </a:lnTo>
                <a:close/>
              </a:path>
            </a:pathLst>
          </a:custGeom>
          <a:noFill/>
          <a:ln w="7938" cap="rnd">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48" name="Rectangle 63"/>
          <p:cNvSpPr>
            <a:spLocks noChangeArrowheads="1"/>
          </p:cNvSpPr>
          <p:nvPr/>
        </p:nvSpPr>
        <p:spPr bwMode="auto">
          <a:xfrm>
            <a:off x="4354513" y="5360988"/>
            <a:ext cx="436562" cy="40798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49" name="Freeform 64"/>
          <p:cNvSpPr>
            <a:spLocks/>
          </p:cNvSpPr>
          <p:nvPr/>
        </p:nvSpPr>
        <p:spPr bwMode="auto">
          <a:xfrm>
            <a:off x="4360863" y="5362575"/>
            <a:ext cx="427037" cy="396875"/>
          </a:xfrm>
          <a:custGeom>
            <a:avLst/>
            <a:gdLst>
              <a:gd name="T0" fmla="*/ 0 w 269"/>
              <a:gd name="T1" fmla="*/ 0 h 250"/>
              <a:gd name="T2" fmla="*/ 0 w 269"/>
              <a:gd name="T3" fmla="*/ 2147483647 h 250"/>
              <a:gd name="T4" fmla="*/ 2147483647 w 269"/>
              <a:gd name="T5" fmla="*/ 2147483647 h 250"/>
              <a:gd name="T6" fmla="*/ 2147483647 w 269"/>
              <a:gd name="T7" fmla="*/ 0 h 250"/>
              <a:gd name="T8" fmla="*/ 0 w 269"/>
              <a:gd name="T9" fmla="*/ 0 h 250"/>
              <a:gd name="T10" fmla="*/ 0 w 269"/>
              <a:gd name="T11" fmla="*/ 0 h 250"/>
              <a:gd name="T12" fmla="*/ 0 60000 65536"/>
              <a:gd name="T13" fmla="*/ 0 60000 65536"/>
              <a:gd name="T14" fmla="*/ 0 60000 65536"/>
              <a:gd name="T15" fmla="*/ 0 60000 65536"/>
              <a:gd name="T16" fmla="*/ 0 60000 65536"/>
              <a:gd name="T17" fmla="*/ 0 60000 65536"/>
              <a:gd name="T18" fmla="*/ 0 w 269"/>
              <a:gd name="T19" fmla="*/ 0 h 250"/>
              <a:gd name="T20" fmla="*/ 269 w 269"/>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69" h="250">
                <a:moveTo>
                  <a:pt x="0" y="0"/>
                </a:moveTo>
                <a:lnTo>
                  <a:pt x="0" y="250"/>
                </a:lnTo>
                <a:lnTo>
                  <a:pt x="269" y="250"/>
                </a:lnTo>
                <a:lnTo>
                  <a:pt x="26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50" name="Rectangle 65"/>
          <p:cNvSpPr>
            <a:spLocks noChangeArrowheads="1"/>
          </p:cNvSpPr>
          <p:nvPr/>
        </p:nvSpPr>
        <p:spPr bwMode="auto">
          <a:xfrm>
            <a:off x="4354513" y="5360988"/>
            <a:ext cx="436562" cy="40798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51" name="Freeform 66"/>
          <p:cNvSpPr>
            <a:spLocks/>
          </p:cNvSpPr>
          <p:nvPr/>
        </p:nvSpPr>
        <p:spPr bwMode="auto">
          <a:xfrm>
            <a:off x="4360863" y="5362575"/>
            <a:ext cx="427037" cy="396875"/>
          </a:xfrm>
          <a:custGeom>
            <a:avLst/>
            <a:gdLst>
              <a:gd name="T0" fmla="*/ 0 w 269"/>
              <a:gd name="T1" fmla="*/ 0 h 250"/>
              <a:gd name="T2" fmla="*/ 0 w 269"/>
              <a:gd name="T3" fmla="*/ 2147483647 h 250"/>
              <a:gd name="T4" fmla="*/ 2147483647 w 269"/>
              <a:gd name="T5" fmla="*/ 2147483647 h 250"/>
              <a:gd name="T6" fmla="*/ 2147483647 w 269"/>
              <a:gd name="T7" fmla="*/ 0 h 250"/>
              <a:gd name="T8" fmla="*/ 0 w 269"/>
              <a:gd name="T9" fmla="*/ 0 h 250"/>
              <a:gd name="T10" fmla="*/ 0 w 269"/>
              <a:gd name="T11" fmla="*/ 0 h 250"/>
              <a:gd name="T12" fmla="*/ 0 60000 65536"/>
              <a:gd name="T13" fmla="*/ 0 60000 65536"/>
              <a:gd name="T14" fmla="*/ 0 60000 65536"/>
              <a:gd name="T15" fmla="*/ 0 60000 65536"/>
              <a:gd name="T16" fmla="*/ 0 60000 65536"/>
              <a:gd name="T17" fmla="*/ 0 60000 65536"/>
              <a:gd name="T18" fmla="*/ 0 w 269"/>
              <a:gd name="T19" fmla="*/ 0 h 250"/>
              <a:gd name="T20" fmla="*/ 269 w 269"/>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269" h="250">
                <a:moveTo>
                  <a:pt x="0" y="0"/>
                </a:moveTo>
                <a:lnTo>
                  <a:pt x="0" y="250"/>
                </a:lnTo>
                <a:lnTo>
                  <a:pt x="269" y="250"/>
                </a:lnTo>
                <a:lnTo>
                  <a:pt x="269" y="0"/>
                </a:lnTo>
                <a:lnTo>
                  <a:pt x="0" y="0"/>
                </a:lnTo>
                <a:close/>
              </a:path>
            </a:pathLst>
          </a:custGeom>
          <a:noFill/>
          <a:ln w="7938" cap="rnd">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52" name="Freeform 8"/>
          <p:cNvSpPr>
            <a:spLocks/>
          </p:cNvSpPr>
          <p:nvPr/>
        </p:nvSpPr>
        <p:spPr bwMode="auto">
          <a:xfrm>
            <a:off x="6005513" y="1282700"/>
            <a:ext cx="2144712" cy="1971675"/>
          </a:xfrm>
          <a:custGeom>
            <a:avLst/>
            <a:gdLst>
              <a:gd name="T0" fmla="*/ 0 w 1351"/>
              <a:gd name="T1" fmla="*/ 0 h 1242"/>
              <a:gd name="T2" fmla="*/ 0 w 1351"/>
              <a:gd name="T3" fmla="*/ 2147483647 h 1242"/>
              <a:gd name="T4" fmla="*/ 2147483647 w 1351"/>
              <a:gd name="T5" fmla="*/ 2147483647 h 1242"/>
              <a:gd name="T6" fmla="*/ 2147483647 w 1351"/>
              <a:gd name="T7" fmla="*/ 0 h 1242"/>
              <a:gd name="T8" fmla="*/ 0 w 1351"/>
              <a:gd name="T9" fmla="*/ 0 h 1242"/>
              <a:gd name="T10" fmla="*/ 0 w 1351"/>
              <a:gd name="T11" fmla="*/ 0 h 1242"/>
              <a:gd name="T12" fmla="*/ 0 60000 65536"/>
              <a:gd name="T13" fmla="*/ 0 60000 65536"/>
              <a:gd name="T14" fmla="*/ 0 60000 65536"/>
              <a:gd name="T15" fmla="*/ 0 60000 65536"/>
              <a:gd name="T16" fmla="*/ 0 60000 65536"/>
              <a:gd name="T17" fmla="*/ 0 60000 65536"/>
              <a:gd name="T18" fmla="*/ 0 w 1351"/>
              <a:gd name="T19" fmla="*/ 0 h 1242"/>
              <a:gd name="T20" fmla="*/ 1351 w 1351"/>
              <a:gd name="T21" fmla="*/ 1242 h 1242"/>
            </a:gdLst>
            <a:ahLst/>
            <a:cxnLst>
              <a:cxn ang="T12">
                <a:pos x="T0" y="T1"/>
              </a:cxn>
              <a:cxn ang="T13">
                <a:pos x="T2" y="T3"/>
              </a:cxn>
              <a:cxn ang="T14">
                <a:pos x="T4" y="T5"/>
              </a:cxn>
              <a:cxn ang="T15">
                <a:pos x="T6" y="T7"/>
              </a:cxn>
              <a:cxn ang="T16">
                <a:pos x="T8" y="T9"/>
              </a:cxn>
              <a:cxn ang="T17">
                <a:pos x="T10" y="T11"/>
              </a:cxn>
            </a:cxnLst>
            <a:rect l="T18" t="T19" r="T20" b="T21"/>
            <a:pathLst>
              <a:path w="1351" h="1242">
                <a:moveTo>
                  <a:pt x="0" y="0"/>
                </a:moveTo>
                <a:lnTo>
                  <a:pt x="0" y="1242"/>
                </a:lnTo>
                <a:lnTo>
                  <a:pt x="1351" y="1242"/>
                </a:lnTo>
                <a:lnTo>
                  <a:pt x="1351"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53" name="Rectangle 9"/>
          <p:cNvSpPr>
            <a:spLocks noChangeArrowheads="1"/>
          </p:cNvSpPr>
          <p:nvPr/>
        </p:nvSpPr>
        <p:spPr bwMode="auto">
          <a:xfrm>
            <a:off x="6005513" y="1282700"/>
            <a:ext cx="2144712" cy="1971675"/>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54" name="Freeform 11"/>
          <p:cNvSpPr>
            <a:spLocks/>
          </p:cNvSpPr>
          <p:nvPr/>
        </p:nvSpPr>
        <p:spPr bwMode="auto">
          <a:xfrm>
            <a:off x="7185025" y="2336800"/>
            <a:ext cx="57150" cy="68263"/>
          </a:xfrm>
          <a:custGeom>
            <a:avLst/>
            <a:gdLst>
              <a:gd name="T0" fmla="*/ 0 w 34"/>
              <a:gd name="T1" fmla="*/ 0 h 1244"/>
              <a:gd name="T2" fmla="*/ 0 w 34"/>
              <a:gd name="T3" fmla="*/ 2147483647 h 1244"/>
              <a:gd name="T4" fmla="*/ 2147483647 w 34"/>
              <a:gd name="T5" fmla="*/ 2147483647 h 1244"/>
              <a:gd name="T6" fmla="*/ 2147483647 w 34"/>
              <a:gd name="T7" fmla="*/ 0 h 1244"/>
              <a:gd name="T8" fmla="*/ 0 w 34"/>
              <a:gd name="T9" fmla="*/ 0 h 1244"/>
              <a:gd name="T10" fmla="*/ 0 w 34"/>
              <a:gd name="T11" fmla="*/ 0 h 1244"/>
              <a:gd name="T12" fmla="*/ 0 60000 65536"/>
              <a:gd name="T13" fmla="*/ 0 60000 65536"/>
              <a:gd name="T14" fmla="*/ 0 60000 65536"/>
              <a:gd name="T15" fmla="*/ 0 60000 65536"/>
              <a:gd name="T16" fmla="*/ 0 60000 65536"/>
              <a:gd name="T17" fmla="*/ 0 60000 65536"/>
              <a:gd name="T18" fmla="*/ 0 w 34"/>
              <a:gd name="T19" fmla="*/ 0 h 1244"/>
              <a:gd name="T20" fmla="*/ 34 w 34"/>
              <a:gd name="T21" fmla="*/ 1244 h 1244"/>
            </a:gdLst>
            <a:ahLst/>
            <a:cxnLst>
              <a:cxn ang="T12">
                <a:pos x="T0" y="T1"/>
              </a:cxn>
              <a:cxn ang="T13">
                <a:pos x="T2" y="T3"/>
              </a:cxn>
              <a:cxn ang="T14">
                <a:pos x="T4" y="T5"/>
              </a:cxn>
              <a:cxn ang="T15">
                <a:pos x="T6" y="T7"/>
              </a:cxn>
              <a:cxn ang="T16">
                <a:pos x="T8" y="T9"/>
              </a:cxn>
              <a:cxn ang="T17">
                <a:pos x="T10" y="T11"/>
              </a:cxn>
            </a:cxnLst>
            <a:rect l="T18" t="T19" r="T20" b="T21"/>
            <a:pathLst>
              <a:path w="34" h="1244">
                <a:moveTo>
                  <a:pt x="0" y="0"/>
                </a:moveTo>
                <a:lnTo>
                  <a:pt x="0" y="1244"/>
                </a:lnTo>
                <a:lnTo>
                  <a:pt x="34" y="1244"/>
                </a:lnTo>
                <a:lnTo>
                  <a:pt x="34" y="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55" name="Freeform 26"/>
          <p:cNvSpPr>
            <a:spLocks/>
          </p:cNvSpPr>
          <p:nvPr/>
        </p:nvSpPr>
        <p:spPr bwMode="auto">
          <a:xfrm>
            <a:off x="6007100" y="3797300"/>
            <a:ext cx="2144713" cy="1971675"/>
          </a:xfrm>
          <a:custGeom>
            <a:avLst/>
            <a:gdLst>
              <a:gd name="T0" fmla="*/ 0 w 1351"/>
              <a:gd name="T1" fmla="*/ 0 h 1242"/>
              <a:gd name="T2" fmla="*/ 0 w 1351"/>
              <a:gd name="T3" fmla="*/ 2147483647 h 1242"/>
              <a:gd name="T4" fmla="*/ 2147483647 w 1351"/>
              <a:gd name="T5" fmla="*/ 2147483647 h 1242"/>
              <a:gd name="T6" fmla="*/ 2147483647 w 1351"/>
              <a:gd name="T7" fmla="*/ 0 h 1242"/>
              <a:gd name="T8" fmla="*/ 0 w 1351"/>
              <a:gd name="T9" fmla="*/ 0 h 1242"/>
              <a:gd name="T10" fmla="*/ 0 w 1351"/>
              <a:gd name="T11" fmla="*/ 0 h 1242"/>
              <a:gd name="T12" fmla="*/ 0 60000 65536"/>
              <a:gd name="T13" fmla="*/ 0 60000 65536"/>
              <a:gd name="T14" fmla="*/ 0 60000 65536"/>
              <a:gd name="T15" fmla="*/ 0 60000 65536"/>
              <a:gd name="T16" fmla="*/ 0 60000 65536"/>
              <a:gd name="T17" fmla="*/ 0 60000 65536"/>
              <a:gd name="T18" fmla="*/ 0 w 1351"/>
              <a:gd name="T19" fmla="*/ 0 h 1242"/>
              <a:gd name="T20" fmla="*/ 1351 w 1351"/>
              <a:gd name="T21" fmla="*/ 1242 h 1242"/>
            </a:gdLst>
            <a:ahLst/>
            <a:cxnLst>
              <a:cxn ang="T12">
                <a:pos x="T0" y="T1"/>
              </a:cxn>
              <a:cxn ang="T13">
                <a:pos x="T2" y="T3"/>
              </a:cxn>
              <a:cxn ang="T14">
                <a:pos x="T4" y="T5"/>
              </a:cxn>
              <a:cxn ang="T15">
                <a:pos x="T6" y="T7"/>
              </a:cxn>
              <a:cxn ang="T16">
                <a:pos x="T8" y="T9"/>
              </a:cxn>
              <a:cxn ang="T17">
                <a:pos x="T10" y="T11"/>
              </a:cxn>
            </a:cxnLst>
            <a:rect l="T18" t="T19" r="T20" b="T21"/>
            <a:pathLst>
              <a:path w="1351" h="1242">
                <a:moveTo>
                  <a:pt x="0" y="0"/>
                </a:moveTo>
                <a:lnTo>
                  <a:pt x="0" y="1242"/>
                </a:lnTo>
                <a:lnTo>
                  <a:pt x="1351" y="1242"/>
                </a:lnTo>
                <a:lnTo>
                  <a:pt x="1351" y="0"/>
                </a:lnTo>
                <a:lnTo>
                  <a:pt x="0" y="0"/>
                </a:lnTo>
                <a:close/>
              </a:path>
            </a:pathLst>
          </a:custGeom>
          <a:solidFill>
            <a:srgbClr val="99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56" name="Rectangle 27"/>
          <p:cNvSpPr>
            <a:spLocks noChangeArrowheads="1"/>
          </p:cNvSpPr>
          <p:nvPr/>
        </p:nvSpPr>
        <p:spPr bwMode="auto">
          <a:xfrm>
            <a:off x="6007100" y="3797300"/>
            <a:ext cx="2144713" cy="1971675"/>
          </a:xfrm>
          <a:prstGeom prst="rect">
            <a:avLst/>
          </a:prstGeom>
          <a:noFill/>
          <a:ln w="9525" cap="rnd">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57" name="Rectangle 55"/>
          <p:cNvSpPr>
            <a:spLocks noChangeArrowheads="1"/>
          </p:cNvSpPr>
          <p:nvPr/>
        </p:nvSpPr>
        <p:spPr bwMode="auto">
          <a:xfrm>
            <a:off x="7021513" y="4581525"/>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58" name="Freeform 56"/>
          <p:cNvSpPr>
            <a:spLocks/>
          </p:cNvSpPr>
          <p:nvPr/>
        </p:nvSpPr>
        <p:spPr bwMode="auto">
          <a:xfrm>
            <a:off x="7027863" y="4584700"/>
            <a:ext cx="427037" cy="395288"/>
          </a:xfrm>
          <a:custGeom>
            <a:avLst/>
            <a:gdLst>
              <a:gd name="T0" fmla="*/ 0 w 269"/>
              <a:gd name="T1" fmla="*/ 0 h 249"/>
              <a:gd name="T2" fmla="*/ 0 w 269"/>
              <a:gd name="T3" fmla="*/ 2147483647 h 249"/>
              <a:gd name="T4" fmla="*/ 2147483647 w 269"/>
              <a:gd name="T5" fmla="*/ 2147483647 h 249"/>
              <a:gd name="T6" fmla="*/ 2147483647 w 269"/>
              <a:gd name="T7" fmla="*/ 0 h 249"/>
              <a:gd name="T8" fmla="*/ 0 w 269"/>
              <a:gd name="T9" fmla="*/ 0 h 249"/>
              <a:gd name="T10" fmla="*/ 0 w 269"/>
              <a:gd name="T11" fmla="*/ 0 h 249"/>
              <a:gd name="T12" fmla="*/ 0 60000 65536"/>
              <a:gd name="T13" fmla="*/ 0 60000 65536"/>
              <a:gd name="T14" fmla="*/ 0 60000 65536"/>
              <a:gd name="T15" fmla="*/ 0 60000 65536"/>
              <a:gd name="T16" fmla="*/ 0 60000 65536"/>
              <a:gd name="T17" fmla="*/ 0 60000 65536"/>
              <a:gd name="T18" fmla="*/ 0 w 269"/>
              <a:gd name="T19" fmla="*/ 0 h 249"/>
              <a:gd name="T20" fmla="*/ 269 w 269"/>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269" h="249">
                <a:moveTo>
                  <a:pt x="0" y="0"/>
                </a:moveTo>
                <a:lnTo>
                  <a:pt x="0" y="249"/>
                </a:lnTo>
                <a:lnTo>
                  <a:pt x="269" y="249"/>
                </a:lnTo>
                <a:lnTo>
                  <a:pt x="26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759" name="Rectangle 57"/>
          <p:cNvSpPr>
            <a:spLocks noChangeArrowheads="1"/>
          </p:cNvSpPr>
          <p:nvPr/>
        </p:nvSpPr>
        <p:spPr bwMode="auto">
          <a:xfrm>
            <a:off x="7021513" y="4581525"/>
            <a:ext cx="436562" cy="407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itchFamily="34" charset="0"/>
              </a:defRPr>
            </a:lvl1pPr>
            <a:lvl2pPr marL="742950" indent="-285750">
              <a:spcBef>
                <a:spcPct val="35000"/>
              </a:spcBef>
              <a:buSzPct val="100000"/>
              <a:buChar char="•"/>
              <a:defRPr b="1">
                <a:solidFill>
                  <a:schemeClr val="accent2"/>
                </a:solidFill>
                <a:latin typeface="Arial" pitchFamily="34" charset="0"/>
              </a:defRPr>
            </a:lvl2pPr>
            <a:lvl3pPr marL="1143000" indent="-228600">
              <a:spcBef>
                <a:spcPct val="35000"/>
              </a:spcBef>
              <a:buSzPct val="100000"/>
              <a:buChar char="-"/>
              <a:defRPr b="1">
                <a:solidFill>
                  <a:srgbClr val="B7011F"/>
                </a:solidFill>
                <a:latin typeface="Arial" pitchFamily="34"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SzTx/>
              <a:buFontTx/>
              <a:buNone/>
            </a:pPr>
            <a:endParaRPr lang="zh-CN" altLang="en-US" sz="1800" b="0">
              <a:latin typeface="Verdana" pitchFamily="34" charset="0"/>
              <a:ea typeface="宋体" pitchFamily="2" charset="-122"/>
            </a:endParaRPr>
          </a:p>
        </p:txBody>
      </p:sp>
      <p:sp>
        <p:nvSpPr>
          <p:cNvPr id="72760" name="Freeform 58"/>
          <p:cNvSpPr>
            <a:spLocks/>
          </p:cNvSpPr>
          <p:nvPr/>
        </p:nvSpPr>
        <p:spPr bwMode="auto">
          <a:xfrm>
            <a:off x="7027863" y="4584700"/>
            <a:ext cx="427037" cy="395288"/>
          </a:xfrm>
          <a:custGeom>
            <a:avLst/>
            <a:gdLst>
              <a:gd name="T0" fmla="*/ 0 w 269"/>
              <a:gd name="T1" fmla="*/ 0 h 249"/>
              <a:gd name="T2" fmla="*/ 0 w 269"/>
              <a:gd name="T3" fmla="*/ 2147483647 h 249"/>
              <a:gd name="T4" fmla="*/ 2147483647 w 269"/>
              <a:gd name="T5" fmla="*/ 2147483647 h 249"/>
              <a:gd name="T6" fmla="*/ 2147483647 w 269"/>
              <a:gd name="T7" fmla="*/ 0 h 249"/>
              <a:gd name="T8" fmla="*/ 0 w 269"/>
              <a:gd name="T9" fmla="*/ 0 h 249"/>
              <a:gd name="T10" fmla="*/ 0 w 269"/>
              <a:gd name="T11" fmla="*/ 0 h 249"/>
              <a:gd name="T12" fmla="*/ 0 60000 65536"/>
              <a:gd name="T13" fmla="*/ 0 60000 65536"/>
              <a:gd name="T14" fmla="*/ 0 60000 65536"/>
              <a:gd name="T15" fmla="*/ 0 60000 65536"/>
              <a:gd name="T16" fmla="*/ 0 60000 65536"/>
              <a:gd name="T17" fmla="*/ 0 60000 65536"/>
              <a:gd name="T18" fmla="*/ 0 w 269"/>
              <a:gd name="T19" fmla="*/ 0 h 249"/>
              <a:gd name="T20" fmla="*/ 269 w 269"/>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269" h="249">
                <a:moveTo>
                  <a:pt x="0" y="0"/>
                </a:moveTo>
                <a:lnTo>
                  <a:pt x="0" y="249"/>
                </a:lnTo>
                <a:lnTo>
                  <a:pt x="269" y="249"/>
                </a:lnTo>
                <a:lnTo>
                  <a:pt x="269" y="0"/>
                </a:lnTo>
                <a:lnTo>
                  <a:pt x="0" y="0"/>
                </a:lnTo>
                <a:close/>
              </a:path>
            </a:pathLst>
          </a:custGeom>
          <a:noFill/>
          <a:ln w="7938" cap="rnd">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61" name="TextBox 106"/>
          <p:cNvSpPr txBox="1">
            <a:spLocks noChangeArrowheads="1"/>
          </p:cNvSpPr>
          <p:nvPr/>
        </p:nvSpPr>
        <p:spPr bwMode="auto">
          <a:xfrm>
            <a:off x="4276725" y="3240088"/>
            <a:ext cx="7350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a:ea typeface="宋体" pitchFamily="2" charset="-122"/>
              </a:rPr>
              <a:t>A</a:t>
            </a:r>
            <a:endParaRPr lang="zh-CN" altLang="en-US">
              <a:ea typeface="宋体" pitchFamily="2" charset="-122"/>
            </a:endParaRPr>
          </a:p>
        </p:txBody>
      </p:sp>
      <p:sp>
        <p:nvSpPr>
          <p:cNvPr id="72762" name="TextBox 107"/>
          <p:cNvSpPr txBox="1">
            <a:spLocks noChangeArrowheads="1"/>
          </p:cNvSpPr>
          <p:nvPr/>
        </p:nvSpPr>
        <p:spPr bwMode="auto">
          <a:xfrm>
            <a:off x="6977063" y="3284538"/>
            <a:ext cx="7350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a:ea typeface="宋体" pitchFamily="2" charset="-122"/>
              </a:rPr>
              <a:t>C</a:t>
            </a:r>
            <a:endParaRPr lang="zh-CN" altLang="en-US">
              <a:ea typeface="宋体" pitchFamily="2" charset="-122"/>
            </a:endParaRPr>
          </a:p>
        </p:txBody>
      </p:sp>
      <p:sp>
        <p:nvSpPr>
          <p:cNvPr id="72763" name="TextBox 108"/>
          <p:cNvSpPr txBox="1">
            <a:spLocks noChangeArrowheads="1"/>
          </p:cNvSpPr>
          <p:nvPr/>
        </p:nvSpPr>
        <p:spPr bwMode="auto">
          <a:xfrm>
            <a:off x="1793875" y="3254375"/>
            <a:ext cx="733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a:ea typeface="宋体" pitchFamily="2" charset="-122"/>
              </a:rPr>
              <a:t>B</a:t>
            </a:r>
            <a:endParaRPr lang="zh-CN" altLang="en-US">
              <a:ea typeface="宋体" pitchFamily="2" charset="-122"/>
            </a:endParaRPr>
          </a:p>
        </p:txBody>
      </p:sp>
      <p:sp>
        <p:nvSpPr>
          <p:cNvPr id="72764" name="TextBox 112"/>
          <p:cNvSpPr txBox="1">
            <a:spLocks noChangeArrowheads="1"/>
          </p:cNvSpPr>
          <p:nvPr/>
        </p:nvSpPr>
        <p:spPr bwMode="auto">
          <a:xfrm>
            <a:off x="4298950" y="5732463"/>
            <a:ext cx="7334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a:ea typeface="宋体" pitchFamily="2" charset="-122"/>
              </a:rPr>
              <a:t>A</a:t>
            </a:r>
            <a:endParaRPr lang="zh-CN" altLang="en-US">
              <a:ea typeface="宋体" pitchFamily="2" charset="-122"/>
            </a:endParaRPr>
          </a:p>
        </p:txBody>
      </p:sp>
      <p:sp>
        <p:nvSpPr>
          <p:cNvPr id="72765" name="TextBox 113"/>
          <p:cNvSpPr txBox="1">
            <a:spLocks noChangeArrowheads="1"/>
          </p:cNvSpPr>
          <p:nvPr/>
        </p:nvSpPr>
        <p:spPr bwMode="auto">
          <a:xfrm>
            <a:off x="6999288" y="5778500"/>
            <a:ext cx="733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a:ea typeface="宋体" pitchFamily="2" charset="-122"/>
              </a:rPr>
              <a:t>C</a:t>
            </a:r>
            <a:endParaRPr lang="zh-CN" altLang="en-US">
              <a:ea typeface="宋体" pitchFamily="2" charset="-122"/>
            </a:endParaRPr>
          </a:p>
        </p:txBody>
      </p:sp>
      <p:sp>
        <p:nvSpPr>
          <p:cNvPr id="72766" name="TextBox 114"/>
          <p:cNvSpPr txBox="1">
            <a:spLocks noChangeArrowheads="1"/>
          </p:cNvSpPr>
          <p:nvPr/>
        </p:nvSpPr>
        <p:spPr bwMode="auto">
          <a:xfrm>
            <a:off x="1814513" y="5746750"/>
            <a:ext cx="7350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itchFamily="34" charset="0"/>
              </a:defRPr>
            </a:lvl1pPr>
            <a:lvl2pPr marL="742950" indent="-285750">
              <a:defRPr sz="1600">
                <a:solidFill>
                  <a:schemeClr val="tx1"/>
                </a:solidFill>
                <a:latin typeface="Arial" pitchFamily="34" charset="0"/>
              </a:defRPr>
            </a:lvl2pPr>
            <a:lvl3pPr marL="1143000" indent="-228600">
              <a:defRPr sz="1600">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600">
                <a:solidFill>
                  <a:schemeClr val="tx1"/>
                </a:solidFill>
                <a:latin typeface="Arial" pitchFamily="34" charset="0"/>
              </a:defRPr>
            </a:lvl5pPr>
            <a:lvl6pPr marL="2514600" indent="-228600" eaLnBrk="0" fontAlgn="base" hangingPunct="0">
              <a:spcBef>
                <a:spcPct val="0"/>
              </a:spcBef>
              <a:spcAft>
                <a:spcPct val="0"/>
              </a:spcAft>
              <a:defRPr sz="1600">
                <a:solidFill>
                  <a:schemeClr val="tx1"/>
                </a:solidFill>
                <a:latin typeface="Arial" pitchFamily="34" charset="0"/>
              </a:defRPr>
            </a:lvl6pPr>
            <a:lvl7pPr marL="2971800" indent="-228600" eaLnBrk="0" fontAlgn="base" hangingPunct="0">
              <a:spcBef>
                <a:spcPct val="0"/>
              </a:spcBef>
              <a:spcAft>
                <a:spcPct val="0"/>
              </a:spcAft>
              <a:defRPr sz="1600">
                <a:solidFill>
                  <a:schemeClr val="tx1"/>
                </a:solidFill>
                <a:latin typeface="Arial" pitchFamily="34" charset="0"/>
              </a:defRPr>
            </a:lvl7pPr>
            <a:lvl8pPr marL="3429000" indent="-228600" eaLnBrk="0" fontAlgn="base" hangingPunct="0">
              <a:spcBef>
                <a:spcPct val="0"/>
              </a:spcBef>
              <a:spcAft>
                <a:spcPct val="0"/>
              </a:spcAft>
              <a:defRPr sz="1600">
                <a:solidFill>
                  <a:schemeClr val="tx1"/>
                </a:solidFill>
                <a:latin typeface="Arial" pitchFamily="34" charset="0"/>
              </a:defRPr>
            </a:lvl8pPr>
            <a:lvl9pPr marL="3886200" indent="-228600" eaLnBrk="0" fontAlgn="base" hangingPunct="0">
              <a:spcBef>
                <a:spcPct val="0"/>
              </a:spcBef>
              <a:spcAft>
                <a:spcPct val="0"/>
              </a:spcAft>
              <a:defRPr sz="1600">
                <a:solidFill>
                  <a:schemeClr val="tx1"/>
                </a:solidFill>
                <a:latin typeface="Arial" pitchFamily="34" charset="0"/>
              </a:defRPr>
            </a:lvl9pPr>
          </a:lstStyle>
          <a:p>
            <a:r>
              <a:rPr lang="en-US" altLang="zh-CN">
                <a:ea typeface="宋体" pitchFamily="2" charset="-122"/>
              </a:rPr>
              <a:t>B</a:t>
            </a:r>
            <a:endParaRPr lang="zh-CN" altLang="en-US">
              <a:ea typeface="宋体" pitchFamily="2" charset="-122"/>
            </a:endParaRPr>
          </a:p>
        </p:txBody>
      </p:sp>
    </p:spTree>
    <p:extLst>
      <p:ext uri="{BB962C8B-B14F-4D97-AF65-F5344CB8AC3E}">
        <p14:creationId xmlns:p14="http://schemas.microsoft.com/office/powerpoint/2010/main" val="582126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533288"/>
          </a:xfrm>
        </p:spPr>
        <p:txBody>
          <a:bodyPr/>
          <a:lstStyle/>
          <a:p>
            <a:r>
              <a:rPr lang="en-US" altLang="zh-CN" dirty="0" smtClean="0"/>
              <a:t>2</a:t>
            </a:r>
            <a:r>
              <a:rPr lang="zh-CN" altLang="en-US" dirty="0" smtClean="0"/>
              <a:t>、什么是</a:t>
            </a:r>
            <a:r>
              <a:rPr lang="en-US" altLang="zh-CN" dirty="0" smtClean="0"/>
              <a:t>cache</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24802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Cache(</a:t>
            </a:r>
            <a:r>
              <a:rPr lang="zh-CN" altLang="en-US"/>
              <a:t>高速缓存</a:t>
            </a:r>
            <a:r>
              <a:rPr lang="en-US" altLang="zh-CN"/>
              <a:t>)</a:t>
            </a:r>
            <a:r>
              <a:rPr lang="zh-CN" altLang="en-US"/>
              <a:t>是什么样的？</a:t>
            </a:r>
          </a:p>
        </p:txBody>
      </p:sp>
      <p:sp>
        <p:nvSpPr>
          <p:cNvPr id="572419" name="Rectangle 3"/>
          <p:cNvSpPr>
            <a:spLocks noGrp="1" noChangeArrowheads="1"/>
          </p:cNvSpPr>
          <p:nvPr>
            <p:ph type="body" idx="4294967295"/>
          </p:nvPr>
        </p:nvSpPr>
        <p:spPr>
          <a:xfrm>
            <a:off x="193675" y="908050"/>
            <a:ext cx="4241800" cy="4578350"/>
          </a:xfrm>
        </p:spPr>
        <p:txBody>
          <a:bodyPr lIns="91440" tIns="45720" rIns="91440" bIns="45720"/>
          <a:lstStyle/>
          <a:p>
            <a:pPr marL="268288" indent="-268288" defTabSz="717550" eaLnBrk="1" hangingPunct="1">
              <a:lnSpc>
                <a:spcPct val="115000"/>
              </a:lnSpc>
              <a:spcBef>
                <a:spcPct val="30000"/>
              </a:spcBef>
            </a:pPr>
            <a:r>
              <a:rPr lang="en-US" altLang="zh-CN" sz="2000" dirty="0">
                <a:solidFill>
                  <a:srgbClr val="006600"/>
                </a:solidFill>
                <a:latin typeface="微软雅黑" pitchFamily="34" charset="-122"/>
                <a:ea typeface="微软雅黑" pitchFamily="34" charset="-122"/>
              </a:rPr>
              <a:t>Cache</a:t>
            </a:r>
            <a:r>
              <a:rPr lang="zh-CN" altLang="en-US" sz="2000" dirty="0">
                <a:solidFill>
                  <a:srgbClr val="006600"/>
                </a:solidFill>
                <a:latin typeface="微软雅黑" pitchFamily="34" charset="-122"/>
                <a:ea typeface="微软雅黑" pitchFamily="34" charset="-122"/>
              </a:rPr>
              <a:t>是一种小容量高速缓冲存储器，它由</a:t>
            </a:r>
            <a:r>
              <a:rPr lang="en-US" altLang="zh-CN" sz="2000" dirty="0">
                <a:solidFill>
                  <a:srgbClr val="006600"/>
                </a:solidFill>
                <a:latin typeface="微软雅黑" pitchFamily="34" charset="-122"/>
                <a:ea typeface="微软雅黑" pitchFamily="34" charset="-122"/>
              </a:rPr>
              <a:t>SRAM</a:t>
            </a:r>
            <a:r>
              <a:rPr lang="zh-CN" altLang="en-US" sz="2000" dirty="0">
                <a:solidFill>
                  <a:srgbClr val="006600"/>
                </a:solidFill>
                <a:latin typeface="微软雅黑" pitchFamily="34" charset="-122"/>
                <a:ea typeface="微软雅黑" pitchFamily="34" charset="-122"/>
              </a:rPr>
              <a:t>组成。</a:t>
            </a:r>
          </a:p>
          <a:p>
            <a:pPr marL="268288" indent="-268288" defTabSz="717550" eaLnBrk="1" hangingPunct="1">
              <a:lnSpc>
                <a:spcPct val="115000"/>
              </a:lnSpc>
              <a:spcBef>
                <a:spcPct val="30000"/>
              </a:spcBef>
            </a:pPr>
            <a:r>
              <a:rPr lang="en-US" altLang="zh-CN" sz="2000" dirty="0">
                <a:solidFill>
                  <a:srgbClr val="006600"/>
                </a:solidFill>
                <a:latin typeface="微软雅黑" pitchFamily="34" charset="-122"/>
                <a:ea typeface="微软雅黑" pitchFamily="34" charset="-122"/>
              </a:rPr>
              <a:t>Cache</a:t>
            </a:r>
            <a:r>
              <a:rPr lang="zh-CN" altLang="en-US" sz="2000" dirty="0">
                <a:solidFill>
                  <a:srgbClr val="006600"/>
                </a:solidFill>
                <a:latin typeface="微软雅黑" pitchFamily="34" charset="-122"/>
                <a:ea typeface="微软雅黑" pitchFamily="34" charset="-122"/>
              </a:rPr>
              <a:t>直接制作在</a:t>
            </a:r>
            <a:r>
              <a:rPr lang="en-US" altLang="zh-CN" sz="2000" dirty="0">
                <a:solidFill>
                  <a:srgbClr val="006600"/>
                </a:solidFill>
                <a:latin typeface="微软雅黑" pitchFamily="34" charset="-122"/>
                <a:ea typeface="微软雅黑" pitchFamily="34" charset="-122"/>
              </a:rPr>
              <a:t>CPU</a:t>
            </a:r>
            <a:r>
              <a:rPr lang="zh-CN" altLang="en-US" sz="2000" dirty="0">
                <a:solidFill>
                  <a:srgbClr val="006600"/>
                </a:solidFill>
                <a:latin typeface="微软雅黑" pitchFamily="34" charset="-122"/>
                <a:ea typeface="微软雅黑" pitchFamily="34" charset="-122"/>
              </a:rPr>
              <a:t>芯片内，速度几乎与</a:t>
            </a:r>
            <a:r>
              <a:rPr lang="en-US" altLang="zh-CN" sz="2000" dirty="0">
                <a:solidFill>
                  <a:srgbClr val="006600"/>
                </a:solidFill>
                <a:latin typeface="微软雅黑" pitchFamily="34" charset="-122"/>
                <a:ea typeface="微软雅黑" pitchFamily="34" charset="-122"/>
              </a:rPr>
              <a:t>CPU</a:t>
            </a:r>
            <a:r>
              <a:rPr lang="zh-CN" altLang="en-US" sz="2000" dirty="0">
                <a:solidFill>
                  <a:srgbClr val="006600"/>
                </a:solidFill>
                <a:latin typeface="微软雅黑" pitchFamily="34" charset="-122"/>
                <a:ea typeface="微软雅黑" pitchFamily="34" charset="-122"/>
              </a:rPr>
              <a:t>一样快。</a:t>
            </a:r>
          </a:p>
          <a:p>
            <a:pPr marL="268288" indent="-268288" defTabSz="717550" eaLnBrk="1" hangingPunct="1">
              <a:lnSpc>
                <a:spcPct val="115000"/>
              </a:lnSpc>
              <a:spcBef>
                <a:spcPct val="30000"/>
              </a:spcBef>
            </a:pPr>
            <a:r>
              <a:rPr lang="zh-CN" altLang="en-US" sz="2000" dirty="0">
                <a:solidFill>
                  <a:srgbClr val="006600"/>
                </a:solidFill>
                <a:latin typeface="微软雅黑" pitchFamily="34" charset="-122"/>
                <a:ea typeface="微软雅黑" pitchFamily="34" charset="-122"/>
              </a:rPr>
              <a:t>程序运行时，</a:t>
            </a:r>
            <a:r>
              <a:rPr lang="en-US" altLang="zh-CN" sz="2000" dirty="0">
                <a:solidFill>
                  <a:srgbClr val="006600"/>
                </a:solidFill>
                <a:latin typeface="微软雅黑" pitchFamily="34" charset="-122"/>
                <a:ea typeface="微软雅黑" pitchFamily="34" charset="-122"/>
              </a:rPr>
              <a:t>CPU</a:t>
            </a:r>
            <a:r>
              <a:rPr lang="zh-CN" altLang="en-US" sz="2000" dirty="0">
                <a:solidFill>
                  <a:srgbClr val="006600"/>
                </a:solidFill>
                <a:latin typeface="微软雅黑" pitchFamily="34" charset="-122"/>
                <a:ea typeface="微软雅黑" pitchFamily="34" charset="-122"/>
              </a:rPr>
              <a:t>使用的一部分数据</a:t>
            </a:r>
            <a:r>
              <a:rPr lang="en-US" altLang="zh-CN" sz="2000" dirty="0">
                <a:solidFill>
                  <a:srgbClr val="006600"/>
                </a:solidFill>
                <a:latin typeface="微软雅黑" pitchFamily="34" charset="-122"/>
                <a:ea typeface="微软雅黑" pitchFamily="34" charset="-122"/>
              </a:rPr>
              <a:t>/</a:t>
            </a:r>
            <a:r>
              <a:rPr lang="zh-CN" altLang="en-US" sz="2000" dirty="0">
                <a:solidFill>
                  <a:srgbClr val="006600"/>
                </a:solidFill>
                <a:latin typeface="微软雅黑" pitchFamily="34" charset="-122"/>
                <a:ea typeface="微软雅黑" pitchFamily="34" charset="-122"/>
              </a:rPr>
              <a:t>指令会预先成批拷贝在</a:t>
            </a:r>
            <a:r>
              <a:rPr lang="en-US" altLang="zh-CN" sz="2000" dirty="0">
                <a:solidFill>
                  <a:srgbClr val="006600"/>
                </a:solidFill>
                <a:latin typeface="微软雅黑" pitchFamily="34" charset="-122"/>
                <a:ea typeface="微软雅黑" pitchFamily="34" charset="-122"/>
              </a:rPr>
              <a:t>Cache</a:t>
            </a:r>
            <a:r>
              <a:rPr lang="zh-CN" altLang="en-US" sz="2000" dirty="0">
                <a:solidFill>
                  <a:srgbClr val="006600"/>
                </a:solidFill>
                <a:latin typeface="微软雅黑" pitchFamily="34" charset="-122"/>
                <a:ea typeface="微软雅黑" pitchFamily="34" charset="-122"/>
              </a:rPr>
              <a:t>中，</a:t>
            </a:r>
            <a:r>
              <a:rPr lang="en-US" altLang="zh-CN" sz="2000" dirty="0">
                <a:solidFill>
                  <a:srgbClr val="006600"/>
                </a:solidFill>
                <a:latin typeface="微软雅黑" pitchFamily="34" charset="-122"/>
                <a:ea typeface="微软雅黑" pitchFamily="34" charset="-122"/>
              </a:rPr>
              <a:t>Cache</a:t>
            </a:r>
            <a:r>
              <a:rPr lang="zh-CN" altLang="en-US" sz="2000" dirty="0">
                <a:solidFill>
                  <a:srgbClr val="006600"/>
                </a:solidFill>
                <a:latin typeface="微软雅黑" pitchFamily="34" charset="-122"/>
                <a:ea typeface="微软雅黑" pitchFamily="34" charset="-122"/>
              </a:rPr>
              <a:t>的内容是主存储器中部分内容的映象。</a:t>
            </a:r>
            <a:endParaRPr lang="en-US" altLang="zh-CN" sz="2000" dirty="0">
              <a:solidFill>
                <a:srgbClr val="006600"/>
              </a:solidFill>
              <a:latin typeface="微软雅黑" pitchFamily="34" charset="-122"/>
              <a:ea typeface="微软雅黑" pitchFamily="34" charset="-122"/>
            </a:endParaRPr>
          </a:p>
          <a:p>
            <a:pPr marL="268288" indent="-268288" defTabSz="717550" eaLnBrk="1" hangingPunct="1">
              <a:lnSpc>
                <a:spcPct val="115000"/>
              </a:lnSpc>
              <a:spcBef>
                <a:spcPct val="30000"/>
              </a:spcBef>
            </a:pPr>
            <a:r>
              <a:rPr lang="zh-CN" altLang="en-US" sz="2000" dirty="0">
                <a:solidFill>
                  <a:srgbClr val="006600"/>
                </a:solidFill>
                <a:latin typeface="微软雅黑" pitchFamily="34" charset="-122"/>
                <a:ea typeface="微软雅黑" pitchFamily="34" charset="-122"/>
              </a:rPr>
              <a:t>当</a:t>
            </a:r>
            <a:r>
              <a:rPr lang="en-US" altLang="zh-CN" sz="2000" dirty="0">
                <a:solidFill>
                  <a:srgbClr val="006600"/>
                </a:solidFill>
                <a:latin typeface="微软雅黑" pitchFamily="34" charset="-122"/>
                <a:ea typeface="微软雅黑" pitchFamily="34" charset="-122"/>
              </a:rPr>
              <a:t>CPU</a:t>
            </a:r>
            <a:r>
              <a:rPr lang="zh-CN" altLang="en-US" sz="2000" dirty="0">
                <a:solidFill>
                  <a:srgbClr val="006600"/>
                </a:solidFill>
                <a:latin typeface="微软雅黑" pitchFamily="34" charset="-122"/>
                <a:ea typeface="微软雅黑" pitchFamily="34" charset="-122"/>
              </a:rPr>
              <a:t>需要从内存读</a:t>
            </a:r>
            <a:r>
              <a:rPr lang="en-US" altLang="zh-CN" sz="2000" dirty="0">
                <a:solidFill>
                  <a:srgbClr val="006600"/>
                </a:solidFill>
                <a:latin typeface="微软雅黑" pitchFamily="34" charset="-122"/>
                <a:ea typeface="微软雅黑" pitchFamily="34" charset="-122"/>
              </a:rPr>
              <a:t>(</a:t>
            </a:r>
            <a:r>
              <a:rPr lang="zh-CN" altLang="en-US" sz="2000" dirty="0">
                <a:solidFill>
                  <a:srgbClr val="006600"/>
                </a:solidFill>
                <a:latin typeface="微软雅黑" pitchFamily="34" charset="-122"/>
                <a:ea typeface="微软雅黑" pitchFamily="34" charset="-122"/>
              </a:rPr>
              <a:t>写</a:t>
            </a:r>
            <a:r>
              <a:rPr lang="en-US" altLang="zh-CN" sz="2000" dirty="0">
                <a:solidFill>
                  <a:srgbClr val="006600"/>
                </a:solidFill>
                <a:latin typeface="微软雅黑" pitchFamily="34" charset="-122"/>
                <a:ea typeface="微软雅黑" pitchFamily="34" charset="-122"/>
              </a:rPr>
              <a:t>)</a:t>
            </a:r>
            <a:r>
              <a:rPr lang="zh-CN" altLang="en-US" sz="2000" dirty="0">
                <a:solidFill>
                  <a:srgbClr val="006600"/>
                </a:solidFill>
                <a:latin typeface="微软雅黑" pitchFamily="34" charset="-122"/>
                <a:ea typeface="微软雅黑" pitchFamily="34" charset="-122"/>
              </a:rPr>
              <a:t>数据或指令时，先检查</a:t>
            </a:r>
            <a:r>
              <a:rPr lang="en-US" altLang="zh-CN" sz="2000" dirty="0">
                <a:solidFill>
                  <a:srgbClr val="006600"/>
                </a:solidFill>
                <a:latin typeface="微软雅黑" pitchFamily="34" charset="-122"/>
                <a:ea typeface="微软雅黑" pitchFamily="34" charset="-122"/>
              </a:rPr>
              <a:t>Cache</a:t>
            </a:r>
            <a:r>
              <a:rPr lang="zh-CN" altLang="en-US" sz="2000" dirty="0">
                <a:solidFill>
                  <a:srgbClr val="006600"/>
                </a:solidFill>
                <a:latin typeface="微软雅黑" pitchFamily="34" charset="-122"/>
                <a:ea typeface="微软雅黑" pitchFamily="34" charset="-122"/>
              </a:rPr>
              <a:t>，若有，就直接从</a:t>
            </a:r>
            <a:r>
              <a:rPr lang="en-US" altLang="zh-CN" sz="2000" dirty="0">
                <a:solidFill>
                  <a:srgbClr val="006600"/>
                </a:solidFill>
                <a:latin typeface="微软雅黑" pitchFamily="34" charset="-122"/>
                <a:ea typeface="微软雅黑" pitchFamily="34" charset="-122"/>
              </a:rPr>
              <a:t>Cache</a:t>
            </a:r>
            <a:r>
              <a:rPr lang="zh-CN" altLang="en-US" sz="2000" dirty="0">
                <a:solidFill>
                  <a:srgbClr val="006600"/>
                </a:solidFill>
                <a:latin typeface="微软雅黑" pitchFamily="34" charset="-122"/>
                <a:ea typeface="微软雅黑" pitchFamily="34" charset="-122"/>
              </a:rPr>
              <a:t>中读取，而不用访问主存储器。</a:t>
            </a:r>
          </a:p>
        </p:txBody>
      </p:sp>
      <p:sp>
        <p:nvSpPr>
          <p:cNvPr id="573444" name="Rectangle 4"/>
          <p:cNvSpPr>
            <a:spLocks noChangeArrowheads="1"/>
          </p:cNvSpPr>
          <p:nvPr/>
        </p:nvSpPr>
        <p:spPr bwMode="auto">
          <a:xfrm>
            <a:off x="4662488" y="3727450"/>
            <a:ext cx="4265612" cy="2286000"/>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73445" name="Rectangle 5"/>
          <p:cNvSpPr>
            <a:spLocks noChangeArrowheads="1"/>
          </p:cNvSpPr>
          <p:nvPr/>
        </p:nvSpPr>
        <p:spPr bwMode="auto">
          <a:xfrm>
            <a:off x="5194300" y="4033838"/>
            <a:ext cx="687388"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0</a:t>
            </a:r>
          </a:p>
        </p:txBody>
      </p:sp>
      <p:sp>
        <p:nvSpPr>
          <p:cNvPr id="573446" name="Rectangle 6"/>
          <p:cNvSpPr>
            <a:spLocks noChangeArrowheads="1"/>
          </p:cNvSpPr>
          <p:nvPr/>
        </p:nvSpPr>
        <p:spPr bwMode="auto">
          <a:xfrm>
            <a:off x="60340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a:t>
            </a:r>
          </a:p>
        </p:txBody>
      </p:sp>
      <p:sp>
        <p:nvSpPr>
          <p:cNvPr id="573447" name="Rectangle 7"/>
          <p:cNvSpPr>
            <a:spLocks noChangeArrowheads="1"/>
          </p:cNvSpPr>
          <p:nvPr/>
        </p:nvSpPr>
        <p:spPr bwMode="auto">
          <a:xfrm>
            <a:off x="68722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2</a:t>
            </a:r>
          </a:p>
        </p:txBody>
      </p:sp>
      <p:sp>
        <p:nvSpPr>
          <p:cNvPr id="573448" name="Rectangle 8"/>
          <p:cNvSpPr>
            <a:spLocks noChangeArrowheads="1"/>
          </p:cNvSpPr>
          <p:nvPr/>
        </p:nvSpPr>
        <p:spPr bwMode="auto">
          <a:xfrm>
            <a:off x="77104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3</a:t>
            </a:r>
          </a:p>
        </p:txBody>
      </p:sp>
      <p:sp>
        <p:nvSpPr>
          <p:cNvPr id="573449" name="Rectangle 9"/>
          <p:cNvSpPr>
            <a:spLocks noChangeArrowheads="1"/>
          </p:cNvSpPr>
          <p:nvPr/>
        </p:nvSpPr>
        <p:spPr bwMode="auto">
          <a:xfrm>
            <a:off x="5194300" y="44894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3450" name="Rectangle 10"/>
          <p:cNvSpPr>
            <a:spLocks noChangeArrowheads="1"/>
          </p:cNvSpPr>
          <p:nvPr/>
        </p:nvSpPr>
        <p:spPr bwMode="auto">
          <a:xfrm>
            <a:off x="60340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5</a:t>
            </a:r>
          </a:p>
        </p:txBody>
      </p:sp>
      <p:sp>
        <p:nvSpPr>
          <p:cNvPr id="573451" name="Rectangle 11"/>
          <p:cNvSpPr>
            <a:spLocks noChangeArrowheads="1"/>
          </p:cNvSpPr>
          <p:nvPr/>
        </p:nvSpPr>
        <p:spPr bwMode="auto">
          <a:xfrm>
            <a:off x="68722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6</a:t>
            </a:r>
          </a:p>
        </p:txBody>
      </p:sp>
      <p:sp>
        <p:nvSpPr>
          <p:cNvPr id="573452" name="Rectangle 12"/>
          <p:cNvSpPr>
            <a:spLocks noChangeArrowheads="1"/>
          </p:cNvSpPr>
          <p:nvPr/>
        </p:nvSpPr>
        <p:spPr bwMode="auto">
          <a:xfrm>
            <a:off x="77104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7</a:t>
            </a:r>
          </a:p>
        </p:txBody>
      </p:sp>
      <p:sp>
        <p:nvSpPr>
          <p:cNvPr id="573453" name="Rectangle 13"/>
          <p:cNvSpPr>
            <a:spLocks noChangeArrowheads="1"/>
          </p:cNvSpPr>
          <p:nvPr/>
        </p:nvSpPr>
        <p:spPr bwMode="auto">
          <a:xfrm>
            <a:off x="5194300" y="49466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8</a:t>
            </a:r>
          </a:p>
        </p:txBody>
      </p:sp>
      <p:sp>
        <p:nvSpPr>
          <p:cNvPr id="573454" name="Rectangle 14"/>
          <p:cNvSpPr>
            <a:spLocks noChangeArrowheads="1"/>
          </p:cNvSpPr>
          <p:nvPr/>
        </p:nvSpPr>
        <p:spPr bwMode="auto">
          <a:xfrm>
            <a:off x="60340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9</a:t>
            </a:r>
          </a:p>
        </p:txBody>
      </p:sp>
      <p:sp>
        <p:nvSpPr>
          <p:cNvPr id="573455" name="Rectangle 15"/>
          <p:cNvSpPr>
            <a:spLocks noChangeArrowheads="1"/>
          </p:cNvSpPr>
          <p:nvPr/>
        </p:nvSpPr>
        <p:spPr bwMode="auto">
          <a:xfrm>
            <a:off x="68722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3456" name="Rectangle 16"/>
          <p:cNvSpPr>
            <a:spLocks noChangeArrowheads="1"/>
          </p:cNvSpPr>
          <p:nvPr/>
        </p:nvSpPr>
        <p:spPr bwMode="auto">
          <a:xfrm>
            <a:off x="77104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11</a:t>
            </a:r>
          </a:p>
        </p:txBody>
      </p:sp>
      <p:sp>
        <p:nvSpPr>
          <p:cNvPr id="573457" name="Rectangle 17"/>
          <p:cNvSpPr>
            <a:spLocks noChangeArrowheads="1"/>
          </p:cNvSpPr>
          <p:nvPr/>
        </p:nvSpPr>
        <p:spPr bwMode="auto">
          <a:xfrm>
            <a:off x="5194300" y="5403850"/>
            <a:ext cx="687388"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12</a:t>
            </a:r>
          </a:p>
        </p:txBody>
      </p:sp>
      <p:sp>
        <p:nvSpPr>
          <p:cNvPr id="573458" name="Rectangle 18"/>
          <p:cNvSpPr>
            <a:spLocks noChangeArrowheads="1"/>
          </p:cNvSpPr>
          <p:nvPr/>
        </p:nvSpPr>
        <p:spPr bwMode="auto">
          <a:xfrm>
            <a:off x="60340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13</a:t>
            </a:r>
          </a:p>
        </p:txBody>
      </p:sp>
      <p:sp>
        <p:nvSpPr>
          <p:cNvPr id="573459" name="Rectangle 19"/>
          <p:cNvSpPr>
            <a:spLocks noChangeArrowheads="1"/>
          </p:cNvSpPr>
          <p:nvPr/>
        </p:nvSpPr>
        <p:spPr bwMode="auto">
          <a:xfrm>
            <a:off x="68722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14</a:t>
            </a:r>
          </a:p>
        </p:txBody>
      </p:sp>
      <p:sp>
        <p:nvSpPr>
          <p:cNvPr id="573460" name="Rectangle 20"/>
          <p:cNvSpPr>
            <a:spLocks noChangeArrowheads="1"/>
          </p:cNvSpPr>
          <p:nvPr/>
        </p:nvSpPr>
        <p:spPr bwMode="auto">
          <a:xfrm>
            <a:off x="77104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15</a:t>
            </a:r>
          </a:p>
        </p:txBody>
      </p:sp>
      <p:sp>
        <p:nvSpPr>
          <p:cNvPr id="573461" name="Rectangle 21"/>
          <p:cNvSpPr>
            <a:spLocks noChangeArrowheads="1"/>
          </p:cNvSpPr>
          <p:nvPr/>
        </p:nvSpPr>
        <p:spPr bwMode="auto">
          <a:xfrm>
            <a:off x="5040313" y="1470025"/>
            <a:ext cx="3579812" cy="609600"/>
          </a:xfrm>
          <a:prstGeom prst="rect">
            <a:avLst/>
          </a:prstGeom>
          <a:solidFill>
            <a:srgbClr val="FF99CC"/>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73462" name="Rectangle 22"/>
          <p:cNvSpPr>
            <a:spLocks noChangeArrowheads="1"/>
          </p:cNvSpPr>
          <p:nvPr/>
        </p:nvSpPr>
        <p:spPr bwMode="auto">
          <a:xfrm>
            <a:off x="5180013" y="1614488"/>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8</a:t>
            </a:r>
          </a:p>
        </p:txBody>
      </p:sp>
      <p:sp>
        <p:nvSpPr>
          <p:cNvPr id="573463" name="Rectangle 23"/>
          <p:cNvSpPr>
            <a:spLocks noChangeArrowheads="1"/>
          </p:cNvSpPr>
          <p:nvPr/>
        </p:nvSpPr>
        <p:spPr bwMode="auto">
          <a:xfrm>
            <a:off x="60293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9</a:t>
            </a:r>
          </a:p>
        </p:txBody>
      </p:sp>
      <p:sp>
        <p:nvSpPr>
          <p:cNvPr id="573464" name="Rectangle 24"/>
          <p:cNvSpPr>
            <a:spLocks noChangeArrowheads="1"/>
          </p:cNvSpPr>
          <p:nvPr/>
        </p:nvSpPr>
        <p:spPr bwMode="auto">
          <a:xfrm>
            <a:off x="68675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14</a:t>
            </a:r>
          </a:p>
        </p:txBody>
      </p:sp>
      <p:sp>
        <p:nvSpPr>
          <p:cNvPr id="573465" name="Rectangle 25"/>
          <p:cNvSpPr>
            <a:spLocks noChangeArrowheads="1"/>
          </p:cNvSpPr>
          <p:nvPr/>
        </p:nvSpPr>
        <p:spPr bwMode="auto">
          <a:xfrm>
            <a:off x="7705725" y="162401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3</a:t>
            </a:r>
          </a:p>
        </p:txBody>
      </p:sp>
      <p:sp>
        <p:nvSpPr>
          <p:cNvPr id="572442" name="Rectangle 26"/>
          <p:cNvSpPr>
            <a:spLocks noChangeArrowheads="1"/>
          </p:cNvSpPr>
          <p:nvPr/>
        </p:nvSpPr>
        <p:spPr bwMode="auto">
          <a:xfrm>
            <a:off x="5197475" y="4489450"/>
            <a:ext cx="685800" cy="304800"/>
          </a:xfrm>
          <a:prstGeom prst="rect">
            <a:avLst/>
          </a:prstGeom>
          <a:solidFill>
            <a:srgbClr val="00FFFF"/>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2443" name="Rectangle 27"/>
          <p:cNvSpPr>
            <a:spLocks noChangeArrowheads="1"/>
          </p:cNvSpPr>
          <p:nvPr/>
        </p:nvSpPr>
        <p:spPr bwMode="auto">
          <a:xfrm>
            <a:off x="6024563" y="2490788"/>
            <a:ext cx="685800" cy="306387"/>
          </a:xfrm>
          <a:prstGeom prst="rect">
            <a:avLst/>
          </a:prstGeom>
          <a:solidFill>
            <a:srgbClr val="00FFFF"/>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2444" name="Rectangle 28"/>
          <p:cNvSpPr>
            <a:spLocks noChangeArrowheads="1"/>
          </p:cNvSpPr>
          <p:nvPr/>
        </p:nvSpPr>
        <p:spPr bwMode="auto">
          <a:xfrm>
            <a:off x="5168900" y="1619250"/>
            <a:ext cx="684213" cy="304800"/>
          </a:xfrm>
          <a:prstGeom prst="rect">
            <a:avLst/>
          </a:prstGeom>
          <a:solidFill>
            <a:srgbClr val="00FFFF"/>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4</a:t>
            </a:r>
          </a:p>
        </p:txBody>
      </p:sp>
      <p:sp>
        <p:nvSpPr>
          <p:cNvPr id="572445" name="Rectangle 29"/>
          <p:cNvSpPr>
            <a:spLocks noChangeArrowheads="1"/>
          </p:cNvSpPr>
          <p:nvPr/>
        </p:nvSpPr>
        <p:spPr bwMode="auto">
          <a:xfrm>
            <a:off x="6864350" y="1628775"/>
            <a:ext cx="685800" cy="306388"/>
          </a:xfrm>
          <a:prstGeom prst="rect">
            <a:avLst/>
          </a:prstGeom>
          <a:solidFill>
            <a:srgbClr val="FFFF00"/>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2446" name="Rectangle 30"/>
          <p:cNvSpPr>
            <a:spLocks noChangeArrowheads="1"/>
          </p:cNvSpPr>
          <p:nvPr/>
        </p:nvSpPr>
        <p:spPr bwMode="auto">
          <a:xfrm>
            <a:off x="6019800" y="2495550"/>
            <a:ext cx="684213" cy="303213"/>
          </a:xfrm>
          <a:prstGeom prst="rect">
            <a:avLst/>
          </a:prstGeom>
          <a:solidFill>
            <a:srgbClr val="FFFF00"/>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2447" name="Rectangle 31"/>
          <p:cNvSpPr>
            <a:spLocks noChangeArrowheads="1"/>
          </p:cNvSpPr>
          <p:nvPr/>
        </p:nvSpPr>
        <p:spPr bwMode="auto">
          <a:xfrm>
            <a:off x="6872288" y="4946650"/>
            <a:ext cx="684212" cy="304800"/>
          </a:xfrm>
          <a:prstGeom prst="rect">
            <a:avLst/>
          </a:prstGeom>
          <a:solidFill>
            <a:srgbClr val="FFFF00"/>
          </a:solidFill>
          <a:ln w="12700">
            <a:solidFill>
              <a:schemeClr val="tx1"/>
            </a:solidFill>
            <a:miter lim="800000"/>
            <a:headEnd/>
            <a:tailEnd/>
          </a:ln>
        </p:spPr>
        <p:txBody>
          <a:bodyPr wrap="none" lIns="90083" tIns="45046" rIns="90083" bIns="45046" anchor="ctr"/>
          <a:lstStyle/>
          <a:p>
            <a:pPr algn="ctr"/>
            <a:r>
              <a:rPr lang="en-US" altLang="zh-CN" sz="1700" b="1">
                <a:latin typeface="Helvetica" pitchFamily="34" charset="0"/>
                <a:ea typeface="宋体" pitchFamily="2" charset="-122"/>
              </a:rPr>
              <a:t>10</a:t>
            </a:r>
          </a:p>
        </p:txBody>
      </p:sp>
      <p:sp>
        <p:nvSpPr>
          <p:cNvPr id="573472" name="Line 32"/>
          <p:cNvSpPr>
            <a:spLocks noChangeShapeType="1"/>
          </p:cNvSpPr>
          <p:nvPr/>
        </p:nvSpPr>
        <p:spPr bwMode="auto">
          <a:xfrm>
            <a:off x="6777038" y="2079625"/>
            <a:ext cx="0" cy="1619250"/>
          </a:xfrm>
          <a:prstGeom prst="line">
            <a:avLst/>
          </a:prstGeom>
          <a:noFill/>
          <a:ln w="28575">
            <a:solidFill>
              <a:schemeClr val="tx1"/>
            </a:solidFill>
            <a:round/>
            <a:headEnd type="triangle" w="med" len="med"/>
            <a:tailEnd type="triangle" w="med" len="med"/>
          </a:ln>
        </p:spPr>
        <p:txBody>
          <a:bodyPr wrap="none" anchor="ctr"/>
          <a:lstStyle/>
          <a:p>
            <a:endParaRPr lang="zh-CN" altLang="en-US"/>
          </a:p>
        </p:txBody>
      </p:sp>
      <p:sp>
        <p:nvSpPr>
          <p:cNvPr id="572449" name="Text Box 33"/>
          <p:cNvSpPr txBox="1">
            <a:spLocks noChangeArrowheads="1"/>
          </p:cNvSpPr>
          <p:nvPr/>
        </p:nvSpPr>
        <p:spPr bwMode="auto">
          <a:xfrm>
            <a:off x="6867525" y="2259013"/>
            <a:ext cx="1665288" cy="1003300"/>
          </a:xfrm>
          <a:prstGeom prst="rect">
            <a:avLst/>
          </a:prstGeom>
          <a:noFill/>
          <a:ln w="12700">
            <a:noFill/>
            <a:miter lim="800000"/>
            <a:headEnd/>
            <a:tailEnd/>
          </a:ln>
        </p:spPr>
        <p:txBody>
          <a:bodyPr lIns="90083" tIns="45046" rIns="90083" bIns="45046" anchor="ctr">
            <a:spAutoFit/>
          </a:bodyPr>
          <a:lstStyle/>
          <a:p>
            <a:r>
              <a:rPr lang="zh-CN" altLang="en-US" sz="2000" b="1">
                <a:ea typeface="黑体" pitchFamily="49" charset="-122"/>
              </a:rPr>
              <a:t>主存中的信息按</a:t>
            </a:r>
            <a:r>
              <a:rPr lang="zh-CN" altLang="en-US" sz="2000" b="1">
                <a:solidFill>
                  <a:srgbClr val="FF0000"/>
                </a:solidFill>
                <a:ea typeface="黑体" pitchFamily="49" charset="-122"/>
              </a:rPr>
              <a:t>“块”</a:t>
            </a:r>
            <a:r>
              <a:rPr lang="zh-CN" altLang="en-US" sz="2000" b="1">
                <a:ea typeface="黑体" pitchFamily="49" charset="-122"/>
              </a:rPr>
              <a:t>送到</a:t>
            </a:r>
            <a:r>
              <a:rPr lang="en-US" altLang="zh-CN" sz="2000" b="1">
                <a:ea typeface="黑体" pitchFamily="49" charset="-122"/>
              </a:rPr>
              <a:t>Cache</a:t>
            </a:r>
            <a:r>
              <a:rPr lang="zh-CN" altLang="en-US" sz="2000" b="1">
                <a:ea typeface="黑体" pitchFamily="49" charset="-122"/>
              </a:rPr>
              <a:t>中</a:t>
            </a:r>
          </a:p>
        </p:txBody>
      </p:sp>
      <p:sp>
        <p:nvSpPr>
          <p:cNvPr id="573474" name="Text Box 34"/>
          <p:cNvSpPr txBox="1">
            <a:spLocks noChangeArrowheads="1"/>
          </p:cNvSpPr>
          <p:nvPr/>
        </p:nvSpPr>
        <p:spPr bwMode="auto">
          <a:xfrm>
            <a:off x="7261225" y="1149350"/>
            <a:ext cx="1711325" cy="393700"/>
          </a:xfrm>
          <a:prstGeom prst="rect">
            <a:avLst/>
          </a:prstGeom>
          <a:noFill/>
          <a:ln w="12700">
            <a:noFill/>
            <a:miter lim="800000"/>
            <a:headEnd/>
            <a:tailEnd/>
          </a:ln>
        </p:spPr>
        <p:txBody>
          <a:bodyPr wrap="none" lIns="90083" tIns="45046" rIns="90083" bIns="45046" anchor="ctr">
            <a:spAutoFit/>
          </a:bodyPr>
          <a:lstStyle/>
          <a:p>
            <a:r>
              <a:rPr lang="en-US" altLang="zh-CN" sz="2000" b="1">
                <a:solidFill>
                  <a:schemeClr val="accent2"/>
                </a:solidFill>
                <a:ea typeface="黑体" pitchFamily="49" charset="-122"/>
              </a:rPr>
              <a:t>Cache</a:t>
            </a:r>
            <a:r>
              <a:rPr lang="zh-CN" altLang="en-US" sz="2000" b="1">
                <a:solidFill>
                  <a:schemeClr val="accent2"/>
                </a:solidFill>
                <a:ea typeface="黑体" pitchFamily="49" charset="-122"/>
              </a:rPr>
              <a:t>存储器</a:t>
            </a:r>
          </a:p>
        </p:txBody>
      </p:sp>
      <p:sp>
        <p:nvSpPr>
          <p:cNvPr id="573475" name="Text Box 35"/>
          <p:cNvSpPr txBox="1">
            <a:spLocks noChangeArrowheads="1"/>
          </p:cNvSpPr>
          <p:nvPr/>
        </p:nvSpPr>
        <p:spPr bwMode="auto">
          <a:xfrm>
            <a:off x="4895850" y="3316288"/>
            <a:ext cx="1203325" cy="393700"/>
          </a:xfrm>
          <a:prstGeom prst="rect">
            <a:avLst/>
          </a:prstGeom>
          <a:noFill/>
          <a:ln w="12700">
            <a:noFill/>
            <a:miter lim="800000"/>
            <a:headEnd/>
            <a:tailEnd/>
          </a:ln>
        </p:spPr>
        <p:txBody>
          <a:bodyPr wrap="none" lIns="90083" tIns="45046" rIns="90083" bIns="45046" anchor="ctr">
            <a:spAutoFit/>
          </a:bodyPr>
          <a:lstStyle/>
          <a:p>
            <a:r>
              <a:rPr lang="zh-CN" altLang="en-US" sz="2000" b="1">
                <a:solidFill>
                  <a:schemeClr val="accent2"/>
                </a:solidFill>
                <a:latin typeface="Helvetica" pitchFamily="34" charset="0"/>
                <a:ea typeface="黑体" pitchFamily="49" charset="-122"/>
              </a:rPr>
              <a:t>主存储器</a:t>
            </a:r>
          </a:p>
        </p:txBody>
      </p:sp>
      <p:sp>
        <p:nvSpPr>
          <p:cNvPr id="572453" name="Text Box 37"/>
          <p:cNvSpPr txBox="1">
            <a:spLocks noChangeArrowheads="1"/>
          </p:cNvSpPr>
          <p:nvPr/>
        </p:nvSpPr>
        <p:spPr bwMode="auto">
          <a:xfrm>
            <a:off x="4797425" y="908050"/>
            <a:ext cx="2870200" cy="33496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FF0000"/>
                </a:solidFill>
                <a:ea typeface="黑体" pitchFamily="49" charset="-122"/>
              </a:rPr>
              <a:t>数据访问过程：</a:t>
            </a:r>
          </a:p>
        </p:txBody>
      </p:sp>
      <p:sp>
        <p:nvSpPr>
          <p:cNvPr id="573477" name="Text Box 37"/>
          <p:cNvSpPr txBox="1">
            <a:spLocks noChangeArrowheads="1"/>
          </p:cNvSpPr>
          <p:nvPr/>
        </p:nvSpPr>
        <p:spPr bwMode="auto">
          <a:xfrm>
            <a:off x="3402013" y="6173788"/>
            <a:ext cx="1260475" cy="3048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000" b="1">
                <a:solidFill>
                  <a:srgbClr val="FF0000"/>
                </a:solidFill>
                <a:latin typeface="微软雅黑" pitchFamily="34" charset="-122"/>
                <a:ea typeface="微软雅黑" pitchFamily="34" charset="-122"/>
              </a:rPr>
              <a:t>块（</a:t>
            </a:r>
            <a:r>
              <a:rPr kumimoji="1" lang="en-US" altLang="zh-CN" sz="2000" b="1">
                <a:solidFill>
                  <a:srgbClr val="FF0000"/>
                </a:solidFill>
                <a:latin typeface="微软雅黑" pitchFamily="34" charset="-122"/>
                <a:ea typeface="微软雅黑" pitchFamily="34" charset="-122"/>
              </a:rPr>
              <a:t>Block</a:t>
            </a:r>
            <a:r>
              <a:rPr kumimoji="1" lang="zh-CN" altLang="en-US" sz="2000" b="1">
                <a:solidFill>
                  <a:srgbClr val="FF0000"/>
                </a:solidFill>
                <a:latin typeface="微软雅黑" pitchFamily="34" charset="-122"/>
                <a:ea typeface="微软雅黑" pitchFamily="34" charset="-122"/>
              </a:rPr>
              <a:t>）</a:t>
            </a:r>
          </a:p>
        </p:txBody>
      </p:sp>
      <p:sp>
        <p:nvSpPr>
          <p:cNvPr id="573478" name="Line 38"/>
          <p:cNvSpPr>
            <a:spLocks noChangeShapeType="1"/>
          </p:cNvSpPr>
          <p:nvPr/>
        </p:nvSpPr>
        <p:spPr bwMode="auto">
          <a:xfrm flipV="1">
            <a:off x="4392613" y="5634038"/>
            <a:ext cx="765175" cy="495300"/>
          </a:xfrm>
          <a:prstGeom prst="line">
            <a:avLst/>
          </a:prstGeom>
          <a:noFill/>
          <a:ln w="28575">
            <a:solidFill>
              <a:srgbClr val="FF0000"/>
            </a:solidFill>
            <a:round/>
            <a:headEnd/>
            <a:tailEnd type="triangle" w="med" len="med"/>
          </a:ln>
          <a:effectLst/>
        </p:spPr>
        <p:txBody>
          <a:bodyPr lIns="0" tIns="0" rIns="0" bIns="0">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animEffect transition="in" filter="blinds(horizontal)">
                                      <p:cBhvr>
                                        <p:cTn id="7" dur="500"/>
                                        <p:tgtEl>
                                          <p:spTgt spid="572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2419">
                                            <p:txEl>
                                              <p:pRg st="1" end="1"/>
                                            </p:txEl>
                                          </p:spTgt>
                                        </p:tgtEl>
                                        <p:attrNameLst>
                                          <p:attrName>style.visibility</p:attrName>
                                        </p:attrNameLst>
                                      </p:cBhvr>
                                      <p:to>
                                        <p:strVal val="visible"/>
                                      </p:to>
                                    </p:set>
                                    <p:animEffect transition="in" filter="blinds(horizontal)">
                                      <p:cBhvr>
                                        <p:cTn id="12" dur="500"/>
                                        <p:tgtEl>
                                          <p:spTgt spid="572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2419">
                                            <p:txEl>
                                              <p:pRg st="2" end="2"/>
                                            </p:txEl>
                                          </p:spTgt>
                                        </p:tgtEl>
                                        <p:attrNameLst>
                                          <p:attrName>style.visibility</p:attrName>
                                        </p:attrNameLst>
                                      </p:cBhvr>
                                      <p:to>
                                        <p:strVal val="visible"/>
                                      </p:to>
                                    </p:set>
                                    <p:animEffect transition="in" filter="blinds(horizontal)">
                                      <p:cBhvr>
                                        <p:cTn id="17" dur="500"/>
                                        <p:tgtEl>
                                          <p:spTgt spid="572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2419">
                                            <p:txEl>
                                              <p:pRg st="3" end="3"/>
                                            </p:txEl>
                                          </p:spTgt>
                                        </p:tgtEl>
                                        <p:attrNameLst>
                                          <p:attrName>style.visibility</p:attrName>
                                        </p:attrNameLst>
                                      </p:cBhvr>
                                      <p:to>
                                        <p:strVal val="visible"/>
                                      </p:to>
                                    </p:set>
                                    <p:animEffect transition="in" filter="blinds(horizontal)">
                                      <p:cBhvr>
                                        <p:cTn id="22" dur="500"/>
                                        <p:tgtEl>
                                          <p:spTgt spid="572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2453"/>
                                        </p:tgtEl>
                                        <p:attrNameLst>
                                          <p:attrName>style.visibility</p:attrName>
                                        </p:attrNameLst>
                                      </p:cBhvr>
                                      <p:to>
                                        <p:strVal val="visible"/>
                                      </p:to>
                                    </p:set>
                                    <p:animEffect transition="in" filter="blinds(horizontal)">
                                      <p:cBhvr>
                                        <p:cTn id="27" dur="500"/>
                                        <p:tgtEl>
                                          <p:spTgt spid="57245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724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72449"/>
                                        </p:tgtEl>
                                        <p:attrNameLst>
                                          <p:attrName>style.visibility</p:attrName>
                                        </p:attrNameLst>
                                      </p:cBhvr>
                                      <p:to>
                                        <p:strVal val="visible"/>
                                      </p:to>
                                    </p:set>
                                    <p:animEffect transition="in" filter="blinds(horizontal)">
                                      <p:cBhvr>
                                        <p:cTn id="36" dur="500"/>
                                        <p:tgtEl>
                                          <p:spTgt spid="57244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724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724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724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724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72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42" grpId="0" animBg="1" autoUpdateAnimBg="0"/>
      <p:bldP spid="572443" grpId="0" animBg="1" autoUpdateAnimBg="0"/>
      <p:bldP spid="572444" grpId="0" animBg="1" autoUpdateAnimBg="0"/>
      <p:bldP spid="572445" grpId="0" animBg="1" autoUpdateAnimBg="0"/>
      <p:bldP spid="572446" grpId="0" animBg="1" autoUpdateAnimBg="0"/>
      <p:bldP spid="572447" grpId="0" animBg="1" autoUpdateAnimBg="0"/>
      <p:bldP spid="572449" grpId="0"/>
      <p:bldP spid="5724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457200" y="93663"/>
            <a:ext cx="8229600" cy="569912"/>
          </a:xfrm>
        </p:spPr>
        <p:txBody>
          <a:bodyPr lIns="91440" tIns="45720" rIns="91440" bIns="45720" anchor="ctr"/>
          <a:lstStyle/>
          <a:p>
            <a:r>
              <a:rPr lang="zh-CN" altLang="en-US"/>
              <a:t>层次结构存储系统</a:t>
            </a:r>
          </a:p>
        </p:txBody>
      </p:sp>
      <p:sp>
        <p:nvSpPr>
          <p:cNvPr id="447491" name="Rectangle 3"/>
          <p:cNvSpPr>
            <a:spLocks noGrp="1" noChangeArrowheads="1"/>
          </p:cNvSpPr>
          <p:nvPr>
            <p:ph type="body" idx="4294967295"/>
          </p:nvPr>
        </p:nvSpPr>
        <p:spPr>
          <a:xfrm>
            <a:off x="250825" y="936625"/>
            <a:ext cx="8551863" cy="5427663"/>
          </a:xfrm>
        </p:spPr>
        <p:txBody>
          <a:bodyPr lIns="91440" tIns="45720" rIns="91440" bIns="45720"/>
          <a:lstStyle/>
          <a:p>
            <a:pPr marL="457200" indent="-457200">
              <a:spcBef>
                <a:spcPts val="1300"/>
              </a:spcBef>
            </a:pPr>
            <a:r>
              <a:rPr lang="zh-CN" altLang="en-US" sz="2800" dirty="0">
                <a:latin typeface="微软雅黑" pitchFamily="34" charset="-122"/>
                <a:ea typeface="微软雅黑" pitchFamily="34" charset="-122"/>
              </a:rPr>
              <a:t>主要教学目标</a:t>
            </a:r>
          </a:p>
          <a:p>
            <a:pPr marL="838200" lvl="1" indent="-381000">
              <a:lnSpc>
                <a:spcPct val="150000"/>
              </a:lnSpc>
              <a:spcBef>
                <a:spcPct val="0"/>
              </a:spcBef>
              <a:buSzTx/>
              <a:buFontTx/>
              <a:buChar char="–"/>
            </a:pPr>
            <a:r>
              <a:rPr lang="zh-CN" altLang="en-US" sz="2400" dirty="0">
                <a:solidFill>
                  <a:srgbClr val="0000CC"/>
                </a:solidFill>
                <a:latin typeface="微软雅黑" pitchFamily="34" charset="-122"/>
                <a:ea typeface="微软雅黑" pitchFamily="34" charset="-122"/>
              </a:rPr>
              <a:t>理解</a:t>
            </a:r>
            <a:r>
              <a:rPr lang="en-US" altLang="zh-CN" sz="2400" dirty="0">
                <a:solidFill>
                  <a:srgbClr val="0000CC"/>
                </a:solidFill>
                <a:latin typeface="微软雅黑" pitchFamily="34" charset="-122"/>
                <a:ea typeface="微软雅黑" pitchFamily="34" charset="-122"/>
              </a:rPr>
              <a:t>CPU</a:t>
            </a:r>
            <a:r>
              <a:rPr lang="zh-CN" altLang="en-US" sz="2400" dirty="0">
                <a:solidFill>
                  <a:srgbClr val="0000CC"/>
                </a:solidFill>
                <a:latin typeface="微软雅黑" pitchFamily="34" charset="-122"/>
                <a:ea typeface="微软雅黑" pitchFamily="34" charset="-122"/>
              </a:rPr>
              <a:t>执行指令过程中为何要访存</a:t>
            </a:r>
          </a:p>
          <a:p>
            <a:pPr marL="838200" lvl="1" indent="-381000">
              <a:lnSpc>
                <a:spcPct val="135000"/>
              </a:lnSpc>
              <a:spcBef>
                <a:spcPct val="0"/>
              </a:spcBef>
              <a:buSzTx/>
              <a:buFontTx/>
              <a:buChar char="–"/>
            </a:pPr>
            <a:r>
              <a:rPr lang="zh-CN" altLang="en-US" sz="2400" dirty="0">
                <a:solidFill>
                  <a:srgbClr val="0000CC"/>
                </a:solidFill>
                <a:latin typeface="微软雅黑" pitchFamily="34" charset="-122"/>
                <a:ea typeface="微软雅黑" pitchFamily="34" charset="-122"/>
              </a:rPr>
              <a:t>理解访存操作的大致过程及涉及到的部件</a:t>
            </a:r>
          </a:p>
          <a:p>
            <a:pPr marL="838200" lvl="1" indent="-381000">
              <a:lnSpc>
                <a:spcPct val="135000"/>
              </a:lnSpc>
              <a:spcBef>
                <a:spcPct val="0"/>
              </a:spcBef>
              <a:buSzTx/>
              <a:buFontTx/>
              <a:buChar char="–"/>
            </a:pPr>
            <a:r>
              <a:rPr lang="zh-CN" altLang="en-US" sz="2400" dirty="0">
                <a:solidFill>
                  <a:srgbClr val="0000CC"/>
                </a:solidFill>
                <a:latin typeface="微软雅黑" pitchFamily="34" charset="-122"/>
                <a:ea typeface="微软雅黑" pitchFamily="34" charset="-122"/>
              </a:rPr>
              <a:t>了解层次化存储器系统的由来及构成</a:t>
            </a:r>
          </a:p>
          <a:p>
            <a:pPr marL="838200" lvl="1" indent="-381000">
              <a:lnSpc>
                <a:spcPct val="135000"/>
              </a:lnSpc>
              <a:spcBef>
                <a:spcPct val="0"/>
              </a:spcBef>
              <a:buSzTx/>
              <a:buFontTx/>
              <a:buChar char="–"/>
            </a:pPr>
            <a:r>
              <a:rPr lang="zh-CN" altLang="en-US" sz="2400" dirty="0">
                <a:solidFill>
                  <a:srgbClr val="0000CC"/>
                </a:solidFill>
                <a:latin typeface="微软雅黑" pitchFamily="34" charset="-122"/>
                <a:ea typeface="微软雅黑" pitchFamily="34" charset="-122"/>
              </a:rPr>
              <a:t>了解</a:t>
            </a:r>
            <a:r>
              <a:rPr lang="en-US" altLang="zh-CN" sz="2400" dirty="0">
                <a:solidFill>
                  <a:srgbClr val="0000CC"/>
                </a:solidFill>
                <a:latin typeface="微软雅黑" pitchFamily="34" charset="-122"/>
                <a:ea typeface="微软雅黑" pitchFamily="34" charset="-122"/>
              </a:rPr>
              <a:t>CPU</a:t>
            </a:r>
            <a:r>
              <a:rPr lang="zh-CN" altLang="en-US" sz="2400" dirty="0">
                <a:solidFill>
                  <a:srgbClr val="0000CC"/>
                </a:solidFill>
                <a:latin typeface="微软雅黑" pitchFamily="34" charset="-122"/>
                <a:ea typeface="微软雅黑" pitchFamily="34" charset="-122"/>
              </a:rPr>
              <a:t>与主存储器之间的连接及读写操作</a:t>
            </a:r>
          </a:p>
          <a:p>
            <a:pPr marL="838200" lvl="1" indent="-381000">
              <a:lnSpc>
                <a:spcPct val="135000"/>
              </a:lnSpc>
              <a:spcBef>
                <a:spcPct val="0"/>
              </a:spcBef>
              <a:buSzTx/>
              <a:buFontTx/>
              <a:buChar char="–"/>
            </a:pPr>
            <a:r>
              <a:rPr lang="zh-CN" altLang="en-US" sz="2400" dirty="0">
                <a:solidFill>
                  <a:srgbClr val="0000CC"/>
                </a:solidFill>
                <a:latin typeface="微软雅黑" pitchFamily="34" charset="-122"/>
                <a:ea typeface="微软雅黑" pitchFamily="34" charset="-122"/>
              </a:rPr>
              <a:t>掌握</a:t>
            </a:r>
            <a:r>
              <a:rPr lang="en-US" altLang="zh-CN" sz="2400" dirty="0">
                <a:solidFill>
                  <a:srgbClr val="0000CC"/>
                </a:solidFill>
                <a:latin typeface="微软雅黑" pitchFamily="34" charset="-122"/>
                <a:ea typeface="微软雅黑" pitchFamily="34" charset="-122"/>
              </a:rPr>
              <a:t>Cache</a:t>
            </a:r>
            <a:r>
              <a:rPr lang="zh-CN" altLang="en-US" sz="2400" dirty="0">
                <a:solidFill>
                  <a:srgbClr val="0000CC"/>
                </a:solidFill>
                <a:latin typeface="微软雅黑" pitchFamily="34" charset="-122"/>
                <a:ea typeface="微软雅黑" pitchFamily="34" charset="-122"/>
              </a:rPr>
              <a:t>机制并理解其对程序性能的影响</a:t>
            </a:r>
          </a:p>
          <a:p>
            <a:pPr marL="838200" lvl="1" indent="-381000">
              <a:lnSpc>
                <a:spcPct val="135000"/>
              </a:lnSpc>
              <a:spcBef>
                <a:spcPct val="0"/>
              </a:spcBef>
              <a:buSzTx/>
              <a:buFontTx/>
              <a:buChar char="–"/>
            </a:pPr>
            <a:r>
              <a:rPr lang="zh-CN" altLang="en-US" sz="2400" dirty="0">
                <a:solidFill>
                  <a:srgbClr val="0000CC"/>
                </a:solidFill>
                <a:latin typeface="微软雅黑" pitchFamily="34" charset="-122"/>
                <a:ea typeface="微软雅黑" pitchFamily="34" charset="-122"/>
              </a:rPr>
              <a:t>理解程序局部性的重要性并能开发局部性好的程序</a:t>
            </a:r>
          </a:p>
          <a:p>
            <a:pPr marL="838200" lvl="1" indent="-381000">
              <a:lnSpc>
                <a:spcPct val="135000"/>
              </a:lnSpc>
              <a:spcBef>
                <a:spcPct val="0"/>
              </a:spcBef>
              <a:buSzTx/>
              <a:buFontTx/>
              <a:buChar char="–"/>
            </a:pPr>
            <a:r>
              <a:rPr lang="zh-CN" altLang="en-US" sz="2400" dirty="0">
                <a:solidFill>
                  <a:srgbClr val="0000CC"/>
                </a:solidFill>
                <a:latin typeface="微软雅黑" pitchFamily="34" charset="-122"/>
                <a:ea typeface="微软雅黑" pitchFamily="34" charset="-122"/>
              </a:rPr>
              <a:t>了解虚拟存储管理的基本概念和实现原理</a:t>
            </a:r>
          </a:p>
          <a:p>
            <a:pPr marL="838200" lvl="1" indent="-381000">
              <a:lnSpc>
                <a:spcPct val="135000"/>
              </a:lnSpc>
              <a:spcBef>
                <a:spcPct val="0"/>
              </a:spcBef>
              <a:buSzTx/>
              <a:buFontTx/>
              <a:buChar char="–"/>
            </a:pPr>
            <a:r>
              <a:rPr lang="zh-CN" altLang="en-US" sz="2400" dirty="0">
                <a:solidFill>
                  <a:srgbClr val="0000CC"/>
                </a:solidFill>
                <a:latin typeface="微软雅黑" pitchFamily="34" charset="-122"/>
                <a:ea typeface="微软雅黑" pitchFamily="34" charset="-122"/>
              </a:rPr>
              <a:t>理解访存操作完整过程以及所涉及到的部件之间的关联</a:t>
            </a:r>
          </a:p>
          <a:p>
            <a:pPr marL="1371600" lvl="2" indent="-457200">
              <a:lnSpc>
                <a:spcPct val="135000"/>
              </a:lnSpc>
              <a:spcBef>
                <a:spcPct val="0"/>
              </a:spcBef>
              <a:buSzTx/>
              <a:buFontTx/>
              <a:buNone/>
            </a:pPr>
            <a:r>
              <a:rPr lang="zh-CN" altLang="en-US" sz="2000" dirty="0">
                <a:solidFill>
                  <a:srgbClr val="006600"/>
                </a:solidFill>
                <a:latin typeface="微软雅黑" pitchFamily="34" charset="-122"/>
                <a:ea typeface="微软雅黑" pitchFamily="34" charset="-122"/>
              </a:rPr>
              <a:t>地址转换（查</a:t>
            </a:r>
            <a:r>
              <a:rPr lang="en-US" altLang="zh-CN" sz="2000" dirty="0">
                <a:solidFill>
                  <a:srgbClr val="006600"/>
                </a:solidFill>
                <a:latin typeface="微软雅黑" pitchFamily="34" charset="-122"/>
                <a:ea typeface="微软雅黑" pitchFamily="34" charset="-122"/>
              </a:rPr>
              <a:t>TLB</a:t>
            </a:r>
            <a:r>
              <a:rPr lang="zh-CN" altLang="en-US" sz="2000" dirty="0">
                <a:solidFill>
                  <a:srgbClr val="006600"/>
                </a:solidFill>
                <a:latin typeface="微软雅黑" pitchFamily="34" charset="-122"/>
                <a:ea typeface="微软雅黑" pitchFamily="34" charset="-122"/>
              </a:rPr>
              <a:t>、查页表）、访问</a:t>
            </a:r>
            <a:r>
              <a:rPr lang="en-US" altLang="zh-CN" sz="2000" dirty="0">
                <a:solidFill>
                  <a:srgbClr val="006600"/>
                </a:solidFill>
                <a:latin typeface="微软雅黑" pitchFamily="34" charset="-122"/>
                <a:ea typeface="微软雅黑" pitchFamily="34" charset="-122"/>
              </a:rPr>
              <a:t>Cache</a:t>
            </a:r>
            <a:r>
              <a:rPr lang="zh-CN" altLang="en-US" sz="2000" dirty="0">
                <a:solidFill>
                  <a:srgbClr val="006600"/>
                </a:solidFill>
                <a:latin typeface="微软雅黑" pitchFamily="34" charset="-122"/>
                <a:ea typeface="微软雅黑" pitchFamily="34" charset="-122"/>
              </a:rPr>
              <a:t>、访问主存、读写磁盘</a:t>
            </a:r>
          </a:p>
          <a:p>
            <a:pPr marL="838200" lvl="1" indent="-381000">
              <a:lnSpc>
                <a:spcPct val="135000"/>
              </a:lnSpc>
              <a:spcBef>
                <a:spcPct val="0"/>
              </a:spcBef>
              <a:buSzTx/>
              <a:buFontTx/>
              <a:buChar char="–"/>
            </a:pPr>
            <a:r>
              <a:rPr lang="zh-CN" altLang="en-US" sz="2400" dirty="0">
                <a:solidFill>
                  <a:srgbClr val="0000CC"/>
                </a:solidFill>
                <a:latin typeface="微软雅黑" pitchFamily="34" charset="-122"/>
                <a:ea typeface="微软雅黑" pitchFamily="34" charset="-122"/>
              </a:rPr>
              <a:t>理解访存过程中硬件和操作系统之间的协调关系</a:t>
            </a:r>
            <a:endParaRPr lang="zh-CN" altLang="en-US" sz="2400" dirty="0">
              <a:solidFill>
                <a:srgbClr val="0066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4466" name="Picture 12"/>
          <p:cNvPicPr>
            <a:picLocks noChangeAspect="1" noChangeArrowheads="1"/>
          </p:cNvPicPr>
          <p:nvPr/>
        </p:nvPicPr>
        <p:blipFill>
          <a:blip r:embed="rId2"/>
          <a:srcRect/>
          <a:stretch>
            <a:fillRect/>
          </a:stretch>
        </p:blipFill>
        <p:spPr bwMode="auto">
          <a:xfrm>
            <a:off x="1549400" y="1271588"/>
            <a:ext cx="7378700" cy="5402262"/>
          </a:xfrm>
          <a:prstGeom prst="rect">
            <a:avLst/>
          </a:prstGeom>
          <a:noFill/>
          <a:ln w="9525">
            <a:noFill/>
            <a:miter lim="800000"/>
            <a:headEnd/>
            <a:tailEnd/>
          </a:ln>
        </p:spPr>
      </p:pic>
      <p:sp>
        <p:nvSpPr>
          <p:cNvPr id="574467" name="Rectangle 2"/>
          <p:cNvSpPr>
            <a:spLocks noGrp="1" noChangeArrowheads="1"/>
          </p:cNvSpPr>
          <p:nvPr>
            <p:ph type="title" idx="4294967295"/>
          </p:nvPr>
        </p:nvSpPr>
        <p:spPr>
          <a:xfrm>
            <a:off x="238125" y="128588"/>
            <a:ext cx="5741988" cy="528637"/>
          </a:xfrm>
        </p:spPr>
        <p:txBody>
          <a:bodyPr lIns="91440" tIns="45720" rIns="91440" bIns="45720" anchor="ctr"/>
          <a:lstStyle/>
          <a:p>
            <a:pPr defTabSz="717550" eaLnBrk="1" hangingPunct="1"/>
            <a:r>
              <a:rPr lang="en-GB" altLang="zh-CN">
                <a:solidFill>
                  <a:srgbClr val="CC0000"/>
                </a:solidFill>
              </a:rPr>
              <a:t>Cache </a:t>
            </a:r>
            <a:r>
              <a:rPr lang="zh-CN" altLang="en-GB">
                <a:solidFill>
                  <a:srgbClr val="CC0000"/>
                </a:solidFill>
              </a:rPr>
              <a:t>的操作过程</a:t>
            </a:r>
            <a:endParaRPr lang="zh-CN" altLang="en-US">
              <a:solidFill>
                <a:srgbClr val="CC0000"/>
              </a:solidFill>
            </a:endParaRPr>
          </a:p>
        </p:txBody>
      </p:sp>
      <p:sp>
        <p:nvSpPr>
          <p:cNvPr id="574469" name="AutoShape 5"/>
          <p:cNvSpPr>
            <a:spLocks noChangeArrowheads="1"/>
          </p:cNvSpPr>
          <p:nvPr/>
        </p:nvSpPr>
        <p:spPr bwMode="auto">
          <a:xfrm>
            <a:off x="4403725" y="908050"/>
            <a:ext cx="2835275" cy="1260475"/>
          </a:xfrm>
          <a:prstGeom prst="wedgeRoundRectCallout">
            <a:avLst>
              <a:gd name="adj1" fmla="val -38352"/>
              <a:gd name="adj2" fmla="val 111588"/>
              <a:gd name="adj3" fmla="val 16667"/>
            </a:avLst>
          </a:prstGeom>
          <a:noFill/>
          <a:ln w="9525">
            <a:solidFill>
              <a:schemeClr val="hlink"/>
            </a:solidFill>
            <a:miter lim="800000"/>
            <a:headEnd/>
            <a:tailEnd/>
          </a:ln>
        </p:spPr>
        <p:txBody>
          <a:bodyPr lIns="90083" tIns="45046" rIns="90083" bIns="45046"/>
          <a:lstStyle/>
          <a:p>
            <a:pPr eaLnBrk="1" hangingPunct="1"/>
            <a:r>
              <a:rPr kumimoji="1" lang="zh-CN" altLang="en-US" sz="2200" b="1">
                <a:solidFill>
                  <a:schemeClr val="accent2"/>
                </a:solidFill>
                <a:ea typeface="黑体" pitchFamily="49" charset="-122"/>
              </a:rPr>
              <a:t>若被访问信息不在</a:t>
            </a:r>
            <a:r>
              <a:rPr kumimoji="1" lang="en-US" altLang="zh-CN" sz="2200" b="1">
                <a:solidFill>
                  <a:schemeClr val="accent2"/>
                </a:solidFill>
                <a:ea typeface="黑体" pitchFamily="49" charset="-122"/>
              </a:rPr>
              <a:t>cache</a:t>
            </a:r>
            <a:r>
              <a:rPr kumimoji="1" lang="zh-CN" altLang="en-US" sz="2200" b="1">
                <a:solidFill>
                  <a:schemeClr val="accent2"/>
                </a:solidFill>
                <a:ea typeface="黑体" pitchFamily="49" charset="-122"/>
              </a:rPr>
              <a:t>中，称为缺失或失靶</a:t>
            </a:r>
            <a:r>
              <a:rPr kumimoji="1" lang="en-US" altLang="zh-CN" sz="2200" b="1">
                <a:solidFill>
                  <a:schemeClr val="accent2"/>
                </a:solidFill>
                <a:ea typeface="黑体" pitchFamily="49" charset="-122"/>
              </a:rPr>
              <a:t>(miss)</a:t>
            </a:r>
            <a:endParaRPr kumimoji="1" lang="zh-CN" altLang="en-US" sz="2200" b="1">
              <a:solidFill>
                <a:schemeClr val="accent2"/>
              </a:solidFill>
              <a:ea typeface="黑体" pitchFamily="49" charset="-122"/>
            </a:endParaRPr>
          </a:p>
        </p:txBody>
      </p:sp>
      <p:sp>
        <p:nvSpPr>
          <p:cNvPr id="574470" name="AutoShape 6"/>
          <p:cNvSpPr>
            <a:spLocks noChangeArrowheads="1"/>
          </p:cNvSpPr>
          <p:nvPr/>
        </p:nvSpPr>
        <p:spPr bwMode="auto">
          <a:xfrm flipH="1">
            <a:off x="161925" y="2889250"/>
            <a:ext cx="1349375" cy="2628900"/>
          </a:xfrm>
          <a:prstGeom prst="wedgeRoundRectCallout">
            <a:avLst>
              <a:gd name="adj1" fmla="val -154120"/>
              <a:gd name="adj2" fmla="val -26704"/>
              <a:gd name="adj3" fmla="val 16667"/>
            </a:avLst>
          </a:prstGeom>
          <a:noFill/>
          <a:ln w="9525">
            <a:solidFill>
              <a:schemeClr val="hlink"/>
            </a:solidFill>
            <a:miter lim="800000"/>
            <a:headEnd/>
            <a:tailEnd/>
          </a:ln>
        </p:spPr>
        <p:txBody>
          <a:bodyPr lIns="90083" tIns="45046" rIns="90083" bIns="45046"/>
          <a:lstStyle/>
          <a:p>
            <a:pPr eaLnBrk="1" hangingPunct="1"/>
            <a:r>
              <a:rPr kumimoji="1" lang="zh-CN" altLang="en-US" sz="2200" b="1">
                <a:solidFill>
                  <a:schemeClr val="accent2"/>
                </a:solidFill>
                <a:ea typeface="黑体" pitchFamily="49" charset="-122"/>
              </a:rPr>
              <a:t>若被访问信息在</a:t>
            </a:r>
            <a:r>
              <a:rPr kumimoji="1" lang="en-US" altLang="zh-CN" sz="2200" b="1">
                <a:solidFill>
                  <a:schemeClr val="accent2"/>
                </a:solidFill>
                <a:ea typeface="黑体" pitchFamily="49" charset="-122"/>
              </a:rPr>
              <a:t>cache</a:t>
            </a:r>
            <a:r>
              <a:rPr kumimoji="1" lang="zh-CN" altLang="en-US" sz="2200" b="1">
                <a:solidFill>
                  <a:schemeClr val="accent2"/>
                </a:solidFill>
                <a:ea typeface="黑体" pitchFamily="49" charset="-122"/>
              </a:rPr>
              <a:t>中，称为命中</a:t>
            </a:r>
            <a:r>
              <a:rPr kumimoji="1" lang="en-US" altLang="zh-CN" sz="2200" b="1">
                <a:solidFill>
                  <a:schemeClr val="accent2"/>
                </a:solidFill>
                <a:ea typeface="黑体" pitchFamily="49" charset="-122"/>
              </a:rPr>
              <a:t>(hit)</a:t>
            </a:r>
            <a:endParaRPr kumimoji="1" lang="zh-CN" altLang="en-US" sz="2200" b="1">
              <a:solidFill>
                <a:schemeClr val="accent2"/>
              </a:solidFill>
              <a:ea typeface="黑体" pitchFamily="49" charset="-122"/>
            </a:endParaRPr>
          </a:p>
        </p:txBody>
      </p:sp>
      <p:sp>
        <p:nvSpPr>
          <p:cNvPr id="574501" name="Text Box 37"/>
          <p:cNvSpPr txBox="1">
            <a:spLocks noChangeArrowheads="1"/>
          </p:cNvSpPr>
          <p:nvPr/>
        </p:nvSpPr>
        <p:spPr bwMode="auto">
          <a:xfrm>
            <a:off x="123825" y="866775"/>
            <a:ext cx="1628775" cy="9144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问题：什么情况下，</a:t>
            </a:r>
            <a:r>
              <a:rPr kumimoji="1" lang="en-US" altLang="zh-CN" sz="2000" b="1">
                <a:solidFill>
                  <a:srgbClr val="0000FF"/>
                </a:solidFill>
                <a:ea typeface="黑体" pitchFamily="49" charset="-122"/>
              </a:rPr>
              <a:t>CPU</a:t>
            </a:r>
            <a:r>
              <a:rPr kumimoji="1" lang="zh-CN" altLang="en-US" sz="2000" b="1">
                <a:solidFill>
                  <a:srgbClr val="0000FF"/>
                </a:solidFill>
                <a:ea typeface="黑体" pitchFamily="49" charset="-122"/>
              </a:rPr>
              <a:t>产生访存要求？</a:t>
            </a:r>
          </a:p>
        </p:txBody>
      </p:sp>
      <p:sp>
        <p:nvSpPr>
          <p:cNvPr id="574502" name="Text Box 38"/>
          <p:cNvSpPr txBox="1">
            <a:spLocks noChangeArrowheads="1"/>
          </p:cNvSpPr>
          <p:nvPr/>
        </p:nvSpPr>
        <p:spPr bwMode="auto">
          <a:xfrm>
            <a:off x="296863" y="1989138"/>
            <a:ext cx="1081087" cy="6699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FF0000"/>
                </a:solidFill>
                <a:ea typeface="黑体" pitchFamily="49" charset="-122"/>
              </a:rPr>
              <a:t>执行指令时！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501"/>
                                        </p:tgtEl>
                                        <p:attrNameLst>
                                          <p:attrName>style.visibility</p:attrName>
                                        </p:attrNameLst>
                                      </p:cBhvr>
                                      <p:to>
                                        <p:strVal val="visible"/>
                                      </p:to>
                                    </p:set>
                                    <p:animEffect transition="in" filter="blinds(horizontal)">
                                      <p:cBhvr>
                                        <p:cTn id="7" dur="500"/>
                                        <p:tgtEl>
                                          <p:spTgt spid="5745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502"/>
                                        </p:tgtEl>
                                        <p:attrNameLst>
                                          <p:attrName>style.visibility</p:attrName>
                                        </p:attrNameLst>
                                      </p:cBhvr>
                                      <p:to>
                                        <p:strVal val="visible"/>
                                      </p:to>
                                    </p:set>
                                    <p:animEffect transition="in" filter="blinds(horizontal)">
                                      <p:cBhvr>
                                        <p:cTn id="12" dur="500"/>
                                        <p:tgtEl>
                                          <p:spTgt spid="5745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4469"/>
                                        </p:tgtEl>
                                        <p:attrNameLst>
                                          <p:attrName>style.visibility</p:attrName>
                                        </p:attrNameLst>
                                      </p:cBhvr>
                                      <p:to>
                                        <p:strVal val="visible"/>
                                      </p:to>
                                    </p:set>
                                    <p:animEffect transition="in" filter="blinds(horizontal)">
                                      <p:cBhvr>
                                        <p:cTn id="17" dur="500"/>
                                        <p:tgtEl>
                                          <p:spTgt spid="5744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4470"/>
                                        </p:tgtEl>
                                        <p:attrNameLst>
                                          <p:attrName>style.visibility</p:attrName>
                                        </p:attrNameLst>
                                      </p:cBhvr>
                                      <p:to>
                                        <p:strVal val="visible"/>
                                      </p:to>
                                    </p:set>
                                    <p:animEffect transition="in" filter="blinds(horizontal)">
                                      <p:cBhvr>
                                        <p:cTn id="22" dur="500"/>
                                        <p:tgtEl>
                                          <p:spTgt spid="574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9" grpId="0" animBg="1"/>
      <p:bldP spid="574470" grpId="0" animBg="1"/>
      <p:bldP spid="574501" grpId="0"/>
      <p:bldP spid="57450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Cache</a:t>
            </a:r>
            <a:r>
              <a:rPr lang="zh-CN" altLang="en-US"/>
              <a:t>（高速缓存）的实现</a:t>
            </a:r>
          </a:p>
        </p:txBody>
      </p:sp>
      <p:sp>
        <p:nvSpPr>
          <p:cNvPr id="763941" name="Text Box 37"/>
          <p:cNvSpPr txBox="1">
            <a:spLocks noChangeArrowheads="1"/>
          </p:cNvSpPr>
          <p:nvPr/>
        </p:nvSpPr>
        <p:spPr bwMode="auto">
          <a:xfrm>
            <a:off x="431800" y="998538"/>
            <a:ext cx="6796088"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0000FF"/>
                </a:solidFill>
                <a:ea typeface="黑体" pitchFamily="49" charset="-122"/>
              </a:rPr>
              <a:t>问题：要实现</a:t>
            </a:r>
            <a:r>
              <a:rPr kumimoji="1" lang="en-US" altLang="zh-CN" sz="2400" b="1">
                <a:solidFill>
                  <a:srgbClr val="0000FF"/>
                </a:solidFill>
                <a:ea typeface="黑体" pitchFamily="49" charset="-122"/>
              </a:rPr>
              <a:t>Cache</a:t>
            </a:r>
            <a:r>
              <a:rPr kumimoji="1" lang="zh-CN" altLang="en-US" sz="2400" b="1">
                <a:solidFill>
                  <a:srgbClr val="0000FF"/>
                </a:solidFill>
                <a:ea typeface="黑体" pitchFamily="49" charset="-122"/>
              </a:rPr>
              <a:t>机制需要解决哪些问题？</a:t>
            </a:r>
          </a:p>
        </p:txBody>
      </p:sp>
      <p:sp>
        <p:nvSpPr>
          <p:cNvPr id="763942" name="Text Box 38"/>
          <p:cNvSpPr txBox="1">
            <a:spLocks noChangeArrowheads="1"/>
          </p:cNvSpPr>
          <p:nvPr/>
        </p:nvSpPr>
        <p:spPr bwMode="auto">
          <a:xfrm>
            <a:off x="296863" y="1538288"/>
            <a:ext cx="6615112" cy="2441575"/>
          </a:xfrm>
          <a:prstGeom prst="rect">
            <a:avLst/>
          </a:prstGeom>
          <a:noFill/>
          <a:ln w="9525">
            <a:noFill/>
            <a:miter lim="800000"/>
            <a:headEnd/>
            <a:tailEnd/>
          </a:ln>
        </p:spPr>
        <p:txBody>
          <a:bodyPr lIns="0" tIns="0" rIns="0" bIns="0">
            <a:spAutoFit/>
          </a:bodyPr>
          <a:lstStyle/>
          <a:p>
            <a:pPr eaLnBrk="1" hangingPunct="1">
              <a:lnSpc>
                <a:spcPct val="130000"/>
              </a:lnSpc>
              <a:spcBef>
                <a:spcPct val="20000"/>
              </a:spcBef>
            </a:pPr>
            <a:r>
              <a:rPr kumimoji="1" lang="zh-CN" altLang="en-US" sz="2200" b="1" dirty="0">
                <a:solidFill>
                  <a:srgbClr val="FF0000"/>
                </a:solidFill>
                <a:ea typeface="黑体" pitchFamily="49" charset="-122"/>
              </a:rPr>
              <a:t>如何分块？</a:t>
            </a:r>
          </a:p>
          <a:p>
            <a:pPr eaLnBrk="1" hangingPunct="1">
              <a:lnSpc>
                <a:spcPct val="130000"/>
              </a:lnSpc>
              <a:spcBef>
                <a:spcPct val="20000"/>
              </a:spcBef>
            </a:pPr>
            <a:r>
              <a:rPr kumimoji="1" lang="zh-CN" altLang="en-US" sz="2200" b="1" dirty="0">
                <a:solidFill>
                  <a:srgbClr val="FF0000"/>
                </a:solidFill>
                <a:ea typeface="黑体" pitchFamily="49" charset="-122"/>
              </a:rPr>
              <a:t>主存块和</a:t>
            </a:r>
            <a:r>
              <a:rPr kumimoji="1" lang="en-US" altLang="zh-CN" sz="2200" b="1" dirty="0">
                <a:solidFill>
                  <a:srgbClr val="FF0000"/>
                </a:solidFill>
                <a:ea typeface="黑体" pitchFamily="49" charset="-122"/>
              </a:rPr>
              <a:t>Cache</a:t>
            </a:r>
            <a:r>
              <a:rPr kumimoji="1" lang="zh-CN" altLang="en-US" sz="2200" b="1" dirty="0">
                <a:solidFill>
                  <a:srgbClr val="FF0000"/>
                </a:solidFill>
                <a:ea typeface="黑体" pitchFamily="49" charset="-122"/>
              </a:rPr>
              <a:t>之间如何映射</a:t>
            </a:r>
            <a:r>
              <a:rPr kumimoji="1" lang="en-US" altLang="zh-CN" sz="2200" b="1" dirty="0">
                <a:solidFill>
                  <a:srgbClr val="FF0000"/>
                </a:solidFill>
                <a:ea typeface="黑体" pitchFamily="49" charset="-122"/>
              </a:rPr>
              <a:t>?</a:t>
            </a:r>
          </a:p>
          <a:p>
            <a:pPr eaLnBrk="1" hangingPunct="1">
              <a:lnSpc>
                <a:spcPct val="130000"/>
              </a:lnSpc>
              <a:spcBef>
                <a:spcPct val="20000"/>
              </a:spcBef>
            </a:pPr>
            <a:r>
              <a:rPr kumimoji="1" lang="en-US" altLang="zh-CN" sz="2200" b="1" dirty="0">
                <a:solidFill>
                  <a:srgbClr val="FF0000"/>
                </a:solidFill>
                <a:ea typeface="黑体" pitchFamily="49" charset="-122"/>
              </a:rPr>
              <a:t>Cache</a:t>
            </a:r>
            <a:r>
              <a:rPr kumimoji="1" lang="zh-CN" altLang="en-US" sz="2200" b="1" dirty="0">
                <a:solidFill>
                  <a:srgbClr val="FF0000"/>
                </a:solidFill>
                <a:ea typeface="黑体" pitchFamily="49" charset="-122"/>
              </a:rPr>
              <a:t>已满时，怎么办？</a:t>
            </a:r>
          </a:p>
          <a:p>
            <a:pPr eaLnBrk="1" hangingPunct="1">
              <a:lnSpc>
                <a:spcPct val="130000"/>
              </a:lnSpc>
              <a:spcBef>
                <a:spcPct val="20000"/>
              </a:spcBef>
            </a:pPr>
            <a:r>
              <a:rPr kumimoji="1" lang="zh-CN" altLang="en-US" sz="2200" b="1" dirty="0">
                <a:solidFill>
                  <a:srgbClr val="FF0000"/>
                </a:solidFill>
                <a:ea typeface="黑体" pitchFamily="49" charset="-122"/>
              </a:rPr>
              <a:t>写数据时怎样保证</a:t>
            </a:r>
            <a:r>
              <a:rPr kumimoji="1" lang="en-US" altLang="zh-CN" sz="2200" b="1" dirty="0">
                <a:solidFill>
                  <a:srgbClr val="FF0000"/>
                </a:solidFill>
                <a:ea typeface="黑体" pitchFamily="49" charset="-122"/>
              </a:rPr>
              <a:t>Cache</a:t>
            </a:r>
            <a:r>
              <a:rPr kumimoji="1" lang="zh-CN" altLang="en-US" sz="2200" b="1" dirty="0">
                <a:solidFill>
                  <a:srgbClr val="FF0000"/>
                </a:solidFill>
                <a:ea typeface="黑体" pitchFamily="49" charset="-122"/>
              </a:rPr>
              <a:t>和</a:t>
            </a:r>
            <a:r>
              <a:rPr kumimoji="1" lang="en-US" altLang="zh-CN" sz="2200" b="1" dirty="0">
                <a:solidFill>
                  <a:srgbClr val="FF0000"/>
                </a:solidFill>
                <a:ea typeface="黑体" pitchFamily="49" charset="-122"/>
              </a:rPr>
              <a:t>MM</a:t>
            </a:r>
            <a:r>
              <a:rPr kumimoji="1" lang="zh-CN" altLang="en-US" sz="2200" b="1" dirty="0">
                <a:solidFill>
                  <a:srgbClr val="FF0000"/>
                </a:solidFill>
                <a:ea typeface="黑体" pitchFamily="49" charset="-122"/>
              </a:rPr>
              <a:t>的一致性？</a:t>
            </a:r>
          </a:p>
          <a:p>
            <a:pPr eaLnBrk="1" hangingPunct="1">
              <a:lnSpc>
                <a:spcPct val="130000"/>
              </a:lnSpc>
              <a:spcBef>
                <a:spcPct val="20000"/>
              </a:spcBef>
            </a:pPr>
            <a:r>
              <a:rPr kumimoji="1" lang="zh-CN" altLang="en-US" sz="2200" b="1" dirty="0" smtClean="0">
                <a:solidFill>
                  <a:srgbClr val="FF0000"/>
                </a:solidFill>
                <a:ea typeface="黑体" pitchFamily="49" charset="-122"/>
              </a:rPr>
              <a:t>如何根据主存地址访问到</a:t>
            </a:r>
            <a:r>
              <a:rPr kumimoji="1" lang="en-US" altLang="zh-CN" sz="2200" b="1" dirty="0" smtClean="0">
                <a:solidFill>
                  <a:srgbClr val="FF0000"/>
                </a:solidFill>
                <a:ea typeface="黑体" pitchFamily="49" charset="-122"/>
              </a:rPr>
              <a:t>cache</a:t>
            </a:r>
            <a:r>
              <a:rPr kumimoji="1" lang="zh-CN" altLang="en-US" sz="2200" b="1" dirty="0" smtClean="0">
                <a:solidFill>
                  <a:srgbClr val="FF0000"/>
                </a:solidFill>
                <a:ea typeface="黑体" pitchFamily="49" charset="-122"/>
              </a:rPr>
              <a:t>中的数据？</a:t>
            </a:r>
            <a:r>
              <a:rPr kumimoji="1" lang="en-US" altLang="zh-CN" sz="2200" b="1" dirty="0" smtClean="0">
                <a:solidFill>
                  <a:srgbClr val="FF0000"/>
                </a:solidFill>
                <a:ea typeface="黑体" pitchFamily="49" charset="-122"/>
              </a:rPr>
              <a:t>……</a:t>
            </a:r>
            <a:endParaRPr kumimoji="1" lang="en-US" altLang="zh-CN" sz="2200" b="1" dirty="0">
              <a:solidFill>
                <a:srgbClr val="FF0000"/>
              </a:solidFill>
              <a:ea typeface="黑体" pitchFamily="49" charset="-122"/>
            </a:endParaRPr>
          </a:p>
        </p:txBody>
      </p:sp>
      <p:sp>
        <p:nvSpPr>
          <p:cNvPr id="763943" name="Text Box 39"/>
          <p:cNvSpPr txBox="1">
            <a:spLocks noChangeArrowheads="1"/>
          </p:cNvSpPr>
          <p:nvPr/>
        </p:nvSpPr>
        <p:spPr bwMode="auto">
          <a:xfrm>
            <a:off x="341313" y="4419600"/>
            <a:ext cx="7470775" cy="334963"/>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问题：</a:t>
            </a:r>
            <a:r>
              <a:rPr kumimoji="1" lang="en-US" altLang="zh-CN" sz="2200" b="1">
                <a:solidFill>
                  <a:srgbClr val="CC0000"/>
                </a:solidFill>
                <a:ea typeface="黑体" pitchFamily="49" charset="-122"/>
              </a:rPr>
              <a:t>Cache</a:t>
            </a:r>
            <a:r>
              <a:rPr kumimoji="1" lang="zh-CN" altLang="en-US" sz="2200" b="1">
                <a:solidFill>
                  <a:srgbClr val="CC0000"/>
                </a:solidFill>
                <a:ea typeface="黑体" pitchFamily="49" charset="-122"/>
              </a:rPr>
              <a:t>对程序员</a:t>
            </a:r>
            <a:r>
              <a:rPr kumimoji="1" lang="en-US" altLang="zh-CN" sz="2200" b="1">
                <a:solidFill>
                  <a:srgbClr val="CC0000"/>
                </a:solidFill>
                <a:ea typeface="黑体" pitchFamily="49" charset="-122"/>
              </a:rPr>
              <a:t>(</a:t>
            </a:r>
            <a:r>
              <a:rPr kumimoji="1" lang="zh-CN" altLang="en-US" sz="2200" b="1">
                <a:solidFill>
                  <a:srgbClr val="CC0000"/>
                </a:solidFill>
                <a:ea typeface="黑体" pitchFamily="49" charset="-122"/>
              </a:rPr>
              <a:t>编译器</a:t>
            </a:r>
            <a:r>
              <a:rPr kumimoji="1" lang="en-US" altLang="zh-CN" sz="2200" b="1">
                <a:solidFill>
                  <a:srgbClr val="CC0000"/>
                </a:solidFill>
                <a:ea typeface="黑体" pitchFamily="49" charset="-122"/>
              </a:rPr>
              <a:t>)</a:t>
            </a:r>
            <a:r>
              <a:rPr kumimoji="1" lang="zh-CN" altLang="en-US" sz="2200" b="1">
                <a:solidFill>
                  <a:srgbClr val="CC0000"/>
                </a:solidFill>
                <a:ea typeface="黑体" pitchFamily="49" charset="-122"/>
              </a:rPr>
              <a:t>是否透明？为什么？</a:t>
            </a:r>
          </a:p>
        </p:txBody>
      </p:sp>
      <p:sp>
        <p:nvSpPr>
          <p:cNvPr id="763944" name="Text Box 40"/>
          <p:cNvSpPr txBox="1">
            <a:spLocks noChangeArrowheads="1"/>
          </p:cNvSpPr>
          <p:nvPr/>
        </p:nvSpPr>
        <p:spPr bwMode="auto">
          <a:xfrm>
            <a:off x="296863" y="4959350"/>
            <a:ext cx="8324850" cy="701675"/>
          </a:xfrm>
          <a:prstGeom prst="rect">
            <a:avLst/>
          </a:prstGeom>
          <a:noFill/>
          <a:ln w="9525">
            <a:noFill/>
            <a:miter lim="800000"/>
            <a:headEnd/>
            <a:tailEnd/>
          </a:ln>
        </p:spPr>
        <p:txBody>
          <a:bodyPr lIns="0" tIns="0" rIns="0" bIns="0">
            <a:spAutoFit/>
          </a:bodyPr>
          <a:lstStyle/>
          <a:p>
            <a:pPr eaLnBrk="1" hangingPunct="1">
              <a:spcBef>
                <a:spcPct val="20000"/>
              </a:spcBef>
            </a:pPr>
            <a:r>
              <a:rPr kumimoji="1" lang="zh-CN" altLang="en-US" sz="2300" b="1">
                <a:ea typeface="黑体" pitchFamily="49" charset="-122"/>
              </a:rPr>
              <a:t>是透明的，程序员</a:t>
            </a:r>
            <a:r>
              <a:rPr kumimoji="1" lang="en-US" altLang="zh-CN" sz="2300" b="1">
                <a:ea typeface="黑体" pitchFamily="49" charset="-122"/>
              </a:rPr>
              <a:t>(</a:t>
            </a:r>
            <a:r>
              <a:rPr kumimoji="1" lang="zh-CN" altLang="en-US" sz="2300" b="1">
                <a:ea typeface="黑体" pitchFamily="49" charset="-122"/>
              </a:rPr>
              <a:t>编译器</a:t>
            </a:r>
            <a:r>
              <a:rPr kumimoji="1" lang="en-US" altLang="zh-CN" sz="2300" b="1">
                <a:ea typeface="黑体" pitchFamily="49" charset="-122"/>
              </a:rPr>
              <a:t>)</a:t>
            </a:r>
            <a:r>
              <a:rPr kumimoji="1" lang="zh-CN" altLang="en-US" sz="2300" b="1">
                <a:ea typeface="黑体" pitchFamily="49" charset="-122"/>
              </a:rPr>
              <a:t>在编写</a:t>
            </a:r>
            <a:r>
              <a:rPr kumimoji="1" lang="en-US" altLang="zh-CN" sz="2300" b="1">
                <a:ea typeface="黑体" pitchFamily="49" charset="-122"/>
              </a:rPr>
              <a:t>/</a:t>
            </a:r>
            <a:r>
              <a:rPr kumimoji="1" lang="zh-CN" altLang="en-US" sz="2300" b="1">
                <a:ea typeface="黑体" pitchFamily="49" charset="-122"/>
              </a:rPr>
              <a:t>生成高级或低级语言程序时无需了解</a:t>
            </a:r>
            <a:r>
              <a:rPr kumimoji="1" lang="en-US" altLang="zh-CN" sz="2300" b="1">
                <a:ea typeface="黑体" pitchFamily="49" charset="-122"/>
              </a:rPr>
              <a:t>Cache</a:t>
            </a:r>
            <a:r>
              <a:rPr kumimoji="1" lang="zh-CN" altLang="en-US" sz="2300" b="1">
                <a:ea typeface="黑体" pitchFamily="49" charset="-122"/>
              </a:rPr>
              <a:t>是否存在或如何设置，感觉不到</a:t>
            </a:r>
            <a:r>
              <a:rPr kumimoji="1" lang="en-US" altLang="zh-CN" sz="2300" b="1">
                <a:ea typeface="黑体" pitchFamily="49" charset="-122"/>
              </a:rPr>
              <a:t>cache</a:t>
            </a:r>
            <a:r>
              <a:rPr kumimoji="1" lang="zh-CN" altLang="en-US" sz="2300" b="1">
                <a:ea typeface="黑体" pitchFamily="49" charset="-122"/>
              </a:rPr>
              <a:t>的存在。</a:t>
            </a:r>
          </a:p>
        </p:txBody>
      </p:sp>
      <p:sp>
        <p:nvSpPr>
          <p:cNvPr id="763945" name="Text Box 41"/>
          <p:cNvSpPr txBox="1">
            <a:spLocks noChangeArrowheads="1"/>
          </p:cNvSpPr>
          <p:nvPr/>
        </p:nvSpPr>
        <p:spPr bwMode="auto">
          <a:xfrm>
            <a:off x="701675" y="5949950"/>
            <a:ext cx="7470775"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u="sng">
                <a:solidFill>
                  <a:srgbClr val="CC0000"/>
                </a:solidFill>
                <a:latin typeface="Times New Roman" pitchFamily="18" charset="0"/>
                <a:ea typeface="黑体" pitchFamily="49" charset="-122"/>
              </a:rPr>
              <a:t>但是，对</a:t>
            </a:r>
            <a:r>
              <a:rPr kumimoji="1" lang="en-US" altLang="zh-CN" sz="2400" b="1" u="sng">
                <a:solidFill>
                  <a:srgbClr val="CC0000"/>
                </a:solidFill>
                <a:latin typeface="Times New Roman" pitchFamily="18" charset="0"/>
                <a:ea typeface="黑体" pitchFamily="49" charset="-122"/>
              </a:rPr>
              <a:t>Cache</a:t>
            </a:r>
            <a:r>
              <a:rPr kumimoji="1" lang="zh-CN" altLang="en-US" sz="2400" b="1" u="sng">
                <a:solidFill>
                  <a:srgbClr val="CC0000"/>
                </a:solidFill>
                <a:latin typeface="Times New Roman" pitchFamily="18" charset="0"/>
                <a:ea typeface="黑体" pitchFamily="49" charset="-122"/>
              </a:rPr>
              <a:t>深入了解有助于编写出高效的程序！</a:t>
            </a:r>
          </a:p>
        </p:txBody>
      </p:sp>
      <p:sp>
        <p:nvSpPr>
          <p:cNvPr id="763946" name="Text Box 42"/>
          <p:cNvSpPr txBox="1">
            <a:spLocks noChangeArrowheads="1"/>
          </p:cNvSpPr>
          <p:nvPr/>
        </p:nvSpPr>
        <p:spPr bwMode="auto">
          <a:xfrm>
            <a:off x="5607050" y="1403350"/>
            <a:ext cx="3486150" cy="2008188"/>
          </a:xfrm>
          <a:prstGeom prst="rect">
            <a:avLst/>
          </a:prstGeom>
          <a:noFill/>
          <a:ln w="9525">
            <a:noFill/>
            <a:miter lim="800000"/>
            <a:headEnd/>
            <a:tailEnd/>
          </a:ln>
        </p:spPr>
        <p:txBody>
          <a:bodyPr lIns="0" tIns="0" rIns="0" bIns="0">
            <a:spAutoFit/>
          </a:bodyPr>
          <a:lstStyle/>
          <a:p>
            <a:pPr eaLnBrk="1" hangingPunct="1">
              <a:lnSpc>
                <a:spcPct val="120000"/>
              </a:lnSpc>
              <a:spcBef>
                <a:spcPct val="20000"/>
              </a:spcBef>
            </a:pPr>
            <a:r>
              <a:rPr kumimoji="1" lang="zh-CN" altLang="en-US" sz="2200" b="1">
                <a:solidFill>
                  <a:srgbClr val="006600"/>
                </a:solidFill>
                <a:ea typeface="黑体" pitchFamily="49" charset="-122"/>
              </a:rPr>
              <a:t>主存被分成若干大小相同的块，称为</a:t>
            </a:r>
            <a:r>
              <a:rPr kumimoji="1" lang="zh-CN" altLang="en-US" sz="2200" b="1">
                <a:solidFill>
                  <a:srgbClr val="FF0000"/>
                </a:solidFill>
                <a:ea typeface="黑体" pitchFamily="49" charset="-122"/>
              </a:rPr>
              <a:t>主存块</a:t>
            </a:r>
            <a:r>
              <a:rPr kumimoji="1" lang="en-US" altLang="zh-CN" sz="2200" b="1">
                <a:solidFill>
                  <a:srgbClr val="FF0000"/>
                </a:solidFill>
                <a:ea typeface="黑体" pitchFamily="49" charset="-122"/>
              </a:rPr>
              <a:t>(Block)</a:t>
            </a:r>
            <a:r>
              <a:rPr kumimoji="1" lang="zh-CN" altLang="en-US" sz="2200" b="1">
                <a:solidFill>
                  <a:srgbClr val="006600"/>
                </a:solidFill>
                <a:ea typeface="黑体" pitchFamily="49" charset="-122"/>
              </a:rPr>
              <a:t>，</a:t>
            </a:r>
            <a:r>
              <a:rPr kumimoji="1" lang="en-US" altLang="zh-CN" sz="2200" b="1">
                <a:solidFill>
                  <a:srgbClr val="006600"/>
                </a:solidFill>
                <a:ea typeface="黑体" pitchFamily="49" charset="-122"/>
              </a:rPr>
              <a:t>Cache</a:t>
            </a:r>
            <a:r>
              <a:rPr kumimoji="1" lang="zh-CN" altLang="en-US" sz="2200" b="1">
                <a:solidFill>
                  <a:srgbClr val="006600"/>
                </a:solidFill>
                <a:ea typeface="黑体" pitchFamily="49" charset="-122"/>
              </a:rPr>
              <a:t>也被分成相同大小的块，称为</a:t>
            </a:r>
            <a:r>
              <a:rPr kumimoji="1" lang="en-US" altLang="zh-CN" sz="2200" b="1">
                <a:solidFill>
                  <a:srgbClr val="FF0000"/>
                </a:solidFill>
                <a:ea typeface="黑体" pitchFamily="49" charset="-122"/>
              </a:rPr>
              <a:t>Cache</a:t>
            </a:r>
            <a:r>
              <a:rPr kumimoji="1" lang="zh-CN" altLang="en-US" sz="2200" b="1">
                <a:solidFill>
                  <a:srgbClr val="FF0000"/>
                </a:solidFill>
                <a:ea typeface="黑体" pitchFamily="49" charset="-122"/>
              </a:rPr>
              <a:t>行（</a:t>
            </a:r>
            <a:r>
              <a:rPr kumimoji="1" lang="en-US" altLang="zh-CN" sz="2200" b="1">
                <a:solidFill>
                  <a:srgbClr val="FF0000"/>
                </a:solidFill>
                <a:ea typeface="黑体" pitchFamily="49" charset="-122"/>
              </a:rPr>
              <a:t>line</a:t>
            </a:r>
            <a:r>
              <a:rPr kumimoji="1" lang="zh-CN" altLang="en-US" sz="2200" b="1">
                <a:solidFill>
                  <a:srgbClr val="FF0000"/>
                </a:solidFill>
                <a:ea typeface="黑体" pitchFamily="49" charset="-122"/>
              </a:rPr>
              <a:t>）</a:t>
            </a:r>
            <a:r>
              <a:rPr kumimoji="1" lang="zh-CN" altLang="en-US" sz="2200" b="1">
                <a:solidFill>
                  <a:srgbClr val="006600"/>
                </a:solidFill>
                <a:ea typeface="黑体" pitchFamily="49" charset="-122"/>
              </a:rPr>
              <a:t>或</a:t>
            </a:r>
            <a:r>
              <a:rPr kumimoji="1" lang="zh-CN" altLang="en-US" sz="2200" b="1">
                <a:solidFill>
                  <a:srgbClr val="FF0000"/>
                </a:solidFill>
                <a:ea typeface="黑体" pitchFamily="49" charset="-122"/>
              </a:rPr>
              <a:t>槽（</a:t>
            </a:r>
            <a:r>
              <a:rPr kumimoji="1" lang="en-US" altLang="zh-CN" sz="2200" b="1">
                <a:solidFill>
                  <a:srgbClr val="FF0000"/>
                </a:solidFill>
                <a:ea typeface="黑体" pitchFamily="49" charset="-122"/>
              </a:rPr>
              <a:t>Slot</a:t>
            </a:r>
            <a:r>
              <a:rPr kumimoji="1" lang="zh-CN" altLang="en-US" sz="2200" b="1">
                <a:solidFill>
                  <a:srgbClr val="FF0000"/>
                </a:solidFill>
                <a:ea typeface="黑体" pitchFamily="49" charset="-122"/>
              </a:rPr>
              <a:t>）。</a:t>
            </a:r>
            <a:endParaRPr kumimoji="1" lang="en-US" altLang="zh-CN" sz="2200" b="1">
              <a:solidFill>
                <a:srgbClr val="FF0000"/>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3941"/>
                                        </p:tgtEl>
                                        <p:attrNameLst>
                                          <p:attrName>style.visibility</p:attrName>
                                        </p:attrNameLst>
                                      </p:cBhvr>
                                      <p:to>
                                        <p:strVal val="visible"/>
                                      </p:to>
                                    </p:set>
                                    <p:animEffect transition="in" filter="blinds(horizontal)">
                                      <p:cBhvr>
                                        <p:cTn id="7" dur="500"/>
                                        <p:tgtEl>
                                          <p:spTgt spid="7639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3942">
                                            <p:txEl>
                                              <p:pRg st="0" end="0"/>
                                            </p:txEl>
                                          </p:spTgt>
                                        </p:tgtEl>
                                        <p:attrNameLst>
                                          <p:attrName>style.visibility</p:attrName>
                                        </p:attrNameLst>
                                      </p:cBhvr>
                                      <p:to>
                                        <p:strVal val="visible"/>
                                      </p:to>
                                    </p:set>
                                    <p:animEffect transition="in" filter="blinds(horizontal)">
                                      <p:cBhvr>
                                        <p:cTn id="12" dur="500"/>
                                        <p:tgtEl>
                                          <p:spTgt spid="7639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3942">
                                            <p:txEl>
                                              <p:pRg st="1" end="1"/>
                                            </p:txEl>
                                          </p:spTgt>
                                        </p:tgtEl>
                                        <p:attrNameLst>
                                          <p:attrName>style.visibility</p:attrName>
                                        </p:attrNameLst>
                                      </p:cBhvr>
                                      <p:to>
                                        <p:strVal val="visible"/>
                                      </p:to>
                                    </p:set>
                                    <p:animEffect transition="in" filter="blinds(horizontal)">
                                      <p:cBhvr>
                                        <p:cTn id="17" dur="500"/>
                                        <p:tgtEl>
                                          <p:spTgt spid="76394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3942">
                                            <p:txEl>
                                              <p:pRg st="2" end="2"/>
                                            </p:txEl>
                                          </p:spTgt>
                                        </p:tgtEl>
                                        <p:attrNameLst>
                                          <p:attrName>style.visibility</p:attrName>
                                        </p:attrNameLst>
                                      </p:cBhvr>
                                      <p:to>
                                        <p:strVal val="visible"/>
                                      </p:to>
                                    </p:set>
                                    <p:animEffect transition="in" filter="blinds(horizontal)">
                                      <p:cBhvr>
                                        <p:cTn id="22" dur="500"/>
                                        <p:tgtEl>
                                          <p:spTgt spid="76394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3942">
                                            <p:txEl>
                                              <p:pRg st="3" end="3"/>
                                            </p:txEl>
                                          </p:spTgt>
                                        </p:tgtEl>
                                        <p:attrNameLst>
                                          <p:attrName>style.visibility</p:attrName>
                                        </p:attrNameLst>
                                      </p:cBhvr>
                                      <p:to>
                                        <p:strVal val="visible"/>
                                      </p:to>
                                    </p:set>
                                    <p:animEffect transition="in" filter="blinds(horizontal)">
                                      <p:cBhvr>
                                        <p:cTn id="27" dur="500"/>
                                        <p:tgtEl>
                                          <p:spTgt spid="76394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3942">
                                            <p:txEl>
                                              <p:pRg st="4" end="4"/>
                                            </p:txEl>
                                          </p:spTgt>
                                        </p:tgtEl>
                                        <p:attrNameLst>
                                          <p:attrName>style.visibility</p:attrName>
                                        </p:attrNameLst>
                                      </p:cBhvr>
                                      <p:to>
                                        <p:strVal val="visible"/>
                                      </p:to>
                                    </p:set>
                                    <p:animEffect transition="in" filter="blinds(horizontal)">
                                      <p:cBhvr>
                                        <p:cTn id="32" dur="500"/>
                                        <p:tgtEl>
                                          <p:spTgt spid="76394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3946">
                                            <p:txEl>
                                              <p:pRg st="0" end="0"/>
                                            </p:txEl>
                                          </p:spTgt>
                                        </p:tgtEl>
                                        <p:attrNameLst>
                                          <p:attrName>style.visibility</p:attrName>
                                        </p:attrNameLst>
                                      </p:cBhvr>
                                      <p:to>
                                        <p:strVal val="visible"/>
                                      </p:to>
                                    </p:set>
                                    <p:animEffect transition="in" filter="blinds(horizontal)">
                                      <p:cBhvr>
                                        <p:cTn id="37" dur="500"/>
                                        <p:tgtEl>
                                          <p:spTgt spid="76394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3943"/>
                                        </p:tgtEl>
                                        <p:attrNameLst>
                                          <p:attrName>style.visibility</p:attrName>
                                        </p:attrNameLst>
                                      </p:cBhvr>
                                      <p:to>
                                        <p:strVal val="visible"/>
                                      </p:to>
                                    </p:set>
                                    <p:animEffect transition="in" filter="blinds(horizontal)">
                                      <p:cBhvr>
                                        <p:cTn id="42" dur="500"/>
                                        <p:tgtEl>
                                          <p:spTgt spid="76394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3944">
                                            <p:txEl>
                                              <p:pRg st="0" end="0"/>
                                            </p:txEl>
                                          </p:spTgt>
                                        </p:tgtEl>
                                        <p:attrNameLst>
                                          <p:attrName>style.visibility</p:attrName>
                                        </p:attrNameLst>
                                      </p:cBhvr>
                                      <p:to>
                                        <p:strVal val="visible"/>
                                      </p:to>
                                    </p:set>
                                    <p:animEffect transition="in" filter="blinds(horizontal)">
                                      <p:cBhvr>
                                        <p:cTn id="47" dur="500"/>
                                        <p:tgtEl>
                                          <p:spTgt spid="76394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63945"/>
                                        </p:tgtEl>
                                        <p:attrNameLst>
                                          <p:attrName>style.visibility</p:attrName>
                                        </p:attrNameLst>
                                      </p:cBhvr>
                                      <p:to>
                                        <p:strVal val="visible"/>
                                      </p:to>
                                    </p:set>
                                    <p:animEffect transition="in" filter="blinds(horizontal)">
                                      <p:cBhvr>
                                        <p:cTn id="52" dur="500"/>
                                        <p:tgtEl>
                                          <p:spTgt spid="76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41" grpId="0"/>
      <p:bldP spid="763943" grpId="0"/>
      <p:bldP spid="76394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533288"/>
          </a:xfrm>
        </p:spPr>
        <p:txBody>
          <a:bodyPr/>
          <a:lstStyle/>
          <a:p>
            <a:r>
              <a:rPr lang="en-US" altLang="zh-CN" dirty="0" smtClean="0"/>
              <a:t>3</a:t>
            </a:r>
            <a:r>
              <a:rPr lang="zh-CN" altLang="en-US" dirty="0" smtClean="0"/>
              <a:t>、</a:t>
            </a:r>
            <a:r>
              <a:rPr lang="en-US" altLang="zh-CN" dirty="0" smtClean="0"/>
              <a:t>cache</a:t>
            </a:r>
            <a:r>
              <a:rPr lang="zh-CN" altLang="en-US" dirty="0" smtClean="0"/>
              <a:t>映射类型</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704546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idx="4294967295"/>
          </p:nvPr>
        </p:nvSpPr>
        <p:spPr>
          <a:xfrm>
            <a:off x="250825" y="95250"/>
            <a:ext cx="8640763" cy="533400"/>
          </a:xfrm>
        </p:spPr>
        <p:txBody>
          <a:bodyPr lIns="91440" tIns="45720" rIns="91440" bIns="45720" anchor="ctr"/>
          <a:lstStyle/>
          <a:p>
            <a:pPr eaLnBrk="1" hangingPunct="1"/>
            <a:r>
              <a:rPr lang="en-US" altLang="zh-CN" sz="3200" dirty="0"/>
              <a:t>Cache</a:t>
            </a:r>
            <a:r>
              <a:rPr lang="zh-CN" altLang="en-US" sz="3200" dirty="0"/>
              <a:t>映射(</a:t>
            </a:r>
            <a:r>
              <a:rPr lang="en-US" altLang="zh-CN" sz="3200" dirty="0"/>
              <a:t>Cache Mapping)</a:t>
            </a:r>
          </a:p>
        </p:txBody>
      </p:sp>
      <p:sp>
        <p:nvSpPr>
          <p:cNvPr id="576515" name="Rectangle 3"/>
          <p:cNvSpPr>
            <a:spLocks noGrp="1" noChangeArrowheads="1"/>
          </p:cNvSpPr>
          <p:nvPr>
            <p:ph type="body" idx="4294967295"/>
          </p:nvPr>
        </p:nvSpPr>
        <p:spPr>
          <a:xfrm>
            <a:off x="90488" y="863600"/>
            <a:ext cx="8945562" cy="5302250"/>
          </a:xfrm>
        </p:spPr>
        <p:txBody>
          <a:bodyPr lIns="91440" tIns="45720" rIns="91440" bIns="45720"/>
          <a:lstStyle/>
          <a:p>
            <a:pPr eaLnBrk="1" hangingPunct="1">
              <a:lnSpc>
                <a:spcPct val="115000"/>
              </a:lnSpc>
            </a:pPr>
            <a:r>
              <a:rPr lang="zh-CN" altLang="en-US" sz="2000">
                <a:latin typeface="微软雅黑" pitchFamily="34" charset="-122"/>
                <a:ea typeface="微软雅黑" pitchFamily="34" charset="-122"/>
                <a:cs typeface="Arial" pitchFamily="34" charset="0"/>
              </a:rPr>
              <a:t>什么是</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的映射功能？</a:t>
            </a:r>
          </a:p>
          <a:p>
            <a:pPr lvl="1" eaLnBrk="1" hangingPunct="1">
              <a:lnSpc>
                <a:spcPct val="115000"/>
              </a:lnSpc>
            </a:pPr>
            <a:r>
              <a:rPr lang="zh-CN" altLang="en-US" sz="2000">
                <a:latin typeface="微软雅黑" pitchFamily="34" charset="-122"/>
                <a:ea typeface="微软雅黑" pitchFamily="34" charset="-122"/>
                <a:cs typeface="Arial" pitchFamily="34" charset="0"/>
              </a:rPr>
              <a:t>把访问的局部主存区域取到</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中时，该放到</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的何处？</a:t>
            </a:r>
          </a:p>
          <a:p>
            <a:pPr lvl="1" eaLnBrk="1" hangingPunct="1">
              <a:lnSpc>
                <a:spcPct val="115000"/>
              </a:lnSpc>
            </a:pP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槽比主存块少，多个主存块映射到一个</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槽中</a:t>
            </a:r>
          </a:p>
          <a:p>
            <a:pPr eaLnBrk="1" hangingPunct="1">
              <a:lnSpc>
                <a:spcPct val="115000"/>
              </a:lnSpc>
            </a:pPr>
            <a:r>
              <a:rPr lang="zh-CN" altLang="en-US" sz="2000">
                <a:latin typeface="微软雅黑" pitchFamily="34" charset="-122"/>
                <a:ea typeface="微软雅黑" pitchFamily="34" charset="-122"/>
                <a:cs typeface="Arial" pitchFamily="34" charset="0"/>
              </a:rPr>
              <a:t>如何进行映射？</a:t>
            </a:r>
          </a:p>
          <a:p>
            <a:pPr lvl="1" eaLnBrk="1" hangingPunct="1">
              <a:lnSpc>
                <a:spcPct val="115000"/>
              </a:lnSpc>
            </a:pPr>
            <a:r>
              <a:rPr lang="zh-CN" altLang="en-US" sz="2000">
                <a:latin typeface="微软雅黑" pitchFamily="34" charset="-122"/>
                <a:ea typeface="微软雅黑" pitchFamily="34" charset="-122"/>
                <a:cs typeface="Arial" pitchFamily="34" charset="0"/>
              </a:rPr>
              <a:t>把主存空间划分成大小相等的</a:t>
            </a:r>
            <a:r>
              <a:rPr lang="zh-CN" altLang="en-US" sz="2000">
                <a:solidFill>
                  <a:srgbClr val="FF0000"/>
                </a:solidFill>
                <a:latin typeface="微软雅黑" pitchFamily="34" charset="-122"/>
                <a:ea typeface="微软雅黑" pitchFamily="34" charset="-122"/>
                <a:cs typeface="Arial" pitchFamily="34" charset="0"/>
              </a:rPr>
              <a:t>主存块（</a:t>
            </a:r>
            <a:r>
              <a:rPr lang="en-US" altLang="zh-CN" sz="2000">
                <a:solidFill>
                  <a:srgbClr val="FF0000"/>
                </a:solidFill>
                <a:latin typeface="微软雅黑" pitchFamily="34" charset="-122"/>
                <a:ea typeface="微软雅黑" pitchFamily="34" charset="-122"/>
                <a:cs typeface="Arial" pitchFamily="34" charset="0"/>
              </a:rPr>
              <a:t>Block</a:t>
            </a:r>
            <a:r>
              <a:rPr lang="zh-CN" altLang="en-US" sz="2000">
                <a:solidFill>
                  <a:srgbClr val="FF0000"/>
                </a:solidFill>
                <a:latin typeface="微软雅黑" pitchFamily="34" charset="-122"/>
                <a:ea typeface="微软雅黑" pitchFamily="34" charset="-122"/>
                <a:cs typeface="Arial" pitchFamily="34" charset="0"/>
              </a:rPr>
              <a:t>）</a:t>
            </a:r>
          </a:p>
          <a:p>
            <a:pPr lvl="1" eaLnBrk="1" hangingPunct="1">
              <a:lnSpc>
                <a:spcPct val="115000"/>
              </a:lnSpc>
            </a:pP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中存放一个主存块的对应单位称为</a:t>
            </a:r>
            <a:r>
              <a:rPr lang="zh-CN" altLang="en-US" sz="2000">
                <a:solidFill>
                  <a:srgbClr val="FF0000"/>
                </a:solidFill>
                <a:latin typeface="微软雅黑" pitchFamily="34" charset="-122"/>
                <a:ea typeface="微软雅黑" pitchFamily="34" charset="-122"/>
                <a:cs typeface="Arial" pitchFamily="34" charset="0"/>
              </a:rPr>
              <a:t>槽（</a:t>
            </a:r>
            <a:r>
              <a:rPr lang="en-US" altLang="zh-CN" sz="2000">
                <a:solidFill>
                  <a:srgbClr val="FF0000"/>
                </a:solidFill>
                <a:latin typeface="微软雅黑" pitchFamily="34" charset="-122"/>
                <a:ea typeface="微软雅黑" pitchFamily="34" charset="-122"/>
                <a:cs typeface="Arial" pitchFamily="34" charset="0"/>
              </a:rPr>
              <a:t>Slot</a:t>
            </a:r>
            <a:r>
              <a:rPr lang="zh-CN" altLang="en-US" sz="2000">
                <a:solidFill>
                  <a:srgbClr val="FF0000"/>
                </a:solidFill>
                <a:latin typeface="微软雅黑" pitchFamily="34" charset="-122"/>
                <a:ea typeface="微软雅黑" pitchFamily="34" charset="-122"/>
                <a:cs typeface="Arial" pitchFamily="34" charset="0"/>
              </a:rPr>
              <a:t>）</a:t>
            </a:r>
            <a:r>
              <a:rPr lang="zh-CN" altLang="en-US" sz="2000">
                <a:latin typeface="微软雅黑" pitchFamily="34" charset="-122"/>
                <a:ea typeface="微软雅黑" pitchFamily="34" charset="-122"/>
                <a:cs typeface="Arial" pitchFamily="34" charset="0"/>
              </a:rPr>
              <a:t>或</a:t>
            </a:r>
            <a:r>
              <a:rPr lang="zh-CN" altLang="en-US" sz="2000">
                <a:solidFill>
                  <a:srgbClr val="FF0000"/>
                </a:solidFill>
                <a:latin typeface="微软雅黑" pitchFamily="34" charset="-122"/>
                <a:ea typeface="微软雅黑" pitchFamily="34" charset="-122"/>
                <a:cs typeface="Arial" pitchFamily="34" charset="0"/>
              </a:rPr>
              <a:t>行（</a:t>
            </a:r>
            <a:r>
              <a:rPr lang="en-US" altLang="zh-CN" sz="2000">
                <a:solidFill>
                  <a:srgbClr val="FF0000"/>
                </a:solidFill>
                <a:latin typeface="微软雅黑" pitchFamily="34" charset="-122"/>
                <a:ea typeface="微软雅黑" pitchFamily="34" charset="-122"/>
                <a:cs typeface="Arial" pitchFamily="34" charset="0"/>
              </a:rPr>
              <a:t>line</a:t>
            </a:r>
            <a:r>
              <a:rPr lang="zh-CN" altLang="en-US" sz="2000">
                <a:solidFill>
                  <a:srgbClr val="FF0000"/>
                </a:solidFill>
                <a:latin typeface="微软雅黑" pitchFamily="34" charset="-122"/>
                <a:ea typeface="微软雅黑" pitchFamily="34" charset="-122"/>
                <a:cs typeface="Arial" pitchFamily="34" charset="0"/>
              </a:rPr>
              <a:t>）</a:t>
            </a:r>
          </a:p>
          <a:p>
            <a:pPr lvl="1" eaLnBrk="1" hangingPunct="1">
              <a:lnSpc>
                <a:spcPct val="115000"/>
              </a:lnSpc>
              <a:buFontTx/>
              <a:buNone/>
            </a:pPr>
            <a:r>
              <a:rPr lang="zh-CN" altLang="en-US" sz="2000">
                <a:latin typeface="微软雅黑" pitchFamily="34" charset="-122"/>
                <a:ea typeface="微软雅黑" pitchFamily="34" charset="-122"/>
                <a:cs typeface="Arial" pitchFamily="34" charset="0"/>
              </a:rPr>
              <a:t>    有书中也称之为</a:t>
            </a:r>
            <a:r>
              <a:rPr lang="zh-CN" altLang="en-US" sz="2000">
                <a:solidFill>
                  <a:srgbClr val="FF0000"/>
                </a:solidFill>
                <a:latin typeface="微软雅黑" pitchFamily="34" charset="-122"/>
                <a:ea typeface="微软雅黑" pitchFamily="34" charset="-122"/>
                <a:cs typeface="Arial" pitchFamily="34" charset="0"/>
              </a:rPr>
              <a:t>块（</a:t>
            </a:r>
            <a:r>
              <a:rPr lang="en-US" altLang="zh-CN" sz="2000">
                <a:solidFill>
                  <a:srgbClr val="FF0000"/>
                </a:solidFill>
                <a:latin typeface="微软雅黑" pitchFamily="34" charset="-122"/>
                <a:ea typeface="微软雅黑" pitchFamily="34" charset="-122"/>
                <a:cs typeface="Arial" pitchFamily="34" charset="0"/>
              </a:rPr>
              <a:t>Block</a:t>
            </a:r>
            <a:r>
              <a:rPr lang="zh-CN" altLang="en-US" sz="2000">
                <a:solidFill>
                  <a:srgbClr val="FF0000"/>
                </a:solidFill>
                <a:latin typeface="微软雅黑" pitchFamily="34" charset="-122"/>
                <a:ea typeface="微软雅黑" pitchFamily="34" charset="-122"/>
                <a:cs typeface="Arial" pitchFamily="34" charset="0"/>
              </a:rPr>
              <a:t>），</a:t>
            </a:r>
            <a:r>
              <a:rPr lang="zh-CN" altLang="en-US" sz="2000">
                <a:solidFill>
                  <a:srgbClr val="993300"/>
                </a:solidFill>
                <a:latin typeface="微软雅黑" pitchFamily="34" charset="-122"/>
                <a:ea typeface="微软雅黑" pitchFamily="34" charset="-122"/>
                <a:cs typeface="Arial" pitchFamily="34" charset="0"/>
              </a:rPr>
              <a:t>有书称之为页（</a:t>
            </a:r>
            <a:r>
              <a:rPr lang="en-US" altLang="zh-CN" sz="2000">
                <a:solidFill>
                  <a:srgbClr val="993300"/>
                </a:solidFill>
                <a:latin typeface="微软雅黑" pitchFamily="34" charset="-122"/>
                <a:ea typeface="微软雅黑" pitchFamily="34" charset="-122"/>
                <a:cs typeface="Arial" pitchFamily="34" charset="0"/>
              </a:rPr>
              <a:t>page</a:t>
            </a:r>
            <a:r>
              <a:rPr lang="zh-CN" altLang="en-US" sz="2000">
                <a:solidFill>
                  <a:srgbClr val="993300"/>
                </a:solidFill>
                <a:latin typeface="微软雅黑" pitchFamily="34" charset="-122"/>
                <a:ea typeface="微软雅黑" pitchFamily="34" charset="-122"/>
                <a:cs typeface="Arial" pitchFamily="34" charset="0"/>
              </a:rPr>
              <a:t>）（不妥！）</a:t>
            </a:r>
          </a:p>
          <a:p>
            <a:pPr lvl="1" eaLnBrk="1" hangingPunct="1">
              <a:lnSpc>
                <a:spcPct val="115000"/>
              </a:lnSpc>
            </a:pPr>
            <a:r>
              <a:rPr lang="zh-CN" altLang="en-US" sz="2000">
                <a:latin typeface="微软雅黑" pitchFamily="34" charset="-122"/>
                <a:ea typeface="微软雅黑" pitchFamily="34" charset="-122"/>
                <a:cs typeface="Arial" pitchFamily="34" charset="0"/>
              </a:rPr>
              <a:t>将主存块和</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行按照以下三种方式进行映射</a:t>
            </a:r>
          </a:p>
          <a:p>
            <a:pPr lvl="2" eaLnBrk="1" hangingPunct="1">
              <a:lnSpc>
                <a:spcPct val="115000"/>
              </a:lnSpc>
            </a:pPr>
            <a:r>
              <a:rPr lang="zh-CN" altLang="en-US" sz="2000">
                <a:latin typeface="微软雅黑" pitchFamily="34" charset="-122"/>
                <a:ea typeface="微软雅黑" pitchFamily="34" charset="-122"/>
                <a:cs typeface="Arial" pitchFamily="34" charset="0"/>
              </a:rPr>
              <a:t>直接(</a:t>
            </a:r>
            <a:r>
              <a:rPr lang="en-US" altLang="zh-CN" sz="2000">
                <a:latin typeface="微软雅黑" pitchFamily="34" charset="-122"/>
                <a:ea typeface="微软雅黑" pitchFamily="34" charset="-122"/>
                <a:cs typeface="Arial" pitchFamily="34" charset="0"/>
              </a:rPr>
              <a:t>Direct)</a:t>
            </a:r>
            <a:r>
              <a:rPr lang="zh-CN" altLang="en-US" sz="2000">
                <a:latin typeface="微软雅黑" pitchFamily="34" charset="-122"/>
                <a:ea typeface="微软雅黑" pitchFamily="34" charset="-122"/>
                <a:cs typeface="Arial" pitchFamily="34" charset="0"/>
              </a:rPr>
              <a:t>：</a:t>
            </a:r>
            <a:r>
              <a:rPr lang="zh-CN" altLang="en-US" sz="2000">
                <a:solidFill>
                  <a:srgbClr val="006600"/>
                </a:solidFill>
                <a:latin typeface="微软雅黑" pitchFamily="34" charset="-122"/>
                <a:ea typeface="微软雅黑" pitchFamily="34" charset="-122"/>
                <a:cs typeface="Arial" pitchFamily="34" charset="0"/>
              </a:rPr>
              <a:t>每个主存块映射到</a:t>
            </a:r>
            <a:r>
              <a:rPr lang="en-US" altLang="zh-CN" sz="2000">
                <a:solidFill>
                  <a:srgbClr val="006600"/>
                </a:solidFill>
                <a:latin typeface="微软雅黑" pitchFamily="34" charset="-122"/>
                <a:ea typeface="微软雅黑" pitchFamily="34" charset="-122"/>
                <a:cs typeface="Arial" pitchFamily="34" charset="0"/>
              </a:rPr>
              <a:t>Cache</a:t>
            </a:r>
            <a:r>
              <a:rPr lang="zh-CN" altLang="en-US" sz="2000">
                <a:solidFill>
                  <a:srgbClr val="006600"/>
                </a:solidFill>
                <a:latin typeface="微软雅黑" pitchFamily="34" charset="-122"/>
                <a:ea typeface="微软雅黑" pitchFamily="34" charset="-122"/>
                <a:cs typeface="Arial" pitchFamily="34" charset="0"/>
              </a:rPr>
              <a:t>的固定行</a:t>
            </a:r>
          </a:p>
          <a:p>
            <a:pPr lvl="2" eaLnBrk="1" hangingPunct="1">
              <a:lnSpc>
                <a:spcPct val="115000"/>
              </a:lnSpc>
            </a:pPr>
            <a:r>
              <a:rPr lang="zh-CN" altLang="en-US" sz="2000">
                <a:latin typeface="微软雅黑" pitchFamily="34" charset="-122"/>
                <a:ea typeface="微软雅黑" pitchFamily="34" charset="-122"/>
                <a:cs typeface="Arial" pitchFamily="34" charset="0"/>
              </a:rPr>
              <a:t>全相联(</a:t>
            </a:r>
            <a:r>
              <a:rPr lang="en-US" altLang="zh-CN" sz="2000">
                <a:latin typeface="微软雅黑" pitchFamily="34" charset="-122"/>
                <a:ea typeface="微软雅黑" pitchFamily="34" charset="-122"/>
                <a:cs typeface="Arial" pitchFamily="34" charset="0"/>
              </a:rPr>
              <a:t>Full Associate)</a:t>
            </a:r>
            <a:r>
              <a:rPr lang="zh-CN" altLang="en-US" sz="2000">
                <a:latin typeface="微软雅黑" pitchFamily="34" charset="-122"/>
                <a:ea typeface="微软雅黑" pitchFamily="34" charset="-122"/>
                <a:cs typeface="Arial" pitchFamily="34" charset="0"/>
              </a:rPr>
              <a:t>：</a:t>
            </a:r>
            <a:r>
              <a:rPr lang="zh-CN" altLang="en-US" sz="2000">
                <a:solidFill>
                  <a:srgbClr val="006600"/>
                </a:solidFill>
                <a:latin typeface="微软雅黑" pitchFamily="34" charset="-122"/>
                <a:ea typeface="微软雅黑" pitchFamily="34" charset="-122"/>
                <a:cs typeface="Arial" pitchFamily="34" charset="0"/>
              </a:rPr>
              <a:t>每个主存块映射到</a:t>
            </a:r>
            <a:r>
              <a:rPr lang="en-US" altLang="zh-CN" sz="2000">
                <a:solidFill>
                  <a:srgbClr val="006600"/>
                </a:solidFill>
                <a:latin typeface="微软雅黑" pitchFamily="34" charset="-122"/>
                <a:ea typeface="微软雅黑" pitchFamily="34" charset="-122"/>
                <a:cs typeface="Arial" pitchFamily="34" charset="0"/>
              </a:rPr>
              <a:t>Cache</a:t>
            </a:r>
            <a:r>
              <a:rPr lang="zh-CN" altLang="en-US" sz="2000">
                <a:solidFill>
                  <a:srgbClr val="006600"/>
                </a:solidFill>
                <a:latin typeface="微软雅黑" pitchFamily="34" charset="-122"/>
                <a:ea typeface="微软雅黑" pitchFamily="34" charset="-122"/>
                <a:cs typeface="Arial" pitchFamily="34" charset="0"/>
              </a:rPr>
              <a:t>的任一行</a:t>
            </a:r>
            <a:endParaRPr lang="zh-CN" altLang="en-US" sz="2000">
              <a:latin typeface="微软雅黑" pitchFamily="34" charset="-122"/>
              <a:ea typeface="微软雅黑" pitchFamily="34" charset="-122"/>
              <a:cs typeface="Arial" pitchFamily="34" charset="0"/>
            </a:endParaRPr>
          </a:p>
          <a:p>
            <a:pPr lvl="2" eaLnBrk="1" hangingPunct="1">
              <a:lnSpc>
                <a:spcPct val="115000"/>
              </a:lnSpc>
            </a:pPr>
            <a:r>
              <a:rPr lang="zh-CN" altLang="en-US" sz="2000">
                <a:latin typeface="微软雅黑" pitchFamily="34" charset="-122"/>
                <a:ea typeface="微软雅黑" pitchFamily="34" charset="-122"/>
                <a:cs typeface="Arial" pitchFamily="34" charset="0"/>
              </a:rPr>
              <a:t>组相联(</a:t>
            </a:r>
            <a:r>
              <a:rPr lang="en-US" altLang="zh-CN" sz="2000">
                <a:latin typeface="微软雅黑" pitchFamily="34" charset="-122"/>
                <a:ea typeface="微软雅黑" pitchFamily="34" charset="-122"/>
                <a:cs typeface="Arial" pitchFamily="34" charset="0"/>
              </a:rPr>
              <a:t>Set Associate)</a:t>
            </a:r>
            <a:r>
              <a:rPr lang="zh-CN" altLang="en-US" sz="2000">
                <a:latin typeface="微软雅黑" pitchFamily="34" charset="-122"/>
                <a:ea typeface="微软雅黑" pitchFamily="34" charset="-122"/>
                <a:cs typeface="Arial" pitchFamily="34" charset="0"/>
              </a:rPr>
              <a:t>：</a:t>
            </a:r>
            <a:r>
              <a:rPr lang="zh-CN" altLang="en-US" sz="2000">
                <a:solidFill>
                  <a:srgbClr val="006600"/>
                </a:solidFill>
                <a:latin typeface="微软雅黑" pitchFamily="34" charset="-122"/>
                <a:ea typeface="微软雅黑" pitchFamily="34" charset="-122"/>
                <a:cs typeface="Arial" pitchFamily="34" charset="0"/>
              </a:rPr>
              <a:t>每个主存块映射到</a:t>
            </a:r>
            <a:r>
              <a:rPr lang="en-US" altLang="zh-CN" sz="2000">
                <a:solidFill>
                  <a:srgbClr val="006600"/>
                </a:solidFill>
                <a:latin typeface="微软雅黑" pitchFamily="34" charset="-122"/>
                <a:ea typeface="微软雅黑" pitchFamily="34" charset="-122"/>
                <a:cs typeface="Arial" pitchFamily="34" charset="0"/>
              </a:rPr>
              <a:t>Cache</a:t>
            </a:r>
            <a:r>
              <a:rPr lang="zh-CN" altLang="en-US" sz="2000">
                <a:solidFill>
                  <a:srgbClr val="006600"/>
                </a:solidFill>
                <a:latin typeface="微软雅黑" pitchFamily="34" charset="-122"/>
                <a:ea typeface="微软雅黑" pitchFamily="34" charset="-122"/>
                <a:cs typeface="Arial" pitchFamily="34" charset="0"/>
              </a:rPr>
              <a:t>固定组中任一行</a:t>
            </a:r>
            <a:endParaRPr lang="zh-CN" altLang="en-US" sz="2000">
              <a:latin typeface="微软雅黑" pitchFamily="34" charset="-122"/>
              <a:ea typeface="微软雅黑" pitchFamily="34" charset="-122"/>
              <a:cs typeface="Arial" pitchFamily="34" charset="0"/>
            </a:endParaRPr>
          </a:p>
          <a:p>
            <a:pPr lvl="1" eaLnBrk="1" hangingPunct="1">
              <a:buFontTx/>
              <a:buNone/>
            </a:pPr>
            <a:r>
              <a:rPr lang="zh-CN" altLang="en-US" sz="1400">
                <a:latin typeface="宋体" pitchFamily="2" charset="-122"/>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6515">
                                            <p:txEl>
                                              <p:pRg st="1" end="1"/>
                                            </p:txEl>
                                          </p:spTgt>
                                        </p:tgtEl>
                                        <p:attrNameLst>
                                          <p:attrName>style.visibility</p:attrName>
                                        </p:attrNameLst>
                                      </p:cBhvr>
                                      <p:to>
                                        <p:strVal val="visible"/>
                                      </p:to>
                                    </p:set>
                                    <p:animEffect transition="in" filter="blinds(horizontal)">
                                      <p:cBhvr>
                                        <p:cTn id="7" dur="500"/>
                                        <p:tgtEl>
                                          <p:spTgt spid="5765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6515">
                                            <p:txEl>
                                              <p:pRg st="2" end="2"/>
                                            </p:txEl>
                                          </p:spTgt>
                                        </p:tgtEl>
                                        <p:attrNameLst>
                                          <p:attrName>style.visibility</p:attrName>
                                        </p:attrNameLst>
                                      </p:cBhvr>
                                      <p:to>
                                        <p:strVal val="visible"/>
                                      </p:to>
                                    </p:set>
                                    <p:animEffect transition="in" filter="blinds(horizontal)">
                                      <p:cBhvr>
                                        <p:cTn id="10" dur="500"/>
                                        <p:tgtEl>
                                          <p:spTgt spid="57651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76515">
                                            <p:txEl>
                                              <p:pRg st="4" end="4"/>
                                            </p:txEl>
                                          </p:spTgt>
                                        </p:tgtEl>
                                        <p:attrNameLst>
                                          <p:attrName>style.visibility</p:attrName>
                                        </p:attrNameLst>
                                      </p:cBhvr>
                                      <p:to>
                                        <p:strVal val="visible"/>
                                      </p:to>
                                    </p:set>
                                    <p:animEffect transition="in" filter="blinds(horizontal)">
                                      <p:cBhvr>
                                        <p:cTn id="15" dur="500"/>
                                        <p:tgtEl>
                                          <p:spTgt spid="57651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76515">
                                            <p:txEl>
                                              <p:pRg st="5" end="5"/>
                                            </p:txEl>
                                          </p:spTgt>
                                        </p:tgtEl>
                                        <p:attrNameLst>
                                          <p:attrName>style.visibility</p:attrName>
                                        </p:attrNameLst>
                                      </p:cBhvr>
                                      <p:to>
                                        <p:strVal val="visible"/>
                                      </p:to>
                                    </p:set>
                                    <p:animEffect transition="in" filter="blinds(horizontal)">
                                      <p:cBhvr>
                                        <p:cTn id="18" dur="500"/>
                                        <p:tgtEl>
                                          <p:spTgt spid="5765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76515">
                                            <p:txEl>
                                              <p:pRg st="6" end="6"/>
                                            </p:txEl>
                                          </p:spTgt>
                                        </p:tgtEl>
                                        <p:attrNameLst>
                                          <p:attrName>style.visibility</p:attrName>
                                        </p:attrNameLst>
                                      </p:cBhvr>
                                      <p:to>
                                        <p:strVal val="visible"/>
                                      </p:to>
                                    </p:set>
                                    <p:animEffect transition="in" filter="blinds(horizontal)">
                                      <p:cBhvr>
                                        <p:cTn id="23" dur="500"/>
                                        <p:tgtEl>
                                          <p:spTgt spid="57651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76515">
                                            <p:txEl>
                                              <p:pRg st="7" end="7"/>
                                            </p:txEl>
                                          </p:spTgt>
                                        </p:tgtEl>
                                        <p:attrNameLst>
                                          <p:attrName>style.visibility</p:attrName>
                                        </p:attrNameLst>
                                      </p:cBhvr>
                                      <p:to>
                                        <p:strVal val="visible"/>
                                      </p:to>
                                    </p:set>
                                    <p:animEffect transition="in" filter="blinds(horizontal)">
                                      <p:cBhvr>
                                        <p:cTn id="28" dur="500"/>
                                        <p:tgtEl>
                                          <p:spTgt spid="57651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76515">
                                            <p:txEl>
                                              <p:pRg st="8" end="8"/>
                                            </p:txEl>
                                          </p:spTgt>
                                        </p:tgtEl>
                                        <p:attrNameLst>
                                          <p:attrName>style.visibility</p:attrName>
                                        </p:attrNameLst>
                                      </p:cBhvr>
                                      <p:to>
                                        <p:strVal val="visible"/>
                                      </p:to>
                                    </p:set>
                                    <p:animEffect transition="in" filter="blinds(horizontal)">
                                      <p:cBhvr>
                                        <p:cTn id="33" dur="500"/>
                                        <p:tgtEl>
                                          <p:spTgt spid="57651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76515">
                                            <p:txEl>
                                              <p:pRg st="9" end="9"/>
                                            </p:txEl>
                                          </p:spTgt>
                                        </p:tgtEl>
                                        <p:attrNameLst>
                                          <p:attrName>style.visibility</p:attrName>
                                        </p:attrNameLst>
                                      </p:cBhvr>
                                      <p:to>
                                        <p:strVal val="visible"/>
                                      </p:to>
                                    </p:set>
                                    <p:animEffect transition="in" filter="blinds(horizontal)">
                                      <p:cBhvr>
                                        <p:cTn id="38" dur="500"/>
                                        <p:tgtEl>
                                          <p:spTgt spid="57651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76515">
                                            <p:txEl>
                                              <p:pRg st="10" end="10"/>
                                            </p:txEl>
                                          </p:spTgt>
                                        </p:tgtEl>
                                        <p:attrNameLst>
                                          <p:attrName>style.visibility</p:attrName>
                                        </p:attrNameLst>
                                      </p:cBhvr>
                                      <p:to>
                                        <p:strVal val="visible"/>
                                      </p:to>
                                    </p:set>
                                    <p:animEffect transition="in" filter="blinds(horizontal)">
                                      <p:cBhvr>
                                        <p:cTn id="43" dur="500"/>
                                        <p:tgtEl>
                                          <p:spTgt spid="5765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idx="4294967295"/>
          </p:nvPr>
        </p:nvSpPr>
        <p:spPr>
          <a:xfrm>
            <a:off x="225425" y="142875"/>
            <a:ext cx="8740775" cy="466725"/>
          </a:xfrm>
        </p:spPr>
        <p:txBody>
          <a:bodyPr lIns="91440" tIns="45720" rIns="91440" bIns="45720" anchor="ctr"/>
          <a:lstStyle/>
          <a:p>
            <a:pPr eaLnBrk="1" hangingPunct="1"/>
            <a:r>
              <a:rPr lang="en-US" altLang="zh-CN" sz="3200"/>
              <a:t>The Simplest Cache: </a:t>
            </a:r>
            <a:r>
              <a:rPr lang="en-US" altLang="zh-CN" sz="3200">
                <a:solidFill>
                  <a:srgbClr val="CC0000"/>
                </a:solidFill>
              </a:rPr>
              <a:t>Direct  Mapped Cache</a:t>
            </a:r>
          </a:p>
        </p:txBody>
      </p:sp>
      <p:sp>
        <p:nvSpPr>
          <p:cNvPr id="421891" name="Rectangle 3"/>
          <p:cNvSpPr>
            <a:spLocks noGrp="1" noChangeArrowheads="1"/>
          </p:cNvSpPr>
          <p:nvPr>
            <p:ph type="body" idx="4294967295"/>
          </p:nvPr>
        </p:nvSpPr>
        <p:spPr>
          <a:xfrm>
            <a:off x="250825" y="908050"/>
            <a:ext cx="8674100" cy="2863850"/>
          </a:xfrm>
        </p:spPr>
        <p:txBody>
          <a:bodyPr lIns="91440" tIns="45720" rIns="91440" bIns="45720"/>
          <a:lstStyle/>
          <a:p>
            <a:pPr eaLnBrk="1" hangingPunct="1"/>
            <a:r>
              <a:rPr lang="en-US" altLang="zh-CN" sz="2000">
                <a:solidFill>
                  <a:srgbClr val="CC0000"/>
                </a:solidFill>
                <a:latin typeface="微软雅黑" pitchFamily="34" charset="-122"/>
                <a:ea typeface="微软雅黑" pitchFamily="34" charset="-122"/>
              </a:rPr>
              <a:t>Direct  Mapped Cache</a:t>
            </a:r>
            <a:r>
              <a:rPr lang="zh-CN" altLang="en-US" sz="2000">
                <a:latin typeface="微软雅黑" pitchFamily="34" charset="-122"/>
                <a:ea typeface="微软雅黑" pitchFamily="34" charset="-122"/>
                <a:cs typeface="Arial" pitchFamily="34" charset="0"/>
              </a:rPr>
              <a:t>（</a:t>
            </a:r>
            <a:r>
              <a:rPr lang="zh-CN" altLang="en-US" sz="2000">
                <a:latin typeface="微软雅黑" pitchFamily="34" charset="-122"/>
                <a:ea typeface="微软雅黑" pitchFamily="34" charset="-122"/>
                <a:cs typeface="Arial" pitchFamily="34" charset="0"/>
                <a:hlinkClick r:id="" action="ppaction://hlinkshowjump?jump=nextslide"/>
              </a:rPr>
              <a:t>直接映射</a:t>
            </a:r>
            <a:r>
              <a:rPr lang="en-US" altLang="zh-CN" sz="2000">
                <a:latin typeface="微软雅黑" pitchFamily="34" charset="-122"/>
                <a:ea typeface="微软雅黑" pitchFamily="34" charset="-122"/>
                <a:cs typeface="Arial" pitchFamily="34" charset="0"/>
                <a:hlinkClick r:id="" action="ppaction://hlinkshowjump?jump=nextslide"/>
              </a:rPr>
              <a:t>Cache</a:t>
            </a:r>
            <a:r>
              <a:rPr lang="zh-CN" altLang="en-US" sz="2000">
                <a:latin typeface="微软雅黑" pitchFamily="34" charset="-122"/>
                <a:ea typeface="微软雅黑" pitchFamily="34" charset="-122"/>
                <a:cs typeface="Arial" pitchFamily="34" charset="0"/>
              </a:rPr>
              <a:t>举例</a:t>
            </a:r>
            <a:r>
              <a:rPr lang="en-US" altLang="zh-CN" sz="2000">
                <a:latin typeface="微软雅黑" pitchFamily="34" charset="-122"/>
                <a:ea typeface="微软雅黑" pitchFamily="34" charset="-122"/>
                <a:cs typeface="Arial" pitchFamily="34" charset="0"/>
              </a:rPr>
              <a:t>)</a:t>
            </a:r>
          </a:p>
          <a:p>
            <a:pPr lvl="1" eaLnBrk="1" hangingPunct="1"/>
            <a:r>
              <a:rPr lang="zh-CN" altLang="en-US" sz="2000">
                <a:latin typeface="微软雅黑" pitchFamily="34" charset="-122"/>
                <a:ea typeface="微软雅黑" pitchFamily="34" charset="-122"/>
                <a:cs typeface="Arial" pitchFamily="34" charset="0"/>
              </a:rPr>
              <a:t>把主存的每一块映射到一个固定的</a:t>
            </a:r>
            <a:r>
              <a:rPr lang="en-US" altLang="zh-CN" sz="2000">
                <a:latin typeface="微软雅黑" pitchFamily="34" charset="-122"/>
                <a:ea typeface="微软雅黑" pitchFamily="34" charset="-122"/>
                <a:cs typeface="Arial" pitchFamily="34" charset="0"/>
              </a:rPr>
              <a:t>Cache</a:t>
            </a:r>
            <a:r>
              <a:rPr lang="zh-CN" altLang="en-US" sz="2000">
                <a:latin typeface="微软雅黑" pitchFamily="34" charset="-122"/>
                <a:ea typeface="微软雅黑" pitchFamily="34" charset="-122"/>
                <a:cs typeface="Arial" pitchFamily="34" charset="0"/>
              </a:rPr>
              <a:t>行（槽）</a:t>
            </a:r>
            <a:endParaRPr lang="en-US" altLang="zh-CN" sz="2000">
              <a:latin typeface="微软雅黑" pitchFamily="34" charset="-122"/>
              <a:ea typeface="微软雅黑" pitchFamily="34" charset="-122"/>
              <a:cs typeface="Arial" pitchFamily="34" charset="0"/>
            </a:endParaRPr>
          </a:p>
          <a:p>
            <a:pPr lvl="1" eaLnBrk="1" hangingPunct="1"/>
            <a:r>
              <a:rPr lang="zh-CN" altLang="en-US" sz="2000">
                <a:latin typeface="微软雅黑" pitchFamily="34" charset="-122"/>
                <a:ea typeface="微软雅黑" pitchFamily="34" charset="-122"/>
                <a:cs typeface="Arial" pitchFamily="34" charset="0"/>
              </a:rPr>
              <a:t>也称模映射(</a:t>
            </a:r>
            <a:r>
              <a:rPr lang="en-US" altLang="zh-CN" sz="2000">
                <a:latin typeface="微软雅黑" pitchFamily="34" charset="-122"/>
                <a:ea typeface="微软雅黑" pitchFamily="34" charset="-122"/>
                <a:cs typeface="Arial" pitchFamily="34" charset="0"/>
              </a:rPr>
              <a:t>Module Mapping)</a:t>
            </a:r>
          </a:p>
          <a:p>
            <a:pPr lvl="1" eaLnBrk="1" hangingPunct="1"/>
            <a:r>
              <a:rPr lang="zh-CN" altLang="en-US" sz="2000">
                <a:latin typeface="微软雅黑" pitchFamily="34" charset="-122"/>
                <a:ea typeface="微软雅黑" pitchFamily="34" charset="-122"/>
                <a:cs typeface="Arial" pitchFamily="34" charset="0"/>
              </a:rPr>
              <a:t>映射关系为：</a:t>
            </a:r>
          </a:p>
          <a:p>
            <a:pPr eaLnBrk="1" hangingPunct="1">
              <a:buFontTx/>
              <a:buNone/>
            </a:pPr>
            <a:r>
              <a:rPr lang="en-US" altLang="zh-CN" sz="2000">
                <a:latin typeface="微软雅黑" pitchFamily="34" charset="-122"/>
                <a:ea typeface="微软雅黑" pitchFamily="34" charset="-122"/>
                <a:cs typeface="Arial" pitchFamily="34" charset="0"/>
              </a:rPr>
              <a:t>         </a:t>
            </a:r>
            <a:r>
              <a:rPr lang="en-US" altLang="zh-CN" sz="2000">
                <a:solidFill>
                  <a:srgbClr val="FF0000"/>
                </a:solidFill>
                <a:latin typeface="微软雅黑" pitchFamily="34" charset="-122"/>
                <a:ea typeface="微软雅黑" pitchFamily="34" charset="-122"/>
                <a:cs typeface="Arial" pitchFamily="34" charset="0"/>
              </a:rPr>
              <a:t>Cache</a:t>
            </a:r>
            <a:r>
              <a:rPr lang="zh-CN" altLang="en-US" sz="2000">
                <a:solidFill>
                  <a:srgbClr val="FF0000"/>
                </a:solidFill>
                <a:latin typeface="微软雅黑" pitchFamily="34" charset="-122"/>
                <a:ea typeface="微软雅黑" pitchFamily="34" charset="-122"/>
                <a:cs typeface="Arial" pitchFamily="34" charset="0"/>
              </a:rPr>
              <a:t>行号</a:t>
            </a:r>
            <a:r>
              <a:rPr lang="en-US" altLang="zh-CN" sz="2000">
                <a:solidFill>
                  <a:srgbClr val="FF0000"/>
                </a:solidFill>
                <a:latin typeface="微软雅黑" pitchFamily="34" charset="-122"/>
                <a:ea typeface="微软雅黑" pitchFamily="34" charset="-122"/>
                <a:cs typeface="Arial" pitchFamily="34" charset="0"/>
              </a:rPr>
              <a:t>=</a:t>
            </a:r>
            <a:r>
              <a:rPr lang="zh-CN" altLang="en-US" sz="2000">
                <a:solidFill>
                  <a:srgbClr val="FF0000"/>
                </a:solidFill>
                <a:latin typeface="微软雅黑" pitchFamily="34" charset="-122"/>
                <a:ea typeface="微软雅黑" pitchFamily="34" charset="-122"/>
                <a:cs typeface="Arial" pitchFamily="34" charset="0"/>
              </a:rPr>
              <a:t>主存块号 </a:t>
            </a:r>
            <a:r>
              <a:rPr lang="en-US" altLang="zh-CN" sz="2000">
                <a:solidFill>
                  <a:srgbClr val="FF0000"/>
                </a:solidFill>
                <a:latin typeface="微软雅黑" pitchFamily="34" charset="-122"/>
                <a:ea typeface="微软雅黑" pitchFamily="34" charset="-122"/>
                <a:cs typeface="Arial" pitchFamily="34" charset="0"/>
              </a:rPr>
              <a:t>mod Cache</a:t>
            </a:r>
            <a:r>
              <a:rPr lang="zh-CN" altLang="en-US" sz="2000">
                <a:solidFill>
                  <a:srgbClr val="FF0000"/>
                </a:solidFill>
                <a:latin typeface="微软雅黑" pitchFamily="34" charset="-122"/>
                <a:ea typeface="微软雅黑" pitchFamily="34" charset="-122"/>
                <a:cs typeface="Arial" pitchFamily="34" charset="0"/>
              </a:rPr>
              <a:t>行数</a:t>
            </a:r>
          </a:p>
          <a:p>
            <a:pPr eaLnBrk="1" hangingPunct="1">
              <a:buFontTx/>
              <a:buNone/>
            </a:pPr>
            <a:r>
              <a:rPr lang="zh-CN" altLang="en-US" sz="2000">
                <a:solidFill>
                  <a:srgbClr val="FF0000"/>
                </a:solidFill>
                <a:latin typeface="微软雅黑" pitchFamily="34" charset="-122"/>
                <a:ea typeface="微软雅黑" pitchFamily="34" charset="-122"/>
                <a:cs typeface="Arial" pitchFamily="34" charset="0"/>
              </a:rPr>
              <a:t>           举例：4=100 </a:t>
            </a:r>
            <a:r>
              <a:rPr lang="en-US" altLang="zh-CN" sz="2000">
                <a:solidFill>
                  <a:srgbClr val="FF0000"/>
                </a:solidFill>
                <a:latin typeface="微软雅黑" pitchFamily="34" charset="-122"/>
                <a:ea typeface="微软雅黑" pitchFamily="34" charset="-122"/>
                <a:cs typeface="Arial" pitchFamily="34" charset="0"/>
              </a:rPr>
              <a:t>mod 16  </a:t>
            </a:r>
            <a:r>
              <a:rPr lang="zh-CN" altLang="en-US" sz="2000">
                <a:solidFill>
                  <a:srgbClr val="FF0000"/>
                </a:solidFill>
                <a:latin typeface="微软雅黑" pitchFamily="34" charset="-122"/>
                <a:ea typeface="微软雅黑" pitchFamily="34" charset="-122"/>
                <a:cs typeface="Arial" pitchFamily="34" charset="0"/>
              </a:rPr>
              <a:t>（假定</a:t>
            </a:r>
            <a:r>
              <a:rPr lang="en-US" altLang="zh-CN" sz="2000">
                <a:solidFill>
                  <a:srgbClr val="FF0000"/>
                </a:solidFill>
                <a:latin typeface="微软雅黑" pitchFamily="34" charset="-122"/>
                <a:ea typeface="微软雅黑" pitchFamily="34" charset="-122"/>
                <a:cs typeface="Arial" pitchFamily="34" charset="0"/>
              </a:rPr>
              <a:t>Cache</a:t>
            </a:r>
            <a:r>
              <a:rPr lang="zh-CN" altLang="en-US" sz="2000">
                <a:solidFill>
                  <a:srgbClr val="FF0000"/>
                </a:solidFill>
                <a:latin typeface="微软雅黑" pitchFamily="34" charset="-122"/>
                <a:ea typeface="微软雅黑" pitchFamily="34" charset="-122"/>
                <a:cs typeface="Arial" pitchFamily="34" charset="0"/>
              </a:rPr>
              <a:t>共有</a:t>
            </a:r>
            <a:r>
              <a:rPr lang="en-US" altLang="zh-CN" sz="2000">
                <a:solidFill>
                  <a:srgbClr val="FF0000"/>
                </a:solidFill>
                <a:latin typeface="微软雅黑" pitchFamily="34" charset="-122"/>
                <a:ea typeface="微软雅黑" pitchFamily="34" charset="-122"/>
                <a:cs typeface="Arial" pitchFamily="34" charset="0"/>
              </a:rPr>
              <a:t>16</a:t>
            </a:r>
            <a:r>
              <a:rPr lang="zh-CN" altLang="en-US" sz="2000">
                <a:solidFill>
                  <a:srgbClr val="FF0000"/>
                </a:solidFill>
                <a:latin typeface="微软雅黑" pitchFamily="34" charset="-122"/>
                <a:ea typeface="微软雅黑" pitchFamily="34" charset="-122"/>
                <a:cs typeface="Arial" pitchFamily="34" charset="0"/>
              </a:rPr>
              <a:t>行）</a:t>
            </a:r>
          </a:p>
          <a:p>
            <a:pPr eaLnBrk="1" hangingPunct="1">
              <a:buFontTx/>
              <a:buNone/>
            </a:pPr>
            <a:r>
              <a:rPr lang="en-US" altLang="zh-CN" sz="2000">
                <a:solidFill>
                  <a:srgbClr val="FF0000"/>
                </a:solidFill>
                <a:latin typeface="微软雅黑" pitchFamily="34" charset="-122"/>
                <a:ea typeface="微软雅黑" pitchFamily="34" charset="-122"/>
                <a:cs typeface="Arial" pitchFamily="34" charset="0"/>
              </a:rPr>
              <a:t>            (</a:t>
            </a:r>
            <a:r>
              <a:rPr lang="zh-CN" altLang="en-US" sz="2000">
                <a:solidFill>
                  <a:srgbClr val="FF0000"/>
                </a:solidFill>
                <a:latin typeface="微软雅黑" pitchFamily="34" charset="-122"/>
                <a:ea typeface="微软雅黑" pitchFamily="34" charset="-122"/>
                <a:cs typeface="Arial" pitchFamily="34" charset="0"/>
              </a:rPr>
              <a:t>说明：主存第100块应映射到</a:t>
            </a:r>
            <a:r>
              <a:rPr lang="en-US" altLang="zh-CN" sz="2000">
                <a:solidFill>
                  <a:srgbClr val="FF0000"/>
                </a:solidFill>
                <a:latin typeface="微软雅黑" pitchFamily="34" charset="-122"/>
                <a:ea typeface="微软雅黑" pitchFamily="34" charset="-122"/>
                <a:cs typeface="Arial" pitchFamily="34" charset="0"/>
              </a:rPr>
              <a:t>Cache</a:t>
            </a:r>
            <a:r>
              <a:rPr lang="zh-CN" altLang="en-US" sz="2000">
                <a:solidFill>
                  <a:srgbClr val="FF0000"/>
                </a:solidFill>
                <a:latin typeface="微软雅黑" pitchFamily="34" charset="-122"/>
                <a:ea typeface="微软雅黑" pitchFamily="34" charset="-122"/>
                <a:cs typeface="Arial" pitchFamily="34" charset="0"/>
              </a:rPr>
              <a:t>的第4行中。)</a:t>
            </a:r>
          </a:p>
        </p:txBody>
      </p:sp>
      <p:sp>
        <p:nvSpPr>
          <p:cNvPr id="421893" name="Rectangle 5"/>
          <p:cNvSpPr>
            <a:spLocks noChangeArrowheads="1"/>
          </p:cNvSpPr>
          <p:nvPr/>
        </p:nvSpPr>
        <p:spPr bwMode="auto">
          <a:xfrm>
            <a:off x="206375" y="3722688"/>
            <a:ext cx="8596313" cy="3036887"/>
          </a:xfrm>
          <a:prstGeom prst="rect">
            <a:avLst/>
          </a:prstGeom>
          <a:noFill/>
          <a:ln w="9525">
            <a:noFill/>
            <a:miter lim="800000"/>
            <a:headEnd/>
            <a:tailEnd/>
          </a:ln>
        </p:spPr>
        <p:txBody>
          <a:bodyPr/>
          <a:lstStyle/>
          <a:p>
            <a:pPr marL="342900" indent="-342900" eaLnBrk="1" hangingPunct="1">
              <a:lnSpc>
                <a:spcPct val="105000"/>
              </a:lnSpc>
              <a:spcBef>
                <a:spcPct val="20000"/>
              </a:spcBef>
              <a:buClr>
                <a:schemeClr val="tx1"/>
              </a:buClr>
              <a:buSzPct val="80000"/>
              <a:buFont typeface="Wingdings" pitchFamily="2" charset="2"/>
              <a:buChar char="u"/>
            </a:pPr>
            <a:r>
              <a:rPr kumimoji="1" lang="zh-CN" altLang="en-US" sz="2200" b="1">
                <a:latin typeface="微软雅黑" pitchFamily="34" charset="-122"/>
                <a:ea typeface="微软雅黑" pitchFamily="34" charset="-122"/>
                <a:cs typeface="Arial" pitchFamily="34" charset="0"/>
              </a:rPr>
              <a:t>特点：</a:t>
            </a:r>
          </a:p>
          <a:p>
            <a:pPr marL="742950" lvl="1" indent="-285750" eaLnBrk="1" hangingPunct="1">
              <a:lnSpc>
                <a:spcPct val="105000"/>
              </a:lnSpc>
              <a:spcBef>
                <a:spcPct val="20000"/>
              </a:spcBef>
              <a:buFontTx/>
              <a:buChar char="–"/>
            </a:pPr>
            <a:r>
              <a:rPr kumimoji="1" lang="zh-CN" altLang="en-US" sz="2200" b="1">
                <a:solidFill>
                  <a:srgbClr val="000099"/>
                </a:solidFill>
                <a:latin typeface="微软雅黑" pitchFamily="34" charset="-122"/>
                <a:ea typeface="微软雅黑" pitchFamily="34" charset="-122"/>
                <a:cs typeface="Arial" pitchFamily="34" charset="0"/>
              </a:rPr>
              <a:t>容易实现，命中时间短</a:t>
            </a:r>
          </a:p>
          <a:p>
            <a:pPr marL="742950" lvl="1" indent="-285750" eaLnBrk="1" hangingPunct="1">
              <a:lnSpc>
                <a:spcPct val="105000"/>
              </a:lnSpc>
              <a:spcBef>
                <a:spcPct val="20000"/>
              </a:spcBef>
              <a:buFontTx/>
              <a:buChar char="–"/>
            </a:pPr>
            <a:r>
              <a:rPr kumimoji="1" lang="zh-CN" altLang="en-US" sz="2200" b="1">
                <a:solidFill>
                  <a:srgbClr val="000099"/>
                </a:solidFill>
                <a:latin typeface="微软雅黑" pitchFamily="34" charset="-122"/>
                <a:ea typeface="微软雅黑" pitchFamily="34" charset="-122"/>
                <a:cs typeface="Arial" pitchFamily="34" charset="0"/>
              </a:rPr>
              <a:t>无需考虑淘汰（替换）问题</a:t>
            </a:r>
          </a:p>
          <a:p>
            <a:pPr marL="742950" lvl="1" indent="-285750" eaLnBrk="1" hangingPunct="1">
              <a:lnSpc>
                <a:spcPct val="105000"/>
              </a:lnSpc>
              <a:spcBef>
                <a:spcPct val="20000"/>
              </a:spcBef>
              <a:buFontTx/>
              <a:buChar char="–"/>
            </a:pPr>
            <a:r>
              <a:rPr kumimoji="1" lang="zh-CN" altLang="en-US" sz="2200" b="1">
                <a:solidFill>
                  <a:srgbClr val="000099"/>
                </a:solidFill>
                <a:latin typeface="微软雅黑" pitchFamily="34" charset="-122"/>
                <a:ea typeface="微软雅黑" pitchFamily="34" charset="-122"/>
                <a:cs typeface="Arial" pitchFamily="34" charset="0"/>
              </a:rPr>
              <a:t>但不够灵活，</a:t>
            </a:r>
            <a:r>
              <a:rPr kumimoji="1" lang="en-US" altLang="zh-CN" sz="2200" b="1">
                <a:solidFill>
                  <a:srgbClr val="000099"/>
                </a:solidFill>
                <a:latin typeface="微软雅黑" pitchFamily="34" charset="-122"/>
                <a:ea typeface="微软雅黑" pitchFamily="34" charset="-122"/>
                <a:cs typeface="Arial" pitchFamily="34" charset="0"/>
              </a:rPr>
              <a:t>Cache</a:t>
            </a:r>
            <a:r>
              <a:rPr kumimoji="1" lang="zh-CN" altLang="en-US" sz="2200" b="1">
                <a:solidFill>
                  <a:srgbClr val="000099"/>
                </a:solidFill>
                <a:latin typeface="微软雅黑" pitchFamily="34" charset="-122"/>
                <a:ea typeface="微软雅黑" pitchFamily="34" charset="-122"/>
                <a:cs typeface="Arial" pitchFamily="34" charset="0"/>
              </a:rPr>
              <a:t>存储空间得不到充分利用，命中率低</a:t>
            </a:r>
            <a:endParaRPr kumimoji="1" lang="en-US" altLang="zh-CN" sz="2200" b="1">
              <a:solidFill>
                <a:srgbClr val="000099"/>
              </a:solidFill>
              <a:latin typeface="微软雅黑" pitchFamily="34" charset="-122"/>
              <a:ea typeface="微软雅黑" pitchFamily="34" charset="-122"/>
              <a:cs typeface="Arial" pitchFamily="34" charset="0"/>
            </a:endParaRPr>
          </a:p>
          <a:p>
            <a:pPr marL="742950" lvl="1" indent="-285750" eaLnBrk="1" hangingPunct="1">
              <a:lnSpc>
                <a:spcPct val="105000"/>
              </a:lnSpc>
              <a:spcBef>
                <a:spcPct val="20000"/>
              </a:spcBef>
            </a:pPr>
            <a:r>
              <a:rPr kumimoji="1" lang="zh-CN" altLang="en-US" sz="2200" b="1">
                <a:solidFill>
                  <a:srgbClr val="006600"/>
                </a:solidFill>
                <a:latin typeface="微软雅黑" pitchFamily="34" charset="-122"/>
                <a:ea typeface="微软雅黑" pitchFamily="34" charset="-122"/>
                <a:cs typeface="Arial" pitchFamily="34" charset="0"/>
              </a:rPr>
              <a:t>  </a:t>
            </a:r>
            <a:r>
              <a:rPr kumimoji="1" lang="zh-CN" altLang="en-US" sz="2200" b="1">
                <a:solidFill>
                  <a:srgbClr val="FF0000"/>
                </a:solidFill>
                <a:latin typeface="微软雅黑" pitchFamily="34" charset="-122"/>
                <a:ea typeface="微软雅黑" pitchFamily="34" charset="-122"/>
                <a:cs typeface="Arial" pitchFamily="34" charset="0"/>
              </a:rPr>
              <a:t>例如，需将主存第0块与第16块同时复制到</a:t>
            </a:r>
            <a:r>
              <a:rPr kumimoji="1" lang="en-US" altLang="zh-CN" sz="2200" b="1">
                <a:solidFill>
                  <a:srgbClr val="FF0000"/>
                </a:solidFill>
                <a:latin typeface="微软雅黑" pitchFamily="34" charset="-122"/>
                <a:ea typeface="微软雅黑" pitchFamily="34" charset="-122"/>
                <a:cs typeface="Arial" pitchFamily="34" charset="0"/>
              </a:rPr>
              <a:t>Cache</a:t>
            </a:r>
            <a:r>
              <a:rPr kumimoji="1" lang="zh-CN" altLang="en-US" sz="2200" b="1">
                <a:solidFill>
                  <a:srgbClr val="FF0000"/>
                </a:solidFill>
                <a:latin typeface="微软雅黑" pitchFamily="34" charset="-122"/>
                <a:ea typeface="微软雅黑" pitchFamily="34" charset="-122"/>
                <a:cs typeface="Arial" pitchFamily="34" charset="0"/>
              </a:rPr>
              <a:t>中时，由于它们都只能复制到</a:t>
            </a:r>
            <a:r>
              <a:rPr kumimoji="1" lang="en-US" altLang="zh-CN" sz="2200" b="1">
                <a:solidFill>
                  <a:srgbClr val="FF0000"/>
                </a:solidFill>
                <a:latin typeface="微软雅黑" pitchFamily="34" charset="-122"/>
                <a:ea typeface="微软雅黑" pitchFamily="34" charset="-122"/>
                <a:cs typeface="Arial" pitchFamily="34" charset="0"/>
              </a:rPr>
              <a:t>Cache</a:t>
            </a:r>
            <a:r>
              <a:rPr kumimoji="1" lang="zh-CN" altLang="en-US" sz="2200" b="1">
                <a:solidFill>
                  <a:srgbClr val="FF0000"/>
                </a:solidFill>
                <a:latin typeface="微软雅黑" pitchFamily="34" charset="-122"/>
                <a:ea typeface="微软雅黑" pitchFamily="34" charset="-122"/>
                <a:cs typeface="Arial" pitchFamily="34" charset="0"/>
              </a:rPr>
              <a:t>第0行，即使</a:t>
            </a:r>
            <a:r>
              <a:rPr kumimoji="1" lang="en-US" altLang="zh-CN" sz="2200" b="1">
                <a:solidFill>
                  <a:srgbClr val="FF0000"/>
                </a:solidFill>
                <a:latin typeface="微软雅黑" pitchFamily="34" charset="-122"/>
                <a:ea typeface="微软雅黑" pitchFamily="34" charset="-122"/>
                <a:cs typeface="Arial" pitchFamily="34" charset="0"/>
              </a:rPr>
              <a:t>Cache</a:t>
            </a:r>
            <a:r>
              <a:rPr kumimoji="1" lang="zh-CN" altLang="en-US" sz="2200" b="1">
                <a:solidFill>
                  <a:srgbClr val="FF0000"/>
                </a:solidFill>
                <a:latin typeface="微软雅黑" pitchFamily="34" charset="-122"/>
                <a:ea typeface="微软雅黑" pitchFamily="34" charset="-122"/>
                <a:cs typeface="Arial" pitchFamily="34" charset="0"/>
              </a:rPr>
              <a:t>其它行空闲，也有一个主存块不能写入</a:t>
            </a:r>
            <a:r>
              <a:rPr kumimoji="1" lang="en-US" altLang="zh-CN" sz="2200" b="1">
                <a:solidFill>
                  <a:srgbClr val="FF0000"/>
                </a:solidFill>
                <a:latin typeface="微软雅黑" pitchFamily="34" charset="-122"/>
                <a:ea typeface="微软雅黑" pitchFamily="34" charset="-122"/>
                <a:cs typeface="Arial" pitchFamily="34" charset="0"/>
              </a:rPr>
              <a:t>Cache。</a:t>
            </a:r>
            <a:r>
              <a:rPr kumimoji="1" lang="zh-CN" altLang="en-US" sz="2200" b="1">
                <a:solidFill>
                  <a:srgbClr val="FF0000"/>
                </a:solidFill>
                <a:latin typeface="微软雅黑" pitchFamily="34" charset="-122"/>
                <a:ea typeface="微软雅黑" pitchFamily="34" charset="-122"/>
                <a:cs typeface="Arial" pitchFamily="34" charset="0"/>
              </a:rPr>
              <a:t>这样就会产生频繁的 </a:t>
            </a:r>
            <a:r>
              <a:rPr kumimoji="1" lang="en-US" altLang="zh-CN" sz="2200" b="1">
                <a:solidFill>
                  <a:srgbClr val="FF0000"/>
                </a:solidFill>
                <a:latin typeface="微软雅黑" pitchFamily="34" charset="-122"/>
                <a:ea typeface="微软雅黑" pitchFamily="34" charset="-122"/>
                <a:cs typeface="Arial" pitchFamily="34" charset="0"/>
              </a:rPr>
              <a:t>Cache</a:t>
            </a:r>
            <a:r>
              <a:rPr kumimoji="1" lang="zh-CN" altLang="en-US" sz="2200" b="1">
                <a:solidFill>
                  <a:srgbClr val="FF0000"/>
                </a:solidFill>
                <a:latin typeface="微软雅黑" pitchFamily="34" charset="-122"/>
                <a:ea typeface="微软雅黑" pitchFamily="34" charset="-122"/>
                <a:cs typeface="Arial" pitchFamily="34" charset="0"/>
              </a:rPr>
              <a:t>装入。</a:t>
            </a:r>
            <a:endParaRPr kumimoji="1" lang="en-US" altLang="zh-CN" sz="2200" b="1">
              <a:solidFill>
                <a:srgbClr val="FF0000"/>
              </a:solidFill>
              <a:latin typeface="微软雅黑" pitchFamily="34" charset="-122"/>
              <a:ea typeface="微软雅黑" pitchFamily="34" charset="-122"/>
            </a:endParaRPr>
          </a:p>
        </p:txBody>
      </p:sp>
      <p:sp>
        <p:nvSpPr>
          <p:cNvPr id="421894" name="Text Box 6"/>
          <p:cNvSpPr txBox="1">
            <a:spLocks noChangeArrowheads="1"/>
          </p:cNvSpPr>
          <p:nvPr/>
        </p:nvSpPr>
        <p:spPr bwMode="auto">
          <a:xfrm>
            <a:off x="7767638" y="4419600"/>
            <a:ext cx="1117600"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2" action="ppaction://hlinksldjump"/>
              </a:rPr>
              <a:t>SKIP</a:t>
            </a:r>
            <a:endParaRPr kumimoji="1" lang="en-US" altLang="zh-CN" sz="1800" b="1" i="1">
              <a:solidFill>
                <a:srgbClr val="666699"/>
              </a:solidFill>
              <a:ea typeface="华文新魏" pitchFamily="2" charset="-122"/>
            </a:endParaRPr>
          </a:p>
        </p:txBody>
      </p:sp>
      <p:sp>
        <p:nvSpPr>
          <p:cNvPr id="421895" name="Text Box 7"/>
          <p:cNvSpPr txBox="1">
            <a:spLocks noChangeArrowheads="1"/>
          </p:cNvSpPr>
          <p:nvPr/>
        </p:nvSpPr>
        <p:spPr bwMode="auto">
          <a:xfrm>
            <a:off x="5427663" y="1989138"/>
            <a:ext cx="3149600" cy="3349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0000FF"/>
                </a:solidFill>
                <a:ea typeface="黑体" pitchFamily="49" charset="-122"/>
              </a:rPr>
              <a:t>块（行）都从</a:t>
            </a:r>
            <a:r>
              <a:rPr kumimoji="1" lang="en-US" altLang="zh-CN" sz="2200" b="1">
                <a:solidFill>
                  <a:srgbClr val="0000FF"/>
                </a:solidFill>
                <a:ea typeface="黑体" pitchFamily="49" charset="-122"/>
              </a:rPr>
              <a:t>0</a:t>
            </a:r>
            <a:r>
              <a:rPr kumimoji="1" lang="zh-CN" altLang="en-US" sz="2200" b="1">
                <a:solidFill>
                  <a:srgbClr val="0000FF"/>
                </a:solidFill>
                <a:ea typeface="黑体" pitchFamily="49" charset="-122"/>
              </a:rPr>
              <a:t>开始编号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xEl>
                                              <p:pRg st="1" end="1"/>
                                            </p:txEl>
                                          </p:spTgt>
                                        </p:tgtEl>
                                        <p:attrNameLst>
                                          <p:attrName>style.visibility</p:attrName>
                                        </p:attrNameLst>
                                      </p:cBhvr>
                                      <p:to>
                                        <p:strVal val="visible"/>
                                      </p:to>
                                    </p:set>
                                    <p:animEffect transition="in" filter="blinds(horizontal)">
                                      <p:cBhvr>
                                        <p:cTn id="7" dur="500"/>
                                        <p:tgtEl>
                                          <p:spTgt spid="4218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12" dur="500"/>
                                        <p:tgtEl>
                                          <p:spTgt spid="421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17" dur="500"/>
                                        <p:tgtEl>
                                          <p:spTgt spid="421891">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20" dur="500"/>
                                        <p:tgtEl>
                                          <p:spTgt spid="42189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21891">
                                            <p:txEl>
                                              <p:pRg st="5" end="5"/>
                                            </p:txEl>
                                          </p:spTgt>
                                        </p:tgtEl>
                                        <p:attrNameLst>
                                          <p:attrName>style.visibility</p:attrName>
                                        </p:attrNameLst>
                                      </p:cBhvr>
                                      <p:to>
                                        <p:strVal val="visible"/>
                                      </p:to>
                                    </p:set>
                                    <p:animEffect transition="in" filter="blinds(horizontal)">
                                      <p:cBhvr>
                                        <p:cTn id="25" dur="500"/>
                                        <p:tgtEl>
                                          <p:spTgt spid="42189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21891">
                                            <p:txEl>
                                              <p:pRg st="6" end="6"/>
                                            </p:txEl>
                                          </p:spTgt>
                                        </p:tgtEl>
                                        <p:attrNameLst>
                                          <p:attrName>style.visibility</p:attrName>
                                        </p:attrNameLst>
                                      </p:cBhvr>
                                      <p:to>
                                        <p:strVal val="visible"/>
                                      </p:to>
                                    </p:set>
                                    <p:animEffect transition="in" filter="blinds(horizontal)">
                                      <p:cBhvr>
                                        <p:cTn id="28" dur="500"/>
                                        <p:tgtEl>
                                          <p:spTgt spid="421891">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21895"/>
                                        </p:tgtEl>
                                        <p:attrNameLst>
                                          <p:attrName>style.visibility</p:attrName>
                                        </p:attrNameLst>
                                      </p:cBhvr>
                                      <p:to>
                                        <p:strVal val="visible"/>
                                      </p:to>
                                    </p:set>
                                    <p:animEffect transition="in" filter="blinds(horizontal)">
                                      <p:cBhvr>
                                        <p:cTn id="33" dur="500"/>
                                        <p:tgtEl>
                                          <p:spTgt spid="42189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21893">
                                            <p:txEl>
                                              <p:pRg st="1" end="1"/>
                                            </p:txEl>
                                          </p:spTgt>
                                        </p:tgtEl>
                                        <p:attrNameLst>
                                          <p:attrName>style.visibility</p:attrName>
                                        </p:attrNameLst>
                                      </p:cBhvr>
                                      <p:to>
                                        <p:strVal val="visible"/>
                                      </p:to>
                                    </p:set>
                                    <p:animEffect transition="in" filter="blinds(horizontal)">
                                      <p:cBhvr>
                                        <p:cTn id="38" dur="500"/>
                                        <p:tgtEl>
                                          <p:spTgt spid="42189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21893">
                                            <p:txEl>
                                              <p:pRg st="2" end="2"/>
                                            </p:txEl>
                                          </p:spTgt>
                                        </p:tgtEl>
                                        <p:attrNameLst>
                                          <p:attrName>style.visibility</p:attrName>
                                        </p:attrNameLst>
                                      </p:cBhvr>
                                      <p:to>
                                        <p:strVal val="visible"/>
                                      </p:to>
                                    </p:set>
                                    <p:animEffect transition="in" filter="blinds(horizontal)">
                                      <p:cBhvr>
                                        <p:cTn id="43" dur="500"/>
                                        <p:tgtEl>
                                          <p:spTgt spid="42189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21893">
                                            <p:txEl>
                                              <p:pRg st="3" end="3"/>
                                            </p:txEl>
                                          </p:spTgt>
                                        </p:tgtEl>
                                        <p:attrNameLst>
                                          <p:attrName>style.visibility</p:attrName>
                                        </p:attrNameLst>
                                      </p:cBhvr>
                                      <p:to>
                                        <p:strVal val="visible"/>
                                      </p:to>
                                    </p:set>
                                    <p:animEffect transition="in" filter="blinds(horizontal)">
                                      <p:cBhvr>
                                        <p:cTn id="48" dur="500"/>
                                        <p:tgtEl>
                                          <p:spTgt spid="421893">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21893">
                                            <p:txEl>
                                              <p:pRg st="4" end="4"/>
                                            </p:txEl>
                                          </p:spTgt>
                                        </p:tgtEl>
                                        <p:attrNameLst>
                                          <p:attrName>style.visibility</p:attrName>
                                        </p:attrNameLst>
                                      </p:cBhvr>
                                      <p:to>
                                        <p:strVal val="visible"/>
                                      </p:to>
                                    </p:set>
                                    <p:animEffect transition="in" filter="blinds(horizontal)">
                                      <p:cBhvr>
                                        <p:cTn id="53" dur="500"/>
                                        <p:tgtEl>
                                          <p:spTgt spid="421893">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21894"/>
                                        </p:tgtEl>
                                        <p:attrNameLst>
                                          <p:attrName>style.visibility</p:attrName>
                                        </p:attrNameLst>
                                      </p:cBhvr>
                                      <p:to>
                                        <p:strVal val="visible"/>
                                      </p:to>
                                    </p:set>
                                    <p:animEffect transition="in" filter="blinds(horizontal)">
                                      <p:cBhvr>
                                        <p:cTn id="58" dur="500"/>
                                        <p:tgtEl>
                                          <p:spTgt spid="421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4" grpId="0"/>
      <p:bldP spid="42189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idx="4294967295"/>
          </p:nvPr>
        </p:nvSpPr>
        <p:spPr>
          <a:xfrm>
            <a:off x="476250" y="141288"/>
            <a:ext cx="8640763" cy="452437"/>
          </a:xfrm>
        </p:spPr>
        <p:txBody>
          <a:bodyPr lIns="91440" tIns="45720" rIns="91440" bIns="45720" anchor="ctr"/>
          <a:lstStyle/>
          <a:p>
            <a:pPr eaLnBrk="1" hangingPunct="1"/>
            <a:r>
              <a:rPr lang="zh-CN" altLang="en-US"/>
              <a:t>直接映射</a:t>
            </a:r>
            <a:r>
              <a:rPr lang="en-US" altLang="zh-CN"/>
              <a:t>Cache</a:t>
            </a:r>
            <a:r>
              <a:rPr lang="zh-CN" altLang="en-US"/>
              <a:t>组织示意图</a:t>
            </a:r>
          </a:p>
        </p:txBody>
      </p:sp>
      <p:pic>
        <p:nvPicPr>
          <p:cNvPr id="578563" name="Picture 3" descr="直接映射的Cache组织示意图"/>
          <p:cNvPicPr>
            <a:picLocks noChangeAspect="1" noChangeArrowheads="1"/>
          </p:cNvPicPr>
          <p:nvPr/>
        </p:nvPicPr>
        <p:blipFill>
          <a:blip r:embed="rId3"/>
          <a:srcRect/>
          <a:stretch>
            <a:fillRect/>
          </a:stretch>
        </p:blipFill>
        <p:spPr bwMode="auto">
          <a:xfrm>
            <a:off x="2311400" y="998538"/>
            <a:ext cx="6832600" cy="5400675"/>
          </a:xfrm>
          <a:prstGeom prst="rect">
            <a:avLst/>
          </a:prstGeom>
          <a:noFill/>
          <a:ln w="9525">
            <a:solidFill>
              <a:srgbClr val="0000FF"/>
            </a:solidFill>
            <a:miter lim="800000"/>
            <a:headEnd/>
            <a:tailEnd/>
          </a:ln>
        </p:spPr>
      </p:pic>
      <p:sp>
        <p:nvSpPr>
          <p:cNvPr id="578564" name="Rectangle 4"/>
          <p:cNvSpPr>
            <a:spLocks noChangeArrowheads="1"/>
          </p:cNvSpPr>
          <p:nvPr/>
        </p:nvSpPr>
        <p:spPr bwMode="auto">
          <a:xfrm>
            <a:off x="250825" y="279400"/>
            <a:ext cx="2200275" cy="30480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dirty="0">
                <a:solidFill>
                  <a:srgbClr val="0000FF"/>
                </a:solidFill>
                <a:latin typeface="微软雅黑" pitchFamily="34" charset="-122"/>
                <a:ea typeface="微软雅黑" pitchFamily="34" charset="-122"/>
              </a:rPr>
              <a:t>假定</a:t>
            </a:r>
            <a:r>
              <a:rPr kumimoji="1" lang="zh-CN" altLang="en-US" sz="2000" b="1" dirty="0">
                <a:solidFill>
                  <a:srgbClr val="0000FF"/>
                </a:solidFill>
                <a:latin typeface="微软雅黑" pitchFamily="34" charset="-122"/>
                <a:ea typeface="微软雅黑" pitchFamily="34" charset="-122"/>
                <a:cs typeface="Arial" pitchFamily="34" charset="0"/>
              </a:rPr>
              <a:t>数据在主存和</a:t>
            </a:r>
            <a:r>
              <a:rPr kumimoji="1" lang="en-US" altLang="zh-CN" sz="2000" b="1" dirty="0">
                <a:solidFill>
                  <a:srgbClr val="0000FF"/>
                </a:solidFill>
                <a:latin typeface="微软雅黑" pitchFamily="34" charset="-122"/>
                <a:ea typeface="微软雅黑" pitchFamily="34" charset="-122"/>
                <a:cs typeface="Arial" pitchFamily="34" charset="0"/>
              </a:rPr>
              <a:t>Cache</a:t>
            </a:r>
            <a:r>
              <a:rPr kumimoji="1" lang="zh-CN" altLang="en-US" sz="2000" b="1" dirty="0">
                <a:solidFill>
                  <a:srgbClr val="0000FF"/>
                </a:solidFill>
                <a:latin typeface="微软雅黑" pitchFamily="34" charset="-122"/>
                <a:ea typeface="微软雅黑" pitchFamily="34" charset="-122"/>
                <a:cs typeface="Arial" pitchFamily="34" charset="0"/>
              </a:rPr>
              <a:t>间的传送单位为512字。</a:t>
            </a:r>
          </a:p>
          <a:p>
            <a:pPr eaLnBrk="1" hangingPunct="1">
              <a:spcBef>
                <a:spcPct val="50000"/>
              </a:spcBef>
            </a:pPr>
            <a:r>
              <a:rPr kumimoji="1" lang="en-US" altLang="zh-CN" sz="2000" b="1" dirty="0">
                <a:solidFill>
                  <a:srgbClr val="0000FF"/>
                </a:solidFill>
                <a:latin typeface="微软雅黑" pitchFamily="34" charset="-122"/>
                <a:ea typeface="微软雅黑" pitchFamily="34" charset="-122"/>
                <a:cs typeface="Arial" pitchFamily="34" charset="0"/>
              </a:rPr>
              <a:t>Cache</a:t>
            </a:r>
            <a:r>
              <a:rPr kumimoji="1" lang="zh-CN" altLang="en-US" sz="2000" b="1" dirty="0">
                <a:solidFill>
                  <a:srgbClr val="0000FF"/>
                </a:solidFill>
                <a:latin typeface="微软雅黑" pitchFamily="34" charset="-122"/>
                <a:ea typeface="微软雅黑" pitchFamily="34" charset="-122"/>
                <a:cs typeface="Arial" pitchFamily="34" charset="0"/>
              </a:rPr>
              <a:t>大小：2</a:t>
            </a:r>
            <a:r>
              <a:rPr kumimoji="1" lang="zh-CN" altLang="en-US" sz="2000" b="1" baseline="30000" dirty="0">
                <a:solidFill>
                  <a:srgbClr val="0000FF"/>
                </a:solidFill>
                <a:latin typeface="微软雅黑" pitchFamily="34" charset="-122"/>
                <a:ea typeface="微软雅黑" pitchFamily="34" charset="-122"/>
                <a:cs typeface="Arial" pitchFamily="34" charset="0"/>
              </a:rPr>
              <a:t>13</a:t>
            </a:r>
            <a:r>
              <a:rPr kumimoji="1" lang="zh-CN" altLang="en-US" sz="2000" b="1" dirty="0">
                <a:solidFill>
                  <a:srgbClr val="0000FF"/>
                </a:solidFill>
                <a:latin typeface="微软雅黑" pitchFamily="34" charset="-122"/>
                <a:ea typeface="微软雅黑" pitchFamily="34" charset="-122"/>
                <a:cs typeface="Arial" pitchFamily="34" charset="0"/>
              </a:rPr>
              <a:t>字=8</a:t>
            </a:r>
            <a:r>
              <a:rPr kumimoji="1" lang="en-US" altLang="zh-CN" sz="2000" b="1" dirty="0">
                <a:solidFill>
                  <a:srgbClr val="0000FF"/>
                </a:solidFill>
                <a:latin typeface="微软雅黑" pitchFamily="34" charset="-122"/>
                <a:ea typeface="微软雅黑" pitchFamily="34" charset="-122"/>
                <a:cs typeface="Arial" pitchFamily="34" charset="0"/>
              </a:rPr>
              <a:t>K</a:t>
            </a:r>
            <a:r>
              <a:rPr kumimoji="1" lang="zh-CN" altLang="en-US" sz="2000" b="1" dirty="0">
                <a:solidFill>
                  <a:srgbClr val="0000FF"/>
                </a:solidFill>
                <a:latin typeface="微软雅黑" pitchFamily="34" charset="-122"/>
                <a:ea typeface="微软雅黑" pitchFamily="34" charset="-122"/>
                <a:cs typeface="Arial" pitchFamily="34" charset="0"/>
              </a:rPr>
              <a:t>字=16行 </a:t>
            </a:r>
            <a:r>
              <a:rPr kumimoji="1" lang="en-US" altLang="zh-CN" sz="2000" b="1" dirty="0">
                <a:solidFill>
                  <a:srgbClr val="0000FF"/>
                </a:solidFill>
                <a:latin typeface="微软雅黑" pitchFamily="34" charset="-122"/>
                <a:ea typeface="微软雅黑" pitchFamily="34" charset="-122"/>
                <a:cs typeface="Arial" pitchFamily="34" charset="0"/>
              </a:rPr>
              <a:t>x 512</a:t>
            </a:r>
            <a:r>
              <a:rPr kumimoji="1" lang="zh-CN" altLang="en-US" sz="2000" b="1" dirty="0">
                <a:solidFill>
                  <a:srgbClr val="0000FF"/>
                </a:solidFill>
                <a:latin typeface="微软雅黑" pitchFamily="34" charset="-122"/>
                <a:ea typeface="微软雅黑" pitchFamily="34" charset="-122"/>
                <a:cs typeface="Arial" pitchFamily="34" charset="0"/>
              </a:rPr>
              <a:t>字/ 行</a:t>
            </a:r>
          </a:p>
          <a:p>
            <a:pPr eaLnBrk="1" hangingPunct="1">
              <a:spcBef>
                <a:spcPct val="50000"/>
              </a:spcBef>
            </a:pPr>
            <a:r>
              <a:rPr kumimoji="1" lang="zh-CN" altLang="en-US" sz="2000" b="1" dirty="0">
                <a:solidFill>
                  <a:srgbClr val="0000FF"/>
                </a:solidFill>
                <a:latin typeface="微软雅黑" pitchFamily="34" charset="-122"/>
                <a:ea typeface="微软雅黑" pitchFamily="34" charset="-122"/>
                <a:cs typeface="Arial" pitchFamily="34" charset="0"/>
              </a:rPr>
              <a:t> 主存大小：2</a:t>
            </a:r>
            <a:r>
              <a:rPr kumimoji="1" lang="zh-CN" altLang="en-US" sz="2000" b="1" baseline="30000" dirty="0">
                <a:solidFill>
                  <a:srgbClr val="0000FF"/>
                </a:solidFill>
                <a:latin typeface="微软雅黑" pitchFamily="34" charset="-122"/>
                <a:ea typeface="微软雅黑" pitchFamily="34" charset="-122"/>
                <a:cs typeface="Arial" pitchFamily="34" charset="0"/>
              </a:rPr>
              <a:t>20</a:t>
            </a:r>
            <a:r>
              <a:rPr kumimoji="1" lang="zh-CN" altLang="en-US" sz="2000" b="1" dirty="0">
                <a:solidFill>
                  <a:srgbClr val="0000FF"/>
                </a:solidFill>
                <a:latin typeface="微软雅黑" pitchFamily="34" charset="-122"/>
                <a:ea typeface="微软雅黑" pitchFamily="34" charset="-122"/>
                <a:cs typeface="Arial" pitchFamily="34" charset="0"/>
              </a:rPr>
              <a:t>字=1024</a:t>
            </a:r>
            <a:r>
              <a:rPr kumimoji="1" lang="en-US" altLang="zh-CN" sz="2000" b="1" dirty="0">
                <a:solidFill>
                  <a:srgbClr val="0000FF"/>
                </a:solidFill>
                <a:latin typeface="微软雅黑" pitchFamily="34" charset="-122"/>
                <a:ea typeface="微软雅黑" pitchFamily="34" charset="-122"/>
                <a:cs typeface="Arial" pitchFamily="34" charset="0"/>
              </a:rPr>
              <a:t>K</a:t>
            </a:r>
            <a:r>
              <a:rPr kumimoji="1" lang="zh-CN" altLang="en-US" sz="2000" b="1" dirty="0">
                <a:solidFill>
                  <a:srgbClr val="0000FF"/>
                </a:solidFill>
                <a:latin typeface="微软雅黑" pitchFamily="34" charset="-122"/>
                <a:ea typeface="微软雅黑" pitchFamily="34" charset="-122"/>
                <a:cs typeface="Arial" pitchFamily="34" charset="0"/>
              </a:rPr>
              <a:t>字=2048块 </a:t>
            </a:r>
            <a:r>
              <a:rPr kumimoji="1" lang="en-US" altLang="zh-CN" sz="2000" b="1" dirty="0">
                <a:solidFill>
                  <a:srgbClr val="0000FF"/>
                </a:solidFill>
                <a:latin typeface="微软雅黑" pitchFamily="34" charset="-122"/>
                <a:ea typeface="微软雅黑" pitchFamily="34" charset="-122"/>
                <a:cs typeface="Arial" pitchFamily="34" charset="0"/>
              </a:rPr>
              <a:t>x 512</a:t>
            </a:r>
            <a:r>
              <a:rPr kumimoji="1" lang="zh-CN" altLang="en-US" sz="2000" b="1" dirty="0">
                <a:solidFill>
                  <a:srgbClr val="0000FF"/>
                </a:solidFill>
                <a:latin typeface="微软雅黑" pitchFamily="34" charset="-122"/>
                <a:ea typeface="微软雅黑" pitchFamily="34" charset="-122"/>
                <a:cs typeface="Arial" pitchFamily="34" charset="0"/>
              </a:rPr>
              <a:t>字/ 块</a:t>
            </a:r>
          </a:p>
        </p:txBody>
      </p:sp>
      <p:sp>
        <p:nvSpPr>
          <p:cNvPr id="422917" name="Text Box 5"/>
          <p:cNvSpPr txBox="1">
            <a:spLocks noChangeArrowheads="1"/>
          </p:cNvSpPr>
          <p:nvPr/>
        </p:nvSpPr>
        <p:spPr bwMode="auto">
          <a:xfrm>
            <a:off x="296863" y="3519488"/>
            <a:ext cx="1844675" cy="1676400"/>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a:solidFill>
                  <a:srgbClr val="0000FF"/>
                </a:solidFill>
                <a:ea typeface="黑体" pitchFamily="49" charset="-122"/>
                <a:cs typeface="Arial" pitchFamily="34" charset="0"/>
              </a:rPr>
              <a:t>Cache</a:t>
            </a:r>
            <a:r>
              <a:rPr kumimoji="1" lang="zh-CN" altLang="en-US" sz="2000" b="1">
                <a:solidFill>
                  <a:srgbClr val="0000FF"/>
                </a:solidFill>
                <a:ea typeface="黑体" pitchFamily="49" charset="-122"/>
                <a:cs typeface="Arial" pitchFamily="34" charset="0"/>
              </a:rPr>
              <a:t>标记</a:t>
            </a:r>
            <a:r>
              <a:rPr kumimoji="1" lang="en-US" altLang="zh-CN" sz="2000" b="1">
                <a:solidFill>
                  <a:srgbClr val="0000FF"/>
                </a:solidFill>
                <a:ea typeface="黑体" pitchFamily="49" charset="-122"/>
                <a:cs typeface="Arial" pitchFamily="34" charset="0"/>
              </a:rPr>
              <a:t>(tag)</a:t>
            </a:r>
            <a:r>
              <a:rPr kumimoji="1" lang="zh-CN" altLang="en-US" sz="2000" b="1">
                <a:solidFill>
                  <a:srgbClr val="0000FF"/>
                </a:solidFill>
                <a:ea typeface="黑体" pitchFamily="49" charset="-122"/>
                <a:cs typeface="Arial" pitchFamily="34" charset="0"/>
              </a:rPr>
              <a:t>指出对应行取自哪个主存块群</a:t>
            </a:r>
          </a:p>
          <a:p>
            <a:pPr eaLnBrk="1" hangingPunct="1">
              <a:spcBef>
                <a:spcPct val="50000"/>
              </a:spcBef>
            </a:pPr>
            <a:r>
              <a:rPr kumimoji="1" lang="zh-CN" altLang="en-US" sz="2000" b="1">
                <a:solidFill>
                  <a:srgbClr val="0000FF"/>
                </a:solidFill>
                <a:ea typeface="黑体" pitchFamily="49" charset="-122"/>
                <a:cs typeface="Arial" pitchFamily="34" charset="0"/>
              </a:rPr>
              <a:t>指出对应地址位于哪个块群</a:t>
            </a:r>
          </a:p>
        </p:txBody>
      </p:sp>
      <p:sp>
        <p:nvSpPr>
          <p:cNvPr id="422918" name="Line 6"/>
          <p:cNvSpPr>
            <a:spLocks noChangeShapeType="1"/>
          </p:cNvSpPr>
          <p:nvPr/>
        </p:nvSpPr>
        <p:spPr bwMode="auto">
          <a:xfrm flipV="1">
            <a:off x="2097088" y="3068638"/>
            <a:ext cx="674687" cy="720725"/>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422919" name="Line 7"/>
          <p:cNvSpPr>
            <a:spLocks noChangeShapeType="1"/>
          </p:cNvSpPr>
          <p:nvPr/>
        </p:nvSpPr>
        <p:spPr bwMode="auto">
          <a:xfrm>
            <a:off x="1692275" y="4914900"/>
            <a:ext cx="854075" cy="314325"/>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422922" name="Text Box 10"/>
          <p:cNvSpPr txBox="1">
            <a:spLocks noChangeArrowheads="1"/>
          </p:cNvSpPr>
          <p:nvPr/>
        </p:nvSpPr>
        <p:spPr bwMode="auto">
          <a:xfrm>
            <a:off x="296863" y="5273675"/>
            <a:ext cx="1941512" cy="9144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cs typeface="Arial" pitchFamily="34" charset="0"/>
              </a:rPr>
              <a:t>例：如何对</a:t>
            </a:r>
            <a:r>
              <a:rPr kumimoji="1" lang="en-US" altLang="zh-CN" sz="2000" b="1">
                <a:solidFill>
                  <a:srgbClr val="CC0000"/>
                </a:solidFill>
                <a:ea typeface="黑体" pitchFamily="49" charset="-122"/>
                <a:cs typeface="Arial" pitchFamily="34" charset="0"/>
              </a:rPr>
              <a:t>0220CH</a:t>
            </a:r>
            <a:r>
              <a:rPr kumimoji="1" lang="zh-CN" altLang="en-US" sz="2000" b="1">
                <a:solidFill>
                  <a:srgbClr val="CC0000"/>
                </a:solidFill>
                <a:ea typeface="黑体" pitchFamily="49" charset="-122"/>
                <a:cs typeface="Arial" pitchFamily="34" charset="0"/>
              </a:rPr>
              <a:t>单元进行访问？</a:t>
            </a:r>
          </a:p>
        </p:txBody>
      </p:sp>
      <p:sp>
        <p:nvSpPr>
          <p:cNvPr id="578569" name="Text Box 11"/>
          <p:cNvSpPr txBox="1">
            <a:spLocks noChangeArrowheads="1"/>
          </p:cNvSpPr>
          <p:nvPr/>
        </p:nvSpPr>
        <p:spPr bwMode="auto">
          <a:xfrm>
            <a:off x="6334125" y="3629025"/>
            <a:ext cx="866775"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422924" name="Text Box 12"/>
          <p:cNvSpPr txBox="1">
            <a:spLocks noChangeArrowheads="1"/>
          </p:cNvSpPr>
          <p:nvPr/>
        </p:nvSpPr>
        <p:spPr bwMode="auto">
          <a:xfrm>
            <a:off x="6315075" y="3324225"/>
            <a:ext cx="771525" cy="244475"/>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b="1" i="1">
                <a:solidFill>
                  <a:srgbClr val="006600"/>
                </a:solidFill>
                <a:ea typeface="华文新魏" pitchFamily="2" charset="-122"/>
              </a:rPr>
              <a:t>0220CH</a:t>
            </a:r>
          </a:p>
        </p:txBody>
      </p:sp>
      <p:sp>
        <p:nvSpPr>
          <p:cNvPr id="422925" name="Text Box 13"/>
          <p:cNvSpPr txBox="1">
            <a:spLocks noChangeArrowheads="1"/>
          </p:cNvSpPr>
          <p:nvPr/>
        </p:nvSpPr>
        <p:spPr bwMode="auto">
          <a:xfrm>
            <a:off x="2006600" y="6248400"/>
            <a:ext cx="5934075"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en-US" altLang="zh-CN" sz="2000" b="1">
                <a:solidFill>
                  <a:srgbClr val="006600"/>
                </a:solidFill>
                <a:ea typeface="黑体" pitchFamily="49" charset="-122"/>
              </a:rPr>
              <a:t>0000 001</a:t>
            </a:r>
            <a:r>
              <a:rPr kumimoji="1" lang="en-US" altLang="zh-CN" sz="2000" b="1">
                <a:solidFill>
                  <a:srgbClr val="CC0000"/>
                </a:solidFill>
                <a:ea typeface="黑体" pitchFamily="49" charset="-122"/>
              </a:rPr>
              <a:t>0 001</a:t>
            </a:r>
            <a:r>
              <a:rPr kumimoji="1" lang="en-US" altLang="zh-CN" sz="2000" b="1">
                <a:solidFill>
                  <a:srgbClr val="0000FF"/>
                </a:solidFill>
                <a:ea typeface="黑体" pitchFamily="49" charset="-122"/>
              </a:rPr>
              <a:t>0 0000 1100B </a:t>
            </a:r>
            <a:r>
              <a:rPr kumimoji="1" lang="zh-CN" altLang="en-US" sz="2000" b="1">
                <a:solidFill>
                  <a:srgbClr val="0000FF"/>
                </a:solidFill>
                <a:ea typeface="黑体" pitchFamily="49" charset="-122"/>
              </a:rPr>
              <a:t>是第</a:t>
            </a:r>
            <a:r>
              <a:rPr kumimoji="1" lang="en-US" altLang="zh-CN" sz="2000" b="1">
                <a:solidFill>
                  <a:srgbClr val="0000FF"/>
                </a:solidFill>
                <a:ea typeface="黑体" pitchFamily="49" charset="-122"/>
              </a:rPr>
              <a:t>1</a:t>
            </a:r>
            <a:r>
              <a:rPr kumimoji="1" lang="zh-CN" altLang="en-US" sz="2000" b="1">
                <a:solidFill>
                  <a:srgbClr val="0000FF"/>
                </a:solidFill>
                <a:ea typeface="黑体" pitchFamily="49" charset="-122"/>
              </a:rPr>
              <a:t>块群中的</a:t>
            </a:r>
            <a:r>
              <a:rPr kumimoji="1" lang="en-US" altLang="zh-CN" sz="2000" b="1">
                <a:solidFill>
                  <a:srgbClr val="0000FF"/>
                </a:solidFill>
                <a:ea typeface="黑体" pitchFamily="49" charset="-122"/>
              </a:rPr>
              <a:t>0001</a:t>
            </a:r>
            <a:r>
              <a:rPr kumimoji="1" lang="zh-CN" altLang="en-US" sz="2000" b="1">
                <a:solidFill>
                  <a:srgbClr val="0000FF"/>
                </a:solidFill>
                <a:ea typeface="黑体" pitchFamily="49" charset="-122"/>
              </a:rPr>
              <a:t>块（即第</a:t>
            </a:r>
            <a:r>
              <a:rPr kumimoji="1" lang="en-US" altLang="zh-CN" sz="2000" b="1">
                <a:solidFill>
                  <a:srgbClr val="0000FF"/>
                </a:solidFill>
                <a:ea typeface="黑体" pitchFamily="49" charset="-122"/>
              </a:rPr>
              <a:t>17</a:t>
            </a:r>
            <a:r>
              <a:rPr kumimoji="1" lang="zh-CN" altLang="en-US" sz="2000" b="1">
                <a:solidFill>
                  <a:srgbClr val="0000FF"/>
                </a:solidFill>
                <a:ea typeface="黑体" pitchFamily="49" charset="-122"/>
              </a:rPr>
              <a:t>块）中第</a:t>
            </a:r>
            <a:r>
              <a:rPr kumimoji="1" lang="en-US" altLang="zh-CN" sz="2000" b="1">
                <a:solidFill>
                  <a:srgbClr val="0000FF"/>
                </a:solidFill>
                <a:ea typeface="黑体" pitchFamily="49" charset="-122"/>
              </a:rPr>
              <a:t>12</a:t>
            </a:r>
            <a:r>
              <a:rPr kumimoji="1" lang="zh-CN" altLang="en-US" sz="2000" b="1">
                <a:solidFill>
                  <a:srgbClr val="0000FF"/>
                </a:solidFill>
                <a:ea typeface="黑体" pitchFamily="49" charset="-122"/>
              </a:rPr>
              <a:t>个单元！</a:t>
            </a:r>
          </a:p>
        </p:txBody>
      </p:sp>
      <p:sp>
        <p:nvSpPr>
          <p:cNvPr id="422926" name="Rectangle 14"/>
          <p:cNvSpPr>
            <a:spLocks noChangeArrowheads="1"/>
          </p:cNvSpPr>
          <p:nvPr/>
        </p:nvSpPr>
        <p:spPr bwMode="auto">
          <a:xfrm>
            <a:off x="7200900" y="3267075"/>
            <a:ext cx="790575" cy="333375"/>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422927" name="Rectangle 15"/>
          <p:cNvSpPr>
            <a:spLocks noChangeArrowheads="1"/>
          </p:cNvSpPr>
          <p:nvPr/>
        </p:nvSpPr>
        <p:spPr bwMode="auto">
          <a:xfrm>
            <a:off x="3255963" y="2684463"/>
            <a:ext cx="762000" cy="333375"/>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422929" name="Rectangle 17"/>
          <p:cNvSpPr>
            <a:spLocks noChangeArrowheads="1"/>
          </p:cNvSpPr>
          <p:nvPr/>
        </p:nvSpPr>
        <p:spPr bwMode="auto">
          <a:xfrm>
            <a:off x="2592388" y="2779713"/>
            <a:ext cx="788987" cy="244475"/>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b="1">
                <a:solidFill>
                  <a:srgbClr val="FF0000"/>
                </a:solidFill>
                <a:ea typeface="黑体" pitchFamily="49" charset="-122"/>
              </a:rPr>
              <a:t>0000001</a:t>
            </a:r>
            <a:endParaRPr kumimoji="1" lang="zh-CN" altLang="en-US" b="1">
              <a:solidFill>
                <a:srgbClr val="FF0000"/>
              </a:solidFill>
              <a:ea typeface="黑体" pitchFamily="49" charset="-122"/>
            </a:endParaRPr>
          </a:p>
        </p:txBody>
      </p:sp>
      <p:sp>
        <p:nvSpPr>
          <p:cNvPr id="15" name="TextBox 14"/>
          <p:cNvSpPr txBox="1"/>
          <p:nvPr/>
        </p:nvSpPr>
        <p:spPr>
          <a:xfrm>
            <a:off x="3581400" y="5133975"/>
            <a:ext cx="990600" cy="230188"/>
          </a:xfrm>
          <a:prstGeom prst="rect">
            <a:avLst/>
          </a:prstGeom>
          <a:solidFill>
            <a:schemeClr val="bg1"/>
          </a:solidFill>
        </p:spPr>
        <p:txBody>
          <a:bodyPr lIns="0" tIns="0" rIns="0" bIns="0">
            <a:spAutoFit/>
          </a:bodyPr>
          <a:lstStyle/>
          <a:p>
            <a:pPr eaLnBrk="1" hangingPunct="1">
              <a:spcBef>
                <a:spcPct val="50000"/>
              </a:spcBef>
              <a:defRPr/>
            </a:pPr>
            <a:r>
              <a:rPr kumimoji="1" lang="en-US" altLang="zh-CN" sz="1500" b="1" dirty="0">
                <a:solidFill>
                  <a:srgbClr val="FF0000"/>
                </a:solidFill>
                <a:latin typeface="+mn-lt"/>
                <a:ea typeface="黑体" pitchFamily="49" charset="-122"/>
              </a:rPr>
              <a:t>Cache</a:t>
            </a:r>
            <a:r>
              <a:rPr kumimoji="1" lang="zh-CN" altLang="en-US" sz="1500" b="1" dirty="0">
                <a:solidFill>
                  <a:srgbClr val="FF0000"/>
                </a:solidFill>
                <a:latin typeface="+mn-lt"/>
                <a:ea typeface="黑体" pitchFamily="49" charset="-122"/>
              </a:rPr>
              <a:t>索引</a:t>
            </a:r>
          </a:p>
        </p:txBody>
      </p:sp>
      <p:grpSp>
        <p:nvGrpSpPr>
          <p:cNvPr id="2" name="组合 23"/>
          <p:cNvGrpSpPr>
            <a:grpSpLocks/>
          </p:cNvGrpSpPr>
          <p:nvPr/>
        </p:nvGrpSpPr>
        <p:grpSpPr bwMode="auto">
          <a:xfrm>
            <a:off x="2457450" y="5499100"/>
            <a:ext cx="2609850" cy="855663"/>
            <a:chOff x="2456765" y="5499230"/>
            <a:chExt cx="2610290" cy="855096"/>
          </a:xfrm>
        </p:grpSpPr>
        <p:cxnSp>
          <p:nvCxnSpPr>
            <p:cNvPr id="578577" name="直接箭头连接符 16"/>
            <p:cNvCxnSpPr>
              <a:cxnSpLocks noChangeShapeType="1"/>
            </p:cNvCxnSpPr>
            <p:nvPr/>
          </p:nvCxnSpPr>
          <p:spPr bwMode="auto">
            <a:xfrm flipV="1">
              <a:off x="2456765" y="5634245"/>
              <a:ext cx="450050" cy="630070"/>
            </a:xfrm>
            <a:prstGeom prst="straightConnector1">
              <a:avLst/>
            </a:prstGeom>
            <a:noFill/>
            <a:ln w="38100" algn="ctr">
              <a:solidFill>
                <a:srgbClr val="008000"/>
              </a:solidFill>
              <a:round/>
              <a:headEnd/>
              <a:tailEnd type="arrow" w="med" len="med"/>
            </a:ln>
          </p:spPr>
        </p:cxnSp>
        <p:cxnSp>
          <p:nvCxnSpPr>
            <p:cNvPr id="578578" name="直接箭头连接符 17"/>
            <p:cNvCxnSpPr>
              <a:cxnSpLocks noChangeShapeType="1"/>
            </p:cNvCxnSpPr>
            <p:nvPr/>
          </p:nvCxnSpPr>
          <p:spPr bwMode="auto">
            <a:xfrm flipV="1">
              <a:off x="3311860" y="5544235"/>
              <a:ext cx="495055" cy="765085"/>
            </a:xfrm>
            <a:prstGeom prst="straightConnector1">
              <a:avLst/>
            </a:prstGeom>
            <a:noFill/>
            <a:ln w="38100" algn="ctr">
              <a:solidFill>
                <a:srgbClr val="FF0000"/>
              </a:solidFill>
              <a:round/>
              <a:headEnd/>
              <a:tailEnd type="arrow" w="med" len="med"/>
            </a:ln>
          </p:spPr>
        </p:cxnSp>
        <p:cxnSp>
          <p:nvCxnSpPr>
            <p:cNvPr id="578579" name="直接箭头连接符 19"/>
            <p:cNvCxnSpPr>
              <a:cxnSpLocks noChangeShapeType="1"/>
            </p:cNvCxnSpPr>
            <p:nvPr/>
          </p:nvCxnSpPr>
          <p:spPr bwMode="auto">
            <a:xfrm flipV="1">
              <a:off x="4481990" y="5499230"/>
              <a:ext cx="585065" cy="855096"/>
            </a:xfrm>
            <a:prstGeom prst="straightConnector1">
              <a:avLst/>
            </a:prstGeom>
            <a:noFill/>
            <a:ln w="38100" algn="ctr">
              <a:solidFill>
                <a:schemeClr val="accent2"/>
              </a:solidFill>
              <a:round/>
              <a:headEnd/>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2917">
                                            <p:txEl>
                                              <p:pRg st="0" end="0"/>
                                            </p:txEl>
                                          </p:spTgt>
                                        </p:tgtEl>
                                        <p:attrNameLst>
                                          <p:attrName>style.visibility</p:attrName>
                                        </p:attrNameLst>
                                      </p:cBhvr>
                                      <p:to>
                                        <p:strVal val="visible"/>
                                      </p:to>
                                    </p:set>
                                    <p:animEffect transition="in" filter="blinds(horizontal)">
                                      <p:cBhvr>
                                        <p:cTn id="7" dur="500"/>
                                        <p:tgtEl>
                                          <p:spTgt spid="4229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2918"/>
                                        </p:tgtEl>
                                        <p:attrNameLst>
                                          <p:attrName>style.visibility</p:attrName>
                                        </p:attrNameLst>
                                      </p:cBhvr>
                                      <p:to>
                                        <p:strVal val="visible"/>
                                      </p:to>
                                    </p:set>
                                    <p:animEffect transition="in" filter="blinds(horizontal)">
                                      <p:cBhvr>
                                        <p:cTn id="12" dur="500"/>
                                        <p:tgtEl>
                                          <p:spTgt spid="4229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2917">
                                            <p:txEl>
                                              <p:pRg st="1" end="1"/>
                                            </p:txEl>
                                          </p:spTgt>
                                        </p:tgtEl>
                                        <p:attrNameLst>
                                          <p:attrName>style.visibility</p:attrName>
                                        </p:attrNameLst>
                                      </p:cBhvr>
                                      <p:to>
                                        <p:strVal val="visible"/>
                                      </p:to>
                                    </p:set>
                                    <p:animEffect transition="in" filter="blinds(horizontal)">
                                      <p:cBhvr>
                                        <p:cTn id="17" dur="500"/>
                                        <p:tgtEl>
                                          <p:spTgt spid="4229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2919"/>
                                        </p:tgtEl>
                                        <p:attrNameLst>
                                          <p:attrName>style.visibility</p:attrName>
                                        </p:attrNameLst>
                                      </p:cBhvr>
                                      <p:to>
                                        <p:strVal val="visible"/>
                                      </p:to>
                                    </p:set>
                                    <p:animEffect transition="in" filter="blinds(horizontal)">
                                      <p:cBhvr>
                                        <p:cTn id="22" dur="500"/>
                                        <p:tgtEl>
                                          <p:spTgt spid="4229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2922"/>
                                        </p:tgtEl>
                                        <p:attrNameLst>
                                          <p:attrName>style.visibility</p:attrName>
                                        </p:attrNameLst>
                                      </p:cBhvr>
                                      <p:to>
                                        <p:strVal val="visible"/>
                                      </p:to>
                                    </p:set>
                                    <p:animEffect transition="in" filter="blinds(horizontal)">
                                      <p:cBhvr>
                                        <p:cTn id="27" dur="500"/>
                                        <p:tgtEl>
                                          <p:spTgt spid="4229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2925"/>
                                        </p:tgtEl>
                                        <p:attrNameLst>
                                          <p:attrName>style.visibility</p:attrName>
                                        </p:attrNameLst>
                                      </p:cBhvr>
                                      <p:to>
                                        <p:strVal val="visible"/>
                                      </p:to>
                                    </p:set>
                                    <p:animEffect transition="in" filter="blinds(horizontal)">
                                      <p:cBhvr>
                                        <p:cTn id="32" dur="500"/>
                                        <p:tgtEl>
                                          <p:spTgt spid="4229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2924"/>
                                        </p:tgtEl>
                                        <p:attrNameLst>
                                          <p:attrName>style.visibility</p:attrName>
                                        </p:attrNameLst>
                                      </p:cBhvr>
                                      <p:to>
                                        <p:strVal val="visible"/>
                                      </p:to>
                                    </p:set>
                                    <p:animEffect transition="in" filter="blinds(horizontal)">
                                      <p:cBhvr>
                                        <p:cTn id="37" dur="500"/>
                                        <p:tgtEl>
                                          <p:spTgt spid="42292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2926"/>
                                        </p:tgtEl>
                                        <p:attrNameLst>
                                          <p:attrName>style.visibility</p:attrName>
                                        </p:attrNameLst>
                                      </p:cBhvr>
                                      <p:to>
                                        <p:strVal val="visible"/>
                                      </p:to>
                                    </p:set>
                                    <p:animEffect transition="in" filter="blinds(horizontal)">
                                      <p:cBhvr>
                                        <p:cTn id="42" dur="500"/>
                                        <p:tgtEl>
                                          <p:spTgt spid="42292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22927"/>
                                        </p:tgtEl>
                                        <p:attrNameLst>
                                          <p:attrName>style.visibility</p:attrName>
                                        </p:attrNameLst>
                                      </p:cBhvr>
                                      <p:to>
                                        <p:strVal val="visible"/>
                                      </p:to>
                                    </p:set>
                                    <p:animEffect transition="in" filter="blinds(horizontal)">
                                      <p:cBhvr>
                                        <p:cTn id="47" dur="500"/>
                                        <p:tgtEl>
                                          <p:spTgt spid="42292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22929"/>
                                        </p:tgtEl>
                                        <p:attrNameLst>
                                          <p:attrName>style.visibility</p:attrName>
                                        </p:attrNameLst>
                                      </p:cBhvr>
                                      <p:to>
                                        <p:strVal val="visible"/>
                                      </p:to>
                                    </p:set>
                                    <p:animEffect transition="in" filter="blinds(horizontal)">
                                      <p:cBhvr>
                                        <p:cTn id="52" dur="500"/>
                                        <p:tgtEl>
                                          <p:spTgt spid="42292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8" grpId="0" animBg="1"/>
      <p:bldP spid="422919" grpId="0" animBg="1"/>
      <p:bldP spid="422922" grpId="0"/>
      <p:bldP spid="422924" grpId="0"/>
      <p:bldP spid="422925" grpId="0" animBg="1"/>
      <p:bldP spid="422926" grpId="0" animBg="1"/>
      <p:bldP spid="422927" grpId="0" animBg="1"/>
      <p:bldP spid="422929"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Text Box 3"/>
          <p:cNvSpPr txBox="1">
            <a:spLocks noChangeArrowheads="1"/>
          </p:cNvSpPr>
          <p:nvPr/>
        </p:nvSpPr>
        <p:spPr bwMode="auto">
          <a:xfrm>
            <a:off x="2771775" y="3565525"/>
            <a:ext cx="5400675"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580611" name="Rectangle 8"/>
          <p:cNvSpPr>
            <a:spLocks noGrp="1" noChangeArrowheads="1"/>
          </p:cNvSpPr>
          <p:nvPr>
            <p:ph type="title" idx="4294967295"/>
          </p:nvPr>
        </p:nvSpPr>
        <p:spPr>
          <a:xfrm>
            <a:off x="304800" y="142875"/>
            <a:ext cx="8640763" cy="533400"/>
          </a:xfrm>
          <a:noFill/>
        </p:spPr>
        <p:txBody>
          <a:bodyPr lIns="91440" tIns="45720" rIns="91440" bIns="45720" anchor="ctr"/>
          <a:lstStyle/>
          <a:p>
            <a:pPr eaLnBrk="1" hangingPunct="1"/>
            <a:r>
              <a:rPr lang="zh-CN" altLang="en-US"/>
              <a:t>有效位（</a:t>
            </a:r>
            <a:r>
              <a:rPr lang="en-US" altLang="zh-CN"/>
              <a:t>Valid Bit</a:t>
            </a:r>
            <a:r>
              <a:rPr lang="zh-CN" altLang="en-US"/>
              <a:t>）</a:t>
            </a:r>
          </a:p>
        </p:txBody>
      </p:sp>
      <p:sp>
        <p:nvSpPr>
          <p:cNvPr id="457737" name="Text Box 9"/>
          <p:cNvSpPr txBox="1">
            <a:spLocks noChangeArrowheads="1"/>
          </p:cNvSpPr>
          <p:nvPr/>
        </p:nvSpPr>
        <p:spPr bwMode="auto">
          <a:xfrm>
            <a:off x="441325" y="3525838"/>
            <a:ext cx="8370888" cy="3048000"/>
          </a:xfrm>
          <a:prstGeom prst="rect">
            <a:avLst/>
          </a:prstGeom>
          <a:noFill/>
          <a:ln w="9525">
            <a:noFill/>
            <a:miter lim="800000"/>
            <a:headEnd/>
            <a:tailEnd/>
          </a:ln>
        </p:spPr>
        <p:txBody>
          <a:bodyPr lIns="0" tIns="0" rIns="0" bIns="0">
            <a:spAutoFit/>
          </a:bodyPr>
          <a:lstStyle/>
          <a:p>
            <a:pPr eaLnBrk="1" hangingPunct="1">
              <a:spcBef>
                <a:spcPts val="600"/>
              </a:spcBef>
              <a:buFont typeface="Arial" pitchFamily="34" charset="0"/>
              <a:buChar char="•"/>
            </a:pPr>
            <a:r>
              <a:rPr kumimoji="1" lang="en-US" altLang="zh-CN" sz="2200" b="1">
                <a:ea typeface="黑体" pitchFamily="49" charset="-122"/>
              </a:rPr>
              <a:t>  </a:t>
            </a:r>
            <a:r>
              <a:rPr kumimoji="1" lang="en-US" altLang="zh-CN" sz="2000" b="1">
                <a:latin typeface="微软雅黑" pitchFamily="34" charset="-122"/>
                <a:ea typeface="微软雅黑" pitchFamily="34" charset="-122"/>
              </a:rPr>
              <a:t>V</a:t>
            </a:r>
            <a:r>
              <a:rPr kumimoji="1" lang="zh-CN" altLang="en-US" sz="2000" b="1">
                <a:latin typeface="微软雅黑" pitchFamily="34" charset="-122"/>
                <a:ea typeface="微软雅黑" pitchFamily="34" charset="-122"/>
              </a:rPr>
              <a:t>为有效位，为</a:t>
            </a:r>
            <a:r>
              <a:rPr kumimoji="1" lang="en-US" altLang="zh-CN" sz="2000" b="1">
                <a:latin typeface="微软雅黑" pitchFamily="34" charset="-122"/>
                <a:ea typeface="微软雅黑" pitchFamily="34" charset="-122"/>
              </a:rPr>
              <a:t>1</a:t>
            </a:r>
            <a:r>
              <a:rPr kumimoji="1" lang="zh-CN" altLang="en-US" sz="2000" b="1">
                <a:latin typeface="微软雅黑" pitchFamily="34" charset="-122"/>
                <a:ea typeface="微软雅黑" pitchFamily="34" charset="-122"/>
              </a:rPr>
              <a:t>表示信息有效，为</a:t>
            </a:r>
            <a:r>
              <a:rPr kumimoji="1" lang="en-US" altLang="zh-CN" sz="2000" b="1">
                <a:latin typeface="微软雅黑" pitchFamily="34" charset="-122"/>
                <a:ea typeface="微软雅黑" pitchFamily="34" charset="-122"/>
              </a:rPr>
              <a:t>0</a:t>
            </a:r>
            <a:r>
              <a:rPr kumimoji="1" lang="zh-CN" altLang="en-US" sz="2000" b="1">
                <a:latin typeface="微软雅黑" pitchFamily="34" charset="-122"/>
                <a:ea typeface="微软雅黑" pitchFamily="34" charset="-122"/>
              </a:rPr>
              <a:t>表示信息无效</a:t>
            </a:r>
            <a:endParaRPr kumimoji="1" lang="en-US" altLang="zh-CN" sz="2000" b="1">
              <a:latin typeface="微软雅黑" pitchFamily="34" charset="-122"/>
              <a:ea typeface="微软雅黑" pitchFamily="34" charset="-122"/>
            </a:endParaRPr>
          </a:p>
          <a:p>
            <a:pPr eaLnBrk="1" hangingPunct="1">
              <a:spcBef>
                <a:spcPts val="600"/>
              </a:spcBef>
              <a:buFont typeface="Arial" pitchFamily="34" charset="0"/>
              <a:buChar char="•"/>
            </a:pPr>
            <a:r>
              <a:rPr kumimoji="1" lang="zh-CN" altLang="en-US" sz="2000" b="1">
                <a:latin typeface="微软雅黑" pitchFamily="34" charset="-122"/>
                <a:ea typeface="微软雅黑" pitchFamily="34" charset="-122"/>
              </a:rPr>
              <a:t>  开机或复位时，</a:t>
            </a:r>
            <a:r>
              <a:rPr kumimoji="1" lang="zh-CN" altLang="en-US" sz="2000" b="1">
                <a:latin typeface="微软雅黑" pitchFamily="34" charset="-122"/>
                <a:ea typeface="微软雅黑" pitchFamily="34" charset="-122"/>
                <a:cs typeface="Arial" pitchFamily="34" charset="0"/>
              </a:rPr>
              <a:t>使所有行的有效位</a:t>
            </a:r>
            <a:r>
              <a:rPr kumimoji="1" lang="en-US" altLang="zh-CN" sz="2000" b="1">
                <a:latin typeface="微软雅黑" pitchFamily="34" charset="-122"/>
                <a:ea typeface="微软雅黑" pitchFamily="34" charset="-122"/>
                <a:cs typeface="Arial" pitchFamily="34" charset="0"/>
              </a:rPr>
              <a:t>V=0</a:t>
            </a:r>
          </a:p>
          <a:p>
            <a:pPr eaLnBrk="1" hangingPunct="1">
              <a:spcBef>
                <a:spcPts val="600"/>
              </a:spcBef>
              <a:buFont typeface="Arial" pitchFamily="34" charset="0"/>
              <a:buChar char="•"/>
            </a:pPr>
            <a:r>
              <a:rPr kumimoji="1" lang="zh-CN" altLang="en-US" sz="2000" b="1">
                <a:latin typeface="微软雅黑" pitchFamily="34" charset="-122"/>
                <a:ea typeface="微软雅黑" pitchFamily="34" charset="-122"/>
              </a:rPr>
              <a:t>  某行被替换后使其</a:t>
            </a:r>
            <a:r>
              <a:rPr kumimoji="1" lang="en-US" altLang="zh-CN" sz="2000" b="1">
                <a:latin typeface="微软雅黑" pitchFamily="34" charset="-122"/>
                <a:ea typeface="微软雅黑" pitchFamily="34" charset="-122"/>
              </a:rPr>
              <a:t>V=1</a:t>
            </a:r>
          </a:p>
          <a:p>
            <a:pPr eaLnBrk="1" hangingPunct="1">
              <a:spcBef>
                <a:spcPts val="600"/>
              </a:spcBef>
              <a:buFont typeface="Arial" pitchFamily="34" charset="0"/>
              <a:buChar char="•"/>
            </a:pPr>
            <a:r>
              <a:rPr kumimoji="1" lang="zh-CN" altLang="en-US" sz="2000" b="1">
                <a:latin typeface="微软雅黑" pitchFamily="34" charset="-122"/>
                <a:ea typeface="微软雅黑" pitchFamily="34" charset="-122"/>
              </a:rPr>
              <a:t>  某行装入新块时 使其</a:t>
            </a:r>
            <a:r>
              <a:rPr kumimoji="1" lang="en-US" altLang="zh-CN" sz="2000" b="1">
                <a:latin typeface="微软雅黑" pitchFamily="34" charset="-122"/>
                <a:ea typeface="微软雅黑" pitchFamily="34" charset="-122"/>
              </a:rPr>
              <a:t>V=1</a:t>
            </a:r>
          </a:p>
          <a:p>
            <a:pPr eaLnBrk="1" hangingPunct="1">
              <a:spcBef>
                <a:spcPts val="600"/>
              </a:spcBef>
              <a:buFont typeface="Arial" pitchFamily="34" charset="0"/>
              <a:buChar char="•"/>
            </a:pPr>
            <a:r>
              <a:rPr kumimoji="1" lang="zh-CN" altLang="en-US" sz="2000" b="1">
                <a:latin typeface="微软雅黑" pitchFamily="34" charset="-122"/>
                <a:ea typeface="微软雅黑" pitchFamily="34" charset="-122"/>
              </a:rPr>
              <a:t>  </a:t>
            </a:r>
            <a:r>
              <a:rPr kumimoji="1" lang="zh-CN" altLang="en-US" sz="2000" b="1">
                <a:solidFill>
                  <a:srgbClr val="006600"/>
                </a:solidFill>
                <a:latin typeface="微软雅黑" pitchFamily="34" charset="-122"/>
                <a:ea typeface="微软雅黑" pitchFamily="34" charset="-122"/>
              </a:rPr>
              <a:t>通过使</a:t>
            </a:r>
            <a:r>
              <a:rPr kumimoji="1" lang="en-US" altLang="zh-CN" sz="2000" b="1">
                <a:solidFill>
                  <a:srgbClr val="006600"/>
                </a:solidFill>
                <a:latin typeface="微软雅黑" pitchFamily="34" charset="-122"/>
                <a:ea typeface="微软雅黑" pitchFamily="34" charset="-122"/>
              </a:rPr>
              <a:t>V=0</a:t>
            </a:r>
            <a:r>
              <a:rPr kumimoji="1" lang="zh-CN" altLang="en-US" sz="2000" b="1">
                <a:solidFill>
                  <a:srgbClr val="006600"/>
                </a:solidFill>
                <a:latin typeface="微软雅黑" pitchFamily="34" charset="-122"/>
                <a:ea typeface="微软雅黑" pitchFamily="34" charset="-122"/>
              </a:rPr>
              <a:t>来冲刷</a:t>
            </a:r>
            <a:r>
              <a:rPr kumimoji="1" lang="en-US" altLang="zh-CN" sz="2000" b="1">
                <a:solidFill>
                  <a:srgbClr val="006600"/>
                </a:solidFill>
                <a:latin typeface="微软雅黑" pitchFamily="34" charset="-122"/>
                <a:ea typeface="微软雅黑" pitchFamily="34" charset="-122"/>
              </a:rPr>
              <a:t>Cache</a:t>
            </a:r>
            <a:r>
              <a:rPr kumimoji="1" lang="zh-CN" altLang="en-US" sz="2000" b="1">
                <a:latin typeface="微软雅黑" pitchFamily="34" charset="-122"/>
                <a:ea typeface="微软雅黑" pitchFamily="34" charset="-122"/>
              </a:rPr>
              <a:t>（例如：进程切换时，</a:t>
            </a:r>
            <a:r>
              <a:rPr kumimoji="1" lang="en-US" altLang="zh-CN" sz="2000" b="1">
                <a:latin typeface="微软雅黑" pitchFamily="34" charset="-122"/>
                <a:ea typeface="微软雅黑" pitchFamily="34" charset="-122"/>
              </a:rPr>
              <a:t>DMA</a:t>
            </a:r>
            <a:r>
              <a:rPr kumimoji="1" lang="zh-CN" altLang="en-US" sz="2000" b="1">
                <a:latin typeface="微软雅黑" pitchFamily="34" charset="-122"/>
                <a:ea typeface="微软雅黑" pitchFamily="34" charset="-122"/>
              </a:rPr>
              <a:t>传送时）</a:t>
            </a:r>
            <a:endParaRPr kumimoji="1" lang="en-US" altLang="zh-CN" sz="2000" b="1">
              <a:latin typeface="微软雅黑" pitchFamily="34" charset="-122"/>
              <a:ea typeface="微软雅黑" pitchFamily="34" charset="-122"/>
            </a:endParaRPr>
          </a:p>
          <a:p>
            <a:pPr eaLnBrk="1" hangingPunct="1">
              <a:spcBef>
                <a:spcPts val="600"/>
              </a:spcBef>
              <a:buFont typeface="Arial" pitchFamily="34" charset="0"/>
              <a:buChar char="•"/>
            </a:pPr>
            <a:r>
              <a:rPr kumimoji="1" lang="zh-CN" altLang="en-US" sz="2000" b="1">
                <a:latin typeface="微软雅黑" pitchFamily="34" charset="-122"/>
                <a:ea typeface="微软雅黑" pitchFamily="34" charset="-122"/>
              </a:rPr>
              <a:t>  通常为操作系统设置</a:t>
            </a:r>
            <a:r>
              <a:rPr kumimoji="1" lang="zh-CN" altLang="en-US" sz="2000" b="1">
                <a:solidFill>
                  <a:srgbClr val="A50021"/>
                </a:solidFill>
                <a:latin typeface="微软雅黑" pitchFamily="34" charset="-122"/>
                <a:ea typeface="微软雅黑" pitchFamily="34" charset="-122"/>
              </a:rPr>
              <a:t>“</a:t>
            </a:r>
            <a:r>
              <a:rPr kumimoji="1" lang="en-US" altLang="zh-CN" sz="2000" b="1">
                <a:solidFill>
                  <a:srgbClr val="A50021"/>
                </a:solidFill>
                <a:latin typeface="微软雅黑" pitchFamily="34" charset="-122"/>
                <a:ea typeface="微软雅黑" pitchFamily="34" charset="-122"/>
              </a:rPr>
              <a:t>cache</a:t>
            </a:r>
            <a:r>
              <a:rPr kumimoji="1" lang="zh-CN" altLang="en-US" sz="2000" b="1">
                <a:solidFill>
                  <a:srgbClr val="A50021"/>
                </a:solidFill>
                <a:latin typeface="微软雅黑" pitchFamily="34" charset="-122"/>
                <a:ea typeface="微软雅黑" pitchFamily="34" charset="-122"/>
              </a:rPr>
              <a:t>冲刷”指令</a:t>
            </a:r>
            <a:r>
              <a:rPr kumimoji="1" lang="zh-CN" altLang="en-US" sz="2000" b="1">
                <a:latin typeface="微软雅黑" pitchFamily="34" charset="-122"/>
                <a:ea typeface="微软雅黑" pitchFamily="34" charset="-122"/>
              </a:rPr>
              <a:t>，因此，</a:t>
            </a:r>
            <a:r>
              <a:rPr kumimoji="1" lang="en-US" altLang="zh-CN" sz="2000" b="1">
                <a:solidFill>
                  <a:srgbClr val="993300"/>
                </a:solidFill>
                <a:latin typeface="微软雅黑" pitchFamily="34" charset="-122"/>
                <a:ea typeface="微软雅黑" pitchFamily="34" charset="-122"/>
              </a:rPr>
              <a:t>cache</a:t>
            </a:r>
            <a:r>
              <a:rPr kumimoji="1" lang="zh-CN" altLang="en-US" sz="2000" b="1">
                <a:solidFill>
                  <a:srgbClr val="993300"/>
                </a:solidFill>
                <a:latin typeface="微软雅黑" pitchFamily="34" charset="-122"/>
                <a:ea typeface="微软雅黑" pitchFamily="34" charset="-122"/>
              </a:rPr>
              <a:t>对操作系统程序员不是透明的！</a:t>
            </a:r>
          </a:p>
          <a:p>
            <a:pPr eaLnBrk="1" hangingPunct="1">
              <a:spcBef>
                <a:spcPct val="50000"/>
              </a:spcBef>
            </a:pPr>
            <a:endParaRPr kumimoji="1" lang="zh-CN" altLang="en-US" sz="2200" b="1">
              <a:solidFill>
                <a:srgbClr val="FF0000"/>
              </a:solidFill>
              <a:latin typeface="微软雅黑" pitchFamily="34" charset="-122"/>
              <a:ea typeface="微软雅黑" pitchFamily="34" charset="-122"/>
            </a:endParaRPr>
          </a:p>
        </p:txBody>
      </p:sp>
      <p:pic>
        <p:nvPicPr>
          <p:cNvPr id="580613" name="Picture 2"/>
          <p:cNvPicPr>
            <a:picLocks noChangeAspect="1" noChangeArrowheads="1"/>
          </p:cNvPicPr>
          <p:nvPr/>
        </p:nvPicPr>
        <p:blipFill>
          <a:blip r:embed="rId2"/>
          <a:srcRect/>
          <a:stretch>
            <a:fillRect/>
          </a:stretch>
        </p:blipFill>
        <p:spPr bwMode="auto">
          <a:xfrm>
            <a:off x="0" y="998538"/>
            <a:ext cx="7650163" cy="2160587"/>
          </a:xfrm>
          <a:prstGeom prst="rect">
            <a:avLst/>
          </a:prstGeom>
          <a:noFill/>
          <a:ln w="9525">
            <a:noFill/>
            <a:miter lim="800000"/>
            <a:headEnd/>
            <a:tailEnd/>
          </a:ln>
        </p:spPr>
      </p:pic>
      <p:sp>
        <p:nvSpPr>
          <p:cNvPr id="13" name="TextBox 12"/>
          <p:cNvSpPr txBox="1"/>
          <p:nvPr/>
        </p:nvSpPr>
        <p:spPr>
          <a:xfrm>
            <a:off x="6597650" y="819150"/>
            <a:ext cx="2295525" cy="708025"/>
          </a:xfrm>
          <a:prstGeom prst="rect">
            <a:avLst/>
          </a:prstGeom>
          <a:noFill/>
        </p:spPr>
        <p:txBody>
          <a:bodyPr>
            <a:spAutoFit/>
          </a:bodyPr>
          <a:lstStyle/>
          <a:p>
            <a:pPr eaLnBrk="1" hangingPunct="1">
              <a:spcBef>
                <a:spcPct val="50000"/>
              </a:spcBef>
              <a:defRPr/>
            </a:pPr>
            <a:r>
              <a:rPr kumimoji="1" lang="zh-CN" altLang="en-US" sz="2000" b="1" dirty="0">
                <a:solidFill>
                  <a:srgbClr val="FF0000"/>
                </a:solidFill>
                <a:latin typeface="+mn-lt"/>
                <a:ea typeface="黑体" pitchFamily="49" charset="-122"/>
              </a:rPr>
              <a:t>为何要用有效位来区分是否有效？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7737"/>
                                        </p:tgtEl>
                                        <p:attrNameLst>
                                          <p:attrName>style.visibility</p:attrName>
                                        </p:attrNameLst>
                                      </p:cBhvr>
                                      <p:to>
                                        <p:strVal val="visible"/>
                                      </p:to>
                                    </p:set>
                                    <p:animEffect transition="in" filter="blinds(horizontal)">
                                      <p:cBhvr>
                                        <p:cTn id="12" dur="500"/>
                                        <p:tgtEl>
                                          <p:spTgt spid="457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7"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idx="4294967295"/>
          </p:nvPr>
        </p:nvSpPr>
        <p:spPr>
          <a:xfrm>
            <a:off x="195263" y="157163"/>
            <a:ext cx="8740775" cy="474662"/>
          </a:xfrm>
          <a:noFill/>
        </p:spPr>
        <p:txBody>
          <a:bodyPr wrap="none"/>
          <a:lstStyle/>
          <a:p>
            <a:pPr eaLnBrk="1" hangingPunct="1"/>
            <a:r>
              <a:rPr lang="en-US" altLang="zh-CN" sz="3200"/>
              <a:t>64 KB Direct Mapped Cache with 16B Blocks</a:t>
            </a:r>
          </a:p>
        </p:txBody>
      </p:sp>
      <p:sp>
        <p:nvSpPr>
          <p:cNvPr id="585731" name="Rectangle 3"/>
          <p:cNvSpPr>
            <a:spLocks noGrp="1" noChangeArrowheads="1"/>
          </p:cNvSpPr>
          <p:nvPr>
            <p:ph type="body" idx="4294967295"/>
          </p:nvPr>
        </p:nvSpPr>
        <p:spPr>
          <a:xfrm>
            <a:off x="0" y="819150"/>
            <a:ext cx="8937625" cy="660400"/>
          </a:xfrm>
          <a:noFill/>
        </p:spPr>
        <p:txBody>
          <a:bodyPr/>
          <a:lstStyle/>
          <a:p>
            <a:pPr eaLnBrk="1" hangingPunct="1">
              <a:spcBef>
                <a:spcPct val="0"/>
              </a:spcBef>
              <a:buFontTx/>
              <a:buNone/>
            </a:pPr>
            <a:r>
              <a:rPr lang="zh-CN" altLang="en-US" sz="1200" dirty="0">
                <a:ea typeface="宋体" pitchFamily="2" charset="-122"/>
              </a:rPr>
              <a:t>     </a:t>
            </a:r>
            <a:r>
              <a:rPr lang="zh-CN" altLang="en-US" sz="2000" dirty="0">
                <a:ea typeface="黑体" pitchFamily="49" charset="-122"/>
              </a:rPr>
              <a:t>主存和</a:t>
            </a:r>
            <a:r>
              <a:rPr lang="en-US" altLang="zh-CN" sz="2000" dirty="0">
                <a:ea typeface="黑体" pitchFamily="49" charset="-122"/>
              </a:rPr>
              <a:t>Cache</a:t>
            </a:r>
            <a:r>
              <a:rPr lang="zh-CN" altLang="en-US" sz="2000" dirty="0">
                <a:ea typeface="黑体" pitchFamily="49" charset="-122"/>
              </a:rPr>
              <a:t>之间直接映射，块大小为</a:t>
            </a:r>
            <a:r>
              <a:rPr lang="en-US" altLang="zh-CN" sz="2000" dirty="0">
                <a:ea typeface="黑体" pitchFamily="49" charset="-122"/>
              </a:rPr>
              <a:t>16B</a:t>
            </a:r>
            <a:r>
              <a:rPr lang="zh-CN" altLang="en-US" sz="2000" dirty="0">
                <a:ea typeface="黑体" pitchFamily="49" charset="-122"/>
              </a:rPr>
              <a:t>。</a:t>
            </a:r>
            <a:r>
              <a:rPr lang="en-US" altLang="zh-CN" sz="2000" dirty="0">
                <a:ea typeface="黑体" pitchFamily="49" charset="-122"/>
              </a:rPr>
              <a:t>Cache</a:t>
            </a:r>
            <a:r>
              <a:rPr lang="zh-CN" altLang="en-US" sz="2000" dirty="0">
                <a:ea typeface="黑体" pitchFamily="49" charset="-122"/>
              </a:rPr>
              <a:t>的</a:t>
            </a:r>
            <a:r>
              <a:rPr lang="zh-CN" altLang="en-US" sz="2000" dirty="0">
                <a:solidFill>
                  <a:srgbClr val="FF0000"/>
                </a:solidFill>
                <a:ea typeface="黑体" pitchFamily="49" charset="-122"/>
              </a:rPr>
              <a:t>数据区</a:t>
            </a:r>
            <a:r>
              <a:rPr lang="zh-CN" altLang="en-US" sz="2000" dirty="0">
                <a:ea typeface="黑体" pitchFamily="49" charset="-122"/>
              </a:rPr>
              <a:t>容量为</a:t>
            </a:r>
            <a:r>
              <a:rPr lang="en-US" altLang="zh-CN" sz="2000" dirty="0">
                <a:ea typeface="黑体" pitchFamily="49" charset="-122"/>
              </a:rPr>
              <a:t>64KB</a:t>
            </a:r>
            <a:r>
              <a:rPr lang="zh-CN" altLang="en-US" sz="2000" dirty="0">
                <a:ea typeface="黑体" pitchFamily="49" charset="-122"/>
              </a:rPr>
              <a:t>，主存地址为</a:t>
            </a:r>
            <a:r>
              <a:rPr lang="en-US" altLang="zh-CN" sz="2000" dirty="0">
                <a:ea typeface="黑体" pitchFamily="49" charset="-122"/>
              </a:rPr>
              <a:t>32</a:t>
            </a:r>
            <a:r>
              <a:rPr lang="zh-CN" altLang="en-US" sz="2000" dirty="0">
                <a:ea typeface="黑体" pitchFamily="49" charset="-122"/>
              </a:rPr>
              <a:t>位，按字节编址。要求：说明主存地址如何划分和访存过程。</a:t>
            </a:r>
            <a:r>
              <a:rPr lang="en-US" altLang="zh-CN" sz="2000" dirty="0">
                <a:ea typeface="宋体" pitchFamily="2" charset="-122"/>
              </a:rPr>
              <a:t> </a:t>
            </a:r>
          </a:p>
        </p:txBody>
      </p:sp>
      <p:sp>
        <p:nvSpPr>
          <p:cNvPr id="585732" name="Freeform 4"/>
          <p:cNvSpPr>
            <a:spLocks/>
          </p:cNvSpPr>
          <p:nvPr/>
        </p:nvSpPr>
        <p:spPr bwMode="auto">
          <a:xfrm>
            <a:off x="1755775" y="5086350"/>
            <a:ext cx="61913" cy="55563"/>
          </a:xfrm>
          <a:custGeom>
            <a:avLst/>
            <a:gdLst>
              <a:gd name="T0" fmla="*/ 2147483647 w 31"/>
              <a:gd name="T1" fmla="*/ 0 h 31"/>
              <a:gd name="T2" fmla="*/ 0 w 31"/>
              <a:gd name="T3" fmla="*/ 0 h 31"/>
              <a:gd name="T4" fmla="*/ 2147483647 w 31"/>
              <a:gd name="T5" fmla="*/ 2147483647 h 31"/>
              <a:gd name="T6" fmla="*/ 2147483647 w 31"/>
              <a:gd name="T7" fmla="*/ 0 h 31"/>
              <a:gd name="T8" fmla="*/ 2147483647 w 31"/>
              <a:gd name="T9" fmla="*/ 0 h 31"/>
              <a:gd name="T10" fmla="*/ 2147483647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0"/>
                </a:lnTo>
                <a:lnTo>
                  <a:pt x="14" y="31"/>
                </a:lnTo>
                <a:lnTo>
                  <a:pt x="31" y="0"/>
                </a:lnTo>
                <a:lnTo>
                  <a:pt x="29" y="0"/>
                </a:lnTo>
                <a:close/>
              </a:path>
            </a:pathLst>
          </a:custGeom>
          <a:solidFill>
            <a:srgbClr val="000000"/>
          </a:solidFill>
          <a:ln w="9525">
            <a:noFill/>
            <a:round/>
            <a:headEnd/>
            <a:tailEnd/>
          </a:ln>
        </p:spPr>
        <p:txBody>
          <a:bodyPr/>
          <a:lstStyle/>
          <a:p>
            <a:endParaRPr lang="zh-CN" altLang="en-US"/>
          </a:p>
        </p:txBody>
      </p:sp>
      <p:sp>
        <p:nvSpPr>
          <p:cNvPr id="585733" name="Line 6"/>
          <p:cNvSpPr>
            <a:spLocks noChangeShapeType="1"/>
          </p:cNvSpPr>
          <p:nvPr/>
        </p:nvSpPr>
        <p:spPr bwMode="auto">
          <a:xfrm>
            <a:off x="3371850" y="2286000"/>
            <a:ext cx="80963" cy="42863"/>
          </a:xfrm>
          <a:prstGeom prst="line">
            <a:avLst/>
          </a:prstGeom>
          <a:noFill/>
          <a:ln w="12700">
            <a:solidFill>
              <a:srgbClr val="000000"/>
            </a:solidFill>
            <a:round/>
            <a:headEnd/>
            <a:tailEnd/>
          </a:ln>
        </p:spPr>
        <p:txBody>
          <a:bodyPr/>
          <a:lstStyle/>
          <a:p>
            <a:endParaRPr lang="zh-CN" altLang="en-US"/>
          </a:p>
        </p:txBody>
      </p:sp>
      <p:sp>
        <p:nvSpPr>
          <p:cNvPr id="585734" name="Rectangle 7"/>
          <p:cNvSpPr>
            <a:spLocks noChangeArrowheads="1"/>
          </p:cNvSpPr>
          <p:nvPr/>
        </p:nvSpPr>
        <p:spPr bwMode="auto">
          <a:xfrm>
            <a:off x="3273997" y="2159000"/>
            <a:ext cx="196850" cy="212725"/>
          </a:xfrm>
          <a:prstGeom prst="rect">
            <a:avLst/>
          </a:prstGeom>
          <a:noFill/>
          <a:ln w="9525">
            <a:noFill/>
            <a:miter lim="800000"/>
            <a:headEnd/>
            <a:tailEnd/>
          </a:ln>
        </p:spPr>
        <p:txBody>
          <a:bodyPr wrap="none" lIns="0" tIns="0" rIns="0" bIns="0">
            <a:spAutoFit/>
          </a:bodyPr>
          <a:lstStyle/>
          <a:p>
            <a:r>
              <a:rPr kumimoji="1" lang="zh-CN" altLang="en-US" sz="1400" b="1" dirty="0">
                <a:solidFill>
                  <a:srgbClr val="000000"/>
                </a:solidFill>
                <a:ea typeface="宋体" pitchFamily="2" charset="-122"/>
              </a:rPr>
              <a:t>1</a:t>
            </a:r>
            <a:r>
              <a:rPr kumimoji="1" lang="en-US" altLang="zh-CN" sz="1400" b="1" dirty="0">
                <a:solidFill>
                  <a:srgbClr val="000000"/>
                </a:solidFill>
                <a:ea typeface="宋体" pitchFamily="2" charset="-122"/>
              </a:rPr>
              <a:t>6</a:t>
            </a:r>
            <a:endParaRPr kumimoji="1" lang="en-US" altLang="zh-CN" sz="1400" b="1" dirty="0">
              <a:latin typeface="Times New Roman" pitchFamily="18" charset="0"/>
              <a:ea typeface="宋体" pitchFamily="2" charset="-122"/>
            </a:endParaRPr>
          </a:p>
        </p:txBody>
      </p:sp>
      <p:sp>
        <p:nvSpPr>
          <p:cNvPr id="585735" name="Line 9"/>
          <p:cNvSpPr>
            <a:spLocks noChangeShapeType="1"/>
          </p:cNvSpPr>
          <p:nvPr/>
        </p:nvSpPr>
        <p:spPr bwMode="auto">
          <a:xfrm>
            <a:off x="3817938" y="2270125"/>
            <a:ext cx="157162" cy="82550"/>
          </a:xfrm>
          <a:prstGeom prst="line">
            <a:avLst/>
          </a:prstGeom>
          <a:noFill/>
          <a:ln w="12700">
            <a:solidFill>
              <a:srgbClr val="000000"/>
            </a:solidFill>
            <a:round/>
            <a:headEnd/>
            <a:tailEnd/>
          </a:ln>
        </p:spPr>
        <p:txBody>
          <a:bodyPr/>
          <a:lstStyle/>
          <a:p>
            <a:endParaRPr lang="zh-CN" altLang="en-US"/>
          </a:p>
        </p:txBody>
      </p:sp>
      <p:sp>
        <p:nvSpPr>
          <p:cNvPr id="585736" name="Rectangle 10"/>
          <p:cNvSpPr>
            <a:spLocks noChangeArrowheads="1"/>
          </p:cNvSpPr>
          <p:nvPr/>
        </p:nvSpPr>
        <p:spPr bwMode="auto">
          <a:xfrm>
            <a:off x="3781425" y="2168525"/>
            <a:ext cx="196850" cy="212725"/>
          </a:xfrm>
          <a:prstGeom prst="rect">
            <a:avLst/>
          </a:prstGeom>
          <a:noFill/>
          <a:ln w="9525">
            <a:noFill/>
            <a:miter lim="800000"/>
            <a:headEnd/>
            <a:tailEnd/>
          </a:ln>
        </p:spPr>
        <p:txBody>
          <a:bodyPr wrap="none" lIns="0" tIns="0" rIns="0" bIns="0">
            <a:spAutoFit/>
          </a:bodyPr>
          <a:lstStyle/>
          <a:p>
            <a:r>
              <a:rPr kumimoji="1" lang="zh-CN" altLang="en-US" sz="1400" b="1" dirty="0">
                <a:solidFill>
                  <a:srgbClr val="000000"/>
                </a:solidFill>
                <a:ea typeface="宋体" pitchFamily="2" charset="-122"/>
              </a:rPr>
              <a:t>1</a:t>
            </a:r>
            <a:r>
              <a:rPr kumimoji="1" lang="en-US" altLang="zh-CN" sz="1400" b="1" dirty="0">
                <a:solidFill>
                  <a:srgbClr val="000000"/>
                </a:solidFill>
                <a:ea typeface="宋体" pitchFamily="2" charset="-122"/>
              </a:rPr>
              <a:t>2</a:t>
            </a:r>
            <a:endParaRPr kumimoji="1" lang="en-US" altLang="zh-CN" sz="1400" b="1" dirty="0">
              <a:latin typeface="Times New Roman" pitchFamily="18" charset="0"/>
              <a:ea typeface="宋体" pitchFamily="2" charset="-122"/>
            </a:endParaRPr>
          </a:p>
        </p:txBody>
      </p:sp>
      <p:sp>
        <p:nvSpPr>
          <p:cNvPr id="585737" name="Rectangle 12"/>
          <p:cNvSpPr>
            <a:spLocks noChangeArrowheads="1"/>
          </p:cNvSpPr>
          <p:nvPr/>
        </p:nvSpPr>
        <p:spPr bwMode="auto">
          <a:xfrm>
            <a:off x="5586413" y="2079625"/>
            <a:ext cx="1685925" cy="274638"/>
          </a:xfrm>
          <a:prstGeom prst="rect">
            <a:avLst/>
          </a:prstGeom>
          <a:noFill/>
          <a:ln w="9525">
            <a:noFill/>
            <a:miter lim="800000"/>
            <a:headEnd/>
            <a:tailEnd/>
          </a:ln>
        </p:spPr>
        <p:txBody>
          <a:bodyPr lIns="0" tIns="0" rIns="0" bIns="0">
            <a:spAutoFit/>
          </a:bodyPr>
          <a:lstStyle/>
          <a:p>
            <a:r>
              <a:rPr kumimoji="1" lang="en-US" altLang="zh-CN" sz="1800" b="1">
                <a:solidFill>
                  <a:srgbClr val="0000FF"/>
                </a:solidFill>
                <a:ea typeface="宋体" pitchFamily="2" charset="-122"/>
              </a:rPr>
              <a:t>Byte offset</a:t>
            </a:r>
          </a:p>
        </p:txBody>
      </p:sp>
      <p:sp>
        <p:nvSpPr>
          <p:cNvPr id="585738" name="Freeform 13"/>
          <p:cNvSpPr>
            <a:spLocks/>
          </p:cNvSpPr>
          <p:nvPr/>
        </p:nvSpPr>
        <p:spPr bwMode="auto">
          <a:xfrm>
            <a:off x="1314450" y="3130550"/>
            <a:ext cx="5762625" cy="1660525"/>
          </a:xfrm>
          <a:custGeom>
            <a:avLst/>
            <a:gdLst>
              <a:gd name="T0" fmla="*/ 2147483647 w 2903"/>
              <a:gd name="T1" fmla="*/ 2147483647 h 915"/>
              <a:gd name="T2" fmla="*/ 2147483647 w 2903"/>
              <a:gd name="T3" fmla="*/ 0 h 915"/>
              <a:gd name="T4" fmla="*/ 0 w 2903"/>
              <a:gd name="T5" fmla="*/ 0 h 915"/>
              <a:gd name="T6" fmla="*/ 0 w 2903"/>
              <a:gd name="T7" fmla="*/ 2147483647 h 915"/>
              <a:gd name="T8" fmla="*/ 2147483647 w 2903"/>
              <a:gd name="T9" fmla="*/ 2147483647 h 915"/>
              <a:gd name="T10" fmla="*/ 2147483647 w 2903"/>
              <a:gd name="T11" fmla="*/ 2147483647 h 915"/>
              <a:gd name="T12" fmla="*/ 0 60000 65536"/>
              <a:gd name="T13" fmla="*/ 0 60000 65536"/>
              <a:gd name="T14" fmla="*/ 0 60000 65536"/>
              <a:gd name="T15" fmla="*/ 0 60000 65536"/>
              <a:gd name="T16" fmla="*/ 0 60000 65536"/>
              <a:gd name="T17" fmla="*/ 0 60000 65536"/>
              <a:gd name="T18" fmla="*/ 0 w 2903"/>
              <a:gd name="T19" fmla="*/ 0 h 915"/>
              <a:gd name="T20" fmla="*/ 2903 w 2903"/>
              <a:gd name="T21" fmla="*/ 915 h 915"/>
            </a:gdLst>
            <a:ahLst/>
            <a:cxnLst>
              <a:cxn ang="T12">
                <a:pos x="T0" y="T1"/>
              </a:cxn>
              <a:cxn ang="T13">
                <a:pos x="T2" y="T3"/>
              </a:cxn>
              <a:cxn ang="T14">
                <a:pos x="T4" y="T5"/>
              </a:cxn>
              <a:cxn ang="T15">
                <a:pos x="T6" y="T7"/>
              </a:cxn>
              <a:cxn ang="T16">
                <a:pos x="T8" y="T9"/>
              </a:cxn>
              <a:cxn ang="T17">
                <a:pos x="T10" y="T11"/>
              </a:cxn>
            </a:cxnLst>
            <a:rect l="T18" t="T19" r="T20" b="T21"/>
            <a:pathLst>
              <a:path w="2903" h="915">
                <a:moveTo>
                  <a:pt x="2901" y="913"/>
                </a:moveTo>
                <a:lnTo>
                  <a:pt x="2903" y="0"/>
                </a:lnTo>
                <a:lnTo>
                  <a:pt x="0" y="0"/>
                </a:lnTo>
                <a:lnTo>
                  <a:pt x="0" y="915"/>
                </a:lnTo>
                <a:lnTo>
                  <a:pt x="2903" y="915"/>
                </a:lnTo>
              </a:path>
            </a:pathLst>
          </a:custGeom>
          <a:noFill/>
          <a:ln w="12700">
            <a:solidFill>
              <a:srgbClr val="000000"/>
            </a:solidFill>
            <a:round/>
            <a:headEnd/>
            <a:tailEnd/>
          </a:ln>
        </p:spPr>
        <p:txBody>
          <a:bodyPr/>
          <a:lstStyle/>
          <a:p>
            <a:endParaRPr lang="zh-CN" altLang="en-US"/>
          </a:p>
        </p:txBody>
      </p:sp>
      <p:sp>
        <p:nvSpPr>
          <p:cNvPr id="585739" name="Rectangle 14"/>
          <p:cNvSpPr>
            <a:spLocks noChangeArrowheads="1"/>
          </p:cNvSpPr>
          <p:nvPr/>
        </p:nvSpPr>
        <p:spPr bwMode="auto">
          <a:xfrm>
            <a:off x="1241425" y="2884488"/>
            <a:ext cx="111125" cy="274637"/>
          </a:xfrm>
          <a:prstGeom prst="rect">
            <a:avLst/>
          </a:prstGeom>
          <a:noFill/>
          <a:ln w="9525">
            <a:noFill/>
            <a:miter lim="800000"/>
            <a:headEnd/>
            <a:tailEnd/>
          </a:ln>
        </p:spPr>
        <p:txBody>
          <a:bodyPr lIns="0" tIns="0" rIns="0" bIns="0">
            <a:spAutoFit/>
          </a:bodyPr>
          <a:lstStyle/>
          <a:p>
            <a:r>
              <a:rPr kumimoji="1" lang="en-US" altLang="zh-CN" sz="1800" b="1">
                <a:solidFill>
                  <a:srgbClr val="000000"/>
                </a:solidFill>
                <a:ea typeface="宋体" pitchFamily="2" charset="-122"/>
              </a:rPr>
              <a:t>V</a:t>
            </a:r>
          </a:p>
        </p:txBody>
      </p:sp>
      <p:sp>
        <p:nvSpPr>
          <p:cNvPr id="585740" name="Rectangle 16"/>
          <p:cNvSpPr>
            <a:spLocks noChangeArrowheads="1"/>
          </p:cNvSpPr>
          <p:nvPr/>
        </p:nvSpPr>
        <p:spPr bwMode="auto">
          <a:xfrm>
            <a:off x="1649413" y="2843213"/>
            <a:ext cx="342900" cy="274637"/>
          </a:xfrm>
          <a:prstGeom prst="rect">
            <a:avLst/>
          </a:prstGeom>
          <a:noFill/>
          <a:ln w="9525">
            <a:noFill/>
            <a:miter lim="800000"/>
            <a:headEnd/>
            <a:tailEnd/>
          </a:ln>
        </p:spPr>
        <p:txBody>
          <a:bodyPr wrap="none" lIns="0" tIns="0" rIns="0" bIns="0">
            <a:spAutoFit/>
          </a:bodyPr>
          <a:lstStyle/>
          <a:p>
            <a:r>
              <a:rPr kumimoji="1" lang="en-US" altLang="zh-CN" sz="1800" b="1">
                <a:solidFill>
                  <a:srgbClr val="000000"/>
                </a:solidFill>
                <a:ea typeface="宋体" pitchFamily="2" charset="-122"/>
              </a:rPr>
              <a:t>tag</a:t>
            </a:r>
          </a:p>
        </p:txBody>
      </p:sp>
      <p:sp>
        <p:nvSpPr>
          <p:cNvPr id="585741" name="Freeform 22"/>
          <p:cNvSpPr>
            <a:spLocks/>
          </p:cNvSpPr>
          <p:nvPr/>
        </p:nvSpPr>
        <p:spPr bwMode="auto">
          <a:xfrm>
            <a:off x="1314450" y="3790950"/>
            <a:ext cx="5762625" cy="171450"/>
          </a:xfrm>
          <a:custGeom>
            <a:avLst/>
            <a:gdLst>
              <a:gd name="T0" fmla="*/ 2147483647 w 2903"/>
              <a:gd name="T1" fmla="*/ 2147483647 h 94"/>
              <a:gd name="T2" fmla="*/ 2147483647 w 2903"/>
              <a:gd name="T3" fmla="*/ 0 h 94"/>
              <a:gd name="T4" fmla="*/ 0 w 2903"/>
              <a:gd name="T5" fmla="*/ 0 h 94"/>
              <a:gd name="T6" fmla="*/ 0 w 2903"/>
              <a:gd name="T7" fmla="*/ 2147483647 h 94"/>
              <a:gd name="T8" fmla="*/ 2147483647 w 2903"/>
              <a:gd name="T9" fmla="*/ 2147483647 h 94"/>
              <a:gd name="T10" fmla="*/ 2147483647 w 2903"/>
              <a:gd name="T11" fmla="*/ 2147483647 h 94"/>
              <a:gd name="T12" fmla="*/ 2147483647 w 2903"/>
              <a:gd name="T13" fmla="*/ 2147483647 h 94"/>
              <a:gd name="T14" fmla="*/ 0 60000 65536"/>
              <a:gd name="T15" fmla="*/ 0 60000 65536"/>
              <a:gd name="T16" fmla="*/ 0 60000 65536"/>
              <a:gd name="T17" fmla="*/ 0 60000 65536"/>
              <a:gd name="T18" fmla="*/ 0 60000 65536"/>
              <a:gd name="T19" fmla="*/ 0 60000 65536"/>
              <a:gd name="T20" fmla="*/ 0 60000 65536"/>
              <a:gd name="T21" fmla="*/ 0 w 2903"/>
              <a:gd name="T22" fmla="*/ 0 h 94"/>
              <a:gd name="T23" fmla="*/ 2903 w 290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3" h="94">
                <a:moveTo>
                  <a:pt x="2901" y="92"/>
                </a:moveTo>
                <a:lnTo>
                  <a:pt x="2903" y="0"/>
                </a:lnTo>
                <a:lnTo>
                  <a:pt x="0" y="0"/>
                </a:lnTo>
                <a:lnTo>
                  <a:pt x="0" y="94"/>
                </a:lnTo>
                <a:lnTo>
                  <a:pt x="2903" y="94"/>
                </a:lnTo>
                <a:lnTo>
                  <a:pt x="2901" y="92"/>
                </a:lnTo>
                <a:close/>
              </a:path>
            </a:pathLst>
          </a:custGeom>
          <a:solidFill>
            <a:srgbClr val="CCCCCC"/>
          </a:solidFill>
          <a:ln w="9525">
            <a:noFill/>
            <a:round/>
            <a:headEnd/>
            <a:tailEnd/>
          </a:ln>
        </p:spPr>
        <p:txBody>
          <a:bodyPr/>
          <a:lstStyle/>
          <a:p>
            <a:endParaRPr lang="zh-CN" altLang="en-US"/>
          </a:p>
        </p:txBody>
      </p:sp>
      <p:sp>
        <p:nvSpPr>
          <p:cNvPr id="585742" name="Freeform 23"/>
          <p:cNvSpPr>
            <a:spLocks/>
          </p:cNvSpPr>
          <p:nvPr/>
        </p:nvSpPr>
        <p:spPr bwMode="auto">
          <a:xfrm>
            <a:off x="1314450" y="3790950"/>
            <a:ext cx="5762625" cy="171450"/>
          </a:xfrm>
          <a:custGeom>
            <a:avLst/>
            <a:gdLst>
              <a:gd name="T0" fmla="*/ 2147483647 w 2903"/>
              <a:gd name="T1" fmla="*/ 2147483647 h 94"/>
              <a:gd name="T2" fmla="*/ 2147483647 w 2903"/>
              <a:gd name="T3" fmla="*/ 0 h 94"/>
              <a:gd name="T4" fmla="*/ 0 w 2903"/>
              <a:gd name="T5" fmla="*/ 0 h 94"/>
              <a:gd name="T6" fmla="*/ 0 w 2903"/>
              <a:gd name="T7" fmla="*/ 2147483647 h 94"/>
              <a:gd name="T8" fmla="*/ 2147483647 w 2903"/>
              <a:gd name="T9" fmla="*/ 2147483647 h 94"/>
              <a:gd name="T10" fmla="*/ 2147483647 w 2903"/>
              <a:gd name="T11" fmla="*/ 2147483647 h 94"/>
              <a:gd name="T12" fmla="*/ 0 60000 65536"/>
              <a:gd name="T13" fmla="*/ 0 60000 65536"/>
              <a:gd name="T14" fmla="*/ 0 60000 65536"/>
              <a:gd name="T15" fmla="*/ 0 60000 65536"/>
              <a:gd name="T16" fmla="*/ 0 60000 65536"/>
              <a:gd name="T17" fmla="*/ 0 60000 65536"/>
              <a:gd name="T18" fmla="*/ 0 w 2903"/>
              <a:gd name="T19" fmla="*/ 0 h 94"/>
              <a:gd name="T20" fmla="*/ 2903 w 2903"/>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903" h="94">
                <a:moveTo>
                  <a:pt x="2901" y="92"/>
                </a:moveTo>
                <a:lnTo>
                  <a:pt x="2903" y="0"/>
                </a:lnTo>
                <a:lnTo>
                  <a:pt x="0" y="0"/>
                </a:lnTo>
                <a:lnTo>
                  <a:pt x="0" y="94"/>
                </a:lnTo>
                <a:lnTo>
                  <a:pt x="2903" y="94"/>
                </a:lnTo>
              </a:path>
            </a:pathLst>
          </a:custGeom>
          <a:noFill/>
          <a:ln w="12700">
            <a:solidFill>
              <a:srgbClr val="000000"/>
            </a:solidFill>
            <a:round/>
            <a:headEnd/>
            <a:tailEnd/>
          </a:ln>
        </p:spPr>
        <p:txBody>
          <a:bodyPr/>
          <a:lstStyle/>
          <a:p>
            <a:endParaRPr lang="zh-CN" altLang="en-US"/>
          </a:p>
        </p:txBody>
      </p:sp>
      <p:sp>
        <p:nvSpPr>
          <p:cNvPr id="585743" name="Freeform 24"/>
          <p:cNvSpPr>
            <a:spLocks/>
          </p:cNvSpPr>
          <p:nvPr/>
        </p:nvSpPr>
        <p:spPr bwMode="auto">
          <a:xfrm>
            <a:off x="1360488" y="3849688"/>
            <a:ext cx="61912" cy="55562"/>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0 h 31"/>
              <a:gd name="T40" fmla="*/ 2147483647 w 31"/>
              <a:gd name="T41" fmla="*/ 0 h 31"/>
              <a:gd name="T42" fmla="*/ 2147483647 w 31"/>
              <a:gd name="T43" fmla="*/ 0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2147483647 w 31"/>
              <a:gd name="T57" fmla="*/ 2147483647 h 31"/>
              <a:gd name="T58" fmla="*/ 0 w 31"/>
              <a:gd name="T59" fmla="*/ 2147483647 h 31"/>
              <a:gd name="T60" fmla="*/ 0 w 31"/>
              <a:gd name="T61" fmla="*/ 2147483647 h 31"/>
              <a:gd name="T62" fmla="*/ 0 w 31"/>
              <a:gd name="T63" fmla="*/ 2147483647 h 31"/>
              <a:gd name="T64" fmla="*/ 2147483647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29" y="10"/>
                </a:lnTo>
                <a:lnTo>
                  <a:pt x="29" y="8"/>
                </a:lnTo>
                <a:lnTo>
                  <a:pt x="27" y="6"/>
                </a:lnTo>
                <a:lnTo>
                  <a:pt x="25" y="4"/>
                </a:lnTo>
                <a:lnTo>
                  <a:pt x="23" y="2"/>
                </a:lnTo>
                <a:lnTo>
                  <a:pt x="21" y="2"/>
                </a:lnTo>
                <a:lnTo>
                  <a:pt x="19" y="0"/>
                </a:lnTo>
                <a:lnTo>
                  <a:pt x="16" y="0"/>
                </a:lnTo>
                <a:lnTo>
                  <a:pt x="12" y="0"/>
                </a:lnTo>
                <a:lnTo>
                  <a:pt x="10" y="2"/>
                </a:lnTo>
                <a:lnTo>
                  <a:pt x="8" y="2"/>
                </a:lnTo>
                <a:lnTo>
                  <a:pt x="6" y="4"/>
                </a:lnTo>
                <a:lnTo>
                  <a:pt x="4" y="4"/>
                </a:lnTo>
                <a:lnTo>
                  <a:pt x="4" y="6"/>
                </a:lnTo>
                <a:lnTo>
                  <a:pt x="2" y="8"/>
                </a:lnTo>
                <a:lnTo>
                  <a:pt x="2" y="10"/>
                </a:lnTo>
                <a:lnTo>
                  <a:pt x="0" y="12"/>
                </a:lnTo>
                <a:lnTo>
                  <a:pt x="0" y="14"/>
                </a:lnTo>
                <a:lnTo>
                  <a:pt x="0" y="18"/>
                </a:lnTo>
                <a:lnTo>
                  <a:pt x="2" y="20"/>
                </a:lnTo>
                <a:lnTo>
                  <a:pt x="2" y="22"/>
                </a:lnTo>
                <a:lnTo>
                  <a:pt x="4" y="24"/>
                </a:lnTo>
                <a:lnTo>
                  <a:pt x="4" y="26"/>
                </a:lnTo>
                <a:lnTo>
                  <a:pt x="6" y="26"/>
                </a:lnTo>
                <a:lnTo>
                  <a:pt x="8" y="29"/>
                </a:lnTo>
                <a:lnTo>
                  <a:pt x="10" y="29"/>
                </a:lnTo>
                <a:lnTo>
                  <a:pt x="12" y="31"/>
                </a:lnTo>
                <a:lnTo>
                  <a:pt x="16" y="31"/>
                </a:lnTo>
                <a:lnTo>
                  <a:pt x="14" y="29"/>
                </a:lnTo>
                <a:close/>
              </a:path>
            </a:pathLst>
          </a:custGeom>
          <a:solidFill>
            <a:srgbClr val="000000"/>
          </a:solidFill>
          <a:ln w="9525">
            <a:noFill/>
            <a:round/>
            <a:headEnd/>
            <a:tailEnd/>
          </a:ln>
        </p:spPr>
        <p:txBody>
          <a:bodyPr/>
          <a:lstStyle/>
          <a:p>
            <a:endParaRPr lang="zh-CN" altLang="en-US"/>
          </a:p>
        </p:txBody>
      </p:sp>
      <p:sp>
        <p:nvSpPr>
          <p:cNvPr id="585744" name="Freeform 25"/>
          <p:cNvSpPr>
            <a:spLocks/>
          </p:cNvSpPr>
          <p:nvPr/>
        </p:nvSpPr>
        <p:spPr bwMode="auto">
          <a:xfrm>
            <a:off x="1755775" y="3840163"/>
            <a:ext cx="61913" cy="57150"/>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0 h 31"/>
              <a:gd name="T38" fmla="*/ 2147483647 w 31"/>
              <a:gd name="T39" fmla="*/ 0 h 31"/>
              <a:gd name="T40" fmla="*/ 2147483647 w 31"/>
              <a:gd name="T41" fmla="*/ 0 h 31"/>
              <a:gd name="T42" fmla="*/ 2147483647 w 31"/>
              <a:gd name="T43" fmla="*/ 0 h 31"/>
              <a:gd name="T44" fmla="*/ 2147483647 w 31"/>
              <a:gd name="T45" fmla="*/ 0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0 w 31"/>
              <a:gd name="T57" fmla="*/ 2147483647 h 31"/>
              <a:gd name="T58" fmla="*/ 0 w 31"/>
              <a:gd name="T59" fmla="*/ 2147483647 h 31"/>
              <a:gd name="T60" fmla="*/ 0 w 31"/>
              <a:gd name="T61" fmla="*/ 2147483647 h 31"/>
              <a:gd name="T62" fmla="*/ 0 w 31"/>
              <a:gd name="T63" fmla="*/ 2147483647 h 31"/>
              <a:gd name="T64" fmla="*/ 0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5" y="27"/>
                </a:lnTo>
                <a:lnTo>
                  <a:pt x="27" y="25"/>
                </a:lnTo>
                <a:lnTo>
                  <a:pt x="29" y="23"/>
                </a:lnTo>
                <a:lnTo>
                  <a:pt x="29" y="21"/>
                </a:lnTo>
                <a:lnTo>
                  <a:pt x="29" y="19"/>
                </a:lnTo>
                <a:lnTo>
                  <a:pt x="31" y="15"/>
                </a:lnTo>
                <a:lnTo>
                  <a:pt x="29" y="13"/>
                </a:lnTo>
                <a:lnTo>
                  <a:pt x="29" y="11"/>
                </a:lnTo>
                <a:lnTo>
                  <a:pt x="29" y="9"/>
                </a:lnTo>
                <a:lnTo>
                  <a:pt x="27" y="7"/>
                </a:lnTo>
                <a:lnTo>
                  <a:pt x="25" y="5"/>
                </a:lnTo>
                <a:lnTo>
                  <a:pt x="25" y="2"/>
                </a:lnTo>
                <a:lnTo>
                  <a:pt x="22" y="2"/>
                </a:lnTo>
                <a:lnTo>
                  <a:pt x="20" y="0"/>
                </a:lnTo>
                <a:lnTo>
                  <a:pt x="16" y="0"/>
                </a:lnTo>
                <a:lnTo>
                  <a:pt x="14" y="0"/>
                </a:lnTo>
                <a:lnTo>
                  <a:pt x="12" y="0"/>
                </a:lnTo>
                <a:lnTo>
                  <a:pt x="10" y="0"/>
                </a:lnTo>
                <a:lnTo>
                  <a:pt x="8" y="2"/>
                </a:lnTo>
                <a:lnTo>
                  <a:pt x="6" y="2"/>
                </a:lnTo>
                <a:lnTo>
                  <a:pt x="4" y="5"/>
                </a:lnTo>
                <a:lnTo>
                  <a:pt x="2" y="7"/>
                </a:lnTo>
                <a:lnTo>
                  <a:pt x="2" y="9"/>
                </a:lnTo>
                <a:lnTo>
                  <a:pt x="0" y="11"/>
                </a:lnTo>
                <a:lnTo>
                  <a:pt x="0" y="13"/>
                </a:lnTo>
                <a:lnTo>
                  <a:pt x="0" y="15"/>
                </a:lnTo>
                <a:lnTo>
                  <a:pt x="0" y="19"/>
                </a:lnTo>
                <a:lnTo>
                  <a:pt x="0" y="21"/>
                </a:lnTo>
                <a:lnTo>
                  <a:pt x="2" y="23"/>
                </a:lnTo>
                <a:lnTo>
                  <a:pt x="2" y="25"/>
                </a:lnTo>
                <a:lnTo>
                  <a:pt x="4" y="27"/>
                </a:lnTo>
                <a:lnTo>
                  <a:pt x="6" y="27"/>
                </a:lnTo>
                <a:lnTo>
                  <a:pt x="8" y="29"/>
                </a:lnTo>
                <a:lnTo>
                  <a:pt x="10" y="29"/>
                </a:lnTo>
                <a:lnTo>
                  <a:pt x="12" y="31"/>
                </a:lnTo>
                <a:lnTo>
                  <a:pt x="14" y="31"/>
                </a:lnTo>
                <a:lnTo>
                  <a:pt x="14" y="29"/>
                </a:lnTo>
                <a:close/>
              </a:path>
            </a:pathLst>
          </a:custGeom>
          <a:solidFill>
            <a:srgbClr val="000000"/>
          </a:solidFill>
          <a:ln w="9525">
            <a:noFill/>
            <a:round/>
            <a:headEnd/>
            <a:tailEnd/>
          </a:ln>
        </p:spPr>
        <p:txBody>
          <a:bodyPr/>
          <a:lstStyle/>
          <a:p>
            <a:endParaRPr lang="zh-CN" altLang="en-US"/>
          </a:p>
        </p:txBody>
      </p:sp>
      <p:sp>
        <p:nvSpPr>
          <p:cNvPr id="585745" name="Freeform 26"/>
          <p:cNvSpPr>
            <a:spLocks/>
          </p:cNvSpPr>
          <p:nvPr/>
        </p:nvSpPr>
        <p:spPr bwMode="auto">
          <a:xfrm>
            <a:off x="2676525" y="3849688"/>
            <a:ext cx="61913" cy="55562"/>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0 h 31"/>
              <a:gd name="T40" fmla="*/ 2147483647 w 31"/>
              <a:gd name="T41" fmla="*/ 0 h 31"/>
              <a:gd name="T42" fmla="*/ 2147483647 w 31"/>
              <a:gd name="T43" fmla="*/ 0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0 w 31"/>
              <a:gd name="T57" fmla="*/ 2147483647 h 31"/>
              <a:gd name="T58" fmla="*/ 0 w 31"/>
              <a:gd name="T59" fmla="*/ 2147483647 h 31"/>
              <a:gd name="T60" fmla="*/ 0 w 31"/>
              <a:gd name="T61" fmla="*/ 2147483647 h 31"/>
              <a:gd name="T62" fmla="*/ 0 w 31"/>
              <a:gd name="T63" fmla="*/ 2147483647 h 31"/>
              <a:gd name="T64" fmla="*/ 0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4" y="26"/>
                </a:lnTo>
                <a:lnTo>
                  <a:pt x="26" y="24"/>
                </a:lnTo>
                <a:lnTo>
                  <a:pt x="29" y="22"/>
                </a:lnTo>
                <a:lnTo>
                  <a:pt x="29" y="20"/>
                </a:lnTo>
                <a:lnTo>
                  <a:pt x="31" y="18"/>
                </a:lnTo>
                <a:lnTo>
                  <a:pt x="31" y="14"/>
                </a:lnTo>
                <a:lnTo>
                  <a:pt x="31" y="12"/>
                </a:lnTo>
                <a:lnTo>
                  <a:pt x="29" y="10"/>
                </a:lnTo>
                <a:lnTo>
                  <a:pt x="29" y="8"/>
                </a:lnTo>
                <a:lnTo>
                  <a:pt x="26" y="6"/>
                </a:lnTo>
                <a:lnTo>
                  <a:pt x="24" y="4"/>
                </a:lnTo>
                <a:lnTo>
                  <a:pt x="22" y="2"/>
                </a:lnTo>
                <a:lnTo>
                  <a:pt x="20"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w="9525">
            <a:noFill/>
            <a:round/>
            <a:headEnd/>
            <a:tailEnd/>
          </a:ln>
        </p:spPr>
        <p:txBody>
          <a:bodyPr/>
          <a:lstStyle/>
          <a:p>
            <a:endParaRPr lang="zh-CN" altLang="en-US"/>
          </a:p>
        </p:txBody>
      </p:sp>
      <p:sp>
        <p:nvSpPr>
          <p:cNvPr id="585746" name="Freeform 27"/>
          <p:cNvSpPr>
            <a:spLocks/>
          </p:cNvSpPr>
          <p:nvPr/>
        </p:nvSpPr>
        <p:spPr bwMode="auto">
          <a:xfrm>
            <a:off x="1241425" y="3849688"/>
            <a:ext cx="61913" cy="55562"/>
          </a:xfrm>
          <a:custGeom>
            <a:avLst/>
            <a:gdLst>
              <a:gd name="T0" fmla="*/ 0 w 31"/>
              <a:gd name="T1" fmla="*/ 0 h 31"/>
              <a:gd name="T2" fmla="*/ 2147483647 w 31"/>
              <a:gd name="T3" fmla="*/ 2147483647 h 31"/>
              <a:gd name="T4" fmla="*/ 2147483647 w 31"/>
              <a:gd name="T5" fmla="*/ 2147483647 h 31"/>
              <a:gd name="T6" fmla="*/ 2147483647 w 31"/>
              <a:gd name="T7" fmla="*/ 2147483647 h 31"/>
              <a:gd name="T8" fmla="*/ 2147483647 w 31"/>
              <a:gd name="T9" fmla="*/ 2147483647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6"/>
                </a:lnTo>
                <a:lnTo>
                  <a:pt x="2" y="2"/>
                </a:lnTo>
                <a:lnTo>
                  <a:pt x="0" y="0"/>
                </a:lnTo>
                <a:close/>
              </a:path>
            </a:pathLst>
          </a:custGeom>
          <a:solidFill>
            <a:srgbClr val="000000"/>
          </a:solidFill>
          <a:ln w="9525">
            <a:noFill/>
            <a:round/>
            <a:headEnd/>
            <a:tailEnd/>
          </a:ln>
        </p:spPr>
        <p:txBody>
          <a:bodyPr/>
          <a:lstStyle/>
          <a:p>
            <a:endParaRPr lang="zh-CN" altLang="en-US"/>
          </a:p>
        </p:txBody>
      </p:sp>
      <p:sp>
        <p:nvSpPr>
          <p:cNvPr id="585747" name="Freeform 29"/>
          <p:cNvSpPr>
            <a:spLocks/>
          </p:cNvSpPr>
          <p:nvPr/>
        </p:nvSpPr>
        <p:spPr bwMode="auto">
          <a:xfrm>
            <a:off x="7935913" y="2973388"/>
            <a:ext cx="100012" cy="80962"/>
          </a:xfrm>
          <a:custGeom>
            <a:avLst/>
            <a:gdLst>
              <a:gd name="T0" fmla="*/ 0 w 31"/>
              <a:gd name="T1" fmla="*/ 2147483647 h 31"/>
              <a:gd name="T2" fmla="*/ 2147483647 w 31"/>
              <a:gd name="T3" fmla="*/ 2147483647 h 31"/>
              <a:gd name="T4" fmla="*/ 2147483647 w 31"/>
              <a:gd name="T5" fmla="*/ 0 h 31"/>
              <a:gd name="T6" fmla="*/ 2147483647 w 31"/>
              <a:gd name="T7" fmla="*/ 2147483647 h 31"/>
              <a:gd name="T8" fmla="*/ 2147483647 w 31"/>
              <a:gd name="T9" fmla="*/ 2147483647 h 31"/>
              <a:gd name="T10" fmla="*/ 0 w 31"/>
              <a:gd name="T11" fmla="*/ 2147483647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6" y="0"/>
                </a:lnTo>
                <a:lnTo>
                  <a:pt x="2" y="31"/>
                </a:lnTo>
                <a:lnTo>
                  <a:pt x="0" y="29"/>
                </a:lnTo>
                <a:close/>
              </a:path>
            </a:pathLst>
          </a:custGeom>
          <a:solidFill>
            <a:srgbClr val="000000"/>
          </a:solidFill>
          <a:ln w="9525">
            <a:noFill/>
            <a:round/>
            <a:headEnd/>
            <a:tailEnd/>
          </a:ln>
        </p:spPr>
        <p:txBody>
          <a:bodyPr/>
          <a:lstStyle/>
          <a:p>
            <a:endParaRPr lang="zh-CN" altLang="en-US"/>
          </a:p>
        </p:txBody>
      </p:sp>
      <p:sp>
        <p:nvSpPr>
          <p:cNvPr id="585748" name="Freeform 30"/>
          <p:cNvSpPr>
            <a:spLocks/>
          </p:cNvSpPr>
          <p:nvPr/>
        </p:nvSpPr>
        <p:spPr bwMode="auto">
          <a:xfrm>
            <a:off x="1282700" y="5614988"/>
            <a:ext cx="238125" cy="260350"/>
          </a:xfrm>
          <a:custGeom>
            <a:avLst/>
            <a:gdLst>
              <a:gd name="T0" fmla="*/ 0 w 120"/>
              <a:gd name="T1" fmla="*/ 2147483647 h 143"/>
              <a:gd name="T2" fmla="*/ 2147483647 w 120"/>
              <a:gd name="T3" fmla="*/ 2147483647 h 143"/>
              <a:gd name="T4" fmla="*/ 2147483647 w 120"/>
              <a:gd name="T5" fmla="*/ 2147483647 h 143"/>
              <a:gd name="T6" fmla="*/ 2147483647 w 120"/>
              <a:gd name="T7" fmla="*/ 2147483647 h 143"/>
              <a:gd name="T8" fmla="*/ 2147483647 w 120"/>
              <a:gd name="T9" fmla="*/ 2147483647 h 143"/>
              <a:gd name="T10" fmla="*/ 2147483647 w 120"/>
              <a:gd name="T11" fmla="*/ 2147483647 h 143"/>
              <a:gd name="T12" fmla="*/ 2147483647 w 120"/>
              <a:gd name="T13" fmla="*/ 2147483647 h 143"/>
              <a:gd name="T14" fmla="*/ 2147483647 w 120"/>
              <a:gd name="T15" fmla="*/ 2147483647 h 143"/>
              <a:gd name="T16" fmla="*/ 2147483647 w 120"/>
              <a:gd name="T17" fmla="*/ 2147483647 h 143"/>
              <a:gd name="T18" fmla="*/ 2147483647 w 120"/>
              <a:gd name="T19" fmla="*/ 2147483647 h 143"/>
              <a:gd name="T20" fmla="*/ 2147483647 w 120"/>
              <a:gd name="T21" fmla="*/ 2147483647 h 143"/>
              <a:gd name="T22" fmla="*/ 2147483647 w 120"/>
              <a:gd name="T23" fmla="*/ 2147483647 h 143"/>
              <a:gd name="T24" fmla="*/ 2147483647 w 120"/>
              <a:gd name="T25" fmla="*/ 2147483647 h 143"/>
              <a:gd name="T26" fmla="*/ 2147483647 w 120"/>
              <a:gd name="T27" fmla="*/ 2147483647 h 143"/>
              <a:gd name="T28" fmla="*/ 2147483647 w 120"/>
              <a:gd name="T29" fmla="*/ 2147483647 h 143"/>
              <a:gd name="T30" fmla="*/ 2147483647 w 120"/>
              <a:gd name="T31" fmla="*/ 2147483647 h 143"/>
              <a:gd name="T32" fmla="*/ 2147483647 w 120"/>
              <a:gd name="T33" fmla="*/ 2147483647 h 143"/>
              <a:gd name="T34" fmla="*/ 2147483647 w 120"/>
              <a:gd name="T35" fmla="*/ 2147483647 h 143"/>
              <a:gd name="T36" fmla="*/ 2147483647 w 120"/>
              <a:gd name="T37" fmla="*/ 2147483647 h 143"/>
              <a:gd name="T38" fmla="*/ 2147483647 w 120"/>
              <a:gd name="T39" fmla="*/ 2147483647 h 143"/>
              <a:gd name="T40" fmla="*/ 2147483647 w 120"/>
              <a:gd name="T41" fmla="*/ 2147483647 h 143"/>
              <a:gd name="T42" fmla="*/ 2147483647 w 120"/>
              <a:gd name="T43" fmla="*/ 0 h 143"/>
              <a:gd name="T44" fmla="*/ 2147483647 w 120"/>
              <a:gd name="T45" fmla="*/ 0 h 143"/>
              <a:gd name="T46" fmla="*/ 2147483647 w 120"/>
              <a:gd name="T47" fmla="*/ 2147483647 h 143"/>
              <a:gd name="T48" fmla="*/ 2147483647 w 120"/>
              <a:gd name="T49" fmla="*/ 2147483647 h 1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0"/>
              <a:gd name="T76" fmla="*/ 0 h 143"/>
              <a:gd name="T77" fmla="*/ 120 w 120"/>
              <a:gd name="T78" fmla="*/ 143 h 1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0" h="143">
                <a:moveTo>
                  <a:pt x="0" y="85"/>
                </a:moveTo>
                <a:lnTo>
                  <a:pt x="2" y="95"/>
                </a:lnTo>
                <a:lnTo>
                  <a:pt x="4" y="103"/>
                </a:lnTo>
                <a:lnTo>
                  <a:pt x="8" y="111"/>
                </a:lnTo>
                <a:lnTo>
                  <a:pt x="12" y="120"/>
                </a:lnTo>
                <a:lnTo>
                  <a:pt x="18" y="126"/>
                </a:lnTo>
                <a:lnTo>
                  <a:pt x="24" y="132"/>
                </a:lnTo>
                <a:lnTo>
                  <a:pt x="33" y="136"/>
                </a:lnTo>
                <a:lnTo>
                  <a:pt x="41" y="140"/>
                </a:lnTo>
                <a:lnTo>
                  <a:pt x="51" y="143"/>
                </a:lnTo>
                <a:lnTo>
                  <a:pt x="62" y="143"/>
                </a:lnTo>
                <a:lnTo>
                  <a:pt x="70" y="143"/>
                </a:lnTo>
                <a:lnTo>
                  <a:pt x="80" y="140"/>
                </a:lnTo>
                <a:lnTo>
                  <a:pt x="89" y="136"/>
                </a:lnTo>
                <a:lnTo>
                  <a:pt x="97" y="132"/>
                </a:lnTo>
                <a:lnTo>
                  <a:pt x="103" y="126"/>
                </a:lnTo>
                <a:lnTo>
                  <a:pt x="109" y="120"/>
                </a:lnTo>
                <a:lnTo>
                  <a:pt x="113" y="111"/>
                </a:lnTo>
                <a:lnTo>
                  <a:pt x="118" y="103"/>
                </a:lnTo>
                <a:lnTo>
                  <a:pt x="120" y="95"/>
                </a:lnTo>
                <a:lnTo>
                  <a:pt x="120" y="85"/>
                </a:lnTo>
                <a:lnTo>
                  <a:pt x="120" y="0"/>
                </a:lnTo>
                <a:lnTo>
                  <a:pt x="2" y="0"/>
                </a:lnTo>
                <a:lnTo>
                  <a:pt x="2" y="85"/>
                </a:lnTo>
              </a:path>
            </a:pathLst>
          </a:custGeom>
          <a:noFill/>
          <a:ln w="12700">
            <a:solidFill>
              <a:srgbClr val="000000"/>
            </a:solidFill>
            <a:round/>
            <a:headEnd/>
            <a:tailEnd/>
          </a:ln>
        </p:spPr>
        <p:txBody>
          <a:bodyPr/>
          <a:lstStyle/>
          <a:p>
            <a:endParaRPr lang="zh-CN" altLang="en-US"/>
          </a:p>
        </p:txBody>
      </p:sp>
      <p:sp>
        <p:nvSpPr>
          <p:cNvPr id="585749" name="Freeform 31"/>
          <p:cNvSpPr>
            <a:spLocks/>
          </p:cNvSpPr>
          <p:nvPr/>
        </p:nvSpPr>
        <p:spPr bwMode="auto">
          <a:xfrm>
            <a:off x="1647825" y="5149850"/>
            <a:ext cx="273050" cy="247650"/>
          </a:xfrm>
          <a:custGeom>
            <a:avLst/>
            <a:gdLst>
              <a:gd name="T0" fmla="*/ 2147483647 w 137"/>
              <a:gd name="T1" fmla="*/ 2147483647 h 137"/>
              <a:gd name="T2" fmla="*/ 2147483647 w 137"/>
              <a:gd name="T3" fmla="*/ 2147483647 h 137"/>
              <a:gd name="T4" fmla="*/ 2147483647 w 137"/>
              <a:gd name="T5" fmla="*/ 2147483647 h 137"/>
              <a:gd name="T6" fmla="*/ 2147483647 w 137"/>
              <a:gd name="T7" fmla="*/ 2147483647 h 137"/>
              <a:gd name="T8" fmla="*/ 2147483647 w 137"/>
              <a:gd name="T9" fmla="*/ 2147483647 h 137"/>
              <a:gd name="T10" fmla="*/ 2147483647 w 137"/>
              <a:gd name="T11" fmla="*/ 2147483647 h 137"/>
              <a:gd name="T12" fmla="*/ 2147483647 w 137"/>
              <a:gd name="T13" fmla="*/ 2147483647 h 137"/>
              <a:gd name="T14" fmla="*/ 2147483647 w 137"/>
              <a:gd name="T15" fmla="*/ 2147483647 h 137"/>
              <a:gd name="T16" fmla="*/ 2147483647 w 137"/>
              <a:gd name="T17" fmla="*/ 2147483647 h 137"/>
              <a:gd name="T18" fmla="*/ 2147483647 w 137"/>
              <a:gd name="T19" fmla="*/ 2147483647 h 137"/>
              <a:gd name="T20" fmla="*/ 2147483647 w 137"/>
              <a:gd name="T21" fmla="*/ 2147483647 h 137"/>
              <a:gd name="T22" fmla="*/ 2147483647 w 137"/>
              <a:gd name="T23" fmla="*/ 2147483647 h 137"/>
              <a:gd name="T24" fmla="*/ 2147483647 w 137"/>
              <a:gd name="T25" fmla="*/ 2147483647 h 137"/>
              <a:gd name="T26" fmla="*/ 2147483647 w 137"/>
              <a:gd name="T27" fmla="*/ 2147483647 h 137"/>
              <a:gd name="T28" fmla="*/ 2147483647 w 137"/>
              <a:gd name="T29" fmla="*/ 2147483647 h 137"/>
              <a:gd name="T30" fmla="*/ 2147483647 w 137"/>
              <a:gd name="T31" fmla="*/ 2147483647 h 137"/>
              <a:gd name="T32" fmla="*/ 2147483647 w 137"/>
              <a:gd name="T33" fmla="*/ 2147483647 h 137"/>
              <a:gd name="T34" fmla="*/ 2147483647 w 137"/>
              <a:gd name="T35" fmla="*/ 2147483647 h 137"/>
              <a:gd name="T36" fmla="*/ 2147483647 w 137"/>
              <a:gd name="T37" fmla="*/ 2147483647 h 137"/>
              <a:gd name="T38" fmla="*/ 2147483647 w 137"/>
              <a:gd name="T39" fmla="*/ 2147483647 h 137"/>
              <a:gd name="T40" fmla="*/ 2147483647 w 137"/>
              <a:gd name="T41" fmla="*/ 0 h 137"/>
              <a:gd name="T42" fmla="*/ 2147483647 w 137"/>
              <a:gd name="T43" fmla="*/ 2147483647 h 137"/>
              <a:gd name="T44" fmla="*/ 2147483647 w 137"/>
              <a:gd name="T45" fmla="*/ 2147483647 h 137"/>
              <a:gd name="T46" fmla="*/ 2147483647 w 137"/>
              <a:gd name="T47" fmla="*/ 2147483647 h 137"/>
              <a:gd name="T48" fmla="*/ 2147483647 w 137"/>
              <a:gd name="T49" fmla="*/ 2147483647 h 137"/>
              <a:gd name="T50" fmla="*/ 2147483647 w 137"/>
              <a:gd name="T51" fmla="*/ 2147483647 h 137"/>
              <a:gd name="T52" fmla="*/ 2147483647 w 137"/>
              <a:gd name="T53" fmla="*/ 2147483647 h 137"/>
              <a:gd name="T54" fmla="*/ 2147483647 w 137"/>
              <a:gd name="T55" fmla="*/ 2147483647 h 137"/>
              <a:gd name="T56" fmla="*/ 2147483647 w 137"/>
              <a:gd name="T57" fmla="*/ 2147483647 h 137"/>
              <a:gd name="T58" fmla="*/ 2147483647 w 137"/>
              <a:gd name="T59" fmla="*/ 2147483647 h 137"/>
              <a:gd name="T60" fmla="*/ 0 w 137"/>
              <a:gd name="T61" fmla="*/ 2147483647 h 137"/>
              <a:gd name="T62" fmla="*/ 2147483647 w 137"/>
              <a:gd name="T63" fmla="*/ 2147483647 h 137"/>
              <a:gd name="T64" fmla="*/ 2147483647 w 137"/>
              <a:gd name="T65" fmla="*/ 2147483647 h 137"/>
              <a:gd name="T66" fmla="*/ 2147483647 w 137"/>
              <a:gd name="T67" fmla="*/ 2147483647 h 137"/>
              <a:gd name="T68" fmla="*/ 2147483647 w 137"/>
              <a:gd name="T69" fmla="*/ 2147483647 h 137"/>
              <a:gd name="T70" fmla="*/ 2147483647 w 137"/>
              <a:gd name="T71" fmla="*/ 2147483647 h 137"/>
              <a:gd name="T72" fmla="*/ 2147483647 w 137"/>
              <a:gd name="T73" fmla="*/ 2147483647 h 137"/>
              <a:gd name="T74" fmla="*/ 2147483647 w 137"/>
              <a:gd name="T75" fmla="*/ 2147483647 h 137"/>
              <a:gd name="T76" fmla="*/ 2147483647 w 137"/>
              <a:gd name="T77" fmla="*/ 2147483647 h 137"/>
              <a:gd name="T78" fmla="*/ 2147483647 w 137"/>
              <a:gd name="T79" fmla="*/ 2147483647 h 137"/>
              <a:gd name="T80" fmla="*/ 2147483647 w 137"/>
              <a:gd name="T81" fmla="*/ 2147483647 h 137"/>
              <a:gd name="T82" fmla="*/ 2147483647 w 137"/>
              <a:gd name="T83" fmla="*/ 2147483647 h 1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7"/>
              <a:gd name="T127" fmla="*/ 0 h 137"/>
              <a:gd name="T128" fmla="*/ 137 w 137"/>
              <a:gd name="T129" fmla="*/ 137 h 1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7" h="137">
                <a:moveTo>
                  <a:pt x="68" y="137"/>
                </a:moveTo>
                <a:lnTo>
                  <a:pt x="81" y="137"/>
                </a:lnTo>
                <a:lnTo>
                  <a:pt x="91" y="135"/>
                </a:lnTo>
                <a:lnTo>
                  <a:pt x="99" y="130"/>
                </a:lnTo>
                <a:lnTo>
                  <a:pt x="110" y="124"/>
                </a:lnTo>
                <a:lnTo>
                  <a:pt x="118" y="118"/>
                </a:lnTo>
                <a:lnTo>
                  <a:pt x="124" y="110"/>
                </a:lnTo>
                <a:lnTo>
                  <a:pt x="130" y="101"/>
                </a:lnTo>
                <a:lnTo>
                  <a:pt x="134" y="91"/>
                </a:lnTo>
                <a:lnTo>
                  <a:pt x="137" y="81"/>
                </a:lnTo>
                <a:lnTo>
                  <a:pt x="137" y="68"/>
                </a:lnTo>
                <a:lnTo>
                  <a:pt x="137" y="58"/>
                </a:lnTo>
                <a:lnTo>
                  <a:pt x="134" y="48"/>
                </a:lnTo>
                <a:lnTo>
                  <a:pt x="130" y="37"/>
                </a:lnTo>
                <a:lnTo>
                  <a:pt x="124" y="29"/>
                </a:lnTo>
                <a:lnTo>
                  <a:pt x="118" y="21"/>
                </a:lnTo>
                <a:lnTo>
                  <a:pt x="110" y="14"/>
                </a:lnTo>
                <a:lnTo>
                  <a:pt x="99" y="8"/>
                </a:lnTo>
                <a:lnTo>
                  <a:pt x="91" y="4"/>
                </a:lnTo>
                <a:lnTo>
                  <a:pt x="81" y="2"/>
                </a:lnTo>
                <a:lnTo>
                  <a:pt x="68" y="0"/>
                </a:lnTo>
                <a:lnTo>
                  <a:pt x="58" y="2"/>
                </a:lnTo>
                <a:lnTo>
                  <a:pt x="47" y="4"/>
                </a:lnTo>
                <a:lnTo>
                  <a:pt x="37" y="8"/>
                </a:lnTo>
                <a:lnTo>
                  <a:pt x="29" y="14"/>
                </a:lnTo>
                <a:lnTo>
                  <a:pt x="21" y="21"/>
                </a:lnTo>
                <a:lnTo>
                  <a:pt x="14" y="29"/>
                </a:lnTo>
                <a:lnTo>
                  <a:pt x="8" y="37"/>
                </a:lnTo>
                <a:lnTo>
                  <a:pt x="4" y="48"/>
                </a:lnTo>
                <a:lnTo>
                  <a:pt x="2" y="58"/>
                </a:lnTo>
                <a:lnTo>
                  <a:pt x="0" y="68"/>
                </a:lnTo>
                <a:lnTo>
                  <a:pt x="2" y="81"/>
                </a:lnTo>
                <a:lnTo>
                  <a:pt x="4" y="91"/>
                </a:lnTo>
                <a:lnTo>
                  <a:pt x="8" y="101"/>
                </a:lnTo>
                <a:lnTo>
                  <a:pt x="14" y="110"/>
                </a:lnTo>
                <a:lnTo>
                  <a:pt x="21" y="118"/>
                </a:lnTo>
                <a:lnTo>
                  <a:pt x="29" y="124"/>
                </a:lnTo>
                <a:lnTo>
                  <a:pt x="37" y="130"/>
                </a:lnTo>
                <a:lnTo>
                  <a:pt x="47" y="135"/>
                </a:lnTo>
                <a:lnTo>
                  <a:pt x="58" y="137"/>
                </a:lnTo>
                <a:lnTo>
                  <a:pt x="68" y="137"/>
                </a:lnTo>
              </a:path>
            </a:pathLst>
          </a:custGeom>
          <a:noFill/>
          <a:ln w="12700">
            <a:solidFill>
              <a:srgbClr val="000000"/>
            </a:solidFill>
            <a:round/>
            <a:headEnd/>
            <a:tailEnd/>
          </a:ln>
        </p:spPr>
        <p:txBody>
          <a:bodyPr/>
          <a:lstStyle/>
          <a:p>
            <a:endParaRPr lang="zh-CN" altLang="en-US"/>
          </a:p>
        </p:txBody>
      </p:sp>
      <p:sp>
        <p:nvSpPr>
          <p:cNvPr id="585750" name="Line 32"/>
          <p:cNvSpPr>
            <a:spLocks noChangeShapeType="1"/>
          </p:cNvSpPr>
          <p:nvPr/>
        </p:nvSpPr>
        <p:spPr bwMode="auto">
          <a:xfrm>
            <a:off x="1706563" y="4897438"/>
            <a:ext cx="155575" cy="87312"/>
          </a:xfrm>
          <a:prstGeom prst="line">
            <a:avLst/>
          </a:prstGeom>
          <a:noFill/>
          <a:ln w="12700">
            <a:solidFill>
              <a:srgbClr val="000000"/>
            </a:solidFill>
            <a:round/>
            <a:headEnd/>
            <a:tailEnd/>
          </a:ln>
        </p:spPr>
        <p:txBody>
          <a:bodyPr/>
          <a:lstStyle/>
          <a:p>
            <a:endParaRPr lang="zh-CN" altLang="en-US"/>
          </a:p>
        </p:txBody>
      </p:sp>
      <p:sp>
        <p:nvSpPr>
          <p:cNvPr id="585751" name="Rectangle 33"/>
          <p:cNvSpPr>
            <a:spLocks noChangeArrowheads="1"/>
          </p:cNvSpPr>
          <p:nvPr/>
        </p:nvSpPr>
        <p:spPr bwMode="auto">
          <a:xfrm>
            <a:off x="1841500" y="4800600"/>
            <a:ext cx="63500" cy="136525"/>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1</a:t>
            </a:r>
            <a:endParaRPr kumimoji="1" lang="zh-CN" altLang="en-US" sz="2400">
              <a:latin typeface="Times New Roman" pitchFamily="18" charset="0"/>
              <a:ea typeface="宋体" pitchFamily="2" charset="-122"/>
            </a:endParaRPr>
          </a:p>
        </p:txBody>
      </p:sp>
      <p:sp>
        <p:nvSpPr>
          <p:cNvPr id="585752" name="Rectangle 34"/>
          <p:cNvSpPr>
            <a:spLocks noChangeArrowheads="1"/>
          </p:cNvSpPr>
          <p:nvPr/>
        </p:nvSpPr>
        <p:spPr bwMode="auto">
          <a:xfrm>
            <a:off x="1920875" y="4800600"/>
            <a:ext cx="63500" cy="136525"/>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6</a:t>
            </a:r>
            <a:endParaRPr kumimoji="1" lang="zh-CN" altLang="en-US" sz="2400">
              <a:latin typeface="Times New Roman" pitchFamily="18" charset="0"/>
              <a:ea typeface="宋体" pitchFamily="2" charset="-122"/>
            </a:endParaRPr>
          </a:p>
        </p:txBody>
      </p:sp>
      <p:sp>
        <p:nvSpPr>
          <p:cNvPr id="585753" name="Line 35"/>
          <p:cNvSpPr>
            <a:spLocks noChangeShapeType="1"/>
          </p:cNvSpPr>
          <p:nvPr/>
        </p:nvSpPr>
        <p:spPr bwMode="auto">
          <a:xfrm>
            <a:off x="1782763" y="3867150"/>
            <a:ext cx="3175" cy="1233488"/>
          </a:xfrm>
          <a:prstGeom prst="line">
            <a:avLst/>
          </a:prstGeom>
          <a:noFill/>
          <a:ln w="22225">
            <a:solidFill>
              <a:srgbClr val="000000"/>
            </a:solidFill>
            <a:round/>
            <a:headEnd/>
            <a:tailEnd/>
          </a:ln>
        </p:spPr>
        <p:txBody>
          <a:bodyPr/>
          <a:lstStyle/>
          <a:p>
            <a:endParaRPr lang="zh-CN" altLang="en-US"/>
          </a:p>
        </p:txBody>
      </p:sp>
      <p:sp>
        <p:nvSpPr>
          <p:cNvPr id="585754" name="Freeform 39"/>
          <p:cNvSpPr>
            <a:spLocks/>
          </p:cNvSpPr>
          <p:nvPr/>
        </p:nvSpPr>
        <p:spPr bwMode="auto">
          <a:xfrm>
            <a:off x="1579563" y="5246688"/>
            <a:ext cx="60325" cy="57150"/>
          </a:xfrm>
          <a:custGeom>
            <a:avLst/>
            <a:gdLst>
              <a:gd name="T0" fmla="*/ 0 w 31"/>
              <a:gd name="T1" fmla="*/ 0 h 31"/>
              <a:gd name="T2" fmla="*/ 2147483647 w 31"/>
              <a:gd name="T3" fmla="*/ 2147483647 h 31"/>
              <a:gd name="T4" fmla="*/ 2147483647 w 31"/>
              <a:gd name="T5" fmla="*/ 2147483647 h 31"/>
              <a:gd name="T6" fmla="*/ 2147483647 w 31"/>
              <a:gd name="T7" fmla="*/ 0 h 31"/>
              <a:gd name="T8" fmla="*/ 2147483647 w 31"/>
              <a:gd name="T9" fmla="*/ 0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4"/>
                </a:lnTo>
                <a:lnTo>
                  <a:pt x="2" y="0"/>
                </a:lnTo>
                <a:lnTo>
                  <a:pt x="0" y="0"/>
                </a:lnTo>
                <a:close/>
              </a:path>
            </a:pathLst>
          </a:custGeom>
          <a:solidFill>
            <a:srgbClr val="000000"/>
          </a:solidFill>
          <a:ln w="9525">
            <a:noFill/>
            <a:round/>
            <a:headEnd/>
            <a:tailEnd/>
          </a:ln>
        </p:spPr>
        <p:txBody>
          <a:bodyPr/>
          <a:lstStyle/>
          <a:p>
            <a:endParaRPr lang="zh-CN" altLang="en-US"/>
          </a:p>
        </p:txBody>
      </p:sp>
      <p:sp>
        <p:nvSpPr>
          <p:cNvPr id="585755" name="Freeform 41"/>
          <p:cNvSpPr>
            <a:spLocks/>
          </p:cNvSpPr>
          <p:nvPr/>
        </p:nvSpPr>
        <p:spPr bwMode="auto">
          <a:xfrm>
            <a:off x="2700338" y="3875088"/>
            <a:ext cx="1497012" cy="1527175"/>
          </a:xfrm>
          <a:custGeom>
            <a:avLst/>
            <a:gdLst>
              <a:gd name="T0" fmla="*/ 0 w 754"/>
              <a:gd name="T1" fmla="*/ 0 h 841"/>
              <a:gd name="T2" fmla="*/ 0 w 754"/>
              <a:gd name="T3" fmla="*/ 2147483647 h 841"/>
              <a:gd name="T4" fmla="*/ 2147483647 w 754"/>
              <a:gd name="T5" fmla="*/ 2147483647 h 841"/>
              <a:gd name="T6" fmla="*/ 2147483647 w 754"/>
              <a:gd name="T7" fmla="*/ 2147483647 h 841"/>
              <a:gd name="T8" fmla="*/ 0 60000 65536"/>
              <a:gd name="T9" fmla="*/ 0 60000 65536"/>
              <a:gd name="T10" fmla="*/ 0 60000 65536"/>
              <a:gd name="T11" fmla="*/ 0 60000 65536"/>
              <a:gd name="T12" fmla="*/ 0 w 754"/>
              <a:gd name="T13" fmla="*/ 0 h 841"/>
              <a:gd name="T14" fmla="*/ 754 w 754"/>
              <a:gd name="T15" fmla="*/ 841 h 841"/>
            </a:gdLst>
            <a:ahLst/>
            <a:cxnLst>
              <a:cxn ang="T8">
                <a:pos x="T0" y="T1"/>
              </a:cxn>
              <a:cxn ang="T9">
                <a:pos x="T2" y="T3"/>
              </a:cxn>
              <a:cxn ang="T10">
                <a:pos x="T4" y="T5"/>
              </a:cxn>
              <a:cxn ang="T11">
                <a:pos x="T6" y="T7"/>
              </a:cxn>
            </a:cxnLst>
            <a:rect l="T12" t="T13" r="T14" b="T15"/>
            <a:pathLst>
              <a:path w="754" h="841">
                <a:moveTo>
                  <a:pt x="0" y="0"/>
                </a:moveTo>
                <a:lnTo>
                  <a:pt x="0" y="776"/>
                </a:lnTo>
                <a:lnTo>
                  <a:pt x="754" y="776"/>
                </a:lnTo>
                <a:lnTo>
                  <a:pt x="754" y="841"/>
                </a:lnTo>
              </a:path>
            </a:pathLst>
          </a:custGeom>
          <a:noFill/>
          <a:ln w="22225">
            <a:solidFill>
              <a:srgbClr val="000000"/>
            </a:solidFill>
            <a:round/>
            <a:headEnd/>
            <a:tailEnd/>
          </a:ln>
        </p:spPr>
        <p:txBody>
          <a:bodyPr/>
          <a:lstStyle/>
          <a:p>
            <a:endParaRPr lang="zh-CN" altLang="en-US"/>
          </a:p>
        </p:txBody>
      </p:sp>
      <p:sp>
        <p:nvSpPr>
          <p:cNvPr id="585756" name="Freeform 42"/>
          <p:cNvSpPr>
            <a:spLocks/>
          </p:cNvSpPr>
          <p:nvPr/>
        </p:nvSpPr>
        <p:spPr bwMode="auto">
          <a:xfrm>
            <a:off x="4467225" y="3043238"/>
            <a:ext cx="3513138" cy="2989262"/>
          </a:xfrm>
          <a:custGeom>
            <a:avLst/>
            <a:gdLst>
              <a:gd name="T0" fmla="*/ 2147483647 w 1783"/>
              <a:gd name="T1" fmla="*/ 0 h 1976"/>
              <a:gd name="T2" fmla="*/ 2147483647 w 1783"/>
              <a:gd name="T3" fmla="*/ 2147483647 h 1976"/>
              <a:gd name="T4" fmla="*/ 0 w 1783"/>
              <a:gd name="T5" fmla="*/ 2147483647 h 1976"/>
              <a:gd name="T6" fmla="*/ 0 w 1783"/>
              <a:gd name="T7" fmla="*/ 2147483647 h 1976"/>
              <a:gd name="T8" fmla="*/ 0 60000 65536"/>
              <a:gd name="T9" fmla="*/ 0 60000 65536"/>
              <a:gd name="T10" fmla="*/ 0 60000 65536"/>
              <a:gd name="T11" fmla="*/ 0 60000 65536"/>
              <a:gd name="T12" fmla="*/ 0 w 1783"/>
              <a:gd name="T13" fmla="*/ 0 h 1976"/>
              <a:gd name="T14" fmla="*/ 1783 w 1783"/>
              <a:gd name="T15" fmla="*/ 1976 h 1976"/>
            </a:gdLst>
            <a:ahLst/>
            <a:cxnLst>
              <a:cxn ang="T8">
                <a:pos x="T0" y="T1"/>
              </a:cxn>
              <a:cxn ang="T9">
                <a:pos x="T2" y="T3"/>
              </a:cxn>
              <a:cxn ang="T10">
                <a:pos x="T4" y="T5"/>
              </a:cxn>
              <a:cxn ang="T11">
                <a:pos x="T6" y="T7"/>
              </a:cxn>
            </a:cxnLst>
            <a:rect l="T12" t="T13" r="T14" b="T15"/>
            <a:pathLst>
              <a:path w="1783" h="1976">
                <a:moveTo>
                  <a:pt x="1783" y="0"/>
                </a:moveTo>
                <a:lnTo>
                  <a:pt x="1783" y="1976"/>
                </a:lnTo>
                <a:lnTo>
                  <a:pt x="0" y="1976"/>
                </a:lnTo>
                <a:lnTo>
                  <a:pt x="0" y="1793"/>
                </a:lnTo>
              </a:path>
            </a:pathLst>
          </a:custGeom>
          <a:noFill/>
          <a:ln w="22225">
            <a:solidFill>
              <a:srgbClr val="000000"/>
            </a:solidFill>
            <a:round/>
            <a:headEnd/>
            <a:tailEnd/>
          </a:ln>
        </p:spPr>
        <p:txBody>
          <a:bodyPr/>
          <a:lstStyle/>
          <a:p>
            <a:endParaRPr lang="zh-CN" altLang="en-US"/>
          </a:p>
        </p:txBody>
      </p:sp>
      <p:sp>
        <p:nvSpPr>
          <p:cNvPr id="585757" name="Line 43"/>
          <p:cNvSpPr>
            <a:spLocks noChangeShapeType="1"/>
          </p:cNvSpPr>
          <p:nvPr/>
        </p:nvSpPr>
        <p:spPr bwMode="auto">
          <a:xfrm>
            <a:off x="2627313" y="4908550"/>
            <a:ext cx="153987" cy="82550"/>
          </a:xfrm>
          <a:prstGeom prst="line">
            <a:avLst/>
          </a:prstGeom>
          <a:noFill/>
          <a:ln w="12700">
            <a:solidFill>
              <a:srgbClr val="000000"/>
            </a:solidFill>
            <a:round/>
            <a:headEnd/>
            <a:tailEnd/>
          </a:ln>
        </p:spPr>
        <p:txBody>
          <a:bodyPr/>
          <a:lstStyle/>
          <a:p>
            <a:endParaRPr lang="zh-CN" altLang="en-US"/>
          </a:p>
        </p:txBody>
      </p:sp>
      <p:sp>
        <p:nvSpPr>
          <p:cNvPr id="585758" name="Rectangle 44"/>
          <p:cNvSpPr>
            <a:spLocks noChangeArrowheads="1"/>
          </p:cNvSpPr>
          <p:nvPr/>
        </p:nvSpPr>
        <p:spPr bwMode="auto">
          <a:xfrm>
            <a:off x="2765425"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3</a:t>
            </a:r>
            <a:endParaRPr kumimoji="1" lang="zh-CN" altLang="en-US" sz="2400">
              <a:latin typeface="Times New Roman" pitchFamily="18" charset="0"/>
              <a:ea typeface="宋体" pitchFamily="2" charset="-122"/>
            </a:endParaRPr>
          </a:p>
        </p:txBody>
      </p:sp>
      <p:sp>
        <p:nvSpPr>
          <p:cNvPr id="585759" name="Rectangle 45"/>
          <p:cNvSpPr>
            <a:spLocks noChangeArrowheads="1"/>
          </p:cNvSpPr>
          <p:nvPr/>
        </p:nvSpPr>
        <p:spPr bwMode="auto">
          <a:xfrm>
            <a:off x="2840038"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2</a:t>
            </a:r>
            <a:endParaRPr kumimoji="1" lang="zh-CN" altLang="en-US" sz="2400">
              <a:latin typeface="Times New Roman" pitchFamily="18" charset="0"/>
              <a:ea typeface="宋体" pitchFamily="2" charset="-122"/>
            </a:endParaRPr>
          </a:p>
        </p:txBody>
      </p:sp>
      <p:sp>
        <p:nvSpPr>
          <p:cNvPr id="585760" name="Freeform 46"/>
          <p:cNvSpPr>
            <a:spLocks/>
          </p:cNvSpPr>
          <p:nvPr/>
        </p:nvSpPr>
        <p:spPr bwMode="auto">
          <a:xfrm>
            <a:off x="1989138" y="2878138"/>
            <a:ext cx="61912" cy="60325"/>
          </a:xfrm>
          <a:custGeom>
            <a:avLst/>
            <a:gdLst>
              <a:gd name="T0" fmla="*/ 0 w 31"/>
              <a:gd name="T1" fmla="*/ 0 h 33"/>
              <a:gd name="T2" fmla="*/ 0 w 31"/>
              <a:gd name="T3" fmla="*/ 2147483647 h 33"/>
              <a:gd name="T4" fmla="*/ 2147483647 w 31"/>
              <a:gd name="T5" fmla="*/ 2147483647 h 33"/>
              <a:gd name="T6" fmla="*/ 0 w 31"/>
              <a:gd name="T7" fmla="*/ 2147483647 h 33"/>
              <a:gd name="T8" fmla="*/ 0 w 31"/>
              <a:gd name="T9" fmla="*/ 2147483647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w="9525">
            <a:noFill/>
            <a:round/>
            <a:headEnd/>
            <a:tailEnd/>
          </a:ln>
        </p:spPr>
        <p:txBody>
          <a:bodyPr/>
          <a:lstStyle/>
          <a:p>
            <a:endParaRPr lang="zh-CN" altLang="en-US"/>
          </a:p>
        </p:txBody>
      </p:sp>
      <p:sp>
        <p:nvSpPr>
          <p:cNvPr id="585761" name="Freeform 47"/>
          <p:cNvSpPr>
            <a:spLocks/>
          </p:cNvSpPr>
          <p:nvPr/>
        </p:nvSpPr>
        <p:spPr bwMode="auto">
          <a:xfrm>
            <a:off x="7146925" y="3130550"/>
            <a:ext cx="63500" cy="57150"/>
          </a:xfrm>
          <a:custGeom>
            <a:avLst/>
            <a:gdLst>
              <a:gd name="T0" fmla="*/ 0 w 32"/>
              <a:gd name="T1" fmla="*/ 2147483647 h 31"/>
              <a:gd name="T2" fmla="*/ 2147483647 w 32"/>
              <a:gd name="T3" fmla="*/ 2147483647 h 31"/>
              <a:gd name="T4" fmla="*/ 2147483647 w 32"/>
              <a:gd name="T5" fmla="*/ 0 h 31"/>
              <a:gd name="T6" fmla="*/ 0 w 32"/>
              <a:gd name="T7" fmla="*/ 2147483647 h 31"/>
              <a:gd name="T8" fmla="*/ 0 w 32"/>
              <a:gd name="T9" fmla="*/ 2147483647 h 31"/>
              <a:gd name="T10" fmla="*/ 0 w 32"/>
              <a:gd name="T11" fmla="*/ 2147483647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29"/>
                </a:moveTo>
                <a:lnTo>
                  <a:pt x="32" y="31"/>
                </a:lnTo>
                <a:lnTo>
                  <a:pt x="17" y="0"/>
                </a:lnTo>
                <a:lnTo>
                  <a:pt x="0" y="31"/>
                </a:lnTo>
                <a:lnTo>
                  <a:pt x="0" y="29"/>
                </a:lnTo>
                <a:close/>
              </a:path>
            </a:pathLst>
          </a:custGeom>
          <a:solidFill>
            <a:srgbClr val="000000"/>
          </a:solidFill>
          <a:ln w="9525">
            <a:noFill/>
            <a:round/>
            <a:headEnd/>
            <a:tailEnd/>
          </a:ln>
        </p:spPr>
        <p:txBody>
          <a:bodyPr/>
          <a:lstStyle/>
          <a:p>
            <a:endParaRPr lang="zh-CN" altLang="en-US"/>
          </a:p>
        </p:txBody>
      </p:sp>
      <p:sp>
        <p:nvSpPr>
          <p:cNvPr id="585762" name="Freeform 48"/>
          <p:cNvSpPr>
            <a:spLocks/>
          </p:cNvSpPr>
          <p:nvPr/>
        </p:nvSpPr>
        <p:spPr bwMode="auto">
          <a:xfrm>
            <a:off x="7146925" y="4732338"/>
            <a:ext cx="63500" cy="55562"/>
          </a:xfrm>
          <a:custGeom>
            <a:avLst/>
            <a:gdLst>
              <a:gd name="T0" fmla="*/ 2147483647 w 32"/>
              <a:gd name="T1" fmla="*/ 0 h 31"/>
              <a:gd name="T2" fmla="*/ 0 w 32"/>
              <a:gd name="T3" fmla="*/ 0 h 31"/>
              <a:gd name="T4" fmla="*/ 2147483647 w 32"/>
              <a:gd name="T5" fmla="*/ 2147483647 h 31"/>
              <a:gd name="T6" fmla="*/ 2147483647 w 32"/>
              <a:gd name="T7" fmla="*/ 0 h 31"/>
              <a:gd name="T8" fmla="*/ 2147483647 w 32"/>
              <a:gd name="T9" fmla="*/ 0 h 31"/>
              <a:gd name="T10" fmla="*/ 2147483647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29" y="0"/>
                </a:moveTo>
                <a:lnTo>
                  <a:pt x="0" y="0"/>
                </a:lnTo>
                <a:lnTo>
                  <a:pt x="17" y="31"/>
                </a:lnTo>
                <a:lnTo>
                  <a:pt x="32" y="0"/>
                </a:lnTo>
                <a:lnTo>
                  <a:pt x="29" y="0"/>
                </a:lnTo>
                <a:close/>
              </a:path>
            </a:pathLst>
          </a:custGeom>
          <a:solidFill>
            <a:srgbClr val="000000"/>
          </a:solidFill>
          <a:ln w="9525">
            <a:noFill/>
            <a:round/>
            <a:headEnd/>
            <a:tailEnd/>
          </a:ln>
        </p:spPr>
        <p:txBody>
          <a:bodyPr/>
          <a:lstStyle/>
          <a:p>
            <a:endParaRPr lang="zh-CN" altLang="en-US"/>
          </a:p>
        </p:txBody>
      </p:sp>
      <p:sp>
        <p:nvSpPr>
          <p:cNvPr id="585763" name="Line 49"/>
          <p:cNvSpPr>
            <a:spLocks noChangeShapeType="1"/>
          </p:cNvSpPr>
          <p:nvPr/>
        </p:nvSpPr>
        <p:spPr bwMode="auto">
          <a:xfrm>
            <a:off x="7177088" y="3168650"/>
            <a:ext cx="3175" cy="1577975"/>
          </a:xfrm>
          <a:prstGeom prst="line">
            <a:avLst/>
          </a:prstGeom>
          <a:noFill/>
          <a:ln w="28575">
            <a:solidFill>
              <a:srgbClr val="000000"/>
            </a:solidFill>
            <a:round/>
            <a:headEnd/>
            <a:tailEnd/>
          </a:ln>
        </p:spPr>
        <p:txBody>
          <a:bodyPr/>
          <a:lstStyle/>
          <a:p>
            <a:endParaRPr lang="zh-CN" altLang="en-US"/>
          </a:p>
        </p:txBody>
      </p:sp>
      <p:sp>
        <p:nvSpPr>
          <p:cNvPr id="585764" name="Rectangle 50"/>
          <p:cNvSpPr>
            <a:spLocks noChangeArrowheads="1"/>
          </p:cNvSpPr>
          <p:nvPr/>
        </p:nvSpPr>
        <p:spPr bwMode="auto">
          <a:xfrm>
            <a:off x="7264400" y="3273425"/>
            <a:ext cx="0" cy="365125"/>
          </a:xfrm>
          <a:prstGeom prst="rect">
            <a:avLst/>
          </a:prstGeom>
          <a:noFill/>
          <a:ln w="9525">
            <a:noFill/>
            <a:miter lim="800000"/>
            <a:headEnd/>
            <a:tailEnd/>
          </a:ln>
        </p:spPr>
        <p:txBody>
          <a:bodyPr wrap="none" lIns="0" tIns="0" rIns="0" bIns="0">
            <a:spAutoFit/>
          </a:bodyPr>
          <a:lstStyle/>
          <a:p>
            <a:endParaRPr kumimoji="1" lang="zh-CN" altLang="en-US" sz="2400">
              <a:latin typeface="Times New Roman" pitchFamily="18" charset="0"/>
              <a:ea typeface="宋体" pitchFamily="2" charset="-122"/>
            </a:endParaRPr>
          </a:p>
        </p:txBody>
      </p:sp>
      <p:sp>
        <p:nvSpPr>
          <p:cNvPr id="585765" name="Freeform 51"/>
          <p:cNvSpPr>
            <a:spLocks/>
          </p:cNvSpPr>
          <p:nvPr/>
        </p:nvSpPr>
        <p:spPr bwMode="auto">
          <a:xfrm>
            <a:off x="2055813" y="2882900"/>
            <a:ext cx="60325" cy="55563"/>
          </a:xfrm>
          <a:custGeom>
            <a:avLst/>
            <a:gdLst>
              <a:gd name="T0" fmla="*/ 2147483647 w 31"/>
              <a:gd name="T1" fmla="*/ 2147483647 h 31"/>
              <a:gd name="T2" fmla="*/ 2147483647 w 31"/>
              <a:gd name="T3" fmla="*/ 0 h 31"/>
              <a:gd name="T4" fmla="*/ 0 w 31"/>
              <a:gd name="T5" fmla="*/ 2147483647 h 31"/>
              <a:gd name="T6" fmla="*/ 2147483647 w 31"/>
              <a:gd name="T7" fmla="*/ 2147483647 h 31"/>
              <a:gd name="T8" fmla="*/ 2147483647 w 31"/>
              <a:gd name="T9" fmla="*/ 2147483647 h 31"/>
              <a:gd name="T10" fmla="*/ 2147483647 w 31"/>
              <a:gd name="T11" fmla="*/ 2147483647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w="9525">
            <a:noFill/>
            <a:round/>
            <a:headEnd/>
            <a:tailEnd/>
          </a:ln>
        </p:spPr>
        <p:txBody>
          <a:bodyPr/>
          <a:lstStyle/>
          <a:p>
            <a:endParaRPr lang="zh-CN" altLang="en-US"/>
          </a:p>
        </p:txBody>
      </p:sp>
      <p:sp>
        <p:nvSpPr>
          <p:cNvPr id="585766" name="Freeform 52"/>
          <p:cNvSpPr>
            <a:spLocks/>
          </p:cNvSpPr>
          <p:nvPr/>
        </p:nvSpPr>
        <p:spPr bwMode="auto">
          <a:xfrm>
            <a:off x="7015163" y="2878138"/>
            <a:ext cx="61912" cy="60325"/>
          </a:xfrm>
          <a:custGeom>
            <a:avLst/>
            <a:gdLst>
              <a:gd name="T0" fmla="*/ 0 w 31"/>
              <a:gd name="T1" fmla="*/ 0 h 33"/>
              <a:gd name="T2" fmla="*/ 0 w 31"/>
              <a:gd name="T3" fmla="*/ 2147483647 h 33"/>
              <a:gd name="T4" fmla="*/ 2147483647 w 31"/>
              <a:gd name="T5" fmla="*/ 2147483647 h 33"/>
              <a:gd name="T6" fmla="*/ 0 w 31"/>
              <a:gd name="T7" fmla="*/ 2147483647 h 33"/>
              <a:gd name="T8" fmla="*/ 0 w 31"/>
              <a:gd name="T9" fmla="*/ 2147483647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w="9525">
            <a:noFill/>
            <a:round/>
            <a:headEnd/>
            <a:tailEnd/>
          </a:ln>
        </p:spPr>
        <p:txBody>
          <a:bodyPr/>
          <a:lstStyle/>
          <a:p>
            <a:endParaRPr lang="zh-CN" altLang="en-US"/>
          </a:p>
        </p:txBody>
      </p:sp>
      <p:sp>
        <p:nvSpPr>
          <p:cNvPr id="585767" name="Freeform 53"/>
          <p:cNvSpPr>
            <a:spLocks/>
          </p:cNvSpPr>
          <p:nvPr/>
        </p:nvSpPr>
        <p:spPr bwMode="auto">
          <a:xfrm>
            <a:off x="1533525" y="2882900"/>
            <a:ext cx="61913" cy="55563"/>
          </a:xfrm>
          <a:custGeom>
            <a:avLst/>
            <a:gdLst>
              <a:gd name="T0" fmla="*/ 2147483647 w 31"/>
              <a:gd name="T1" fmla="*/ 2147483647 h 31"/>
              <a:gd name="T2" fmla="*/ 2147483647 w 31"/>
              <a:gd name="T3" fmla="*/ 0 h 31"/>
              <a:gd name="T4" fmla="*/ 0 w 31"/>
              <a:gd name="T5" fmla="*/ 2147483647 h 31"/>
              <a:gd name="T6" fmla="*/ 2147483647 w 31"/>
              <a:gd name="T7" fmla="*/ 2147483647 h 31"/>
              <a:gd name="T8" fmla="*/ 2147483647 w 31"/>
              <a:gd name="T9" fmla="*/ 2147483647 h 31"/>
              <a:gd name="T10" fmla="*/ 2147483647 w 31"/>
              <a:gd name="T11" fmla="*/ 2147483647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w="9525">
            <a:noFill/>
            <a:round/>
            <a:headEnd/>
            <a:tailEnd/>
          </a:ln>
        </p:spPr>
        <p:txBody>
          <a:bodyPr/>
          <a:lstStyle/>
          <a:p>
            <a:endParaRPr lang="zh-CN" altLang="en-US"/>
          </a:p>
        </p:txBody>
      </p:sp>
      <p:sp>
        <p:nvSpPr>
          <p:cNvPr id="585768" name="Line 54"/>
          <p:cNvSpPr>
            <a:spLocks noChangeShapeType="1"/>
          </p:cNvSpPr>
          <p:nvPr/>
        </p:nvSpPr>
        <p:spPr bwMode="auto">
          <a:xfrm>
            <a:off x="1579563" y="2909888"/>
            <a:ext cx="417512" cy="1587"/>
          </a:xfrm>
          <a:prstGeom prst="line">
            <a:avLst/>
          </a:prstGeom>
          <a:noFill/>
          <a:ln w="12700">
            <a:solidFill>
              <a:srgbClr val="000000"/>
            </a:solidFill>
            <a:round/>
            <a:headEnd/>
            <a:tailEnd/>
          </a:ln>
        </p:spPr>
        <p:txBody>
          <a:bodyPr/>
          <a:lstStyle/>
          <a:p>
            <a:endParaRPr lang="zh-CN" altLang="en-US"/>
          </a:p>
        </p:txBody>
      </p:sp>
      <p:sp>
        <p:nvSpPr>
          <p:cNvPr id="585769" name="Line 55"/>
          <p:cNvSpPr>
            <a:spLocks noChangeShapeType="1"/>
          </p:cNvSpPr>
          <p:nvPr/>
        </p:nvSpPr>
        <p:spPr bwMode="auto">
          <a:xfrm>
            <a:off x="2108200" y="2909888"/>
            <a:ext cx="4922838" cy="1587"/>
          </a:xfrm>
          <a:prstGeom prst="line">
            <a:avLst/>
          </a:prstGeom>
          <a:noFill/>
          <a:ln w="12700">
            <a:solidFill>
              <a:srgbClr val="000000"/>
            </a:solidFill>
            <a:round/>
            <a:headEnd/>
            <a:tailEnd/>
          </a:ln>
        </p:spPr>
        <p:txBody>
          <a:bodyPr/>
          <a:lstStyle/>
          <a:p>
            <a:endParaRPr lang="zh-CN" altLang="en-US"/>
          </a:p>
        </p:txBody>
      </p:sp>
      <p:sp>
        <p:nvSpPr>
          <p:cNvPr id="585770" name="Rectangle 69"/>
          <p:cNvSpPr>
            <a:spLocks noChangeArrowheads="1"/>
          </p:cNvSpPr>
          <p:nvPr/>
        </p:nvSpPr>
        <p:spPr bwMode="auto">
          <a:xfrm>
            <a:off x="3830638" y="2619375"/>
            <a:ext cx="381000" cy="274638"/>
          </a:xfrm>
          <a:prstGeom prst="rect">
            <a:avLst/>
          </a:prstGeom>
          <a:noFill/>
          <a:ln w="9525">
            <a:noFill/>
            <a:miter lim="800000"/>
            <a:headEnd/>
            <a:tailEnd/>
          </a:ln>
        </p:spPr>
        <p:txBody>
          <a:bodyPr wrap="none" lIns="0" tIns="0" rIns="0" bIns="0">
            <a:spAutoFit/>
          </a:bodyPr>
          <a:lstStyle/>
          <a:p>
            <a:r>
              <a:rPr kumimoji="1" lang="en-US" altLang="zh-CN" sz="1800" b="1">
                <a:solidFill>
                  <a:srgbClr val="000000"/>
                </a:solidFill>
                <a:ea typeface="宋体" pitchFamily="2" charset="-122"/>
              </a:rPr>
              <a:t>128</a:t>
            </a:r>
            <a:endParaRPr kumimoji="1" lang="en-US" altLang="zh-CN" sz="1800" b="1">
              <a:latin typeface="Times New Roman" pitchFamily="18" charset="0"/>
              <a:ea typeface="宋体" pitchFamily="2" charset="-122"/>
            </a:endParaRPr>
          </a:p>
        </p:txBody>
      </p:sp>
      <p:sp>
        <p:nvSpPr>
          <p:cNvPr id="585771" name="Freeform 72"/>
          <p:cNvSpPr>
            <a:spLocks/>
          </p:cNvSpPr>
          <p:nvPr/>
        </p:nvSpPr>
        <p:spPr bwMode="auto">
          <a:xfrm>
            <a:off x="4016375" y="5449888"/>
            <a:ext cx="903288" cy="250825"/>
          </a:xfrm>
          <a:custGeom>
            <a:avLst/>
            <a:gdLst>
              <a:gd name="T0" fmla="*/ 2147483647 w 455"/>
              <a:gd name="T1" fmla="*/ 2147483647 h 138"/>
              <a:gd name="T2" fmla="*/ 2147483647 w 455"/>
              <a:gd name="T3" fmla="*/ 2147483647 h 138"/>
              <a:gd name="T4" fmla="*/ 2147483647 w 455"/>
              <a:gd name="T5" fmla="*/ 2147483647 h 138"/>
              <a:gd name="T6" fmla="*/ 2147483647 w 455"/>
              <a:gd name="T7" fmla="*/ 2147483647 h 138"/>
              <a:gd name="T8" fmla="*/ 2147483647 w 455"/>
              <a:gd name="T9" fmla="*/ 2147483647 h 138"/>
              <a:gd name="T10" fmla="*/ 2147483647 w 455"/>
              <a:gd name="T11" fmla="*/ 2147483647 h 138"/>
              <a:gd name="T12" fmla="*/ 2147483647 w 455"/>
              <a:gd name="T13" fmla="*/ 2147483647 h 138"/>
              <a:gd name="T14" fmla="*/ 2147483647 w 455"/>
              <a:gd name="T15" fmla="*/ 2147483647 h 138"/>
              <a:gd name="T16" fmla="*/ 2147483647 w 455"/>
              <a:gd name="T17" fmla="*/ 2147483647 h 138"/>
              <a:gd name="T18" fmla="*/ 0 w 455"/>
              <a:gd name="T19" fmla="*/ 2147483647 h 138"/>
              <a:gd name="T20" fmla="*/ 0 w 455"/>
              <a:gd name="T21" fmla="*/ 2147483647 h 138"/>
              <a:gd name="T22" fmla="*/ 0 w 455"/>
              <a:gd name="T23" fmla="*/ 2147483647 h 138"/>
              <a:gd name="T24" fmla="*/ 2147483647 w 455"/>
              <a:gd name="T25" fmla="*/ 2147483647 h 138"/>
              <a:gd name="T26" fmla="*/ 2147483647 w 455"/>
              <a:gd name="T27" fmla="*/ 2147483647 h 138"/>
              <a:gd name="T28" fmla="*/ 2147483647 w 455"/>
              <a:gd name="T29" fmla="*/ 2147483647 h 138"/>
              <a:gd name="T30" fmla="*/ 2147483647 w 455"/>
              <a:gd name="T31" fmla="*/ 2147483647 h 138"/>
              <a:gd name="T32" fmla="*/ 2147483647 w 455"/>
              <a:gd name="T33" fmla="*/ 2147483647 h 138"/>
              <a:gd name="T34" fmla="*/ 2147483647 w 455"/>
              <a:gd name="T35" fmla="*/ 2147483647 h 138"/>
              <a:gd name="T36" fmla="*/ 2147483647 w 455"/>
              <a:gd name="T37" fmla="*/ 2147483647 h 138"/>
              <a:gd name="T38" fmla="*/ 2147483647 w 455"/>
              <a:gd name="T39" fmla="*/ 2147483647 h 138"/>
              <a:gd name="T40" fmla="*/ 2147483647 w 455"/>
              <a:gd name="T41" fmla="*/ 0 h 138"/>
              <a:gd name="T42" fmla="*/ 2147483647 w 455"/>
              <a:gd name="T43" fmla="*/ 0 h 138"/>
              <a:gd name="T44" fmla="*/ 2147483647 w 455"/>
              <a:gd name="T45" fmla="*/ 2147483647 h 138"/>
              <a:gd name="T46" fmla="*/ 2147483647 w 455"/>
              <a:gd name="T47" fmla="*/ 2147483647 h 138"/>
              <a:gd name="T48" fmla="*/ 2147483647 w 455"/>
              <a:gd name="T49" fmla="*/ 2147483647 h 138"/>
              <a:gd name="T50" fmla="*/ 2147483647 w 455"/>
              <a:gd name="T51" fmla="*/ 2147483647 h 138"/>
              <a:gd name="T52" fmla="*/ 2147483647 w 455"/>
              <a:gd name="T53" fmla="*/ 2147483647 h 138"/>
              <a:gd name="T54" fmla="*/ 2147483647 w 455"/>
              <a:gd name="T55" fmla="*/ 2147483647 h 138"/>
              <a:gd name="T56" fmla="*/ 2147483647 w 455"/>
              <a:gd name="T57" fmla="*/ 2147483647 h 138"/>
              <a:gd name="T58" fmla="*/ 2147483647 w 455"/>
              <a:gd name="T59" fmla="*/ 2147483647 h 138"/>
              <a:gd name="T60" fmla="*/ 2147483647 w 455"/>
              <a:gd name="T61" fmla="*/ 2147483647 h 138"/>
              <a:gd name="T62" fmla="*/ 2147483647 w 455"/>
              <a:gd name="T63" fmla="*/ 2147483647 h 138"/>
              <a:gd name="T64" fmla="*/ 2147483647 w 455"/>
              <a:gd name="T65" fmla="*/ 2147483647 h 138"/>
              <a:gd name="T66" fmla="*/ 2147483647 w 455"/>
              <a:gd name="T67" fmla="*/ 2147483647 h 138"/>
              <a:gd name="T68" fmla="*/ 2147483647 w 455"/>
              <a:gd name="T69" fmla="*/ 2147483647 h 138"/>
              <a:gd name="T70" fmla="*/ 2147483647 w 455"/>
              <a:gd name="T71" fmla="*/ 2147483647 h 138"/>
              <a:gd name="T72" fmla="*/ 2147483647 w 455"/>
              <a:gd name="T73" fmla="*/ 2147483647 h 138"/>
              <a:gd name="T74" fmla="*/ 2147483647 w 455"/>
              <a:gd name="T75" fmla="*/ 2147483647 h 138"/>
              <a:gd name="T76" fmla="*/ 2147483647 w 455"/>
              <a:gd name="T77" fmla="*/ 2147483647 h 138"/>
              <a:gd name="T78" fmla="*/ 2147483647 w 455"/>
              <a:gd name="T79" fmla="*/ 2147483647 h 138"/>
              <a:gd name="T80" fmla="*/ 2147483647 w 455"/>
              <a:gd name="T81" fmla="*/ 2147483647 h 138"/>
              <a:gd name="T82" fmla="*/ 2147483647 w 455"/>
              <a:gd name="T83" fmla="*/ 2147483647 h 138"/>
              <a:gd name="T84" fmla="*/ 2147483647 w 455"/>
              <a:gd name="T85" fmla="*/ 2147483647 h 138"/>
              <a:gd name="T86" fmla="*/ 2147483647 w 455"/>
              <a:gd name="T87" fmla="*/ 2147483647 h 1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5"/>
              <a:gd name="T133" fmla="*/ 0 h 138"/>
              <a:gd name="T134" fmla="*/ 455 w 455"/>
              <a:gd name="T135" fmla="*/ 138 h 1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5" h="138">
                <a:moveTo>
                  <a:pt x="68" y="136"/>
                </a:moveTo>
                <a:lnTo>
                  <a:pt x="58" y="136"/>
                </a:lnTo>
                <a:lnTo>
                  <a:pt x="47" y="134"/>
                </a:lnTo>
                <a:lnTo>
                  <a:pt x="37" y="130"/>
                </a:lnTo>
                <a:lnTo>
                  <a:pt x="29" y="124"/>
                </a:lnTo>
                <a:lnTo>
                  <a:pt x="20" y="118"/>
                </a:lnTo>
                <a:lnTo>
                  <a:pt x="12" y="109"/>
                </a:lnTo>
                <a:lnTo>
                  <a:pt x="8" y="101"/>
                </a:lnTo>
                <a:lnTo>
                  <a:pt x="4" y="91"/>
                </a:lnTo>
                <a:lnTo>
                  <a:pt x="0" y="80"/>
                </a:lnTo>
                <a:lnTo>
                  <a:pt x="0" y="70"/>
                </a:lnTo>
                <a:lnTo>
                  <a:pt x="0" y="58"/>
                </a:lnTo>
                <a:lnTo>
                  <a:pt x="4" y="47"/>
                </a:lnTo>
                <a:lnTo>
                  <a:pt x="8" y="37"/>
                </a:lnTo>
                <a:lnTo>
                  <a:pt x="12" y="29"/>
                </a:lnTo>
                <a:lnTo>
                  <a:pt x="20" y="20"/>
                </a:lnTo>
                <a:lnTo>
                  <a:pt x="29" y="14"/>
                </a:lnTo>
                <a:lnTo>
                  <a:pt x="37" y="8"/>
                </a:lnTo>
                <a:lnTo>
                  <a:pt x="47" y="4"/>
                </a:lnTo>
                <a:lnTo>
                  <a:pt x="58" y="2"/>
                </a:lnTo>
                <a:lnTo>
                  <a:pt x="68" y="0"/>
                </a:lnTo>
                <a:lnTo>
                  <a:pt x="387" y="0"/>
                </a:lnTo>
                <a:lnTo>
                  <a:pt x="399" y="2"/>
                </a:lnTo>
                <a:lnTo>
                  <a:pt x="410" y="4"/>
                </a:lnTo>
                <a:lnTo>
                  <a:pt x="420" y="8"/>
                </a:lnTo>
                <a:lnTo>
                  <a:pt x="428" y="14"/>
                </a:lnTo>
                <a:lnTo>
                  <a:pt x="437" y="20"/>
                </a:lnTo>
                <a:lnTo>
                  <a:pt x="443" y="29"/>
                </a:lnTo>
                <a:lnTo>
                  <a:pt x="449" y="37"/>
                </a:lnTo>
                <a:lnTo>
                  <a:pt x="453" y="47"/>
                </a:lnTo>
                <a:lnTo>
                  <a:pt x="455" y="58"/>
                </a:lnTo>
                <a:lnTo>
                  <a:pt x="455" y="70"/>
                </a:lnTo>
                <a:lnTo>
                  <a:pt x="455" y="80"/>
                </a:lnTo>
                <a:lnTo>
                  <a:pt x="453" y="91"/>
                </a:lnTo>
                <a:lnTo>
                  <a:pt x="449" y="101"/>
                </a:lnTo>
                <a:lnTo>
                  <a:pt x="443" y="109"/>
                </a:lnTo>
                <a:lnTo>
                  <a:pt x="437" y="118"/>
                </a:lnTo>
                <a:lnTo>
                  <a:pt x="428" y="124"/>
                </a:lnTo>
                <a:lnTo>
                  <a:pt x="420" y="130"/>
                </a:lnTo>
                <a:lnTo>
                  <a:pt x="410" y="134"/>
                </a:lnTo>
                <a:lnTo>
                  <a:pt x="399" y="136"/>
                </a:lnTo>
                <a:lnTo>
                  <a:pt x="387" y="138"/>
                </a:lnTo>
                <a:lnTo>
                  <a:pt x="68" y="138"/>
                </a:lnTo>
              </a:path>
            </a:pathLst>
          </a:custGeom>
          <a:noFill/>
          <a:ln w="12700">
            <a:solidFill>
              <a:srgbClr val="000000"/>
            </a:solidFill>
            <a:round/>
            <a:headEnd/>
            <a:tailEnd/>
          </a:ln>
        </p:spPr>
        <p:txBody>
          <a:bodyPr/>
          <a:lstStyle/>
          <a:p>
            <a:endParaRPr lang="zh-CN" altLang="en-US"/>
          </a:p>
        </p:txBody>
      </p:sp>
      <p:sp>
        <p:nvSpPr>
          <p:cNvPr id="585772" name="Freeform 73"/>
          <p:cNvSpPr>
            <a:spLocks/>
          </p:cNvSpPr>
          <p:nvPr/>
        </p:nvSpPr>
        <p:spPr bwMode="auto">
          <a:xfrm>
            <a:off x="3929063" y="3849688"/>
            <a:ext cx="61912" cy="55562"/>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0 h 31"/>
              <a:gd name="T40" fmla="*/ 2147483647 w 31"/>
              <a:gd name="T41" fmla="*/ 0 h 31"/>
              <a:gd name="T42" fmla="*/ 2147483647 w 31"/>
              <a:gd name="T43" fmla="*/ 0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2147483647 w 31"/>
              <a:gd name="T57" fmla="*/ 2147483647 h 31"/>
              <a:gd name="T58" fmla="*/ 0 w 31"/>
              <a:gd name="T59" fmla="*/ 2147483647 h 31"/>
              <a:gd name="T60" fmla="*/ 0 w 31"/>
              <a:gd name="T61" fmla="*/ 2147483647 h 31"/>
              <a:gd name="T62" fmla="*/ 0 w 31"/>
              <a:gd name="T63" fmla="*/ 2147483647 h 31"/>
              <a:gd name="T64" fmla="*/ 2147483647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31" y="10"/>
                </a:lnTo>
                <a:lnTo>
                  <a:pt x="29" y="8"/>
                </a:lnTo>
                <a:lnTo>
                  <a:pt x="29" y="6"/>
                </a:lnTo>
                <a:lnTo>
                  <a:pt x="27" y="4"/>
                </a:lnTo>
                <a:lnTo>
                  <a:pt x="25" y="4"/>
                </a:lnTo>
                <a:lnTo>
                  <a:pt x="23" y="2"/>
                </a:lnTo>
                <a:lnTo>
                  <a:pt x="21" y="2"/>
                </a:lnTo>
                <a:lnTo>
                  <a:pt x="19" y="0"/>
                </a:lnTo>
                <a:lnTo>
                  <a:pt x="17" y="0"/>
                </a:lnTo>
                <a:lnTo>
                  <a:pt x="15" y="0"/>
                </a:lnTo>
                <a:lnTo>
                  <a:pt x="10" y="2"/>
                </a:lnTo>
                <a:lnTo>
                  <a:pt x="8" y="2"/>
                </a:lnTo>
                <a:lnTo>
                  <a:pt x="6" y="4"/>
                </a:lnTo>
                <a:lnTo>
                  <a:pt x="4" y="6"/>
                </a:lnTo>
                <a:lnTo>
                  <a:pt x="2" y="8"/>
                </a:lnTo>
                <a:lnTo>
                  <a:pt x="2" y="10"/>
                </a:lnTo>
                <a:lnTo>
                  <a:pt x="0" y="12"/>
                </a:lnTo>
                <a:lnTo>
                  <a:pt x="0" y="14"/>
                </a:lnTo>
                <a:lnTo>
                  <a:pt x="0" y="18"/>
                </a:lnTo>
                <a:lnTo>
                  <a:pt x="2" y="20"/>
                </a:lnTo>
                <a:lnTo>
                  <a:pt x="2" y="22"/>
                </a:lnTo>
                <a:lnTo>
                  <a:pt x="4" y="24"/>
                </a:lnTo>
                <a:lnTo>
                  <a:pt x="6" y="26"/>
                </a:lnTo>
                <a:lnTo>
                  <a:pt x="8" y="29"/>
                </a:lnTo>
                <a:lnTo>
                  <a:pt x="10" y="29"/>
                </a:lnTo>
                <a:lnTo>
                  <a:pt x="15" y="31"/>
                </a:lnTo>
                <a:lnTo>
                  <a:pt x="17" y="31"/>
                </a:lnTo>
                <a:lnTo>
                  <a:pt x="15" y="29"/>
                </a:lnTo>
                <a:close/>
              </a:path>
            </a:pathLst>
          </a:custGeom>
          <a:solidFill>
            <a:srgbClr val="000000"/>
          </a:solidFill>
          <a:ln w="9525">
            <a:noFill/>
            <a:round/>
            <a:headEnd/>
            <a:tailEnd/>
          </a:ln>
        </p:spPr>
        <p:txBody>
          <a:bodyPr/>
          <a:lstStyle/>
          <a:p>
            <a:endParaRPr lang="zh-CN" altLang="en-US"/>
          </a:p>
        </p:txBody>
      </p:sp>
      <p:sp>
        <p:nvSpPr>
          <p:cNvPr id="585773" name="Line 74"/>
          <p:cNvSpPr>
            <a:spLocks noChangeShapeType="1"/>
          </p:cNvSpPr>
          <p:nvPr/>
        </p:nvSpPr>
        <p:spPr bwMode="auto">
          <a:xfrm>
            <a:off x="3879850" y="4908550"/>
            <a:ext cx="160338" cy="82550"/>
          </a:xfrm>
          <a:prstGeom prst="line">
            <a:avLst/>
          </a:prstGeom>
          <a:noFill/>
          <a:ln w="12700">
            <a:solidFill>
              <a:srgbClr val="000000"/>
            </a:solidFill>
            <a:round/>
            <a:headEnd/>
            <a:tailEnd/>
          </a:ln>
        </p:spPr>
        <p:txBody>
          <a:bodyPr/>
          <a:lstStyle/>
          <a:p>
            <a:endParaRPr lang="zh-CN" altLang="en-US"/>
          </a:p>
        </p:txBody>
      </p:sp>
      <p:sp>
        <p:nvSpPr>
          <p:cNvPr id="585774" name="Rectangle 75"/>
          <p:cNvSpPr>
            <a:spLocks noChangeArrowheads="1"/>
          </p:cNvSpPr>
          <p:nvPr/>
        </p:nvSpPr>
        <p:spPr bwMode="auto">
          <a:xfrm>
            <a:off x="4021138"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3</a:t>
            </a:r>
            <a:endParaRPr kumimoji="1" lang="zh-CN" altLang="en-US" sz="2400">
              <a:latin typeface="Times New Roman" pitchFamily="18" charset="0"/>
              <a:ea typeface="宋体" pitchFamily="2" charset="-122"/>
            </a:endParaRPr>
          </a:p>
        </p:txBody>
      </p:sp>
      <p:sp>
        <p:nvSpPr>
          <p:cNvPr id="585775" name="Rectangle 76"/>
          <p:cNvSpPr>
            <a:spLocks noChangeArrowheads="1"/>
          </p:cNvSpPr>
          <p:nvPr/>
        </p:nvSpPr>
        <p:spPr bwMode="auto">
          <a:xfrm>
            <a:off x="4097338"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2</a:t>
            </a:r>
            <a:endParaRPr kumimoji="1" lang="zh-CN" altLang="en-US" sz="2400">
              <a:latin typeface="Times New Roman" pitchFamily="18" charset="0"/>
              <a:ea typeface="宋体" pitchFamily="2" charset="-122"/>
            </a:endParaRPr>
          </a:p>
        </p:txBody>
      </p:sp>
      <p:sp>
        <p:nvSpPr>
          <p:cNvPr id="585776" name="Freeform 77"/>
          <p:cNvSpPr>
            <a:spLocks/>
          </p:cNvSpPr>
          <p:nvPr/>
        </p:nvSpPr>
        <p:spPr bwMode="auto">
          <a:xfrm>
            <a:off x="5180013" y="3849688"/>
            <a:ext cx="57150" cy="55562"/>
          </a:xfrm>
          <a:custGeom>
            <a:avLst/>
            <a:gdLst>
              <a:gd name="T0" fmla="*/ 2147483647 w 29"/>
              <a:gd name="T1" fmla="*/ 2147483647 h 31"/>
              <a:gd name="T2" fmla="*/ 2147483647 w 29"/>
              <a:gd name="T3" fmla="*/ 2147483647 h 31"/>
              <a:gd name="T4" fmla="*/ 2147483647 w 29"/>
              <a:gd name="T5" fmla="*/ 2147483647 h 31"/>
              <a:gd name="T6" fmla="*/ 2147483647 w 29"/>
              <a:gd name="T7" fmla="*/ 2147483647 h 31"/>
              <a:gd name="T8" fmla="*/ 2147483647 w 29"/>
              <a:gd name="T9" fmla="*/ 2147483647 h 31"/>
              <a:gd name="T10" fmla="*/ 2147483647 w 29"/>
              <a:gd name="T11" fmla="*/ 2147483647 h 31"/>
              <a:gd name="T12" fmla="*/ 2147483647 w 29"/>
              <a:gd name="T13" fmla="*/ 2147483647 h 31"/>
              <a:gd name="T14" fmla="*/ 2147483647 w 29"/>
              <a:gd name="T15" fmla="*/ 2147483647 h 31"/>
              <a:gd name="T16" fmla="*/ 2147483647 w 29"/>
              <a:gd name="T17" fmla="*/ 2147483647 h 31"/>
              <a:gd name="T18" fmla="*/ 2147483647 w 29"/>
              <a:gd name="T19" fmla="*/ 2147483647 h 31"/>
              <a:gd name="T20" fmla="*/ 2147483647 w 29"/>
              <a:gd name="T21" fmla="*/ 2147483647 h 31"/>
              <a:gd name="T22" fmla="*/ 2147483647 w 29"/>
              <a:gd name="T23" fmla="*/ 2147483647 h 31"/>
              <a:gd name="T24" fmla="*/ 2147483647 w 29"/>
              <a:gd name="T25" fmla="*/ 2147483647 h 31"/>
              <a:gd name="T26" fmla="*/ 2147483647 w 29"/>
              <a:gd name="T27" fmla="*/ 2147483647 h 31"/>
              <a:gd name="T28" fmla="*/ 2147483647 w 29"/>
              <a:gd name="T29" fmla="*/ 2147483647 h 31"/>
              <a:gd name="T30" fmla="*/ 2147483647 w 29"/>
              <a:gd name="T31" fmla="*/ 2147483647 h 31"/>
              <a:gd name="T32" fmla="*/ 2147483647 w 29"/>
              <a:gd name="T33" fmla="*/ 2147483647 h 31"/>
              <a:gd name="T34" fmla="*/ 2147483647 w 29"/>
              <a:gd name="T35" fmla="*/ 2147483647 h 31"/>
              <a:gd name="T36" fmla="*/ 2147483647 w 29"/>
              <a:gd name="T37" fmla="*/ 2147483647 h 31"/>
              <a:gd name="T38" fmla="*/ 2147483647 w 29"/>
              <a:gd name="T39" fmla="*/ 0 h 31"/>
              <a:gd name="T40" fmla="*/ 2147483647 w 29"/>
              <a:gd name="T41" fmla="*/ 0 h 31"/>
              <a:gd name="T42" fmla="*/ 2147483647 w 29"/>
              <a:gd name="T43" fmla="*/ 0 h 31"/>
              <a:gd name="T44" fmla="*/ 2147483647 w 29"/>
              <a:gd name="T45" fmla="*/ 2147483647 h 31"/>
              <a:gd name="T46" fmla="*/ 2147483647 w 29"/>
              <a:gd name="T47" fmla="*/ 2147483647 h 31"/>
              <a:gd name="T48" fmla="*/ 2147483647 w 29"/>
              <a:gd name="T49" fmla="*/ 2147483647 h 31"/>
              <a:gd name="T50" fmla="*/ 2147483647 w 29"/>
              <a:gd name="T51" fmla="*/ 2147483647 h 31"/>
              <a:gd name="T52" fmla="*/ 2147483647 w 29"/>
              <a:gd name="T53" fmla="*/ 2147483647 h 31"/>
              <a:gd name="T54" fmla="*/ 2147483647 w 29"/>
              <a:gd name="T55" fmla="*/ 2147483647 h 31"/>
              <a:gd name="T56" fmla="*/ 0 w 29"/>
              <a:gd name="T57" fmla="*/ 2147483647 h 31"/>
              <a:gd name="T58" fmla="*/ 0 w 29"/>
              <a:gd name="T59" fmla="*/ 2147483647 h 31"/>
              <a:gd name="T60" fmla="*/ 0 w 29"/>
              <a:gd name="T61" fmla="*/ 2147483647 h 31"/>
              <a:gd name="T62" fmla="*/ 0 w 29"/>
              <a:gd name="T63" fmla="*/ 2147483647 h 31"/>
              <a:gd name="T64" fmla="*/ 0 w 29"/>
              <a:gd name="T65" fmla="*/ 2147483647 h 31"/>
              <a:gd name="T66" fmla="*/ 2147483647 w 29"/>
              <a:gd name="T67" fmla="*/ 2147483647 h 31"/>
              <a:gd name="T68" fmla="*/ 2147483647 w 29"/>
              <a:gd name="T69" fmla="*/ 2147483647 h 31"/>
              <a:gd name="T70" fmla="*/ 2147483647 w 29"/>
              <a:gd name="T71" fmla="*/ 2147483647 h 31"/>
              <a:gd name="T72" fmla="*/ 2147483647 w 29"/>
              <a:gd name="T73" fmla="*/ 2147483647 h 31"/>
              <a:gd name="T74" fmla="*/ 2147483647 w 29"/>
              <a:gd name="T75" fmla="*/ 2147483647 h 31"/>
              <a:gd name="T76" fmla="*/ 2147483647 w 29"/>
              <a:gd name="T77" fmla="*/ 2147483647 h 31"/>
              <a:gd name="T78" fmla="*/ 2147483647 w 29"/>
              <a:gd name="T79" fmla="*/ 2147483647 h 31"/>
              <a:gd name="T80" fmla="*/ 2147483647 w 29"/>
              <a:gd name="T81" fmla="*/ 2147483647 h 31"/>
              <a:gd name="T82" fmla="*/ 2147483647 w 29"/>
              <a:gd name="T83" fmla="*/ 2147483647 h 31"/>
              <a:gd name="T84" fmla="*/ 2147483647 w 29"/>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
              <a:gd name="T130" fmla="*/ 0 h 31"/>
              <a:gd name="T131" fmla="*/ 29 w 29"/>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 h="31">
                <a:moveTo>
                  <a:pt x="14" y="29"/>
                </a:moveTo>
                <a:lnTo>
                  <a:pt x="16" y="31"/>
                </a:lnTo>
                <a:lnTo>
                  <a:pt x="18" y="29"/>
                </a:lnTo>
                <a:lnTo>
                  <a:pt x="20" y="29"/>
                </a:lnTo>
                <a:lnTo>
                  <a:pt x="22" y="26"/>
                </a:lnTo>
                <a:lnTo>
                  <a:pt x="24" y="26"/>
                </a:lnTo>
                <a:lnTo>
                  <a:pt x="27" y="24"/>
                </a:lnTo>
                <a:lnTo>
                  <a:pt x="29" y="22"/>
                </a:lnTo>
                <a:lnTo>
                  <a:pt x="29" y="20"/>
                </a:lnTo>
                <a:lnTo>
                  <a:pt x="29" y="18"/>
                </a:lnTo>
                <a:lnTo>
                  <a:pt x="29" y="14"/>
                </a:lnTo>
                <a:lnTo>
                  <a:pt x="29" y="12"/>
                </a:lnTo>
                <a:lnTo>
                  <a:pt x="29" y="10"/>
                </a:lnTo>
                <a:lnTo>
                  <a:pt x="29" y="8"/>
                </a:lnTo>
                <a:lnTo>
                  <a:pt x="27" y="6"/>
                </a:lnTo>
                <a:lnTo>
                  <a:pt x="24" y="4"/>
                </a:lnTo>
                <a:lnTo>
                  <a:pt x="22" y="4"/>
                </a:lnTo>
                <a:lnTo>
                  <a:pt x="20" y="2"/>
                </a:lnTo>
                <a:lnTo>
                  <a:pt x="18"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w="9525">
            <a:noFill/>
            <a:round/>
            <a:headEnd/>
            <a:tailEnd/>
          </a:ln>
        </p:spPr>
        <p:txBody>
          <a:bodyPr/>
          <a:lstStyle/>
          <a:p>
            <a:endParaRPr lang="zh-CN" altLang="en-US"/>
          </a:p>
        </p:txBody>
      </p:sp>
      <p:sp>
        <p:nvSpPr>
          <p:cNvPr id="585777" name="Freeform 78"/>
          <p:cNvSpPr>
            <a:spLocks/>
          </p:cNvSpPr>
          <p:nvPr/>
        </p:nvSpPr>
        <p:spPr bwMode="auto">
          <a:xfrm>
            <a:off x="4557713" y="3875088"/>
            <a:ext cx="646112" cy="1527175"/>
          </a:xfrm>
          <a:custGeom>
            <a:avLst/>
            <a:gdLst>
              <a:gd name="T0" fmla="*/ 2147483647 w 325"/>
              <a:gd name="T1" fmla="*/ 0 h 841"/>
              <a:gd name="T2" fmla="*/ 2147483647 w 325"/>
              <a:gd name="T3" fmla="*/ 2147483647 h 841"/>
              <a:gd name="T4" fmla="*/ 0 w 325"/>
              <a:gd name="T5" fmla="*/ 2147483647 h 841"/>
              <a:gd name="T6" fmla="*/ 0 w 325"/>
              <a:gd name="T7" fmla="*/ 2147483647 h 841"/>
              <a:gd name="T8" fmla="*/ 0 60000 65536"/>
              <a:gd name="T9" fmla="*/ 0 60000 65536"/>
              <a:gd name="T10" fmla="*/ 0 60000 65536"/>
              <a:gd name="T11" fmla="*/ 0 60000 65536"/>
              <a:gd name="T12" fmla="*/ 0 w 325"/>
              <a:gd name="T13" fmla="*/ 0 h 841"/>
              <a:gd name="T14" fmla="*/ 325 w 325"/>
              <a:gd name="T15" fmla="*/ 841 h 841"/>
            </a:gdLst>
            <a:ahLst/>
            <a:cxnLst>
              <a:cxn ang="T8">
                <a:pos x="T0" y="T1"/>
              </a:cxn>
              <a:cxn ang="T9">
                <a:pos x="T2" y="T3"/>
              </a:cxn>
              <a:cxn ang="T10">
                <a:pos x="T4" y="T5"/>
              </a:cxn>
              <a:cxn ang="T11">
                <a:pos x="T6" y="T7"/>
              </a:cxn>
            </a:cxnLst>
            <a:rect l="T12" t="T13" r="T14" b="T15"/>
            <a:pathLst>
              <a:path w="325" h="841">
                <a:moveTo>
                  <a:pt x="325" y="0"/>
                </a:moveTo>
                <a:lnTo>
                  <a:pt x="325" y="685"/>
                </a:lnTo>
                <a:lnTo>
                  <a:pt x="0" y="685"/>
                </a:lnTo>
                <a:lnTo>
                  <a:pt x="0" y="841"/>
                </a:lnTo>
              </a:path>
            </a:pathLst>
          </a:custGeom>
          <a:noFill/>
          <a:ln w="22225">
            <a:solidFill>
              <a:srgbClr val="000000"/>
            </a:solidFill>
            <a:round/>
            <a:headEnd/>
            <a:tailEnd/>
          </a:ln>
        </p:spPr>
        <p:txBody>
          <a:bodyPr/>
          <a:lstStyle/>
          <a:p>
            <a:endParaRPr lang="zh-CN" altLang="en-US"/>
          </a:p>
        </p:txBody>
      </p:sp>
      <p:sp>
        <p:nvSpPr>
          <p:cNvPr id="585778" name="Line 79"/>
          <p:cNvSpPr>
            <a:spLocks noChangeShapeType="1"/>
          </p:cNvSpPr>
          <p:nvPr/>
        </p:nvSpPr>
        <p:spPr bwMode="auto">
          <a:xfrm>
            <a:off x="5129213" y="4908550"/>
            <a:ext cx="155575" cy="82550"/>
          </a:xfrm>
          <a:prstGeom prst="line">
            <a:avLst/>
          </a:prstGeom>
          <a:noFill/>
          <a:ln w="12700">
            <a:solidFill>
              <a:srgbClr val="000000"/>
            </a:solidFill>
            <a:round/>
            <a:headEnd/>
            <a:tailEnd/>
          </a:ln>
        </p:spPr>
        <p:txBody>
          <a:bodyPr/>
          <a:lstStyle/>
          <a:p>
            <a:endParaRPr lang="zh-CN" altLang="en-US"/>
          </a:p>
        </p:txBody>
      </p:sp>
      <p:sp>
        <p:nvSpPr>
          <p:cNvPr id="585779" name="Rectangle 80"/>
          <p:cNvSpPr>
            <a:spLocks noChangeArrowheads="1"/>
          </p:cNvSpPr>
          <p:nvPr/>
        </p:nvSpPr>
        <p:spPr bwMode="auto">
          <a:xfrm>
            <a:off x="5265738"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3</a:t>
            </a:r>
            <a:endParaRPr kumimoji="1" lang="zh-CN" altLang="en-US" sz="2400">
              <a:latin typeface="Times New Roman" pitchFamily="18" charset="0"/>
              <a:ea typeface="宋体" pitchFamily="2" charset="-122"/>
            </a:endParaRPr>
          </a:p>
        </p:txBody>
      </p:sp>
      <p:sp>
        <p:nvSpPr>
          <p:cNvPr id="585780" name="Rectangle 81"/>
          <p:cNvSpPr>
            <a:spLocks noChangeArrowheads="1"/>
          </p:cNvSpPr>
          <p:nvPr/>
        </p:nvSpPr>
        <p:spPr bwMode="auto">
          <a:xfrm>
            <a:off x="5341938"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2</a:t>
            </a:r>
            <a:endParaRPr kumimoji="1" lang="zh-CN" altLang="en-US" sz="2400">
              <a:latin typeface="Times New Roman" pitchFamily="18" charset="0"/>
              <a:ea typeface="宋体" pitchFamily="2" charset="-122"/>
            </a:endParaRPr>
          </a:p>
        </p:txBody>
      </p:sp>
      <p:sp>
        <p:nvSpPr>
          <p:cNvPr id="585781" name="Freeform 82"/>
          <p:cNvSpPr>
            <a:spLocks/>
          </p:cNvSpPr>
          <p:nvPr/>
        </p:nvSpPr>
        <p:spPr bwMode="auto">
          <a:xfrm>
            <a:off x="6432550" y="3849688"/>
            <a:ext cx="60325" cy="55562"/>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2147483647 h 31"/>
              <a:gd name="T12" fmla="*/ 2147483647 w 31"/>
              <a:gd name="T13" fmla="*/ 2147483647 h 31"/>
              <a:gd name="T14" fmla="*/ 2147483647 w 31"/>
              <a:gd name="T15" fmla="*/ 2147483647 h 31"/>
              <a:gd name="T16" fmla="*/ 2147483647 w 31"/>
              <a:gd name="T17" fmla="*/ 2147483647 h 31"/>
              <a:gd name="T18" fmla="*/ 2147483647 w 31"/>
              <a:gd name="T19" fmla="*/ 2147483647 h 31"/>
              <a:gd name="T20" fmla="*/ 2147483647 w 31"/>
              <a:gd name="T21" fmla="*/ 2147483647 h 31"/>
              <a:gd name="T22" fmla="*/ 2147483647 w 31"/>
              <a:gd name="T23" fmla="*/ 2147483647 h 31"/>
              <a:gd name="T24" fmla="*/ 2147483647 w 31"/>
              <a:gd name="T25" fmla="*/ 2147483647 h 31"/>
              <a:gd name="T26" fmla="*/ 2147483647 w 31"/>
              <a:gd name="T27" fmla="*/ 2147483647 h 31"/>
              <a:gd name="T28" fmla="*/ 2147483647 w 31"/>
              <a:gd name="T29" fmla="*/ 2147483647 h 31"/>
              <a:gd name="T30" fmla="*/ 2147483647 w 31"/>
              <a:gd name="T31" fmla="*/ 2147483647 h 31"/>
              <a:gd name="T32" fmla="*/ 2147483647 w 31"/>
              <a:gd name="T33" fmla="*/ 2147483647 h 31"/>
              <a:gd name="T34" fmla="*/ 2147483647 w 31"/>
              <a:gd name="T35" fmla="*/ 2147483647 h 31"/>
              <a:gd name="T36" fmla="*/ 2147483647 w 31"/>
              <a:gd name="T37" fmla="*/ 2147483647 h 31"/>
              <a:gd name="T38" fmla="*/ 2147483647 w 31"/>
              <a:gd name="T39" fmla="*/ 0 h 31"/>
              <a:gd name="T40" fmla="*/ 2147483647 w 31"/>
              <a:gd name="T41" fmla="*/ 0 h 31"/>
              <a:gd name="T42" fmla="*/ 2147483647 w 31"/>
              <a:gd name="T43" fmla="*/ 0 h 31"/>
              <a:gd name="T44" fmla="*/ 2147483647 w 31"/>
              <a:gd name="T45" fmla="*/ 2147483647 h 31"/>
              <a:gd name="T46" fmla="*/ 2147483647 w 31"/>
              <a:gd name="T47" fmla="*/ 2147483647 h 31"/>
              <a:gd name="T48" fmla="*/ 2147483647 w 31"/>
              <a:gd name="T49" fmla="*/ 2147483647 h 31"/>
              <a:gd name="T50" fmla="*/ 2147483647 w 31"/>
              <a:gd name="T51" fmla="*/ 2147483647 h 31"/>
              <a:gd name="T52" fmla="*/ 2147483647 w 31"/>
              <a:gd name="T53" fmla="*/ 2147483647 h 31"/>
              <a:gd name="T54" fmla="*/ 2147483647 w 31"/>
              <a:gd name="T55" fmla="*/ 2147483647 h 31"/>
              <a:gd name="T56" fmla="*/ 0 w 31"/>
              <a:gd name="T57" fmla="*/ 2147483647 h 31"/>
              <a:gd name="T58" fmla="*/ 0 w 31"/>
              <a:gd name="T59" fmla="*/ 2147483647 h 31"/>
              <a:gd name="T60" fmla="*/ 0 w 31"/>
              <a:gd name="T61" fmla="*/ 2147483647 h 31"/>
              <a:gd name="T62" fmla="*/ 0 w 31"/>
              <a:gd name="T63" fmla="*/ 2147483647 h 31"/>
              <a:gd name="T64" fmla="*/ 0 w 31"/>
              <a:gd name="T65" fmla="*/ 2147483647 h 31"/>
              <a:gd name="T66" fmla="*/ 2147483647 w 31"/>
              <a:gd name="T67" fmla="*/ 2147483647 h 31"/>
              <a:gd name="T68" fmla="*/ 2147483647 w 31"/>
              <a:gd name="T69" fmla="*/ 2147483647 h 31"/>
              <a:gd name="T70" fmla="*/ 2147483647 w 31"/>
              <a:gd name="T71" fmla="*/ 2147483647 h 31"/>
              <a:gd name="T72" fmla="*/ 2147483647 w 31"/>
              <a:gd name="T73" fmla="*/ 2147483647 h 31"/>
              <a:gd name="T74" fmla="*/ 2147483647 w 31"/>
              <a:gd name="T75" fmla="*/ 2147483647 h 31"/>
              <a:gd name="T76" fmla="*/ 2147483647 w 31"/>
              <a:gd name="T77" fmla="*/ 2147483647 h 31"/>
              <a:gd name="T78" fmla="*/ 2147483647 w 31"/>
              <a:gd name="T79" fmla="*/ 2147483647 h 31"/>
              <a:gd name="T80" fmla="*/ 2147483647 w 31"/>
              <a:gd name="T81" fmla="*/ 2147483647 h 31"/>
              <a:gd name="T82" fmla="*/ 2147483647 w 31"/>
              <a:gd name="T83" fmla="*/ 2147483647 h 31"/>
              <a:gd name="T84" fmla="*/ 2147483647 w 31"/>
              <a:gd name="T85" fmla="*/ 2147483647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7" y="31"/>
                </a:lnTo>
                <a:lnTo>
                  <a:pt x="21" y="29"/>
                </a:lnTo>
                <a:lnTo>
                  <a:pt x="23" y="29"/>
                </a:lnTo>
                <a:lnTo>
                  <a:pt x="25" y="26"/>
                </a:lnTo>
                <a:lnTo>
                  <a:pt x="27" y="24"/>
                </a:lnTo>
                <a:lnTo>
                  <a:pt x="29" y="22"/>
                </a:lnTo>
                <a:lnTo>
                  <a:pt x="29" y="20"/>
                </a:lnTo>
                <a:lnTo>
                  <a:pt x="29" y="18"/>
                </a:lnTo>
                <a:lnTo>
                  <a:pt x="31" y="14"/>
                </a:lnTo>
                <a:lnTo>
                  <a:pt x="29" y="12"/>
                </a:lnTo>
                <a:lnTo>
                  <a:pt x="29" y="10"/>
                </a:lnTo>
                <a:lnTo>
                  <a:pt x="29" y="8"/>
                </a:lnTo>
                <a:lnTo>
                  <a:pt x="27" y="6"/>
                </a:lnTo>
                <a:lnTo>
                  <a:pt x="25" y="4"/>
                </a:lnTo>
                <a:lnTo>
                  <a:pt x="23" y="2"/>
                </a:lnTo>
                <a:lnTo>
                  <a:pt x="21" y="2"/>
                </a:lnTo>
                <a:lnTo>
                  <a:pt x="17" y="0"/>
                </a:lnTo>
                <a:lnTo>
                  <a:pt x="15" y="0"/>
                </a:lnTo>
                <a:lnTo>
                  <a:pt x="13" y="0"/>
                </a:lnTo>
                <a:lnTo>
                  <a:pt x="11"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1" y="29"/>
                </a:lnTo>
                <a:lnTo>
                  <a:pt x="13" y="31"/>
                </a:lnTo>
                <a:lnTo>
                  <a:pt x="15" y="31"/>
                </a:lnTo>
                <a:lnTo>
                  <a:pt x="15" y="29"/>
                </a:lnTo>
                <a:close/>
              </a:path>
            </a:pathLst>
          </a:custGeom>
          <a:solidFill>
            <a:srgbClr val="000000"/>
          </a:solidFill>
          <a:ln w="9525">
            <a:noFill/>
            <a:round/>
            <a:headEnd/>
            <a:tailEnd/>
          </a:ln>
        </p:spPr>
        <p:txBody>
          <a:bodyPr/>
          <a:lstStyle/>
          <a:p>
            <a:endParaRPr lang="zh-CN" altLang="en-US"/>
          </a:p>
        </p:txBody>
      </p:sp>
      <p:sp>
        <p:nvSpPr>
          <p:cNvPr id="585782" name="Freeform 83"/>
          <p:cNvSpPr>
            <a:spLocks/>
          </p:cNvSpPr>
          <p:nvPr/>
        </p:nvSpPr>
        <p:spPr bwMode="auto">
          <a:xfrm>
            <a:off x="4738688" y="3875088"/>
            <a:ext cx="1722437" cy="1522412"/>
          </a:xfrm>
          <a:custGeom>
            <a:avLst/>
            <a:gdLst>
              <a:gd name="T0" fmla="*/ 2147483647 w 868"/>
              <a:gd name="T1" fmla="*/ 0 h 839"/>
              <a:gd name="T2" fmla="*/ 2147483647 w 868"/>
              <a:gd name="T3" fmla="*/ 2147483647 h 839"/>
              <a:gd name="T4" fmla="*/ 0 w 868"/>
              <a:gd name="T5" fmla="*/ 2147483647 h 839"/>
              <a:gd name="T6" fmla="*/ 0 w 868"/>
              <a:gd name="T7" fmla="*/ 2147483647 h 839"/>
              <a:gd name="T8" fmla="*/ 0 60000 65536"/>
              <a:gd name="T9" fmla="*/ 0 60000 65536"/>
              <a:gd name="T10" fmla="*/ 0 60000 65536"/>
              <a:gd name="T11" fmla="*/ 0 60000 65536"/>
              <a:gd name="T12" fmla="*/ 0 w 868"/>
              <a:gd name="T13" fmla="*/ 0 h 839"/>
              <a:gd name="T14" fmla="*/ 868 w 868"/>
              <a:gd name="T15" fmla="*/ 839 h 839"/>
            </a:gdLst>
            <a:ahLst/>
            <a:cxnLst>
              <a:cxn ang="T8">
                <a:pos x="T0" y="T1"/>
              </a:cxn>
              <a:cxn ang="T9">
                <a:pos x="T2" y="T3"/>
              </a:cxn>
              <a:cxn ang="T10">
                <a:pos x="T4" y="T5"/>
              </a:cxn>
              <a:cxn ang="T11">
                <a:pos x="T6" y="T7"/>
              </a:cxn>
            </a:cxnLst>
            <a:rect l="T12" t="T13" r="T14" b="T15"/>
            <a:pathLst>
              <a:path w="868" h="839">
                <a:moveTo>
                  <a:pt x="866" y="0"/>
                </a:moveTo>
                <a:lnTo>
                  <a:pt x="868" y="776"/>
                </a:lnTo>
                <a:lnTo>
                  <a:pt x="0" y="776"/>
                </a:lnTo>
                <a:lnTo>
                  <a:pt x="0" y="839"/>
                </a:lnTo>
              </a:path>
            </a:pathLst>
          </a:custGeom>
          <a:noFill/>
          <a:ln w="22225">
            <a:solidFill>
              <a:srgbClr val="000000"/>
            </a:solidFill>
            <a:round/>
            <a:headEnd/>
            <a:tailEnd/>
          </a:ln>
        </p:spPr>
        <p:txBody>
          <a:bodyPr/>
          <a:lstStyle/>
          <a:p>
            <a:endParaRPr lang="zh-CN" altLang="en-US"/>
          </a:p>
        </p:txBody>
      </p:sp>
      <p:sp>
        <p:nvSpPr>
          <p:cNvPr id="585783" name="Line 84"/>
          <p:cNvSpPr>
            <a:spLocks noChangeShapeType="1"/>
          </p:cNvSpPr>
          <p:nvPr/>
        </p:nvSpPr>
        <p:spPr bwMode="auto">
          <a:xfrm>
            <a:off x="6381750" y="4908550"/>
            <a:ext cx="157163" cy="82550"/>
          </a:xfrm>
          <a:prstGeom prst="line">
            <a:avLst/>
          </a:prstGeom>
          <a:noFill/>
          <a:ln w="12700">
            <a:solidFill>
              <a:srgbClr val="000000"/>
            </a:solidFill>
            <a:round/>
            <a:headEnd/>
            <a:tailEnd/>
          </a:ln>
        </p:spPr>
        <p:txBody>
          <a:bodyPr/>
          <a:lstStyle/>
          <a:p>
            <a:endParaRPr lang="zh-CN" altLang="en-US"/>
          </a:p>
        </p:txBody>
      </p:sp>
      <p:sp>
        <p:nvSpPr>
          <p:cNvPr id="585784" name="Rectangle 85"/>
          <p:cNvSpPr>
            <a:spLocks noChangeArrowheads="1"/>
          </p:cNvSpPr>
          <p:nvPr/>
        </p:nvSpPr>
        <p:spPr bwMode="auto">
          <a:xfrm>
            <a:off x="6523038"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3</a:t>
            </a:r>
            <a:endParaRPr kumimoji="1" lang="zh-CN" altLang="en-US" sz="2400">
              <a:latin typeface="Times New Roman" pitchFamily="18" charset="0"/>
              <a:ea typeface="宋体" pitchFamily="2" charset="-122"/>
            </a:endParaRPr>
          </a:p>
        </p:txBody>
      </p:sp>
      <p:sp>
        <p:nvSpPr>
          <p:cNvPr id="585785" name="Rectangle 86"/>
          <p:cNvSpPr>
            <a:spLocks noChangeArrowheads="1"/>
          </p:cNvSpPr>
          <p:nvPr/>
        </p:nvSpPr>
        <p:spPr bwMode="auto">
          <a:xfrm>
            <a:off x="6596063" y="4808538"/>
            <a:ext cx="63500" cy="134937"/>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2</a:t>
            </a:r>
            <a:endParaRPr kumimoji="1" lang="zh-CN" altLang="en-US" sz="2400">
              <a:latin typeface="Times New Roman" pitchFamily="18" charset="0"/>
              <a:ea typeface="宋体" pitchFamily="2" charset="-122"/>
            </a:endParaRPr>
          </a:p>
        </p:txBody>
      </p:sp>
      <p:sp>
        <p:nvSpPr>
          <p:cNvPr id="585786" name="Freeform 87"/>
          <p:cNvSpPr>
            <a:spLocks/>
          </p:cNvSpPr>
          <p:nvPr/>
        </p:nvSpPr>
        <p:spPr bwMode="auto">
          <a:xfrm>
            <a:off x="4167188" y="5384800"/>
            <a:ext cx="57150" cy="57150"/>
          </a:xfrm>
          <a:custGeom>
            <a:avLst/>
            <a:gdLst>
              <a:gd name="T0" fmla="*/ 2147483647 w 29"/>
              <a:gd name="T1" fmla="*/ 0 h 31"/>
              <a:gd name="T2" fmla="*/ 0 w 29"/>
              <a:gd name="T3" fmla="*/ 2147483647 h 31"/>
              <a:gd name="T4" fmla="*/ 2147483647 w 29"/>
              <a:gd name="T5" fmla="*/ 2147483647 h 31"/>
              <a:gd name="T6" fmla="*/ 2147483647 w 29"/>
              <a:gd name="T7" fmla="*/ 2147483647 h 31"/>
              <a:gd name="T8" fmla="*/ 2147483647 w 29"/>
              <a:gd name="T9" fmla="*/ 2147483647 h 31"/>
              <a:gd name="T10" fmla="*/ 2147483647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w="9525">
            <a:noFill/>
            <a:round/>
            <a:headEnd/>
            <a:tailEnd/>
          </a:ln>
        </p:spPr>
        <p:txBody>
          <a:bodyPr/>
          <a:lstStyle/>
          <a:p>
            <a:endParaRPr lang="zh-CN" altLang="en-US"/>
          </a:p>
        </p:txBody>
      </p:sp>
      <p:sp>
        <p:nvSpPr>
          <p:cNvPr id="585787" name="Freeform 88"/>
          <p:cNvSpPr>
            <a:spLocks/>
          </p:cNvSpPr>
          <p:nvPr/>
        </p:nvSpPr>
        <p:spPr bwMode="auto">
          <a:xfrm>
            <a:off x="4348163" y="5384800"/>
            <a:ext cx="57150" cy="57150"/>
          </a:xfrm>
          <a:custGeom>
            <a:avLst/>
            <a:gdLst>
              <a:gd name="T0" fmla="*/ 2147483647 w 29"/>
              <a:gd name="T1" fmla="*/ 0 h 31"/>
              <a:gd name="T2" fmla="*/ 0 w 29"/>
              <a:gd name="T3" fmla="*/ 2147483647 h 31"/>
              <a:gd name="T4" fmla="*/ 2147483647 w 29"/>
              <a:gd name="T5" fmla="*/ 2147483647 h 31"/>
              <a:gd name="T6" fmla="*/ 2147483647 w 29"/>
              <a:gd name="T7" fmla="*/ 2147483647 h 31"/>
              <a:gd name="T8" fmla="*/ 2147483647 w 29"/>
              <a:gd name="T9" fmla="*/ 2147483647 h 31"/>
              <a:gd name="T10" fmla="*/ 2147483647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w="9525">
            <a:noFill/>
            <a:round/>
            <a:headEnd/>
            <a:tailEnd/>
          </a:ln>
        </p:spPr>
        <p:txBody>
          <a:bodyPr/>
          <a:lstStyle/>
          <a:p>
            <a:endParaRPr lang="zh-CN" altLang="en-US"/>
          </a:p>
        </p:txBody>
      </p:sp>
      <p:sp>
        <p:nvSpPr>
          <p:cNvPr id="585788" name="Freeform 89"/>
          <p:cNvSpPr>
            <a:spLocks/>
          </p:cNvSpPr>
          <p:nvPr/>
        </p:nvSpPr>
        <p:spPr bwMode="auto">
          <a:xfrm>
            <a:off x="4529138" y="5384800"/>
            <a:ext cx="60325" cy="57150"/>
          </a:xfrm>
          <a:custGeom>
            <a:avLst/>
            <a:gdLst>
              <a:gd name="T0" fmla="*/ 2147483647 w 31"/>
              <a:gd name="T1" fmla="*/ 0 h 31"/>
              <a:gd name="T2" fmla="*/ 0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5" y="31"/>
                </a:lnTo>
                <a:lnTo>
                  <a:pt x="31" y="2"/>
                </a:lnTo>
                <a:lnTo>
                  <a:pt x="29" y="0"/>
                </a:lnTo>
                <a:close/>
              </a:path>
            </a:pathLst>
          </a:custGeom>
          <a:solidFill>
            <a:srgbClr val="000000"/>
          </a:solidFill>
          <a:ln w="9525">
            <a:noFill/>
            <a:round/>
            <a:headEnd/>
            <a:tailEnd/>
          </a:ln>
        </p:spPr>
        <p:txBody>
          <a:bodyPr/>
          <a:lstStyle/>
          <a:p>
            <a:endParaRPr lang="zh-CN" altLang="en-US"/>
          </a:p>
        </p:txBody>
      </p:sp>
      <p:sp>
        <p:nvSpPr>
          <p:cNvPr id="585789" name="Freeform 90"/>
          <p:cNvSpPr>
            <a:spLocks/>
          </p:cNvSpPr>
          <p:nvPr/>
        </p:nvSpPr>
        <p:spPr bwMode="auto">
          <a:xfrm>
            <a:off x="4711700" y="5384800"/>
            <a:ext cx="60325" cy="57150"/>
          </a:xfrm>
          <a:custGeom>
            <a:avLst/>
            <a:gdLst>
              <a:gd name="T0" fmla="*/ 2147483647 w 31"/>
              <a:gd name="T1" fmla="*/ 0 h 31"/>
              <a:gd name="T2" fmla="*/ 0 w 31"/>
              <a:gd name="T3" fmla="*/ 2147483647 h 31"/>
              <a:gd name="T4" fmla="*/ 2147483647 w 31"/>
              <a:gd name="T5" fmla="*/ 2147483647 h 31"/>
              <a:gd name="T6" fmla="*/ 2147483647 w 31"/>
              <a:gd name="T7" fmla="*/ 2147483647 h 31"/>
              <a:gd name="T8" fmla="*/ 2147483647 w 31"/>
              <a:gd name="T9" fmla="*/ 2147483647 h 31"/>
              <a:gd name="T10" fmla="*/ 2147483647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4" y="31"/>
                </a:lnTo>
                <a:lnTo>
                  <a:pt x="31" y="2"/>
                </a:lnTo>
                <a:lnTo>
                  <a:pt x="29" y="0"/>
                </a:lnTo>
                <a:close/>
              </a:path>
            </a:pathLst>
          </a:custGeom>
          <a:solidFill>
            <a:srgbClr val="000000"/>
          </a:solidFill>
          <a:ln w="9525">
            <a:noFill/>
            <a:round/>
            <a:headEnd/>
            <a:tailEnd/>
          </a:ln>
        </p:spPr>
        <p:txBody>
          <a:bodyPr/>
          <a:lstStyle/>
          <a:p>
            <a:endParaRPr lang="zh-CN" altLang="en-US"/>
          </a:p>
        </p:txBody>
      </p:sp>
      <p:sp>
        <p:nvSpPr>
          <p:cNvPr id="585790" name="Line 91"/>
          <p:cNvSpPr>
            <a:spLocks noChangeShapeType="1"/>
          </p:cNvSpPr>
          <p:nvPr/>
        </p:nvSpPr>
        <p:spPr bwMode="auto">
          <a:xfrm>
            <a:off x="4221163" y="2270125"/>
            <a:ext cx="160337" cy="82550"/>
          </a:xfrm>
          <a:prstGeom prst="line">
            <a:avLst/>
          </a:prstGeom>
          <a:noFill/>
          <a:ln w="12700">
            <a:solidFill>
              <a:srgbClr val="000000"/>
            </a:solidFill>
            <a:round/>
            <a:headEnd/>
            <a:tailEnd/>
          </a:ln>
        </p:spPr>
        <p:txBody>
          <a:bodyPr/>
          <a:lstStyle/>
          <a:p>
            <a:endParaRPr lang="zh-CN" altLang="en-US"/>
          </a:p>
        </p:txBody>
      </p:sp>
      <p:sp>
        <p:nvSpPr>
          <p:cNvPr id="585791" name="Rectangle 92"/>
          <p:cNvSpPr>
            <a:spLocks noChangeArrowheads="1"/>
          </p:cNvSpPr>
          <p:nvPr/>
        </p:nvSpPr>
        <p:spPr bwMode="auto">
          <a:xfrm>
            <a:off x="4341813" y="2151063"/>
            <a:ext cx="98425" cy="212725"/>
          </a:xfrm>
          <a:prstGeom prst="rect">
            <a:avLst/>
          </a:prstGeom>
          <a:noFill/>
          <a:ln w="9525">
            <a:noFill/>
            <a:miter lim="800000"/>
            <a:headEnd/>
            <a:tailEnd/>
          </a:ln>
        </p:spPr>
        <p:txBody>
          <a:bodyPr wrap="none" lIns="0" tIns="0" rIns="0" bIns="0">
            <a:spAutoFit/>
          </a:bodyPr>
          <a:lstStyle/>
          <a:p>
            <a:r>
              <a:rPr kumimoji="1" lang="zh-CN" altLang="en-US" sz="1400" b="1">
                <a:solidFill>
                  <a:srgbClr val="000000"/>
                </a:solidFill>
                <a:ea typeface="宋体" pitchFamily="2" charset="-122"/>
              </a:rPr>
              <a:t>2</a:t>
            </a:r>
            <a:endParaRPr kumimoji="1" lang="zh-CN" altLang="en-US" sz="1400" b="1">
              <a:latin typeface="Times New Roman" pitchFamily="18" charset="0"/>
              <a:ea typeface="宋体" pitchFamily="2" charset="-122"/>
            </a:endParaRPr>
          </a:p>
        </p:txBody>
      </p:sp>
      <p:sp>
        <p:nvSpPr>
          <p:cNvPr id="585792" name="Line 93"/>
          <p:cNvSpPr>
            <a:spLocks noChangeShapeType="1"/>
          </p:cNvSpPr>
          <p:nvPr/>
        </p:nvSpPr>
        <p:spPr bwMode="auto">
          <a:xfrm>
            <a:off x="4389438" y="5816600"/>
            <a:ext cx="157162" cy="87313"/>
          </a:xfrm>
          <a:prstGeom prst="line">
            <a:avLst/>
          </a:prstGeom>
          <a:noFill/>
          <a:ln w="12700">
            <a:solidFill>
              <a:srgbClr val="000000"/>
            </a:solidFill>
            <a:round/>
            <a:headEnd/>
            <a:tailEnd/>
          </a:ln>
        </p:spPr>
        <p:txBody>
          <a:bodyPr/>
          <a:lstStyle/>
          <a:p>
            <a:endParaRPr lang="zh-CN" altLang="en-US"/>
          </a:p>
        </p:txBody>
      </p:sp>
      <p:sp>
        <p:nvSpPr>
          <p:cNvPr id="585793" name="Rectangle 94"/>
          <p:cNvSpPr>
            <a:spLocks noChangeArrowheads="1"/>
          </p:cNvSpPr>
          <p:nvPr/>
        </p:nvSpPr>
        <p:spPr bwMode="auto">
          <a:xfrm>
            <a:off x="4524375" y="5721350"/>
            <a:ext cx="63500" cy="136525"/>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3</a:t>
            </a:r>
            <a:endParaRPr kumimoji="1" lang="zh-CN" altLang="en-US" sz="2400">
              <a:latin typeface="Times New Roman" pitchFamily="18" charset="0"/>
              <a:ea typeface="宋体" pitchFamily="2" charset="-122"/>
            </a:endParaRPr>
          </a:p>
        </p:txBody>
      </p:sp>
      <p:sp>
        <p:nvSpPr>
          <p:cNvPr id="585794" name="Rectangle 95"/>
          <p:cNvSpPr>
            <a:spLocks noChangeArrowheads="1"/>
          </p:cNvSpPr>
          <p:nvPr/>
        </p:nvSpPr>
        <p:spPr bwMode="auto">
          <a:xfrm>
            <a:off x="4603750" y="5721350"/>
            <a:ext cx="63500" cy="136525"/>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2</a:t>
            </a:r>
            <a:endParaRPr kumimoji="1" lang="zh-CN" altLang="en-US" sz="2400">
              <a:latin typeface="Times New Roman" pitchFamily="18" charset="0"/>
              <a:ea typeface="宋体" pitchFamily="2" charset="-122"/>
            </a:endParaRPr>
          </a:p>
        </p:txBody>
      </p:sp>
      <p:sp>
        <p:nvSpPr>
          <p:cNvPr id="585795" name="Freeform 96"/>
          <p:cNvSpPr>
            <a:spLocks/>
          </p:cNvSpPr>
          <p:nvPr/>
        </p:nvSpPr>
        <p:spPr bwMode="auto">
          <a:xfrm>
            <a:off x="3959225" y="3875088"/>
            <a:ext cx="419100" cy="1522412"/>
          </a:xfrm>
          <a:custGeom>
            <a:avLst/>
            <a:gdLst>
              <a:gd name="T0" fmla="*/ 2147483647 w 211"/>
              <a:gd name="T1" fmla="*/ 2147483647 h 839"/>
              <a:gd name="T2" fmla="*/ 2147483647 w 211"/>
              <a:gd name="T3" fmla="*/ 2147483647 h 839"/>
              <a:gd name="T4" fmla="*/ 0 w 211"/>
              <a:gd name="T5" fmla="*/ 2147483647 h 839"/>
              <a:gd name="T6" fmla="*/ 0 w 211"/>
              <a:gd name="T7" fmla="*/ 0 h 839"/>
              <a:gd name="T8" fmla="*/ 0 60000 65536"/>
              <a:gd name="T9" fmla="*/ 0 60000 65536"/>
              <a:gd name="T10" fmla="*/ 0 60000 65536"/>
              <a:gd name="T11" fmla="*/ 0 60000 65536"/>
              <a:gd name="T12" fmla="*/ 0 w 211"/>
              <a:gd name="T13" fmla="*/ 0 h 839"/>
              <a:gd name="T14" fmla="*/ 211 w 211"/>
              <a:gd name="T15" fmla="*/ 839 h 839"/>
            </a:gdLst>
            <a:ahLst/>
            <a:cxnLst>
              <a:cxn ang="T8">
                <a:pos x="T0" y="T1"/>
              </a:cxn>
              <a:cxn ang="T9">
                <a:pos x="T2" y="T3"/>
              </a:cxn>
              <a:cxn ang="T10">
                <a:pos x="T4" y="T5"/>
              </a:cxn>
              <a:cxn ang="T11">
                <a:pos x="T6" y="T7"/>
              </a:cxn>
            </a:cxnLst>
            <a:rect l="T12" t="T13" r="T14" b="T15"/>
            <a:pathLst>
              <a:path w="211" h="839">
                <a:moveTo>
                  <a:pt x="211" y="839"/>
                </a:moveTo>
                <a:lnTo>
                  <a:pt x="211" y="685"/>
                </a:lnTo>
                <a:lnTo>
                  <a:pt x="0" y="685"/>
                </a:lnTo>
                <a:lnTo>
                  <a:pt x="0" y="0"/>
                </a:lnTo>
              </a:path>
            </a:pathLst>
          </a:custGeom>
          <a:noFill/>
          <a:ln w="22225">
            <a:solidFill>
              <a:srgbClr val="000000"/>
            </a:solidFill>
            <a:round/>
            <a:headEnd/>
            <a:tailEnd/>
          </a:ln>
        </p:spPr>
        <p:txBody>
          <a:bodyPr/>
          <a:lstStyle/>
          <a:p>
            <a:endParaRPr lang="zh-CN" altLang="en-US"/>
          </a:p>
        </p:txBody>
      </p:sp>
      <p:sp>
        <p:nvSpPr>
          <p:cNvPr id="585796" name="Line 97"/>
          <p:cNvSpPr>
            <a:spLocks noChangeShapeType="1"/>
          </p:cNvSpPr>
          <p:nvPr/>
        </p:nvSpPr>
        <p:spPr bwMode="auto">
          <a:xfrm flipV="1">
            <a:off x="1468438" y="3141663"/>
            <a:ext cx="3175" cy="1649412"/>
          </a:xfrm>
          <a:prstGeom prst="line">
            <a:avLst/>
          </a:prstGeom>
          <a:noFill/>
          <a:ln w="12700">
            <a:solidFill>
              <a:srgbClr val="000000"/>
            </a:solidFill>
            <a:round/>
            <a:headEnd/>
            <a:tailEnd/>
          </a:ln>
        </p:spPr>
        <p:txBody>
          <a:bodyPr/>
          <a:lstStyle/>
          <a:p>
            <a:endParaRPr lang="zh-CN" altLang="en-US"/>
          </a:p>
        </p:txBody>
      </p:sp>
      <p:sp>
        <p:nvSpPr>
          <p:cNvPr id="585797" name="Line 98"/>
          <p:cNvSpPr>
            <a:spLocks noChangeShapeType="1"/>
          </p:cNvSpPr>
          <p:nvPr/>
        </p:nvSpPr>
        <p:spPr bwMode="auto">
          <a:xfrm flipV="1">
            <a:off x="2047875" y="3141663"/>
            <a:ext cx="3175" cy="1649412"/>
          </a:xfrm>
          <a:prstGeom prst="line">
            <a:avLst/>
          </a:prstGeom>
          <a:noFill/>
          <a:ln w="12700">
            <a:solidFill>
              <a:srgbClr val="000000"/>
            </a:solidFill>
            <a:round/>
            <a:headEnd/>
            <a:tailEnd/>
          </a:ln>
        </p:spPr>
        <p:txBody>
          <a:bodyPr/>
          <a:lstStyle/>
          <a:p>
            <a:endParaRPr lang="zh-CN" altLang="en-US"/>
          </a:p>
        </p:txBody>
      </p:sp>
      <p:sp>
        <p:nvSpPr>
          <p:cNvPr id="585798" name="Line 99"/>
          <p:cNvSpPr>
            <a:spLocks noChangeShapeType="1"/>
          </p:cNvSpPr>
          <p:nvPr/>
        </p:nvSpPr>
        <p:spPr bwMode="auto">
          <a:xfrm flipV="1">
            <a:off x="3328988" y="3141663"/>
            <a:ext cx="4762" cy="1649412"/>
          </a:xfrm>
          <a:prstGeom prst="line">
            <a:avLst/>
          </a:prstGeom>
          <a:noFill/>
          <a:ln w="12700">
            <a:solidFill>
              <a:srgbClr val="000000"/>
            </a:solidFill>
            <a:round/>
            <a:headEnd/>
            <a:tailEnd/>
          </a:ln>
        </p:spPr>
        <p:txBody>
          <a:bodyPr/>
          <a:lstStyle/>
          <a:p>
            <a:endParaRPr lang="zh-CN" altLang="en-US"/>
          </a:p>
        </p:txBody>
      </p:sp>
      <p:sp>
        <p:nvSpPr>
          <p:cNvPr id="585799" name="Line 100"/>
          <p:cNvSpPr>
            <a:spLocks noChangeShapeType="1"/>
          </p:cNvSpPr>
          <p:nvPr/>
        </p:nvSpPr>
        <p:spPr bwMode="auto">
          <a:xfrm flipV="1">
            <a:off x="4586288" y="3141663"/>
            <a:ext cx="3175" cy="1649412"/>
          </a:xfrm>
          <a:prstGeom prst="line">
            <a:avLst/>
          </a:prstGeom>
          <a:noFill/>
          <a:ln w="12700">
            <a:solidFill>
              <a:srgbClr val="000000"/>
            </a:solidFill>
            <a:round/>
            <a:headEnd/>
            <a:tailEnd/>
          </a:ln>
        </p:spPr>
        <p:txBody>
          <a:bodyPr/>
          <a:lstStyle/>
          <a:p>
            <a:endParaRPr lang="zh-CN" altLang="en-US"/>
          </a:p>
        </p:txBody>
      </p:sp>
      <p:sp>
        <p:nvSpPr>
          <p:cNvPr id="585800" name="Line 101"/>
          <p:cNvSpPr>
            <a:spLocks noChangeShapeType="1"/>
          </p:cNvSpPr>
          <p:nvPr/>
        </p:nvSpPr>
        <p:spPr bwMode="auto">
          <a:xfrm flipV="1">
            <a:off x="5837238" y="3141663"/>
            <a:ext cx="1587" cy="1649412"/>
          </a:xfrm>
          <a:prstGeom prst="line">
            <a:avLst/>
          </a:prstGeom>
          <a:noFill/>
          <a:ln w="12700">
            <a:solidFill>
              <a:srgbClr val="000000"/>
            </a:solidFill>
            <a:round/>
            <a:headEnd/>
            <a:tailEnd/>
          </a:ln>
        </p:spPr>
        <p:txBody>
          <a:bodyPr/>
          <a:lstStyle/>
          <a:p>
            <a:endParaRPr lang="zh-CN" altLang="en-US"/>
          </a:p>
        </p:txBody>
      </p:sp>
      <p:sp>
        <p:nvSpPr>
          <p:cNvPr id="585801" name="Line 102"/>
          <p:cNvSpPr>
            <a:spLocks noChangeShapeType="1"/>
          </p:cNvSpPr>
          <p:nvPr/>
        </p:nvSpPr>
        <p:spPr bwMode="auto">
          <a:xfrm flipH="1">
            <a:off x="1322388" y="3295650"/>
            <a:ext cx="5743575" cy="1588"/>
          </a:xfrm>
          <a:prstGeom prst="line">
            <a:avLst/>
          </a:prstGeom>
          <a:noFill/>
          <a:ln w="12700">
            <a:solidFill>
              <a:srgbClr val="000000"/>
            </a:solidFill>
            <a:round/>
            <a:headEnd/>
            <a:tailEnd/>
          </a:ln>
        </p:spPr>
        <p:txBody>
          <a:bodyPr/>
          <a:lstStyle/>
          <a:p>
            <a:endParaRPr lang="zh-CN" altLang="en-US"/>
          </a:p>
        </p:txBody>
      </p:sp>
      <p:sp>
        <p:nvSpPr>
          <p:cNvPr id="585802" name="Line 103"/>
          <p:cNvSpPr>
            <a:spLocks noChangeShapeType="1"/>
          </p:cNvSpPr>
          <p:nvPr/>
        </p:nvSpPr>
        <p:spPr bwMode="auto">
          <a:xfrm flipH="1">
            <a:off x="1322388" y="3460750"/>
            <a:ext cx="5743575" cy="4763"/>
          </a:xfrm>
          <a:prstGeom prst="line">
            <a:avLst/>
          </a:prstGeom>
          <a:noFill/>
          <a:ln w="12700">
            <a:solidFill>
              <a:srgbClr val="000000"/>
            </a:solidFill>
            <a:round/>
            <a:headEnd/>
            <a:tailEnd/>
          </a:ln>
        </p:spPr>
        <p:txBody>
          <a:bodyPr/>
          <a:lstStyle/>
          <a:p>
            <a:endParaRPr lang="zh-CN" altLang="en-US"/>
          </a:p>
        </p:txBody>
      </p:sp>
      <p:sp>
        <p:nvSpPr>
          <p:cNvPr id="585803" name="Line 104"/>
          <p:cNvSpPr>
            <a:spLocks noChangeShapeType="1"/>
          </p:cNvSpPr>
          <p:nvPr/>
        </p:nvSpPr>
        <p:spPr bwMode="auto">
          <a:xfrm flipH="1">
            <a:off x="1322388" y="3625850"/>
            <a:ext cx="5743575" cy="4763"/>
          </a:xfrm>
          <a:prstGeom prst="line">
            <a:avLst/>
          </a:prstGeom>
          <a:noFill/>
          <a:ln w="12700">
            <a:solidFill>
              <a:srgbClr val="000000"/>
            </a:solidFill>
            <a:round/>
            <a:headEnd/>
            <a:tailEnd/>
          </a:ln>
        </p:spPr>
        <p:txBody>
          <a:bodyPr/>
          <a:lstStyle/>
          <a:p>
            <a:endParaRPr lang="zh-CN" altLang="en-US"/>
          </a:p>
        </p:txBody>
      </p:sp>
      <p:sp>
        <p:nvSpPr>
          <p:cNvPr id="585804" name="Line 105"/>
          <p:cNvSpPr>
            <a:spLocks noChangeShapeType="1"/>
          </p:cNvSpPr>
          <p:nvPr/>
        </p:nvSpPr>
        <p:spPr bwMode="auto">
          <a:xfrm flipH="1">
            <a:off x="1322388" y="3790950"/>
            <a:ext cx="5743575" cy="6350"/>
          </a:xfrm>
          <a:prstGeom prst="line">
            <a:avLst/>
          </a:prstGeom>
          <a:noFill/>
          <a:ln w="12700">
            <a:solidFill>
              <a:srgbClr val="000000"/>
            </a:solidFill>
            <a:round/>
            <a:headEnd/>
            <a:tailEnd/>
          </a:ln>
        </p:spPr>
        <p:txBody>
          <a:bodyPr/>
          <a:lstStyle/>
          <a:p>
            <a:endParaRPr lang="zh-CN" altLang="en-US"/>
          </a:p>
        </p:txBody>
      </p:sp>
      <p:sp>
        <p:nvSpPr>
          <p:cNvPr id="585805" name="Line 106"/>
          <p:cNvSpPr>
            <a:spLocks noChangeShapeType="1"/>
          </p:cNvSpPr>
          <p:nvPr/>
        </p:nvSpPr>
        <p:spPr bwMode="auto">
          <a:xfrm flipH="1">
            <a:off x="1322388" y="3959225"/>
            <a:ext cx="5743575" cy="3175"/>
          </a:xfrm>
          <a:prstGeom prst="line">
            <a:avLst/>
          </a:prstGeom>
          <a:noFill/>
          <a:ln w="12700">
            <a:solidFill>
              <a:srgbClr val="000000"/>
            </a:solidFill>
            <a:round/>
            <a:headEnd/>
            <a:tailEnd/>
          </a:ln>
        </p:spPr>
        <p:txBody>
          <a:bodyPr/>
          <a:lstStyle/>
          <a:p>
            <a:endParaRPr lang="zh-CN" altLang="en-US"/>
          </a:p>
        </p:txBody>
      </p:sp>
      <p:sp>
        <p:nvSpPr>
          <p:cNvPr id="585806" name="Line 107"/>
          <p:cNvSpPr>
            <a:spLocks noChangeShapeType="1"/>
          </p:cNvSpPr>
          <p:nvPr/>
        </p:nvSpPr>
        <p:spPr bwMode="auto">
          <a:xfrm flipH="1">
            <a:off x="1322388" y="4127500"/>
            <a:ext cx="5743575" cy="1588"/>
          </a:xfrm>
          <a:prstGeom prst="line">
            <a:avLst/>
          </a:prstGeom>
          <a:noFill/>
          <a:ln w="12700">
            <a:solidFill>
              <a:srgbClr val="000000"/>
            </a:solidFill>
            <a:round/>
            <a:headEnd/>
            <a:tailEnd/>
          </a:ln>
        </p:spPr>
        <p:txBody>
          <a:bodyPr/>
          <a:lstStyle/>
          <a:p>
            <a:endParaRPr lang="zh-CN" altLang="en-US"/>
          </a:p>
        </p:txBody>
      </p:sp>
      <p:sp>
        <p:nvSpPr>
          <p:cNvPr id="585807" name="Line 108"/>
          <p:cNvSpPr>
            <a:spLocks noChangeShapeType="1"/>
          </p:cNvSpPr>
          <p:nvPr/>
        </p:nvSpPr>
        <p:spPr bwMode="auto">
          <a:xfrm flipH="1">
            <a:off x="1322388" y="4292600"/>
            <a:ext cx="5743575" cy="1588"/>
          </a:xfrm>
          <a:prstGeom prst="line">
            <a:avLst/>
          </a:prstGeom>
          <a:noFill/>
          <a:ln w="12700">
            <a:solidFill>
              <a:srgbClr val="000000"/>
            </a:solidFill>
            <a:round/>
            <a:headEnd/>
            <a:tailEnd/>
          </a:ln>
        </p:spPr>
        <p:txBody>
          <a:bodyPr/>
          <a:lstStyle/>
          <a:p>
            <a:endParaRPr lang="zh-CN" altLang="en-US"/>
          </a:p>
        </p:txBody>
      </p:sp>
      <p:sp>
        <p:nvSpPr>
          <p:cNvPr id="585808" name="Line 109"/>
          <p:cNvSpPr>
            <a:spLocks noChangeShapeType="1"/>
          </p:cNvSpPr>
          <p:nvPr/>
        </p:nvSpPr>
        <p:spPr bwMode="auto">
          <a:xfrm flipH="1">
            <a:off x="1322388" y="4457700"/>
            <a:ext cx="5743575" cy="1588"/>
          </a:xfrm>
          <a:prstGeom prst="line">
            <a:avLst/>
          </a:prstGeom>
          <a:noFill/>
          <a:ln w="12700">
            <a:solidFill>
              <a:srgbClr val="000000"/>
            </a:solidFill>
            <a:round/>
            <a:headEnd/>
            <a:tailEnd/>
          </a:ln>
        </p:spPr>
        <p:txBody>
          <a:bodyPr/>
          <a:lstStyle/>
          <a:p>
            <a:endParaRPr lang="zh-CN" altLang="en-US"/>
          </a:p>
        </p:txBody>
      </p:sp>
      <p:sp>
        <p:nvSpPr>
          <p:cNvPr id="585809" name="Line 110"/>
          <p:cNvSpPr>
            <a:spLocks noChangeShapeType="1"/>
          </p:cNvSpPr>
          <p:nvPr/>
        </p:nvSpPr>
        <p:spPr bwMode="auto">
          <a:xfrm flipH="1">
            <a:off x="1322388" y="4622800"/>
            <a:ext cx="5743575" cy="1588"/>
          </a:xfrm>
          <a:prstGeom prst="line">
            <a:avLst/>
          </a:prstGeom>
          <a:noFill/>
          <a:ln w="12700">
            <a:solidFill>
              <a:srgbClr val="000000"/>
            </a:solidFill>
            <a:round/>
            <a:headEnd/>
            <a:tailEnd/>
          </a:ln>
        </p:spPr>
        <p:txBody>
          <a:bodyPr/>
          <a:lstStyle/>
          <a:p>
            <a:endParaRPr lang="zh-CN" altLang="en-US"/>
          </a:p>
        </p:txBody>
      </p:sp>
      <p:sp>
        <p:nvSpPr>
          <p:cNvPr id="585810" name="Rectangle 112"/>
          <p:cNvSpPr>
            <a:spLocks noChangeArrowheads="1"/>
          </p:cNvSpPr>
          <p:nvPr/>
        </p:nvSpPr>
        <p:spPr bwMode="auto">
          <a:xfrm>
            <a:off x="2954338" y="1685925"/>
            <a:ext cx="196850" cy="212725"/>
          </a:xfrm>
          <a:prstGeom prst="rect">
            <a:avLst/>
          </a:prstGeom>
          <a:noFill/>
          <a:ln w="9525">
            <a:noFill/>
            <a:miter lim="800000"/>
            <a:headEnd/>
            <a:tailEnd/>
          </a:ln>
        </p:spPr>
        <p:txBody>
          <a:bodyPr wrap="none" lIns="0" tIns="0" rIns="0" bIns="0">
            <a:spAutoFit/>
          </a:bodyPr>
          <a:lstStyle/>
          <a:p>
            <a:r>
              <a:rPr kumimoji="1" lang="zh-CN" altLang="en-US" sz="1400" b="1">
                <a:solidFill>
                  <a:srgbClr val="000000"/>
                </a:solidFill>
                <a:ea typeface="宋体" pitchFamily="2" charset="-122"/>
              </a:rPr>
              <a:t>3</a:t>
            </a:r>
            <a:r>
              <a:rPr kumimoji="1" lang="en-US" altLang="zh-CN" sz="1400" b="1">
                <a:solidFill>
                  <a:srgbClr val="000000"/>
                </a:solidFill>
                <a:ea typeface="宋体" pitchFamily="2" charset="-122"/>
              </a:rPr>
              <a:t>1</a:t>
            </a:r>
            <a:endParaRPr kumimoji="1" lang="en-US" altLang="zh-CN" sz="1400" b="1">
              <a:latin typeface="Times New Roman" pitchFamily="18" charset="0"/>
              <a:ea typeface="宋体" pitchFamily="2" charset="-122"/>
            </a:endParaRPr>
          </a:p>
        </p:txBody>
      </p:sp>
      <p:sp>
        <p:nvSpPr>
          <p:cNvPr id="585811" name="Rectangle 115"/>
          <p:cNvSpPr>
            <a:spLocks noChangeArrowheads="1"/>
          </p:cNvSpPr>
          <p:nvPr/>
        </p:nvSpPr>
        <p:spPr bwMode="auto">
          <a:xfrm>
            <a:off x="3194050" y="1771650"/>
            <a:ext cx="33338" cy="138113"/>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 </a:t>
            </a:r>
            <a:endParaRPr kumimoji="1" lang="zh-CN" altLang="en-US" sz="2400">
              <a:latin typeface="Times New Roman" pitchFamily="18" charset="0"/>
              <a:ea typeface="宋体" pitchFamily="2" charset="-122"/>
            </a:endParaRPr>
          </a:p>
        </p:txBody>
      </p:sp>
      <p:sp>
        <p:nvSpPr>
          <p:cNvPr id="585812" name="Rectangle 117"/>
          <p:cNvSpPr>
            <a:spLocks noChangeArrowheads="1"/>
          </p:cNvSpPr>
          <p:nvPr/>
        </p:nvSpPr>
        <p:spPr bwMode="auto">
          <a:xfrm>
            <a:off x="3382963" y="1771650"/>
            <a:ext cx="31750" cy="136525"/>
          </a:xfrm>
          <a:prstGeom prst="rect">
            <a:avLst/>
          </a:prstGeom>
          <a:noFill/>
          <a:ln w="9525">
            <a:noFill/>
            <a:miter lim="800000"/>
            <a:headEnd/>
            <a:tailEnd/>
          </a:ln>
        </p:spPr>
        <p:txBody>
          <a:bodyPr wrap="none" lIns="0" tIns="0" rIns="0" bIns="0">
            <a:spAutoFit/>
          </a:bodyPr>
          <a:lstStyle/>
          <a:p>
            <a:r>
              <a:rPr kumimoji="1" lang="zh-CN" altLang="en-US" sz="900">
                <a:solidFill>
                  <a:srgbClr val="000000"/>
                </a:solidFill>
                <a:ea typeface="宋体" pitchFamily="2" charset="-122"/>
              </a:rPr>
              <a:t> </a:t>
            </a:r>
            <a:endParaRPr kumimoji="1" lang="zh-CN" altLang="en-US" sz="2400">
              <a:latin typeface="Times New Roman" pitchFamily="18" charset="0"/>
              <a:ea typeface="宋体" pitchFamily="2" charset="-122"/>
            </a:endParaRPr>
          </a:p>
        </p:txBody>
      </p:sp>
      <p:sp>
        <p:nvSpPr>
          <p:cNvPr id="585813" name="AutoShape 119"/>
          <p:cNvSpPr>
            <a:spLocks noChangeArrowheads="1"/>
          </p:cNvSpPr>
          <p:nvPr/>
        </p:nvSpPr>
        <p:spPr bwMode="auto">
          <a:xfrm>
            <a:off x="7743825" y="2243138"/>
            <a:ext cx="558800" cy="241300"/>
          </a:xfrm>
          <a:prstGeom prst="roundRect">
            <a:avLst>
              <a:gd name="adj" fmla="val 37500"/>
            </a:avLst>
          </a:prstGeom>
          <a:noFill/>
          <a:ln w="127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5814" name="Line 120"/>
          <p:cNvSpPr>
            <a:spLocks noChangeShapeType="1"/>
          </p:cNvSpPr>
          <p:nvPr/>
        </p:nvSpPr>
        <p:spPr bwMode="auto">
          <a:xfrm flipV="1">
            <a:off x="7972425" y="2471738"/>
            <a:ext cx="0" cy="304800"/>
          </a:xfrm>
          <a:prstGeom prst="line">
            <a:avLst/>
          </a:prstGeom>
          <a:noFill/>
          <a:ln w="25400">
            <a:solidFill>
              <a:schemeClr val="tx1"/>
            </a:solidFill>
            <a:round/>
            <a:headEnd/>
            <a:tailEnd type="triangle" w="sm" len="sm"/>
          </a:ln>
        </p:spPr>
        <p:txBody>
          <a:bodyPr/>
          <a:lstStyle/>
          <a:p>
            <a:endParaRPr lang="zh-CN" altLang="en-US"/>
          </a:p>
        </p:txBody>
      </p:sp>
      <p:sp>
        <p:nvSpPr>
          <p:cNvPr id="585815" name="Text Box 124"/>
          <p:cNvSpPr txBox="1">
            <a:spLocks noChangeArrowheads="1"/>
          </p:cNvSpPr>
          <p:nvPr/>
        </p:nvSpPr>
        <p:spPr bwMode="auto">
          <a:xfrm>
            <a:off x="5518150" y="5695950"/>
            <a:ext cx="679450" cy="366713"/>
          </a:xfrm>
          <a:prstGeom prst="rect">
            <a:avLst/>
          </a:prstGeom>
          <a:noFill/>
          <a:ln w="12700">
            <a:noFill/>
            <a:miter lim="800000"/>
            <a:headEnd/>
            <a:tailEnd/>
          </a:ln>
        </p:spPr>
        <p:txBody>
          <a:bodyPr wrap="none">
            <a:spAutoFit/>
          </a:bodyPr>
          <a:lstStyle/>
          <a:p>
            <a:r>
              <a:rPr kumimoji="1" lang="en-US" altLang="zh-CN" sz="1800" b="1">
                <a:solidFill>
                  <a:srgbClr val="000000"/>
                </a:solidFill>
                <a:ea typeface="宋体" pitchFamily="2" charset="-122"/>
              </a:rPr>
              <a:t>Data</a:t>
            </a:r>
          </a:p>
        </p:txBody>
      </p:sp>
      <p:sp>
        <p:nvSpPr>
          <p:cNvPr id="585816" name="Text Box 125"/>
          <p:cNvSpPr txBox="1">
            <a:spLocks noChangeArrowheads="1"/>
          </p:cNvSpPr>
          <p:nvPr/>
        </p:nvSpPr>
        <p:spPr bwMode="auto">
          <a:xfrm>
            <a:off x="7677150" y="2698750"/>
            <a:ext cx="768350" cy="366713"/>
          </a:xfrm>
          <a:prstGeom prst="rect">
            <a:avLst/>
          </a:prstGeom>
          <a:noFill/>
          <a:ln w="12700">
            <a:noFill/>
            <a:miter lim="800000"/>
            <a:headEnd/>
            <a:tailEnd/>
          </a:ln>
        </p:spPr>
        <p:txBody>
          <a:bodyPr wrap="none">
            <a:spAutoFit/>
          </a:bodyPr>
          <a:lstStyle/>
          <a:p>
            <a:r>
              <a:rPr kumimoji="1" lang="en-US" altLang="zh-CN" sz="1800" b="1">
                <a:solidFill>
                  <a:srgbClr val="000000"/>
                </a:solidFill>
                <a:ea typeface="宋体" pitchFamily="2" charset="-122"/>
              </a:rPr>
              <a:t>Word</a:t>
            </a:r>
          </a:p>
        </p:txBody>
      </p:sp>
      <p:sp>
        <p:nvSpPr>
          <p:cNvPr id="585817" name="Line 126"/>
          <p:cNvSpPr>
            <a:spLocks noChangeShapeType="1"/>
          </p:cNvSpPr>
          <p:nvPr/>
        </p:nvSpPr>
        <p:spPr bwMode="auto">
          <a:xfrm flipH="1" flipV="1">
            <a:off x="7985125" y="1963738"/>
            <a:ext cx="0" cy="279400"/>
          </a:xfrm>
          <a:prstGeom prst="line">
            <a:avLst/>
          </a:prstGeom>
          <a:noFill/>
          <a:ln w="25400">
            <a:solidFill>
              <a:schemeClr val="tx1"/>
            </a:solidFill>
            <a:round/>
            <a:headEnd/>
            <a:tailEnd type="triangle" w="sm" len="sm"/>
          </a:ln>
        </p:spPr>
        <p:txBody>
          <a:bodyPr/>
          <a:lstStyle/>
          <a:p>
            <a:endParaRPr lang="zh-CN" altLang="en-US"/>
          </a:p>
        </p:txBody>
      </p:sp>
      <p:sp>
        <p:nvSpPr>
          <p:cNvPr id="585818" name="Line 127"/>
          <p:cNvSpPr>
            <a:spLocks noChangeShapeType="1"/>
          </p:cNvSpPr>
          <p:nvPr/>
        </p:nvSpPr>
        <p:spPr bwMode="auto">
          <a:xfrm>
            <a:off x="4529138" y="2265363"/>
            <a:ext cx="169862" cy="87312"/>
          </a:xfrm>
          <a:prstGeom prst="line">
            <a:avLst/>
          </a:prstGeom>
          <a:noFill/>
          <a:ln w="12700">
            <a:solidFill>
              <a:srgbClr val="000000"/>
            </a:solidFill>
            <a:round/>
            <a:headEnd/>
            <a:tailEnd/>
          </a:ln>
        </p:spPr>
        <p:txBody>
          <a:bodyPr/>
          <a:lstStyle/>
          <a:p>
            <a:endParaRPr lang="zh-CN" altLang="en-US"/>
          </a:p>
        </p:txBody>
      </p:sp>
      <p:sp>
        <p:nvSpPr>
          <p:cNvPr id="585819" name="Rectangle 128"/>
          <p:cNvSpPr>
            <a:spLocks noChangeArrowheads="1"/>
          </p:cNvSpPr>
          <p:nvPr/>
        </p:nvSpPr>
        <p:spPr bwMode="auto">
          <a:xfrm>
            <a:off x="4656138" y="2151063"/>
            <a:ext cx="98425" cy="212725"/>
          </a:xfrm>
          <a:prstGeom prst="rect">
            <a:avLst/>
          </a:prstGeom>
          <a:noFill/>
          <a:ln w="9525">
            <a:noFill/>
            <a:miter lim="800000"/>
            <a:headEnd/>
            <a:tailEnd/>
          </a:ln>
        </p:spPr>
        <p:txBody>
          <a:bodyPr wrap="none" lIns="0" tIns="0" rIns="0" bIns="0">
            <a:spAutoFit/>
          </a:bodyPr>
          <a:lstStyle/>
          <a:p>
            <a:r>
              <a:rPr kumimoji="1" lang="zh-CN" altLang="en-US" sz="1400" b="1">
                <a:solidFill>
                  <a:srgbClr val="000000"/>
                </a:solidFill>
                <a:ea typeface="宋体" pitchFamily="2" charset="-122"/>
              </a:rPr>
              <a:t>2</a:t>
            </a:r>
            <a:endParaRPr kumimoji="1" lang="zh-CN" altLang="en-US" sz="1400" b="1">
              <a:latin typeface="Times New Roman" pitchFamily="18" charset="0"/>
              <a:ea typeface="宋体" pitchFamily="2" charset="-122"/>
            </a:endParaRPr>
          </a:p>
        </p:txBody>
      </p:sp>
      <p:sp>
        <p:nvSpPr>
          <p:cNvPr id="585820" name="Rectangle 130"/>
          <p:cNvSpPr>
            <a:spLocks noChangeArrowheads="1"/>
          </p:cNvSpPr>
          <p:nvPr/>
        </p:nvSpPr>
        <p:spPr bwMode="auto">
          <a:xfrm>
            <a:off x="4619625" y="1685925"/>
            <a:ext cx="98425" cy="212725"/>
          </a:xfrm>
          <a:prstGeom prst="rect">
            <a:avLst/>
          </a:prstGeom>
          <a:noFill/>
          <a:ln w="9525">
            <a:noFill/>
            <a:miter lim="800000"/>
            <a:headEnd/>
            <a:tailEnd/>
          </a:ln>
        </p:spPr>
        <p:txBody>
          <a:bodyPr wrap="none" lIns="0" tIns="0" rIns="0" bIns="0">
            <a:spAutoFit/>
          </a:bodyPr>
          <a:lstStyle/>
          <a:p>
            <a:r>
              <a:rPr kumimoji="1" lang="zh-CN" altLang="en-US" sz="1400" b="1">
                <a:solidFill>
                  <a:srgbClr val="000000"/>
                </a:solidFill>
                <a:ea typeface="宋体" pitchFamily="2" charset="-122"/>
              </a:rPr>
              <a:t>0</a:t>
            </a:r>
            <a:endParaRPr kumimoji="1" lang="zh-CN" altLang="en-US" sz="1400" b="1">
              <a:latin typeface="Times New Roman" pitchFamily="18" charset="0"/>
              <a:ea typeface="宋体" pitchFamily="2" charset="-122"/>
            </a:endParaRPr>
          </a:p>
        </p:txBody>
      </p:sp>
      <p:sp>
        <p:nvSpPr>
          <p:cNvPr id="585821" name="Text Box 132"/>
          <p:cNvSpPr txBox="1">
            <a:spLocks noChangeArrowheads="1"/>
          </p:cNvSpPr>
          <p:nvPr/>
        </p:nvSpPr>
        <p:spPr bwMode="auto">
          <a:xfrm>
            <a:off x="7632700" y="1584325"/>
            <a:ext cx="679450" cy="366713"/>
          </a:xfrm>
          <a:prstGeom prst="rect">
            <a:avLst/>
          </a:prstGeom>
          <a:noFill/>
          <a:ln w="12700">
            <a:noFill/>
            <a:miter lim="800000"/>
            <a:headEnd/>
            <a:tailEnd/>
          </a:ln>
        </p:spPr>
        <p:txBody>
          <a:bodyPr wrap="none">
            <a:spAutoFit/>
          </a:bodyPr>
          <a:lstStyle/>
          <a:p>
            <a:r>
              <a:rPr kumimoji="1" lang="en-US" altLang="zh-CN" sz="1800" b="1">
                <a:solidFill>
                  <a:srgbClr val="000000"/>
                </a:solidFill>
                <a:ea typeface="宋体" pitchFamily="2" charset="-122"/>
              </a:rPr>
              <a:t>Byte</a:t>
            </a:r>
          </a:p>
        </p:txBody>
      </p:sp>
      <p:sp>
        <p:nvSpPr>
          <p:cNvPr id="585822" name="Rectangle 133"/>
          <p:cNvSpPr>
            <a:spLocks noChangeArrowheads="1"/>
          </p:cNvSpPr>
          <p:nvPr/>
        </p:nvSpPr>
        <p:spPr bwMode="auto">
          <a:xfrm>
            <a:off x="5532438" y="2393950"/>
            <a:ext cx="1649412" cy="274638"/>
          </a:xfrm>
          <a:prstGeom prst="rect">
            <a:avLst/>
          </a:prstGeom>
          <a:noFill/>
          <a:ln w="9525">
            <a:noFill/>
            <a:miter lim="800000"/>
            <a:headEnd/>
            <a:tailEnd/>
          </a:ln>
        </p:spPr>
        <p:txBody>
          <a:bodyPr lIns="0" tIns="0" rIns="0" bIns="0">
            <a:spAutoFit/>
          </a:bodyPr>
          <a:lstStyle/>
          <a:p>
            <a:r>
              <a:rPr kumimoji="1" lang="en-US" altLang="zh-CN" sz="1800" b="1">
                <a:solidFill>
                  <a:srgbClr val="800000"/>
                </a:solidFill>
                <a:ea typeface="宋体" pitchFamily="2" charset="-122"/>
              </a:rPr>
              <a:t>Block offset</a:t>
            </a:r>
          </a:p>
        </p:txBody>
      </p:sp>
      <p:sp>
        <p:nvSpPr>
          <p:cNvPr id="585823" name="Rectangle 134"/>
          <p:cNvSpPr>
            <a:spLocks noChangeArrowheads="1"/>
          </p:cNvSpPr>
          <p:nvPr/>
        </p:nvSpPr>
        <p:spPr bwMode="auto">
          <a:xfrm>
            <a:off x="2862263" y="1493838"/>
            <a:ext cx="2382837" cy="274637"/>
          </a:xfrm>
          <a:prstGeom prst="rect">
            <a:avLst/>
          </a:prstGeom>
          <a:noFill/>
          <a:ln w="9525">
            <a:noFill/>
            <a:miter lim="800000"/>
            <a:headEnd/>
            <a:tailEnd/>
          </a:ln>
        </p:spPr>
        <p:txBody>
          <a:bodyPr lIns="0" tIns="0" rIns="0" bIns="0">
            <a:spAutoFit/>
          </a:bodyPr>
          <a:lstStyle/>
          <a:p>
            <a:r>
              <a:rPr kumimoji="1" lang="en-US" altLang="zh-CN" sz="1800" b="1">
                <a:solidFill>
                  <a:srgbClr val="0000FF"/>
                </a:solidFill>
                <a:ea typeface="宋体" pitchFamily="2" charset="-122"/>
              </a:rPr>
              <a:t>Memory Address</a:t>
            </a:r>
          </a:p>
        </p:txBody>
      </p:sp>
      <p:sp>
        <p:nvSpPr>
          <p:cNvPr id="585824" name="Rectangle 135"/>
          <p:cNvSpPr>
            <a:spLocks noChangeArrowheads="1"/>
          </p:cNvSpPr>
          <p:nvPr/>
        </p:nvSpPr>
        <p:spPr bwMode="auto">
          <a:xfrm>
            <a:off x="1376363" y="2168525"/>
            <a:ext cx="1173162" cy="274638"/>
          </a:xfrm>
          <a:prstGeom prst="rect">
            <a:avLst/>
          </a:prstGeom>
          <a:noFill/>
          <a:ln w="9525">
            <a:noFill/>
            <a:miter lim="800000"/>
            <a:headEnd/>
            <a:tailEnd/>
          </a:ln>
        </p:spPr>
        <p:txBody>
          <a:bodyPr lIns="0" tIns="0" rIns="0" bIns="0">
            <a:spAutoFit/>
          </a:bodyPr>
          <a:lstStyle/>
          <a:p>
            <a:r>
              <a:rPr kumimoji="1" lang="en-US" altLang="zh-CN" sz="1800" b="1">
                <a:solidFill>
                  <a:srgbClr val="0000FF"/>
                </a:solidFill>
                <a:ea typeface="宋体" pitchFamily="2" charset="-122"/>
              </a:rPr>
              <a:t>Tag</a:t>
            </a:r>
          </a:p>
        </p:txBody>
      </p:sp>
      <p:sp>
        <p:nvSpPr>
          <p:cNvPr id="585825" name="Rectangle 136"/>
          <p:cNvSpPr>
            <a:spLocks noChangeArrowheads="1"/>
          </p:cNvSpPr>
          <p:nvPr/>
        </p:nvSpPr>
        <p:spPr bwMode="auto">
          <a:xfrm>
            <a:off x="2816225" y="2438400"/>
            <a:ext cx="1173163" cy="274638"/>
          </a:xfrm>
          <a:prstGeom prst="rect">
            <a:avLst/>
          </a:prstGeom>
          <a:noFill/>
          <a:ln w="9525">
            <a:noFill/>
            <a:miter lim="800000"/>
            <a:headEnd/>
            <a:tailEnd/>
          </a:ln>
        </p:spPr>
        <p:txBody>
          <a:bodyPr lIns="0" tIns="0" rIns="0" bIns="0">
            <a:spAutoFit/>
          </a:bodyPr>
          <a:lstStyle/>
          <a:p>
            <a:r>
              <a:rPr kumimoji="1" lang="en-US" altLang="zh-CN" sz="1800" b="1">
                <a:solidFill>
                  <a:srgbClr val="CC0000"/>
                </a:solidFill>
                <a:ea typeface="宋体" pitchFamily="2" charset="-122"/>
              </a:rPr>
              <a:t>Index</a:t>
            </a:r>
            <a:endParaRPr kumimoji="1" lang="zh-CN" altLang="en-US" sz="1800" b="1">
              <a:solidFill>
                <a:srgbClr val="CC0000"/>
              </a:solidFill>
              <a:ea typeface="宋体" pitchFamily="2" charset="-122"/>
            </a:endParaRPr>
          </a:p>
        </p:txBody>
      </p:sp>
      <p:sp>
        <p:nvSpPr>
          <p:cNvPr id="585826" name="Rectangle 137"/>
          <p:cNvSpPr>
            <a:spLocks noChangeArrowheads="1"/>
          </p:cNvSpPr>
          <p:nvPr/>
        </p:nvSpPr>
        <p:spPr bwMode="auto">
          <a:xfrm>
            <a:off x="7761288" y="2225675"/>
            <a:ext cx="636587" cy="258763"/>
          </a:xfrm>
          <a:prstGeom prst="rect">
            <a:avLst/>
          </a:prstGeom>
          <a:noFill/>
          <a:ln w="9525">
            <a:noFill/>
            <a:miter lim="800000"/>
            <a:headEnd/>
            <a:tailEnd/>
          </a:ln>
        </p:spPr>
        <p:txBody>
          <a:bodyPr lIns="0" tIns="0" rIns="0" bIns="0">
            <a:spAutoFit/>
          </a:bodyPr>
          <a:lstStyle/>
          <a:p>
            <a:r>
              <a:rPr kumimoji="1" lang="en-US" altLang="zh-CN" sz="1700" b="1">
                <a:solidFill>
                  <a:srgbClr val="000000"/>
                </a:solidFill>
                <a:ea typeface="宋体" pitchFamily="2" charset="-122"/>
              </a:rPr>
              <a:t>MUX</a:t>
            </a:r>
          </a:p>
        </p:txBody>
      </p:sp>
      <p:sp>
        <p:nvSpPr>
          <p:cNvPr id="585827" name="Rectangle 139"/>
          <p:cNvSpPr>
            <a:spLocks noChangeArrowheads="1"/>
          </p:cNvSpPr>
          <p:nvPr/>
        </p:nvSpPr>
        <p:spPr bwMode="auto">
          <a:xfrm>
            <a:off x="7210425" y="3848100"/>
            <a:ext cx="1411288" cy="549275"/>
          </a:xfrm>
          <a:prstGeom prst="rect">
            <a:avLst/>
          </a:prstGeom>
          <a:noFill/>
          <a:ln w="9525">
            <a:noFill/>
            <a:miter lim="800000"/>
            <a:headEnd/>
            <a:tailEnd/>
          </a:ln>
        </p:spPr>
        <p:txBody>
          <a:bodyPr lIns="0" tIns="0" rIns="0" bIns="0">
            <a:spAutoFit/>
          </a:bodyPr>
          <a:lstStyle/>
          <a:p>
            <a:r>
              <a:rPr kumimoji="1" lang="en-US" altLang="zh-CN" sz="1800" b="1">
                <a:ea typeface="宋体" pitchFamily="2" charset="-122"/>
              </a:rPr>
              <a:t>4K</a:t>
            </a:r>
          </a:p>
          <a:p>
            <a:r>
              <a:rPr kumimoji="1" lang="en-US" altLang="zh-CN" sz="1800" b="1">
                <a:ea typeface="宋体" pitchFamily="2" charset="-122"/>
              </a:rPr>
              <a:t>lines</a:t>
            </a:r>
          </a:p>
        </p:txBody>
      </p:sp>
      <p:sp>
        <p:nvSpPr>
          <p:cNvPr id="585828" name="Text Box 140"/>
          <p:cNvSpPr txBox="1">
            <a:spLocks noChangeArrowheads="1"/>
          </p:cNvSpPr>
          <p:nvPr/>
        </p:nvSpPr>
        <p:spPr bwMode="auto">
          <a:xfrm>
            <a:off x="1697038" y="5143500"/>
            <a:ext cx="560387"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i="1">
                <a:solidFill>
                  <a:srgbClr val="666699"/>
                </a:solidFill>
                <a:ea typeface="华文新魏" pitchFamily="2" charset="-122"/>
              </a:rPr>
              <a:t>=</a:t>
            </a:r>
          </a:p>
        </p:txBody>
      </p:sp>
      <p:sp>
        <p:nvSpPr>
          <p:cNvPr id="585829" name="Rectangle 141"/>
          <p:cNvSpPr>
            <a:spLocks noChangeArrowheads="1"/>
          </p:cNvSpPr>
          <p:nvPr/>
        </p:nvSpPr>
        <p:spPr bwMode="auto">
          <a:xfrm>
            <a:off x="4238625" y="5408613"/>
            <a:ext cx="512763" cy="274637"/>
          </a:xfrm>
          <a:prstGeom prst="rect">
            <a:avLst/>
          </a:prstGeom>
          <a:noFill/>
          <a:ln w="9525">
            <a:noFill/>
            <a:miter lim="800000"/>
            <a:headEnd/>
            <a:tailEnd/>
          </a:ln>
        </p:spPr>
        <p:txBody>
          <a:bodyPr lIns="0" tIns="0" rIns="0" bIns="0">
            <a:spAutoFit/>
          </a:bodyPr>
          <a:lstStyle/>
          <a:p>
            <a:r>
              <a:rPr kumimoji="1" lang="en-US" altLang="zh-CN" sz="1800" b="1">
                <a:solidFill>
                  <a:srgbClr val="000000"/>
                </a:solidFill>
                <a:ea typeface="宋体" pitchFamily="2" charset="-122"/>
              </a:rPr>
              <a:t>Mux</a:t>
            </a:r>
          </a:p>
        </p:txBody>
      </p:sp>
      <p:sp>
        <p:nvSpPr>
          <p:cNvPr id="585830" name="Rectangle 143"/>
          <p:cNvSpPr>
            <a:spLocks noChangeArrowheads="1"/>
          </p:cNvSpPr>
          <p:nvPr/>
        </p:nvSpPr>
        <p:spPr bwMode="auto">
          <a:xfrm>
            <a:off x="1677988" y="2659063"/>
            <a:ext cx="254000" cy="274637"/>
          </a:xfrm>
          <a:prstGeom prst="rect">
            <a:avLst/>
          </a:prstGeom>
          <a:noFill/>
          <a:ln w="9525">
            <a:noFill/>
            <a:miter lim="800000"/>
            <a:headEnd/>
            <a:tailEnd/>
          </a:ln>
        </p:spPr>
        <p:txBody>
          <a:bodyPr wrap="none" lIns="0" tIns="0" rIns="0" bIns="0">
            <a:spAutoFit/>
          </a:bodyPr>
          <a:lstStyle/>
          <a:p>
            <a:r>
              <a:rPr kumimoji="1" lang="zh-CN" altLang="en-US" sz="1800" b="1">
                <a:solidFill>
                  <a:srgbClr val="000000"/>
                </a:solidFill>
                <a:ea typeface="宋体" pitchFamily="2" charset="-122"/>
              </a:rPr>
              <a:t>1</a:t>
            </a:r>
            <a:r>
              <a:rPr kumimoji="1" lang="en-US" altLang="zh-CN" sz="1800" b="1">
                <a:solidFill>
                  <a:srgbClr val="000000"/>
                </a:solidFill>
                <a:ea typeface="宋体" pitchFamily="2" charset="-122"/>
              </a:rPr>
              <a:t>6</a:t>
            </a:r>
          </a:p>
        </p:txBody>
      </p:sp>
      <p:grpSp>
        <p:nvGrpSpPr>
          <p:cNvPr id="585831" name="Group 166"/>
          <p:cNvGrpSpPr>
            <a:grpSpLocks/>
          </p:cNvGrpSpPr>
          <p:nvPr/>
        </p:nvGrpSpPr>
        <p:grpSpPr bwMode="auto">
          <a:xfrm>
            <a:off x="2862263" y="1898650"/>
            <a:ext cx="1905000" cy="269875"/>
            <a:chOff x="1878" y="1213"/>
            <a:chExt cx="1091" cy="153"/>
          </a:xfrm>
        </p:grpSpPr>
        <p:sp>
          <p:nvSpPr>
            <p:cNvPr id="585832" name="Freeform 111"/>
            <p:cNvSpPr>
              <a:spLocks/>
            </p:cNvSpPr>
            <p:nvPr/>
          </p:nvSpPr>
          <p:spPr bwMode="auto">
            <a:xfrm>
              <a:off x="1878" y="1223"/>
              <a:ext cx="1091" cy="132"/>
            </a:xfrm>
            <a:custGeom>
              <a:avLst/>
              <a:gdLst>
                <a:gd name="T0" fmla="*/ 0 w 757"/>
                <a:gd name="T1" fmla="*/ 4289 h 101"/>
                <a:gd name="T2" fmla="*/ 0 w 757"/>
                <a:gd name="T3" fmla="*/ 0 h 101"/>
                <a:gd name="T4" fmla="*/ 126271 w 757"/>
                <a:gd name="T5" fmla="*/ 0 h 101"/>
                <a:gd name="T6" fmla="*/ 126271 w 757"/>
                <a:gd name="T7" fmla="*/ 4289 h 101"/>
                <a:gd name="T8" fmla="*/ 0 w 757"/>
                <a:gd name="T9" fmla="*/ 4289 h 101"/>
                <a:gd name="T10" fmla="*/ 0 w 757"/>
                <a:gd name="T11" fmla="*/ 4289 h 101"/>
                <a:gd name="T12" fmla="*/ 0 60000 65536"/>
                <a:gd name="T13" fmla="*/ 0 60000 65536"/>
                <a:gd name="T14" fmla="*/ 0 60000 65536"/>
                <a:gd name="T15" fmla="*/ 0 60000 65536"/>
                <a:gd name="T16" fmla="*/ 0 60000 65536"/>
                <a:gd name="T17" fmla="*/ 0 60000 65536"/>
                <a:gd name="T18" fmla="*/ 0 w 757"/>
                <a:gd name="T19" fmla="*/ 0 h 101"/>
                <a:gd name="T20" fmla="*/ 757 w 757"/>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757" h="101">
                  <a:moveTo>
                    <a:pt x="0" y="101"/>
                  </a:moveTo>
                  <a:lnTo>
                    <a:pt x="0" y="0"/>
                  </a:lnTo>
                  <a:lnTo>
                    <a:pt x="757" y="0"/>
                  </a:lnTo>
                  <a:lnTo>
                    <a:pt x="757" y="101"/>
                  </a:lnTo>
                  <a:lnTo>
                    <a:pt x="0" y="101"/>
                  </a:lnTo>
                </a:path>
              </a:pathLst>
            </a:custGeom>
            <a:noFill/>
            <a:ln w="28575">
              <a:solidFill>
                <a:srgbClr val="000000"/>
              </a:solidFill>
              <a:round/>
              <a:headEnd/>
              <a:tailEnd/>
            </a:ln>
          </p:spPr>
          <p:txBody>
            <a:bodyPr/>
            <a:lstStyle/>
            <a:p>
              <a:endParaRPr lang="zh-CN" altLang="en-US"/>
            </a:p>
          </p:txBody>
        </p:sp>
        <p:sp>
          <p:nvSpPr>
            <p:cNvPr id="585833" name="Line 131"/>
            <p:cNvSpPr>
              <a:spLocks noChangeShapeType="1"/>
            </p:cNvSpPr>
            <p:nvPr/>
          </p:nvSpPr>
          <p:spPr bwMode="auto">
            <a:xfrm>
              <a:off x="2613" y="1221"/>
              <a:ext cx="0" cy="145"/>
            </a:xfrm>
            <a:prstGeom prst="line">
              <a:avLst/>
            </a:prstGeom>
            <a:noFill/>
            <a:ln w="28575">
              <a:solidFill>
                <a:srgbClr val="000000"/>
              </a:solidFill>
              <a:round/>
              <a:headEnd/>
              <a:tailEnd/>
            </a:ln>
          </p:spPr>
          <p:txBody>
            <a:bodyPr/>
            <a:lstStyle/>
            <a:p>
              <a:endParaRPr lang="zh-CN" altLang="en-US"/>
            </a:p>
          </p:txBody>
        </p:sp>
        <p:sp>
          <p:nvSpPr>
            <p:cNvPr id="585834" name="Line 138"/>
            <p:cNvSpPr>
              <a:spLocks noChangeShapeType="1"/>
            </p:cNvSpPr>
            <p:nvPr/>
          </p:nvSpPr>
          <p:spPr bwMode="auto">
            <a:xfrm flipH="1">
              <a:off x="2288" y="1223"/>
              <a:ext cx="0" cy="135"/>
            </a:xfrm>
            <a:prstGeom prst="line">
              <a:avLst/>
            </a:prstGeom>
            <a:noFill/>
            <a:ln w="28575">
              <a:solidFill>
                <a:srgbClr val="000000"/>
              </a:solidFill>
              <a:round/>
              <a:headEnd/>
              <a:tailEnd/>
            </a:ln>
          </p:spPr>
          <p:txBody>
            <a:bodyPr/>
            <a:lstStyle/>
            <a:p>
              <a:endParaRPr lang="zh-CN" altLang="en-US"/>
            </a:p>
          </p:txBody>
        </p:sp>
        <p:sp>
          <p:nvSpPr>
            <p:cNvPr id="585835" name="Line 144"/>
            <p:cNvSpPr>
              <a:spLocks noChangeShapeType="1"/>
            </p:cNvSpPr>
            <p:nvPr/>
          </p:nvSpPr>
          <p:spPr bwMode="auto">
            <a:xfrm>
              <a:off x="2797" y="1213"/>
              <a:ext cx="0" cy="145"/>
            </a:xfrm>
            <a:prstGeom prst="line">
              <a:avLst/>
            </a:prstGeom>
            <a:noFill/>
            <a:ln w="28575">
              <a:solidFill>
                <a:srgbClr val="000000"/>
              </a:solidFill>
              <a:round/>
              <a:headEnd/>
              <a:tailEnd/>
            </a:ln>
          </p:spPr>
          <p:txBody>
            <a:bodyPr/>
            <a:lstStyle/>
            <a:p>
              <a:endParaRPr lang="zh-CN" altLang="en-US"/>
            </a:p>
          </p:txBody>
        </p:sp>
      </p:grpSp>
      <p:sp>
        <p:nvSpPr>
          <p:cNvPr id="585836" name="Rectangle 145"/>
          <p:cNvSpPr>
            <a:spLocks noChangeArrowheads="1"/>
          </p:cNvSpPr>
          <p:nvPr/>
        </p:nvSpPr>
        <p:spPr bwMode="auto">
          <a:xfrm>
            <a:off x="3963988" y="2843213"/>
            <a:ext cx="469900" cy="274637"/>
          </a:xfrm>
          <a:prstGeom prst="rect">
            <a:avLst/>
          </a:prstGeom>
          <a:noFill/>
          <a:ln w="9525">
            <a:noFill/>
            <a:miter lim="800000"/>
            <a:headEnd/>
            <a:tailEnd/>
          </a:ln>
        </p:spPr>
        <p:txBody>
          <a:bodyPr wrap="none" lIns="0" tIns="0" rIns="0" bIns="0">
            <a:spAutoFit/>
          </a:bodyPr>
          <a:lstStyle/>
          <a:p>
            <a:r>
              <a:rPr kumimoji="1" lang="en-US" altLang="zh-CN" sz="1800" b="1">
                <a:solidFill>
                  <a:srgbClr val="000000"/>
                </a:solidFill>
                <a:ea typeface="宋体" pitchFamily="2" charset="-122"/>
              </a:rPr>
              <a:t>data</a:t>
            </a:r>
          </a:p>
        </p:txBody>
      </p:sp>
      <p:grpSp>
        <p:nvGrpSpPr>
          <p:cNvPr id="3" name="Group 157"/>
          <p:cNvGrpSpPr>
            <a:grpSpLocks/>
          </p:cNvGrpSpPr>
          <p:nvPr/>
        </p:nvGrpSpPr>
        <p:grpSpPr bwMode="auto">
          <a:xfrm>
            <a:off x="4294188" y="2147888"/>
            <a:ext cx="3400425" cy="3727450"/>
            <a:chOff x="2675" y="1761"/>
            <a:chExt cx="2142" cy="2348"/>
          </a:xfrm>
        </p:grpSpPr>
        <p:sp>
          <p:nvSpPr>
            <p:cNvPr id="585838" name="Freeform 71"/>
            <p:cNvSpPr>
              <a:spLocks/>
            </p:cNvSpPr>
            <p:nvPr/>
          </p:nvSpPr>
          <p:spPr bwMode="auto">
            <a:xfrm>
              <a:off x="2675" y="1761"/>
              <a:ext cx="2142" cy="2160"/>
            </a:xfrm>
            <a:custGeom>
              <a:avLst/>
              <a:gdLst>
                <a:gd name="T0" fmla="*/ 7200 w 1713"/>
                <a:gd name="T1" fmla="*/ 12243 h 1890"/>
                <a:gd name="T2" fmla="*/ 39145 w 1713"/>
                <a:gd name="T3" fmla="*/ 12261 h 1890"/>
                <a:gd name="T4" fmla="*/ 39145 w 1713"/>
                <a:gd name="T5" fmla="*/ 1937 h 1890"/>
                <a:gd name="T6" fmla="*/ 0 w 1713"/>
                <a:gd name="T7" fmla="*/ 1937 h 1890"/>
                <a:gd name="T8" fmla="*/ 0 w 1713"/>
                <a:gd name="T9" fmla="*/ 0 h 1890"/>
                <a:gd name="T10" fmla="*/ 0 60000 65536"/>
                <a:gd name="T11" fmla="*/ 0 60000 65536"/>
                <a:gd name="T12" fmla="*/ 0 60000 65536"/>
                <a:gd name="T13" fmla="*/ 0 60000 65536"/>
                <a:gd name="T14" fmla="*/ 0 60000 65536"/>
                <a:gd name="T15" fmla="*/ 0 w 1713"/>
                <a:gd name="T16" fmla="*/ 0 h 1890"/>
                <a:gd name="T17" fmla="*/ 1713 w 1713"/>
                <a:gd name="T18" fmla="*/ 1890 h 1890"/>
              </a:gdLst>
              <a:ahLst/>
              <a:cxnLst>
                <a:cxn ang="T10">
                  <a:pos x="T0" y="T1"/>
                </a:cxn>
                <a:cxn ang="T11">
                  <a:pos x="T2" y="T3"/>
                </a:cxn>
                <a:cxn ang="T12">
                  <a:pos x="T4" y="T5"/>
                </a:cxn>
                <a:cxn ang="T13">
                  <a:pos x="T6" y="T7"/>
                </a:cxn>
                <a:cxn ang="T14">
                  <a:pos x="T8" y="T9"/>
                </a:cxn>
              </a:cxnLst>
              <a:rect l="T15" t="T16" r="T17" b="T18"/>
              <a:pathLst>
                <a:path w="1713" h="1890">
                  <a:moveTo>
                    <a:pt x="315" y="1888"/>
                  </a:moveTo>
                  <a:lnTo>
                    <a:pt x="1713" y="1890"/>
                  </a:lnTo>
                  <a:lnTo>
                    <a:pt x="1713" y="298"/>
                  </a:lnTo>
                  <a:lnTo>
                    <a:pt x="0" y="298"/>
                  </a:lnTo>
                  <a:lnTo>
                    <a:pt x="0" y="0"/>
                  </a:lnTo>
                </a:path>
              </a:pathLst>
            </a:custGeom>
            <a:noFill/>
            <a:ln w="22225">
              <a:solidFill>
                <a:srgbClr val="800000"/>
              </a:solidFill>
              <a:round/>
              <a:headEnd/>
              <a:tailEnd/>
            </a:ln>
          </p:spPr>
          <p:txBody>
            <a:bodyPr/>
            <a:lstStyle/>
            <a:p>
              <a:endParaRPr lang="zh-CN" altLang="en-US"/>
            </a:p>
          </p:txBody>
        </p:sp>
        <p:sp>
          <p:nvSpPr>
            <p:cNvPr id="585839" name="Rectangle 149"/>
            <p:cNvSpPr>
              <a:spLocks noChangeArrowheads="1"/>
            </p:cNvSpPr>
            <p:nvPr/>
          </p:nvSpPr>
          <p:spPr bwMode="auto">
            <a:xfrm>
              <a:off x="3069" y="3936"/>
              <a:ext cx="145" cy="173"/>
            </a:xfrm>
            <a:prstGeom prst="rect">
              <a:avLst/>
            </a:prstGeom>
            <a:noFill/>
            <a:ln w="9525">
              <a:noFill/>
              <a:miter lim="800000"/>
              <a:headEnd/>
              <a:tailEnd/>
            </a:ln>
          </p:spPr>
          <p:txBody>
            <a:bodyPr wrap="none" lIns="0" tIns="0" rIns="0" bIns="0" anchor="ctr">
              <a:spAutoFit/>
            </a:bodyPr>
            <a:lstStyle/>
            <a:p>
              <a:r>
                <a:rPr lang="en-US" altLang="zh-CN" sz="1800" b="1">
                  <a:solidFill>
                    <a:schemeClr val="hlink"/>
                  </a:solidFill>
                  <a:ea typeface="宋体" pitchFamily="2" charset="-122"/>
                  <a:cs typeface="Arial" pitchFamily="34" charset="0"/>
                </a:rPr>
                <a:t>④</a:t>
              </a:r>
            </a:p>
          </p:txBody>
        </p:sp>
      </p:grpSp>
      <p:grpSp>
        <p:nvGrpSpPr>
          <p:cNvPr id="4" name="Group 151"/>
          <p:cNvGrpSpPr>
            <a:grpSpLocks/>
          </p:cNvGrpSpPr>
          <p:nvPr/>
        </p:nvGrpSpPr>
        <p:grpSpPr bwMode="auto">
          <a:xfrm>
            <a:off x="1138238" y="2147888"/>
            <a:ext cx="2744787" cy="1730375"/>
            <a:chOff x="687" y="1761"/>
            <a:chExt cx="1729" cy="1090"/>
          </a:xfrm>
        </p:grpSpPr>
        <p:sp>
          <p:nvSpPr>
            <p:cNvPr id="585841" name="Freeform 28"/>
            <p:cNvSpPr>
              <a:spLocks/>
            </p:cNvSpPr>
            <p:nvPr/>
          </p:nvSpPr>
          <p:spPr bwMode="auto">
            <a:xfrm>
              <a:off x="687" y="1761"/>
              <a:ext cx="1729" cy="1090"/>
            </a:xfrm>
            <a:custGeom>
              <a:avLst/>
              <a:gdLst>
                <a:gd name="T0" fmla="*/ 31516 w 1383"/>
                <a:gd name="T1" fmla="*/ 0 h 954"/>
                <a:gd name="T2" fmla="*/ 31516 w 1383"/>
                <a:gd name="T3" fmla="*/ 1915 h 954"/>
                <a:gd name="T4" fmla="*/ 0 w 1383"/>
                <a:gd name="T5" fmla="*/ 1915 h 954"/>
                <a:gd name="T6" fmla="*/ 0 w 1383"/>
                <a:gd name="T7" fmla="*/ 6164 h 954"/>
                <a:gd name="T8" fmla="*/ 1454 w 1383"/>
                <a:gd name="T9" fmla="*/ 6164 h 954"/>
                <a:gd name="T10" fmla="*/ 0 60000 65536"/>
                <a:gd name="T11" fmla="*/ 0 60000 65536"/>
                <a:gd name="T12" fmla="*/ 0 60000 65536"/>
                <a:gd name="T13" fmla="*/ 0 60000 65536"/>
                <a:gd name="T14" fmla="*/ 0 60000 65536"/>
                <a:gd name="T15" fmla="*/ 0 w 1383"/>
                <a:gd name="T16" fmla="*/ 0 h 954"/>
                <a:gd name="T17" fmla="*/ 1383 w 1383"/>
                <a:gd name="T18" fmla="*/ 954 h 954"/>
              </a:gdLst>
              <a:ahLst/>
              <a:cxnLst>
                <a:cxn ang="T10">
                  <a:pos x="T0" y="T1"/>
                </a:cxn>
                <a:cxn ang="T11">
                  <a:pos x="T2" y="T3"/>
                </a:cxn>
                <a:cxn ang="T12">
                  <a:pos x="T4" y="T5"/>
                </a:cxn>
                <a:cxn ang="T13">
                  <a:pos x="T6" y="T7"/>
                </a:cxn>
                <a:cxn ang="T14">
                  <a:pos x="T8" y="T9"/>
                </a:cxn>
              </a:cxnLst>
              <a:rect l="T15" t="T16" r="T17" b="T18"/>
              <a:pathLst>
                <a:path w="1383" h="954">
                  <a:moveTo>
                    <a:pt x="1383" y="0"/>
                  </a:moveTo>
                  <a:lnTo>
                    <a:pt x="1383" y="298"/>
                  </a:lnTo>
                  <a:lnTo>
                    <a:pt x="0" y="298"/>
                  </a:lnTo>
                  <a:lnTo>
                    <a:pt x="0" y="954"/>
                  </a:lnTo>
                  <a:lnTo>
                    <a:pt x="64" y="954"/>
                  </a:lnTo>
                </a:path>
              </a:pathLst>
            </a:custGeom>
            <a:noFill/>
            <a:ln w="22225">
              <a:solidFill>
                <a:srgbClr val="CC0000"/>
              </a:solidFill>
              <a:round/>
              <a:headEnd/>
              <a:tailEnd/>
            </a:ln>
          </p:spPr>
          <p:txBody>
            <a:bodyPr/>
            <a:lstStyle/>
            <a:p>
              <a:endParaRPr lang="zh-CN" altLang="en-US"/>
            </a:p>
          </p:txBody>
        </p:sp>
        <p:sp>
          <p:nvSpPr>
            <p:cNvPr id="585842" name="Rectangle 150"/>
            <p:cNvSpPr>
              <a:spLocks noChangeArrowheads="1"/>
            </p:cNvSpPr>
            <p:nvPr/>
          </p:nvSpPr>
          <p:spPr bwMode="auto">
            <a:xfrm>
              <a:off x="2228" y="1861"/>
              <a:ext cx="145" cy="173"/>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1800" b="1">
                  <a:solidFill>
                    <a:srgbClr val="CC0000"/>
                  </a:solidFill>
                  <a:ea typeface="宋体" pitchFamily="2" charset="-122"/>
                </a:rPr>
                <a:t>①</a:t>
              </a:r>
              <a:endParaRPr lang="zh-CN" altLang="en-US" sz="1800" b="1">
                <a:solidFill>
                  <a:srgbClr val="CC0000"/>
                </a:solidFill>
                <a:ea typeface="宋体" pitchFamily="2" charset="-122"/>
              </a:endParaRPr>
            </a:p>
          </p:txBody>
        </p:sp>
      </p:grpSp>
      <p:grpSp>
        <p:nvGrpSpPr>
          <p:cNvPr id="5" name="Group 153"/>
          <p:cNvGrpSpPr>
            <a:grpSpLocks/>
          </p:cNvGrpSpPr>
          <p:nvPr/>
        </p:nvGrpSpPr>
        <p:grpSpPr bwMode="auto">
          <a:xfrm>
            <a:off x="1031875" y="2125663"/>
            <a:ext cx="2395538" cy="3151187"/>
            <a:chOff x="620" y="1747"/>
            <a:chExt cx="1509" cy="1985"/>
          </a:xfrm>
        </p:grpSpPr>
        <p:sp>
          <p:nvSpPr>
            <p:cNvPr id="585844" name="Freeform 40"/>
            <p:cNvSpPr>
              <a:spLocks/>
            </p:cNvSpPr>
            <p:nvPr/>
          </p:nvSpPr>
          <p:spPr bwMode="auto">
            <a:xfrm>
              <a:off x="620" y="1761"/>
              <a:ext cx="1509" cy="1971"/>
            </a:xfrm>
            <a:custGeom>
              <a:avLst/>
              <a:gdLst>
                <a:gd name="T0" fmla="*/ 27513 w 1207"/>
                <a:gd name="T1" fmla="*/ 0 h 1724"/>
                <a:gd name="T2" fmla="*/ 27513 w 1207"/>
                <a:gd name="T3" fmla="*/ 1196 h 1724"/>
                <a:gd name="T4" fmla="*/ 0 w 1207"/>
                <a:gd name="T5" fmla="*/ 1196 h 1724"/>
                <a:gd name="T6" fmla="*/ 0 w 1207"/>
                <a:gd name="T7" fmla="*/ 11233 h 1724"/>
                <a:gd name="T8" fmla="*/ 6530 w 1207"/>
                <a:gd name="T9" fmla="*/ 11233 h 1724"/>
                <a:gd name="T10" fmla="*/ 0 60000 65536"/>
                <a:gd name="T11" fmla="*/ 0 60000 65536"/>
                <a:gd name="T12" fmla="*/ 0 60000 65536"/>
                <a:gd name="T13" fmla="*/ 0 60000 65536"/>
                <a:gd name="T14" fmla="*/ 0 60000 65536"/>
                <a:gd name="T15" fmla="*/ 0 w 1207"/>
                <a:gd name="T16" fmla="*/ 0 h 1724"/>
                <a:gd name="T17" fmla="*/ 1207 w 1207"/>
                <a:gd name="T18" fmla="*/ 1724 h 1724"/>
              </a:gdLst>
              <a:ahLst/>
              <a:cxnLst>
                <a:cxn ang="T10">
                  <a:pos x="T0" y="T1"/>
                </a:cxn>
                <a:cxn ang="T11">
                  <a:pos x="T2" y="T3"/>
                </a:cxn>
                <a:cxn ang="T12">
                  <a:pos x="T4" y="T5"/>
                </a:cxn>
                <a:cxn ang="T13">
                  <a:pos x="T6" y="T7"/>
                </a:cxn>
                <a:cxn ang="T14">
                  <a:pos x="T8" y="T9"/>
                </a:cxn>
              </a:cxnLst>
              <a:rect l="T15" t="T16" r="T17" b="T18"/>
              <a:pathLst>
                <a:path w="1207" h="1724">
                  <a:moveTo>
                    <a:pt x="1207" y="0"/>
                  </a:moveTo>
                  <a:lnTo>
                    <a:pt x="1207" y="184"/>
                  </a:lnTo>
                  <a:lnTo>
                    <a:pt x="0" y="184"/>
                  </a:lnTo>
                  <a:lnTo>
                    <a:pt x="0" y="1724"/>
                  </a:lnTo>
                  <a:lnTo>
                    <a:pt x="286" y="1724"/>
                  </a:lnTo>
                </a:path>
              </a:pathLst>
            </a:custGeom>
            <a:noFill/>
            <a:ln w="22225">
              <a:solidFill>
                <a:srgbClr val="0000FF"/>
              </a:solidFill>
              <a:round/>
              <a:headEnd/>
              <a:tailEnd/>
            </a:ln>
          </p:spPr>
          <p:txBody>
            <a:bodyPr/>
            <a:lstStyle/>
            <a:p>
              <a:endParaRPr lang="zh-CN" altLang="en-US"/>
            </a:p>
          </p:txBody>
        </p:sp>
        <p:sp>
          <p:nvSpPr>
            <p:cNvPr id="585845" name="Rectangle 152"/>
            <p:cNvSpPr>
              <a:spLocks noChangeArrowheads="1"/>
            </p:cNvSpPr>
            <p:nvPr/>
          </p:nvSpPr>
          <p:spPr bwMode="auto">
            <a:xfrm>
              <a:off x="1932" y="1747"/>
              <a:ext cx="145" cy="173"/>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1800" b="1">
                  <a:solidFill>
                    <a:srgbClr val="0000FF"/>
                  </a:solidFill>
                  <a:ea typeface="宋体" pitchFamily="2" charset="-122"/>
                </a:rPr>
                <a:t>②</a:t>
              </a:r>
              <a:endParaRPr lang="zh-CN" altLang="en-US" sz="1800" b="1">
                <a:solidFill>
                  <a:srgbClr val="0000FF"/>
                </a:solidFill>
                <a:ea typeface="宋体" pitchFamily="2" charset="-122"/>
              </a:endParaRPr>
            </a:p>
          </p:txBody>
        </p:sp>
      </p:grpSp>
      <p:grpSp>
        <p:nvGrpSpPr>
          <p:cNvPr id="6" name="Group 161"/>
          <p:cNvGrpSpPr>
            <a:grpSpLocks/>
          </p:cNvGrpSpPr>
          <p:nvPr/>
        </p:nvGrpSpPr>
        <p:grpSpPr bwMode="auto">
          <a:xfrm>
            <a:off x="654050" y="2101850"/>
            <a:ext cx="1171575" cy="3938588"/>
            <a:chOff x="382" y="1732"/>
            <a:chExt cx="738" cy="2481"/>
          </a:xfrm>
        </p:grpSpPr>
        <p:sp>
          <p:nvSpPr>
            <p:cNvPr id="585847" name="Freeform 5"/>
            <p:cNvSpPr>
              <a:spLocks/>
            </p:cNvSpPr>
            <p:nvPr/>
          </p:nvSpPr>
          <p:spPr bwMode="auto">
            <a:xfrm>
              <a:off x="506" y="1929"/>
              <a:ext cx="39" cy="35"/>
            </a:xfrm>
            <a:custGeom>
              <a:avLst/>
              <a:gdLst>
                <a:gd name="T0" fmla="*/ 0 w 31"/>
                <a:gd name="T1" fmla="*/ 159 h 31"/>
                <a:gd name="T2" fmla="*/ 771 w 31"/>
                <a:gd name="T3" fmla="*/ 170 h 31"/>
                <a:gd name="T4" fmla="*/ 418 w 31"/>
                <a:gd name="T5" fmla="*/ 0 h 31"/>
                <a:gd name="T6" fmla="*/ 0 w 31"/>
                <a:gd name="T7" fmla="*/ 170 h 31"/>
                <a:gd name="T8" fmla="*/ 0 w 31"/>
                <a:gd name="T9" fmla="*/ 170 h 31"/>
                <a:gd name="T10" fmla="*/ 0 w 31"/>
                <a:gd name="T11" fmla="*/ 159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7" y="0"/>
                  </a:lnTo>
                  <a:lnTo>
                    <a:pt x="0" y="31"/>
                  </a:lnTo>
                  <a:lnTo>
                    <a:pt x="0" y="29"/>
                  </a:lnTo>
                  <a:close/>
                </a:path>
              </a:pathLst>
            </a:custGeom>
            <a:solidFill>
              <a:srgbClr val="000000"/>
            </a:solidFill>
            <a:ln w="9525">
              <a:noFill/>
              <a:round/>
              <a:headEnd/>
              <a:tailEnd/>
            </a:ln>
          </p:spPr>
          <p:txBody>
            <a:bodyPr/>
            <a:lstStyle/>
            <a:p>
              <a:endParaRPr lang="zh-CN" altLang="en-US"/>
            </a:p>
          </p:txBody>
        </p:sp>
        <p:sp>
          <p:nvSpPr>
            <p:cNvPr id="585848" name="Text Box 123"/>
            <p:cNvSpPr txBox="1">
              <a:spLocks noChangeArrowheads="1"/>
            </p:cNvSpPr>
            <p:nvPr/>
          </p:nvSpPr>
          <p:spPr bwMode="auto">
            <a:xfrm>
              <a:off x="382" y="1732"/>
              <a:ext cx="308" cy="231"/>
            </a:xfrm>
            <a:prstGeom prst="rect">
              <a:avLst/>
            </a:prstGeom>
            <a:noFill/>
            <a:ln w="12700">
              <a:noFill/>
              <a:miter lim="800000"/>
              <a:headEnd/>
              <a:tailEnd/>
            </a:ln>
          </p:spPr>
          <p:txBody>
            <a:bodyPr wrap="none">
              <a:spAutoFit/>
            </a:bodyPr>
            <a:lstStyle/>
            <a:p>
              <a:r>
                <a:rPr lang="en-US" altLang="zh-CN" sz="1800" b="1">
                  <a:ea typeface="宋体" pitchFamily="2" charset="-122"/>
                </a:rPr>
                <a:t>Hit</a:t>
              </a:r>
            </a:p>
          </p:txBody>
        </p:sp>
        <p:grpSp>
          <p:nvGrpSpPr>
            <p:cNvPr id="585849" name="Group 156"/>
            <p:cNvGrpSpPr>
              <a:grpSpLocks/>
            </p:cNvGrpSpPr>
            <p:nvPr/>
          </p:nvGrpSpPr>
          <p:grpSpPr bwMode="auto">
            <a:xfrm>
              <a:off x="527" y="1956"/>
              <a:ext cx="593" cy="2257"/>
              <a:chOff x="527" y="1956"/>
              <a:chExt cx="593" cy="2257"/>
            </a:xfrm>
          </p:grpSpPr>
          <p:sp>
            <p:nvSpPr>
              <p:cNvPr id="585850" name="Line 36"/>
              <p:cNvSpPr>
                <a:spLocks noChangeShapeType="1"/>
              </p:cNvSpPr>
              <p:nvPr/>
            </p:nvSpPr>
            <p:spPr bwMode="auto">
              <a:xfrm>
                <a:off x="845" y="2849"/>
                <a:ext cx="2" cy="1094"/>
              </a:xfrm>
              <a:prstGeom prst="line">
                <a:avLst/>
              </a:prstGeom>
              <a:noFill/>
              <a:ln w="28575">
                <a:solidFill>
                  <a:srgbClr val="006600"/>
                </a:solidFill>
                <a:round/>
                <a:headEnd/>
                <a:tailEnd/>
              </a:ln>
            </p:spPr>
            <p:txBody>
              <a:bodyPr/>
              <a:lstStyle/>
              <a:p>
                <a:endParaRPr lang="zh-CN" altLang="en-US"/>
              </a:p>
            </p:txBody>
          </p:sp>
          <p:sp>
            <p:nvSpPr>
              <p:cNvPr id="585851" name="Freeform 38"/>
              <p:cNvSpPr>
                <a:spLocks/>
              </p:cNvSpPr>
              <p:nvPr/>
            </p:nvSpPr>
            <p:spPr bwMode="auto">
              <a:xfrm>
                <a:off x="527" y="1956"/>
                <a:ext cx="320" cy="2257"/>
              </a:xfrm>
              <a:custGeom>
                <a:avLst/>
                <a:gdLst>
                  <a:gd name="T0" fmla="*/ 5814 w 256"/>
                  <a:gd name="T1" fmla="*/ 12291 h 1974"/>
                  <a:gd name="T2" fmla="*/ 5814 w 256"/>
                  <a:gd name="T3" fmla="*/ 12883 h 1974"/>
                  <a:gd name="T4" fmla="*/ 0 w 256"/>
                  <a:gd name="T5" fmla="*/ 12883 h 1974"/>
                  <a:gd name="T6" fmla="*/ 0 w 256"/>
                  <a:gd name="T7" fmla="*/ 0 h 1974"/>
                  <a:gd name="T8" fmla="*/ 0 60000 65536"/>
                  <a:gd name="T9" fmla="*/ 0 60000 65536"/>
                  <a:gd name="T10" fmla="*/ 0 60000 65536"/>
                  <a:gd name="T11" fmla="*/ 0 60000 65536"/>
                  <a:gd name="T12" fmla="*/ 0 w 256"/>
                  <a:gd name="T13" fmla="*/ 0 h 1974"/>
                  <a:gd name="T14" fmla="*/ 256 w 256"/>
                  <a:gd name="T15" fmla="*/ 1974 h 1974"/>
                </a:gdLst>
                <a:ahLst/>
                <a:cxnLst>
                  <a:cxn ang="T8">
                    <a:pos x="T0" y="T1"/>
                  </a:cxn>
                  <a:cxn ang="T9">
                    <a:pos x="T2" y="T3"/>
                  </a:cxn>
                  <a:cxn ang="T10">
                    <a:pos x="T4" y="T5"/>
                  </a:cxn>
                  <a:cxn ang="T11">
                    <a:pos x="T6" y="T7"/>
                  </a:cxn>
                </a:cxnLst>
                <a:rect l="T12" t="T13" r="T14" b="T15"/>
                <a:pathLst>
                  <a:path w="256" h="1974">
                    <a:moveTo>
                      <a:pt x="256" y="1883"/>
                    </a:moveTo>
                    <a:lnTo>
                      <a:pt x="256" y="1974"/>
                    </a:lnTo>
                    <a:lnTo>
                      <a:pt x="0" y="1974"/>
                    </a:lnTo>
                    <a:lnTo>
                      <a:pt x="0" y="0"/>
                    </a:lnTo>
                  </a:path>
                </a:pathLst>
              </a:custGeom>
              <a:noFill/>
              <a:ln w="28575">
                <a:solidFill>
                  <a:srgbClr val="006600"/>
                </a:solidFill>
                <a:round/>
                <a:headEnd/>
                <a:tailEnd/>
              </a:ln>
            </p:spPr>
            <p:txBody>
              <a:bodyPr/>
              <a:lstStyle/>
              <a:p>
                <a:endParaRPr lang="zh-CN" altLang="en-US"/>
              </a:p>
            </p:txBody>
          </p:sp>
          <p:grpSp>
            <p:nvGrpSpPr>
              <p:cNvPr id="585852" name="Group 155"/>
              <p:cNvGrpSpPr>
                <a:grpSpLocks/>
              </p:cNvGrpSpPr>
              <p:nvPr/>
            </p:nvGrpSpPr>
            <p:grpSpPr bwMode="auto">
              <a:xfrm>
                <a:off x="887" y="3808"/>
                <a:ext cx="233" cy="294"/>
                <a:chOff x="887" y="3808"/>
                <a:chExt cx="233" cy="294"/>
              </a:xfrm>
            </p:grpSpPr>
            <p:sp>
              <p:nvSpPr>
                <p:cNvPr id="585853" name="Freeform 37"/>
                <p:cNvSpPr>
                  <a:spLocks/>
                </p:cNvSpPr>
                <p:nvPr/>
              </p:nvSpPr>
              <p:spPr bwMode="auto">
                <a:xfrm>
                  <a:off x="887" y="3808"/>
                  <a:ext cx="206" cy="129"/>
                </a:xfrm>
                <a:custGeom>
                  <a:avLst/>
                  <a:gdLst>
                    <a:gd name="T0" fmla="*/ 3688 w 165"/>
                    <a:gd name="T1" fmla="*/ 0 h 113"/>
                    <a:gd name="T2" fmla="*/ 3688 w 165"/>
                    <a:gd name="T3" fmla="*/ 370 h 113"/>
                    <a:gd name="T4" fmla="*/ 0 w 165"/>
                    <a:gd name="T5" fmla="*/ 370 h 113"/>
                    <a:gd name="T6" fmla="*/ 0 w 165"/>
                    <a:gd name="T7" fmla="*/ 720 h 113"/>
                    <a:gd name="T8" fmla="*/ 0 60000 65536"/>
                    <a:gd name="T9" fmla="*/ 0 60000 65536"/>
                    <a:gd name="T10" fmla="*/ 0 60000 65536"/>
                    <a:gd name="T11" fmla="*/ 0 60000 65536"/>
                    <a:gd name="T12" fmla="*/ 0 w 165"/>
                    <a:gd name="T13" fmla="*/ 0 h 113"/>
                    <a:gd name="T14" fmla="*/ 165 w 165"/>
                    <a:gd name="T15" fmla="*/ 113 h 113"/>
                  </a:gdLst>
                  <a:ahLst/>
                  <a:cxnLst>
                    <a:cxn ang="T8">
                      <a:pos x="T0" y="T1"/>
                    </a:cxn>
                    <a:cxn ang="T9">
                      <a:pos x="T2" y="T3"/>
                    </a:cxn>
                    <a:cxn ang="T10">
                      <a:pos x="T4" y="T5"/>
                    </a:cxn>
                    <a:cxn ang="T11">
                      <a:pos x="T6" y="T7"/>
                    </a:cxn>
                  </a:cxnLst>
                  <a:rect l="T12" t="T13" r="T14" b="T15"/>
                  <a:pathLst>
                    <a:path w="165" h="113">
                      <a:moveTo>
                        <a:pt x="165" y="0"/>
                      </a:moveTo>
                      <a:lnTo>
                        <a:pt x="165" y="58"/>
                      </a:lnTo>
                      <a:lnTo>
                        <a:pt x="0" y="58"/>
                      </a:lnTo>
                      <a:lnTo>
                        <a:pt x="0" y="113"/>
                      </a:lnTo>
                    </a:path>
                  </a:pathLst>
                </a:custGeom>
                <a:noFill/>
                <a:ln w="28575">
                  <a:solidFill>
                    <a:srgbClr val="006600"/>
                  </a:solidFill>
                  <a:round/>
                  <a:headEnd/>
                  <a:tailEnd/>
                </a:ln>
              </p:spPr>
              <p:txBody>
                <a:bodyPr/>
                <a:lstStyle/>
                <a:p>
                  <a:endParaRPr lang="zh-CN" altLang="en-US"/>
                </a:p>
              </p:txBody>
            </p:sp>
            <p:sp>
              <p:nvSpPr>
                <p:cNvPr id="585854" name="Rectangle 154"/>
                <p:cNvSpPr>
                  <a:spLocks noChangeArrowheads="1"/>
                </p:cNvSpPr>
                <p:nvPr/>
              </p:nvSpPr>
              <p:spPr bwMode="auto">
                <a:xfrm>
                  <a:off x="975" y="3929"/>
                  <a:ext cx="145" cy="173"/>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1800" b="1">
                      <a:solidFill>
                        <a:srgbClr val="006600"/>
                      </a:solidFill>
                      <a:ea typeface="宋体" pitchFamily="2" charset="-122"/>
                    </a:rPr>
                    <a:t>③</a:t>
                  </a:r>
                  <a:endParaRPr lang="zh-CN" altLang="en-US" sz="1800" b="1">
                    <a:solidFill>
                      <a:srgbClr val="006600"/>
                    </a:solidFill>
                    <a:ea typeface="宋体" pitchFamily="2" charset="-122"/>
                  </a:endParaRPr>
                </a:p>
              </p:txBody>
            </p:sp>
          </p:grpSp>
        </p:grpSp>
      </p:grpSp>
      <p:grpSp>
        <p:nvGrpSpPr>
          <p:cNvPr id="9" name="Group 160"/>
          <p:cNvGrpSpPr>
            <a:grpSpLocks/>
          </p:cNvGrpSpPr>
          <p:nvPr/>
        </p:nvGrpSpPr>
        <p:grpSpPr bwMode="auto">
          <a:xfrm>
            <a:off x="4594225" y="2151063"/>
            <a:ext cx="3111500" cy="274637"/>
            <a:chOff x="2864" y="1763"/>
            <a:chExt cx="1960" cy="173"/>
          </a:xfrm>
        </p:grpSpPr>
        <p:grpSp>
          <p:nvGrpSpPr>
            <p:cNvPr id="585856" name="Group 158"/>
            <p:cNvGrpSpPr>
              <a:grpSpLocks/>
            </p:cNvGrpSpPr>
            <p:nvPr/>
          </p:nvGrpSpPr>
          <p:grpSpPr bwMode="auto">
            <a:xfrm>
              <a:off x="2864" y="1765"/>
              <a:ext cx="1960" cy="168"/>
              <a:chOff x="2864" y="1765"/>
              <a:chExt cx="1960" cy="168"/>
            </a:xfrm>
          </p:grpSpPr>
          <p:sp>
            <p:nvSpPr>
              <p:cNvPr id="585857" name="Line 121"/>
              <p:cNvSpPr>
                <a:spLocks noChangeShapeType="1"/>
              </p:cNvSpPr>
              <p:nvPr/>
            </p:nvSpPr>
            <p:spPr bwMode="auto">
              <a:xfrm>
                <a:off x="2864" y="1765"/>
                <a:ext cx="0" cy="168"/>
              </a:xfrm>
              <a:prstGeom prst="line">
                <a:avLst/>
              </a:prstGeom>
              <a:noFill/>
              <a:ln w="22225">
                <a:solidFill>
                  <a:schemeClr val="accent1"/>
                </a:solidFill>
                <a:round/>
                <a:headEnd/>
                <a:tailEnd/>
              </a:ln>
            </p:spPr>
            <p:txBody>
              <a:bodyPr/>
              <a:lstStyle/>
              <a:p>
                <a:endParaRPr lang="zh-CN" altLang="en-US"/>
              </a:p>
            </p:txBody>
          </p:sp>
          <p:sp>
            <p:nvSpPr>
              <p:cNvPr id="585858" name="Line 122"/>
              <p:cNvSpPr>
                <a:spLocks noChangeShapeType="1"/>
              </p:cNvSpPr>
              <p:nvPr/>
            </p:nvSpPr>
            <p:spPr bwMode="auto">
              <a:xfrm>
                <a:off x="2864" y="1925"/>
                <a:ext cx="1960" cy="0"/>
              </a:xfrm>
              <a:prstGeom prst="line">
                <a:avLst/>
              </a:prstGeom>
              <a:noFill/>
              <a:ln w="22225">
                <a:solidFill>
                  <a:schemeClr val="accent1"/>
                </a:solidFill>
                <a:round/>
                <a:headEnd/>
                <a:tailEnd type="triangle" w="med" len="med"/>
              </a:ln>
            </p:spPr>
            <p:txBody>
              <a:bodyPr/>
              <a:lstStyle/>
              <a:p>
                <a:endParaRPr lang="zh-CN" altLang="en-US"/>
              </a:p>
            </p:txBody>
          </p:sp>
        </p:grpSp>
        <p:sp>
          <p:nvSpPr>
            <p:cNvPr id="585859" name="Rectangle 159"/>
            <p:cNvSpPr>
              <a:spLocks noChangeArrowheads="1"/>
            </p:cNvSpPr>
            <p:nvPr/>
          </p:nvSpPr>
          <p:spPr bwMode="auto">
            <a:xfrm>
              <a:off x="3122" y="1763"/>
              <a:ext cx="184" cy="173"/>
            </a:xfrm>
            <a:prstGeom prst="rect">
              <a:avLst/>
            </a:prstGeom>
            <a:noFill/>
            <a:ln w="9525">
              <a:noFill/>
              <a:miter lim="800000"/>
              <a:headEnd/>
              <a:tailEnd/>
            </a:ln>
          </p:spPr>
          <p:txBody>
            <a:bodyPr wrap="none" lIns="0" tIns="0" rIns="0" bIns="0" anchor="ctr">
              <a:spAutoFit/>
            </a:bodyPr>
            <a:lstStyle/>
            <a:p>
              <a:r>
                <a:rPr lang="en-US" altLang="zh-CN" sz="1800" b="1">
                  <a:solidFill>
                    <a:schemeClr val="accent1"/>
                  </a:solidFill>
                  <a:ea typeface="宋体" pitchFamily="2" charset="-122"/>
                  <a:cs typeface="Arial" pitchFamily="34" charset="0"/>
                </a:rPr>
                <a:t>⑤</a:t>
              </a:r>
              <a:r>
                <a:rPr lang="en-US" altLang="zh-CN" sz="1800" b="1" i="1">
                  <a:solidFill>
                    <a:srgbClr val="666699"/>
                  </a:solidFill>
                  <a:ea typeface="宋体" pitchFamily="2" charset="-122"/>
                  <a:cs typeface="Arial" pitchFamily="34" charset="0"/>
                </a:rPr>
                <a:t> </a:t>
              </a:r>
            </a:p>
          </p:txBody>
        </p:sp>
      </p:grpSp>
      <p:sp>
        <p:nvSpPr>
          <p:cNvPr id="432291" name="Text Box 163"/>
          <p:cNvSpPr txBox="1">
            <a:spLocks noChangeArrowheads="1"/>
          </p:cNvSpPr>
          <p:nvPr/>
        </p:nvSpPr>
        <p:spPr bwMode="auto">
          <a:xfrm>
            <a:off x="1962150" y="5454650"/>
            <a:ext cx="1936750" cy="54927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FF0000"/>
                </a:solidFill>
                <a:ea typeface="黑体" pitchFamily="49" charset="-122"/>
              </a:rPr>
              <a:t>问题：</a:t>
            </a:r>
            <a:r>
              <a:rPr kumimoji="1" lang="en-US" altLang="zh-CN" sz="1800" b="1">
                <a:solidFill>
                  <a:srgbClr val="FF0000"/>
                </a:solidFill>
                <a:ea typeface="黑体" pitchFamily="49" charset="-122"/>
              </a:rPr>
              <a:t>Cache</a:t>
            </a:r>
            <a:r>
              <a:rPr kumimoji="1" lang="zh-CN" altLang="en-US" sz="1800" b="1">
                <a:solidFill>
                  <a:srgbClr val="FF0000"/>
                </a:solidFill>
                <a:ea typeface="黑体" pitchFamily="49" charset="-122"/>
              </a:rPr>
              <a:t>有多少行？容量多大？</a:t>
            </a:r>
          </a:p>
        </p:txBody>
      </p:sp>
      <p:sp>
        <p:nvSpPr>
          <p:cNvPr id="432292" name="Text Box 164"/>
          <p:cNvSpPr txBox="1">
            <a:spLocks noChangeArrowheads="1"/>
          </p:cNvSpPr>
          <p:nvPr/>
        </p:nvSpPr>
        <p:spPr bwMode="auto">
          <a:xfrm>
            <a:off x="1601788" y="6105525"/>
            <a:ext cx="5400675" cy="609600"/>
          </a:xfrm>
          <a:prstGeom prst="rect">
            <a:avLst/>
          </a:prstGeom>
          <a:noFill/>
          <a:ln w="9525">
            <a:noFill/>
            <a:miter lim="800000"/>
            <a:headEnd/>
            <a:tailEnd/>
          </a:ln>
        </p:spPr>
        <p:txBody>
          <a:bodyPr lIns="0" tIns="0" rIns="0" bIns="0">
            <a:spAutoFit/>
          </a:bodyPr>
          <a:lstStyle/>
          <a:p>
            <a:pPr eaLnBrk="1" hangingPunct="1"/>
            <a:r>
              <a:rPr kumimoji="1" lang="zh-CN" altLang="en-US" sz="2000" b="1">
                <a:solidFill>
                  <a:srgbClr val="0000FF"/>
                </a:solidFill>
                <a:ea typeface="黑体" pitchFamily="49" charset="-122"/>
              </a:rPr>
              <a:t>容量 </a:t>
            </a:r>
            <a:r>
              <a:rPr kumimoji="1" lang="en-US" altLang="zh-CN" sz="2000" b="1">
                <a:solidFill>
                  <a:srgbClr val="0000FF"/>
                </a:solidFill>
                <a:ea typeface="黑体" pitchFamily="49" charset="-122"/>
              </a:rPr>
              <a:t>4Kx(1+16)+64Kx8=580Kbits=72.5KB, </a:t>
            </a:r>
          </a:p>
          <a:p>
            <a:pPr eaLnBrk="1" hangingPunct="1"/>
            <a:r>
              <a:rPr kumimoji="1" lang="zh-CN" altLang="en-US" sz="2000" b="1">
                <a:solidFill>
                  <a:srgbClr val="0000FF"/>
                </a:solidFill>
                <a:ea typeface="黑体" pitchFamily="49" charset="-122"/>
              </a:rPr>
              <a:t>数据占</a:t>
            </a:r>
            <a:r>
              <a:rPr kumimoji="1" lang="en-US" altLang="zh-CN" sz="2000" b="1">
                <a:solidFill>
                  <a:srgbClr val="0000FF"/>
                </a:solidFill>
                <a:ea typeface="黑体" pitchFamily="49" charset="-122"/>
              </a:rPr>
              <a:t>64KB / 72.5KB = 88.3%</a:t>
            </a:r>
            <a:r>
              <a:rPr kumimoji="1" lang="en-US" altLang="zh-CN" sz="2000" b="1" i="1">
                <a:solidFill>
                  <a:srgbClr val="0000FF"/>
                </a:solidFill>
                <a:ea typeface="黑体" pitchFamily="49" charset="-122"/>
              </a:rPr>
              <a:t> </a:t>
            </a:r>
            <a:r>
              <a:rPr kumimoji="1" lang="en-US" altLang="zh-CN" sz="2000" b="1">
                <a:solidFill>
                  <a:srgbClr val="0000FF"/>
                </a:solidFill>
                <a:ea typeface="黑体" pitchFamily="49" charset="-122"/>
              </a:rPr>
              <a:t> </a:t>
            </a:r>
          </a:p>
        </p:txBody>
      </p:sp>
      <p:sp>
        <p:nvSpPr>
          <p:cNvPr id="585862" name="Line 165"/>
          <p:cNvSpPr>
            <a:spLocks noChangeShapeType="1"/>
          </p:cNvSpPr>
          <p:nvPr/>
        </p:nvSpPr>
        <p:spPr bwMode="auto">
          <a:xfrm>
            <a:off x="2051050" y="2752725"/>
            <a:ext cx="0" cy="406400"/>
          </a:xfrm>
          <a:prstGeom prst="line">
            <a:avLst/>
          </a:prstGeom>
          <a:noFill/>
          <a:ln w="28575">
            <a:solidFill>
              <a:srgbClr val="800000"/>
            </a:solidFill>
            <a:round/>
            <a:headEnd/>
            <a:tailEnd/>
          </a:ln>
        </p:spPr>
        <p:txBody>
          <a:bodyPr lIns="0" tIns="0" rIns="0" bIns="0">
            <a:spAutoFit/>
          </a:bodyPr>
          <a:lstStyle/>
          <a:p>
            <a:endParaRPr lang="zh-CN" altLang="en-US"/>
          </a:p>
        </p:txBody>
      </p:sp>
      <p:sp>
        <p:nvSpPr>
          <p:cNvPr id="585863" name="Text Box 135"/>
          <p:cNvSpPr txBox="1">
            <a:spLocks noChangeArrowheads="1"/>
          </p:cNvSpPr>
          <p:nvPr/>
        </p:nvSpPr>
        <p:spPr bwMode="auto">
          <a:xfrm>
            <a:off x="8172450" y="4103688"/>
            <a:ext cx="765175" cy="9144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2000" b="1">
                <a:solidFill>
                  <a:srgbClr val="CC3300"/>
                </a:solidFill>
                <a:ea typeface="华文新魏" pitchFamily="2" charset="-122"/>
              </a:rPr>
              <a:t>64KB÷16B=4K</a:t>
            </a:r>
            <a:r>
              <a:rPr kumimoji="1" lang="zh-CN" altLang="en-US" sz="2000" b="1">
                <a:solidFill>
                  <a:srgbClr val="CC3300"/>
                </a:solidFill>
                <a:ea typeface="华文新魏" pitchFamily="2" charset="-122"/>
              </a:rPr>
              <a:t>行</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2291"/>
                                        </p:tgtEl>
                                        <p:attrNameLst>
                                          <p:attrName>style.visibility</p:attrName>
                                        </p:attrNameLst>
                                      </p:cBhvr>
                                      <p:to>
                                        <p:strVal val="visible"/>
                                      </p:to>
                                    </p:set>
                                    <p:animEffect transition="in" filter="blinds(horizontal)">
                                      <p:cBhvr>
                                        <p:cTn id="32" dur="500"/>
                                        <p:tgtEl>
                                          <p:spTgt spid="4322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5863"/>
                                        </p:tgtEl>
                                        <p:attrNameLst>
                                          <p:attrName>style.visibility</p:attrName>
                                        </p:attrNameLst>
                                      </p:cBhvr>
                                      <p:to>
                                        <p:strVal val="visible"/>
                                      </p:to>
                                    </p:set>
                                    <p:animEffect transition="in" filter="blinds(horizontal)">
                                      <p:cBhvr>
                                        <p:cTn id="37" dur="500"/>
                                        <p:tgtEl>
                                          <p:spTgt spid="58586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2292"/>
                                        </p:tgtEl>
                                        <p:attrNameLst>
                                          <p:attrName>style.visibility</p:attrName>
                                        </p:attrNameLst>
                                      </p:cBhvr>
                                      <p:to>
                                        <p:strVal val="visible"/>
                                      </p:to>
                                    </p:set>
                                    <p:animEffect transition="in" filter="blinds(horizontal)">
                                      <p:cBhvr>
                                        <p:cTn id="42" dur="500"/>
                                        <p:tgtEl>
                                          <p:spTgt spid="43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291" grpId="0"/>
      <p:bldP spid="432292" grpId="0"/>
      <p:bldP spid="58586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idx="4294967295"/>
          </p:nvPr>
        </p:nvSpPr>
        <p:spPr>
          <a:xfrm>
            <a:off x="741363" y="247650"/>
            <a:ext cx="7321550" cy="365125"/>
          </a:xfrm>
        </p:spPr>
        <p:txBody>
          <a:bodyPr lIns="91440" tIns="45720" rIns="91440" bIns="45720" anchor="ctr"/>
          <a:lstStyle/>
          <a:p>
            <a:pPr eaLnBrk="1" hangingPunct="1"/>
            <a:r>
              <a:rPr lang="zh-CN" altLang="en-US"/>
              <a:t>如何计算</a:t>
            </a:r>
            <a:r>
              <a:rPr lang="en-US" altLang="zh-CN"/>
              <a:t>Cache</a:t>
            </a:r>
            <a:r>
              <a:rPr lang="zh-CN" altLang="en-US"/>
              <a:t>的容量？</a:t>
            </a:r>
          </a:p>
        </p:txBody>
      </p:sp>
      <p:sp>
        <p:nvSpPr>
          <p:cNvPr id="434179" name="Text Box 3"/>
          <p:cNvSpPr txBox="1">
            <a:spLocks noChangeArrowheads="1"/>
          </p:cNvSpPr>
          <p:nvPr/>
        </p:nvSpPr>
        <p:spPr bwMode="auto">
          <a:xfrm>
            <a:off x="482600" y="638175"/>
            <a:ext cx="8004175" cy="701675"/>
          </a:xfrm>
          <a:prstGeom prst="rect">
            <a:avLst/>
          </a:prstGeom>
          <a:noFill/>
          <a:ln w="12700">
            <a:noFill/>
            <a:miter lim="800000"/>
            <a:headEnd/>
            <a:tailEnd/>
          </a:ln>
        </p:spPr>
        <p:txBody>
          <a:bodyPr>
            <a:spAutoFit/>
          </a:bodyPr>
          <a:lstStyle/>
          <a:p>
            <a:r>
              <a:rPr lang="en-US" altLang="zh-CN" sz="2000" b="1">
                <a:ea typeface="宋体" pitchFamily="2" charset="-122"/>
              </a:rPr>
              <a:t>Consider a cache with </a:t>
            </a:r>
            <a:r>
              <a:rPr lang="en-US" altLang="zh-CN" sz="2000" b="1">
                <a:solidFill>
                  <a:srgbClr val="CC0000"/>
                </a:solidFill>
                <a:ea typeface="宋体" pitchFamily="2" charset="-122"/>
              </a:rPr>
              <a:t>64 Lines</a:t>
            </a:r>
            <a:r>
              <a:rPr lang="en-US" altLang="zh-CN" sz="2000" b="1">
                <a:ea typeface="宋体" pitchFamily="2" charset="-122"/>
              </a:rPr>
              <a:t> and </a:t>
            </a:r>
            <a:r>
              <a:rPr lang="en-US" altLang="zh-CN" sz="2000" b="1">
                <a:solidFill>
                  <a:srgbClr val="CC0000"/>
                </a:solidFill>
                <a:ea typeface="宋体" pitchFamily="2" charset="-122"/>
              </a:rPr>
              <a:t>a block size of 16 bytes</a:t>
            </a:r>
            <a:r>
              <a:rPr lang="en-US" altLang="zh-CN" sz="2000" b="1">
                <a:ea typeface="宋体" pitchFamily="2" charset="-122"/>
              </a:rPr>
              <a:t>. </a:t>
            </a:r>
          </a:p>
          <a:p>
            <a:r>
              <a:rPr lang="en-US" altLang="zh-CN" sz="2000" b="1">
                <a:solidFill>
                  <a:srgbClr val="FF0000"/>
                </a:solidFill>
                <a:ea typeface="宋体" pitchFamily="2" charset="-122"/>
              </a:rPr>
              <a:t>What line number does byte address 1200 map to?</a:t>
            </a:r>
          </a:p>
        </p:txBody>
      </p:sp>
      <p:sp>
        <p:nvSpPr>
          <p:cNvPr id="434180" name="Text Box 4"/>
          <p:cNvSpPr txBox="1">
            <a:spLocks noChangeArrowheads="1"/>
          </p:cNvSpPr>
          <p:nvPr/>
        </p:nvSpPr>
        <p:spPr bwMode="auto">
          <a:xfrm>
            <a:off x="431800" y="1314450"/>
            <a:ext cx="8054975" cy="396875"/>
          </a:xfrm>
          <a:prstGeom prst="rect">
            <a:avLst/>
          </a:prstGeom>
          <a:noFill/>
          <a:ln w="12700">
            <a:noFill/>
            <a:miter lim="800000"/>
            <a:headEnd/>
            <a:tailEnd/>
          </a:ln>
        </p:spPr>
        <p:txBody>
          <a:bodyPr>
            <a:spAutoFit/>
          </a:bodyPr>
          <a:lstStyle/>
          <a:p>
            <a:r>
              <a:rPr lang="zh-CN" altLang="en-US" sz="2000" b="1">
                <a:solidFill>
                  <a:srgbClr val="0000FF"/>
                </a:solidFill>
                <a:ea typeface="黑体" pitchFamily="49" charset="-122"/>
              </a:rPr>
              <a:t>地址</a:t>
            </a:r>
            <a:r>
              <a:rPr lang="en-US" altLang="zh-CN" sz="2000" b="1">
                <a:solidFill>
                  <a:srgbClr val="0000FF"/>
                </a:solidFill>
                <a:ea typeface="黑体" pitchFamily="49" charset="-122"/>
              </a:rPr>
              <a:t>1200</a:t>
            </a:r>
            <a:r>
              <a:rPr lang="zh-CN" altLang="en-US" sz="2000" b="1">
                <a:solidFill>
                  <a:srgbClr val="0000FF"/>
                </a:solidFill>
                <a:ea typeface="黑体" pitchFamily="49" charset="-122"/>
              </a:rPr>
              <a:t>对应存放在第</a:t>
            </a:r>
            <a:r>
              <a:rPr lang="en-US" altLang="zh-CN" sz="2000" b="1">
                <a:solidFill>
                  <a:srgbClr val="0000FF"/>
                </a:solidFill>
                <a:ea typeface="黑体" pitchFamily="49" charset="-122"/>
              </a:rPr>
              <a:t>11</a:t>
            </a:r>
            <a:r>
              <a:rPr lang="zh-CN" altLang="en-US" sz="2000" b="1">
                <a:solidFill>
                  <a:srgbClr val="0000FF"/>
                </a:solidFill>
                <a:ea typeface="黑体" pitchFamily="49" charset="-122"/>
              </a:rPr>
              <a:t>行。因为：</a:t>
            </a:r>
            <a:r>
              <a:rPr lang="en-US" altLang="zh-CN" sz="2000" b="1">
                <a:solidFill>
                  <a:srgbClr val="0000FF"/>
                </a:solidFill>
                <a:ea typeface="黑体" pitchFamily="49" charset="-122"/>
              </a:rPr>
              <a:t> [1200/16=75] module 64 = 11</a:t>
            </a:r>
          </a:p>
        </p:txBody>
      </p:sp>
      <p:sp>
        <p:nvSpPr>
          <p:cNvPr id="434181" name="Text Box 5"/>
          <p:cNvSpPr txBox="1">
            <a:spLocks noChangeArrowheads="1"/>
          </p:cNvSpPr>
          <p:nvPr/>
        </p:nvSpPr>
        <p:spPr bwMode="auto">
          <a:xfrm>
            <a:off x="296863" y="2284413"/>
            <a:ext cx="8416925" cy="1144587"/>
          </a:xfrm>
          <a:prstGeom prst="rect">
            <a:avLst/>
          </a:prstGeom>
          <a:noFill/>
          <a:ln w="12700">
            <a:noFill/>
            <a:miter lim="800000"/>
            <a:headEnd/>
            <a:tailEnd/>
          </a:ln>
        </p:spPr>
        <p:txBody>
          <a:bodyPr>
            <a:spAutoFit/>
          </a:bodyPr>
          <a:lstStyle/>
          <a:p>
            <a:pPr>
              <a:lnSpc>
                <a:spcPct val="115000"/>
              </a:lnSpc>
            </a:pPr>
            <a:r>
              <a:rPr lang="zh-CN" altLang="en-US" sz="2000" b="1" dirty="0">
                <a:solidFill>
                  <a:srgbClr val="CC3300"/>
                </a:solidFill>
                <a:ea typeface="黑体" pitchFamily="49" charset="-122"/>
              </a:rPr>
              <a:t>实现以下</a:t>
            </a:r>
            <a:r>
              <a:rPr lang="en-US" altLang="zh-CN" sz="2000" b="1" dirty="0">
                <a:solidFill>
                  <a:srgbClr val="CC3300"/>
                </a:solidFill>
                <a:ea typeface="黑体" pitchFamily="49" charset="-122"/>
              </a:rPr>
              <a:t>cache</a:t>
            </a:r>
            <a:r>
              <a:rPr lang="zh-CN" altLang="en-US" sz="2000" b="1" dirty="0">
                <a:solidFill>
                  <a:srgbClr val="CC3300"/>
                </a:solidFill>
                <a:ea typeface="黑体" pitchFamily="49" charset="-122"/>
              </a:rPr>
              <a:t>需要多少位容量？</a:t>
            </a:r>
          </a:p>
          <a:p>
            <a:pPr>
              <a:lnSpc>
                <a:spcPct val="115000"/>
              </a:lnSpc>
            </a:pPr>
            <a:r>
              <a:rPr lang="en-US" altLang="zh-CN" sz="2000" b="1" dirty="0">
                <a:solidFill>
                  <a:srgbClr val="CC3300"/>
                </a:solidFill>
                <a:ea typeface="黑体" pitchFamily="49" charset="-122"/>
              </a:rPr>
              <a:t>Cache</a:t>
            </a:r>
            <a:r>
              <a:rPr lang="zh-CN" altLang="en-US" sz="2000" b="1" dirty="0">
                <a:solidFill>
                  <a:srgbClr val="CC3300"/>
                </a:solidFill>
                <a:ea typeface="黑体" pitchFamily="49" charset="-122"/>
              </a:rPr>
              <a:t>：直接映射 、</a:t>
            </a:r>
            <a:r>
              <a:rPr lang="en-US" altLang="zh-CN" sz="2000" b="1" dirty="0">
                <a:solidFill>
                  <a:srgbClr val="CC3300"/>
                </a:solidFill>
                <a:ea typeface="黑体" pitchFamily="49" charset="-122"/>
              </a:rPr>
              <a:t>16K</a:t>
            </a:r>
            <a:r>
              <a:rPr lang="zh-CN" altLang="en-US" sz="2000" b="1" dirty="0">
                <a:solidFill>
                  <a:srgbClr val="CC3300"/>
                </a:solidFill>
                <a:ea typeface="黑体" pitchFamily="49" charset="-122"/>
              </a:rPr>
              <a:t>行数据、块大小</a:t>
            </a:r>
            <a:r>
              <a:rPr lang="zh-CN" altLang="en-US" sz="2000" b="1" dirty="0" smtClean="0">
                <a:solidFill>
                  <a:srgbClr val="CC3300"/>
                </a:solidFill>
                <a:ea typeface="黑体" pitchFamily="49" charset="-122"/>
              </a:rPr>
              <a:t>为</a:t>
            </a:r>
            <a:r>
              <a:rPr lang="en-US" altLang="zh-CN" sz="2000" b="1" dirty="0" smtClean="0">
                <a:solidFill>
                  <a:srgbClr val="CC3300"/>
                </a:solidFill>
                <a:ea typeface="黑体" pitchFamily="49" charset="-122"/>
              </a:rPr>
              <a:t>1</a:t>
            </a:r>
            <a:r>
              <a:rPr lang="zh-CN" altLang="en-US" sz="2000" b="1" dirty="0" smtClean="0">
                <a:solidFill>
                  <a:srgbClr val="CC3300"/>
                </a:solidFill>
                <a:ea typeface="黑体" pitchFamily="49" charset="-122"/>
              </a:rPr>
              <a:t>个字（</a:t>
            </a:r>
            <a:r>
              <a:rPr lang="en-US" altLang="zh-CN" sz="2000" b="1" dirty="0" smtClean="0">
                <a:solidFill>
                  <a:srgbClr val="CC3300"/>
                </a:solidFill>
                <a:ea typeface="黑体" pitchFamily="49" charset="-122"/>
              </a:rPr>
              <a:t>4B</a:t>
            </a:r>
            <a:r>
              <a:rPr lang="zh-CN" altLang="en-US" sz="2000" b="1" dirty="0" smtClean="0">
                <a:solidFill>
                  <a:srgbClr val="CC3300"/>
                </a:solidFill>
                <a:ea typeface="黑体" pitchFamily="49" charset="-122"/>
              </a:rPr>
              <a:t>）、</a:t>
            </a:r>
            <a:r>
              <a:rPr lang="en-US" altLang="zh-CN" sz="2000" b="1" dirty="0">
                <a:solidFill>
                  <a:srgbClr val="CC3300"/>
                </a:solidFill>
                <a:ea typeface="黑体" pitchFamily="49" charset="-122"/>
              </a:rPr>
              <a:t>32</a:t>
            </a:r>
            <a:r>
              <a:rPr lang="zh-CN" altLang="en-US" sz="2000" b="1" dirty="0">
                <a:solidFill>
                  <a:srgbClr val="CC3300"/>
                </a:solidFill>
                <a:ea typeface="黑体" pitchFamily="49" charset="-122"/>
              </a:rPr>
              <a:t>位主存地址</a:t>
            </a:r>
            <a:endParaRPr lang="en-US" altLang="zh-CN" sz="2000" b="1" dirty="0">
              <a:solidFill>
                <a:srgbClr val="CC3300"/>
              </a:solidFill>
              <a:ea typeface="黑体" pitchFamily="49" charset="-122"/>
            </a:endParaRPr>
          </a:p>
          <a:p>
            <a:pPr>
              <a:lnSpc>
                <a:spcPct val="115000"/>
              </a:lnSpc>
            </a:pPr>
            <a:r>
              <a:rPr lang="zh-CN" altLang="en-US" sz="2000" b="1" dirty="0">
                <a:solidFill>
                  <a:srgbClr val="CC3300"/>
                </a:solidFill>
                <a:ea typeface="黑体" pitchFamily="49" charset="-122"/>
              </a:rPr>
              <a:t>      </a:t>
            </a:r>
            <a:r>
              <a:rPr lang="zh-CN" altLang="en-US" sz="2000" b="1" dirty="0">
                <a:solidFill>
                  <a:srgbClr val="0000FF"/>
                </a:solidFill>
                <a:ea typeface="黑体" pitchFamily="49" charset="-122"/>
              </a:rPr>
              <a:t> 答：</a:t>
            </a:r>
            <a:r>
              <a:rPr lang="en-US" altLang="zh-CN" sz="2000" b="1" dirty="0">
                <a:solidFill>
                  <a:srgbClr val="0000FF"/>
                </a:solidFill>
                <a:ea typeface="黑体" pitchFamily="49" charset="-122"/>
              </a:rPr>
              <a:t>Cache</a:t>
            </a:r>
            <a:r>
              <a:rPr lang="zh-CN" altLang="en-US" sz="2000" b="1" dirty="0">
                <a:solidFill>
                  <a:srgbClr val="0000FF"/>
                </a:solidFill>
                <a:ea typeface="黑体" pitchFamily="49" charset="-122"/>
              </a:rPr>
              <a:t>的存储布局如下：</a:t>
            </a:r>
          </a:p>
        </p:txBody>
      </p:sp>
      <p:sp>
        <p:nvSpPr>
          <p:cNvPr id="587782" name="Text Box 6"/>
          <p:cNvSpPr txBox="1">
            <a:spLocks noChangeArrowheads="1"/>
          </p:cNvSpPr>
          <p:nvPr/>
        </p:nvSpPr>
        <p:spPr bwMode="auto">
          <a:xfrm>
            <a:off x="822325" y="3706813"/>
            <a:ext cx="184150" cy="396875"/>
          </a:xfrm>
          <a:prstGeom prst="rect">
            <a:avLst/>
          </a:prstGeom>
          <a:noFill/>
          <a:ln w="12700">
            <a:noFill/>
            <a:miter lim="800000"/>
            <a:headEnd/>
            <a:tailEnd/>
          </a:ln>
        </p:spPr>
        <p:txBody>
          <a:bodyPr wrap="none">
            <a:spAutoFit/>
          </a:bodyPr>
          <a:lstStyle/>
          <a:p>
            <a:endParaRPr lang="zh-CN" altLang="en-US" sz="2000" b="1">
              <a:latin typeface="Times New Roman" pitchFamily="18" charset="0"/>
              <a:ea typeface="宋体" pitchFamily="2" charset="-122"/>
            </a:endParaRPr>
          </a:p>
        </p:txBody>
      </p:sp>
      <p:sp>
        <p:nvSpPr>
          <p:cNvPr id="434183" name="Text Box 7"/>
          <p:cNvSpPr txBox="1">
            <a:spLocks noChangeArrowheads="1"/>
          </p:cNvSpPr>
          <p:nvPr/>
        </p:nvSpPr>
        <p:spPr bwMode="auto">
          <a:xfrm>
            <a:off x="341313" y="5441950"/>
            <a:ext cx="8280400" cy="396875"/>
          </a:xfrm>
          <a:prstGeom prst="rect">
            <a:avLst/>
          </a:prstGeom>
          <a:noFill/>
          <a:ln w="12700">
            <a:noFill/>
            <a:miter lim="800000"/>
            <a:headEnd/>
            <a:tailEnd/>
          </a:ln>
        </p:spPr>
        <p:txBody>
          <a:bodyPr wrap="none">
            <a:spAutoFit/>
          </a:bodyPr>
          <a:lstStyle/>
          <a:p>
            <a:r>
              <a:rPr lang="zh-CN" altLang="en-US" sz="2000" b="1">
                <a:solidFill>
                  <a:srgbClr val="CC3300"/>
                </a:solidFill>
                <a:ea typeface="黑体" pitchFamily="49" charset="-122"/>
              </a:rPr>
              <a:t>所以，</a:t>
            </a:r>
            <a:r>
              <a:rPr lang="en-US" altLang="zh-CN" sz="2000" b="1">
                <a:solidFill>
                  <a:srgbClr val="CC3300"/>
                </a:solidFill>
                <a:ea typeface="黑体" pitchFamily="49" charset="-122"/>
              </a:rPr>
              <a:t>Cache</a:t>
            </a:r>
            <a:r>
              <a:rPr lang="zh-CN" altLang="en-US" sz="2000" b="1">
                <a:solidFill>
                  <a:srgbClr val="CC3300"/>
                </a:solidFill>
                <a:ea typeface="黑体" pitchFamily="49" charset="-122"/>
              </a:rPr>
              <a:t>的大小为：</a:t>
            </a:r>
            <a:r>
              <a:rPr lang="en-US" altLang="zh-CN" sz="2000" b="1">
                <a:solidFill>
                  <a:srgbClr val="CC3300"/>
                </a:solidFill>
                <a:ea typeface="黑体" pitchFamily="49" charset="-122"/>
              </a:rPr>
              <a:t>2</a:t>
            </a:r>
            <a:r>
              <a:rPr lang="en-US" altLang="zh-CN" sz="2000" b="1" baseline="42000">
                <a:solidFill>
                  <a:srgbClr val="CC3300"/>
                </a:solidFill>
                <a:ea typeface="黑体" pitchFamily="49" charset="-122"/>
              </a:rPr>
              <a:t>14</a:t>
            </a:r>
            <a:r>
              <a:rPr lang="en-US" altLang="zh-CN" sz="2000" b="1">
                <a:solidFill>
                  <a:srgbClr val="CC3300"/>
                </a:solidFill>
                <a:ea typeface="黑体" pitchFamily="49" charset="-122"/>
              </a:rPr>
              <a:t> ×(32 + (32-14-2)+1) = 2</a:t>
            </a:r>
            <a:r>
              <a:rPr lang="en-US" altLang="zh-CN" sz="2000" b="1" baseline="42000">
                <a:solidFill>
                  <a:srgbClr val="CC3300"/>
                </a:solidFill>
                <a:ea typeface="黑体" pitchFamily="49" charset="-122"/>
              </a:rPr>
              <a:t>14</a:t>
            </a:r>
            <a:r>
              <a:rPr lang="en-US" altLang="zh-CN" sz="2000" b="1">
                <a:solidFill>
                  <a:srgbClr val="CC3300"/>
                </a:solidFill>
                <a:ea typeface="黑体" pitchFamily="49" charset="-122"/>
              </a:rPr>
              <a:t>×49 = 784 Kbits</a:t>
            </a:r>
          </a:p>
        </p:txBody>
      </p:sp>
      <p:grpSp>
        <p:nvGrpSpPr>
          <p:cNvPr id="2" name="Group 8"/>
          <p:cNvGrpSpPr>
            <a:grpSpLocks/>
          </p:cNvGrpSpPr>
          <p:nvPr/>
        </p:nvGrpSpPr>
        <p:grpSpPr bwMode="auto">
          <a:xfrm>
            <a:off x="1422400" y="3865563"/>
            <a:ext cx="6384925" cy="1546225"/>
            <a:chOff x="598" y="2312"/>
            <a:chExt cx="4022" cy="1420"/>
          </a:xfrm>
        </p:grpSpPr>
        <p:sp>
          <p:nvSpPr>
            <p:cNvPr id="587785" name="Rectangle 9"/>
            <p:cNvSpPr>
              <a:spLocks noChangeArrowheads="1"/>
            </p:cNvSpPr>
            <p:nvPr/>
          </p:nvSpPr>
          <p:spPr bwMode="auto">
            <a:xfrm>
              <a:off x="888" y="2328"/>
              <a:ext cx="1208" cy="888"/>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7786" name="Rectangle 10"/>
            <p:cNvSpPr>
              <a:spLocks noChangeArrowheads="1"/>
            </p:cNvSpPr>
            <p:nvPr/>
          </p:nvSpPr>
          <p:spPr bwMode="auto">
            <a:xfrm>
              <a:off x="2232" y="2328"/>
              <a:ext cx="1872" cy="888"/>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7787" name="Rectangle 11"/>
            <p:cNvSpPr>
              <a:spLocks noChangeArrowheads="1"/>
            </p:cNvSpPr>
            <p:nvPr/>
          </p:nvSpPr>
          <p:spPr bwMode="auto">
            <a:xfrm>
              <a:off x="624" y="2328"/>
              <a:ext cx="184" cy="888"/>
            </a:xfrm>
            <a:prstGeom prst="rect">
              <a:avLst/>
            </a:prstGeom>
            <a:no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7788" name="Text Box 12"/>
            <p:cNvSpPr txBox="1">
              <a:spLocks noChangeArrowheads="1"/>
            </p:cNvSpPr>
            <p:nvPr/>
          </p:nvSpPr>
          <p:spPr bwMode="auto">
            <a:xfrm>
              <a:off x="1126" y="3368"/>
              <a:ext cx="863" cy="364"/>
            </a:xfrm>
            <a:prstGeom prst="rect">
              <a:avLst/>
            </a:prstGeom>
            <a:noFill/>
            <a:ln w="12700">
              <a:noFill/>
              <a:miter lim="800000"/>
              <a:headEnd/>
              <a:tailEnd/>
            </a:ln>
          </p:spPr>
          <p:txBody>
            <a:bodyPr wrap="none">
              <a:spAutoFit/>
            </a:bodyPr>
            <a:lstStyle/>
            <a:p>
              <a:r>
                <a:rPr lang="zh-CN" altLang="en-US" sz="2000" b="1">
                  <a:ea typeface="宋体" pitchFamily="2" charset="-122"/>
                </a:rPr>
                <a:t>32 –14 –2</a:t>
              </a:r>
              <a:r>
                <a:rPr lang="zh-CN" altLang="en-US" sz="1800" b="1">
                  <a:latin typeface="Times New Roman" pitchFamily="18" charset="0"/>
                  <a:ea typeface="宋体" pitchFamily="2" charset="-122"/>
                </a:rPr>
                <a:t> </a:t>
              </a:r>
            </a:p>
          </p:txBody>
        </p:sp>
        <p:sp>
          <p:nvSpPr>
            <p:cNvPr id="587789" name="Text Box 13"/>
            <p:cNvSpPr txBox="1">
              <a:spLocks noChangeArrowheads="1"/>
            </p:cNvSpPr>
            <p:nvPr/>
          </p:nvSpPr>
          <p:spPr bwMode="auto">
            <a:xfrm>
              <a:off x="3102" y="3351"/>
              <a:ext cx="294" cy="365"/>
            </a:xfrm>
            <a:prstGeom prst="rect">
              <a:avLst/>
            </a:prstGeom>
            <a:noFill/>
            <a:ln w="12700">
              <a:noFill/>
              <a:miter lim="800000"/>
              <a:headEnd/>
              <a:tailEnd/>
            </a:ln>
          </p:spPr>
          <p:txBody>
            <a:bodyPr wrap="none">
              <a:spAutoFit/>
            </a:bodyPr>
            <a:lstStyle/>
            <a:p>
              <a:r>
                <a:rPr lang="zh-CN" altLang="en-US" sz="2000" b="1">
                  <a:ea typeface="宋体" pitchFamily="2" charset="-122"/>
                </a:rPr>
                <a:t>32</a:t>
              </a:r>
            </a:p>
          </p:txBody>
        </p:sp>
        <p:sp>
          <p:nvSpPr>
            <p:cNvPr id="587790" name="AutoShape 14"/>
            <p:cNvSpPr>
              <a:spLocks/>
            </p:cNvSpPr>
            <p:nvPr/>
          </p:nvSpPr>
          <p:spPr bwMode="auto">
            <a:xfrm rot="5400000">
              <a:off x="1428" y="2756"/>
              <a:ext cx="128" cy="1176"/>
            </a:xfrm>
            <a:prstGeom prst="rightBrace">
              <a:avLst>
                <a:gd name="adj1" fmla="val 74436"/>
                <a:gd name="adj2" fmla="val 47935"/>
              </a:avLst>
            </a:prstGeom>
            <a:noFill/>
            <a:ln w="12700">
              <a:solidFill>
                <a:schemeClr val="tx1"/>
              </a:solidFill>
              <a:round/>
              <a:headEnd/>
              <a:tailEnd/>
            </a:ln>
          </p:spPr>
          <p:txBody>
            <a:bodyPr rot="10800000" vert="eaVert"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7791" name="AutoShape 15"/>
            <p:cNvSpPr>
              <a:spLocks/>
            </p:cNvSpPr>
            <p:nvPr/>
          </p:nvSpPr>
          <p:spPr bwMode="auto">
            <a:xfrm rot="5400000">
              <a:off x="3108" y="2420"/>
              <a:ext cx="136" cy="1808"/>
            </a:xfrm>
            <a:prstGeom prst="rightBrace">
              <a:avLst>
                <a:gd name="adj1" fmla="val 107707"/>
                <a:gd name="adj2" fmla="val 47935"/>
              </a:avLst>
            </a:prstGeom>
            <a:noFill/>
            <a:ln w="12700">
              <a:solidFill>
                <a:schemeClr val="tx1"/>
              </a:solidFill>
              <a:round/>
              <a:headEnd/>
              <a:tailEnd/>
            </a:ln>
          </p:spPr>
          <p:txBody>
            <a:bodyPr rot="10800000" vert="eaVert"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7792" name="AutoShape 16"/>
            <p:cNvSpPr>
              <a:spLocks/>
            </p:cNvSpPr>
            <p:nvPr/>
          </p:nvSpPr>
          <p:spPr bwMode="auto">
            <a:xfrm rot="10800000">
              <a:off x="4184" y="2312"/>
              <a:ext cx="56" cy="896"/>
            </a:xfrm>
            <a:prstGeom prst="leftBrace">
              <a:avLst>
                <a:gd name="adj1" fmla="val 133333"/>
                <a:gd name="adj2" fmla="val 50000"/>
              </a:avLst>
            </a:prstGeom>
            <a:noFill/>
            <a:ln w="12700">
              <a:solidFill>
                <a:schemeClr val="tx1"/>
              </a:solidFill>
              <a:round/>
              <a:headEnd/>
              <a:tailEnd/>
            </a:ln>
          </p:spPr>
          <p:txBody>
            <a:bodyPr rot="10800000"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87793" name="Text Box 17"/>
            <p:cNvSpPr txBox="1">
              <a:spLocks noChangeArrowheads="1"/>
            </p:cNvSpPr>
            <p:nvPr/>
          </p:nvSpPr>
          <p:spPr bwMode="auto">
            <a:xfrm>
              <a:off x="4262" y="2663"/>
              <a:ext cx="188" cy="365"/>
            </a:xfrm>
            <a:prstGeom prst="rect">
              <a:avLst/>
            </a:prstGeom>
            <a:noFill/>
            <a:ln w="12700">
              <a:noFill/>
              <a:miter lim="800000"/>
              <a:headEnd/>
              <a:tailEnd/>
            </a:ln>
          </p:spPr>
          <p:txBody>
            <a:bodyPr>
              <a:spAutoFit/>
            </a:bodyPr>
            <a:lstStyle/>
            <a:p>
              <a:r>
                <a:rPr lang="zh-CN" altLang="en-US" sz="2000" b="1">
                  <a:ea typeface="宋体" pitchFamily="2" charset="-122"/>
                </a:rPr>
                <a:t>2</a:t>
              </a:r>
            </a:p>
          </p:txBody>
        </p:sp>
        <p:sp>
          <p:nvSpPr>
            <p:cNvPr id="587794" name="Text Box 18"/>
            <p:cNvSpPr txBox="1">
              <a:spLocks noChangeArrowheads="1"/>
            </p:cNvSpPr>
            <p:nvPr/>
          </p:nvSpPr>
          <p:spPr bwMode="auto">
            <a:xfrm>
              <a:off x="4326" y="2535"/>
              <a:ext cx="294" cy="365"/>
            </a:xfrm>
            <a:prstGeom prst="rect">
              <a:avLst/>
            </a:prstGeom>
            <a:noFill/>
            <a:ln w="12700">
              <a:noFill/>
              <a:miter lim="800000"/>
              <a:headEnd/>
              <a:tailEnd/>
            </a:ln>
          </p:spPr>
          <p:txBody>
            <a:bodyPr wrap="none">
              <a:spAutoFit/>
            </a:bodyPr>
            <a:lstStyle/>
            <a:p>
              <a:r>
                <a:rPr lang="zh-CN" altLang="en-US" sz="2000" b="1">
                  <a:ea typeface="宋体" pitchFamily="2" charset="-122"/>
                </a:rPr>
                <a:t>14</a:t>
              </a:r>
            </a:p>
          </p:txBody>
        </p:sp>
        <p:sp>
          <p:nvSpPr>
            <p:cNvPr id="587795" name="Text Box 19"/>
            <p:cNvSpPr txBox="1">
              <a:spLocks noChangeArrowheads="1"/>
            </p:cNvSpPr>
            <p:nvPr/>
          </p:nvSpPr>
          <p:spPr bwMode="auto">
            <a:xfrm>
              <a:off x="598" y="3207"/>
              <a:ext cx="205" cy="365"/>
            </a:xfrm>
            <a:prstGeom prst="rect">
              <a:avLst/>
            </a:prstGeom>
            <a:noFill/>
            <a:ln w="12700">
              <a:noFill/>
              <a:miter lim="800000"/>
              <a:headEnd/>
              <a:tailEnd/>
            </a:ln>
          </p:spPr>
          <p:txBody>
            <a:bodyPr wrap="none">
              <a:spAutoFit/>
            </a:bodyPr>
            <a:lstStyle/>
            <a:p>
              <a:r>
                <a:rPr lang="zh-CN" altLang="en-US" sz="2000" b="1">
                  <a:ea typeface="宋体" pitchFamily="2" charset="-122"/>
                </a:rPr>
                <a:t>1</a:t>
              </a:r>
            </a:p>
          </p:txBody>
        </p:sp>
      </p:grpSp>
      <p:sp>
        <p:nvSpPr>
          <p:cNvPr id="434196" name="Text Box 20"/>
          <p:cNvSpPr txBox="1">
            <a:spLocks noChangeArrowheads="1"/>
          </p:cNvSpPr>
          <p:nvPr/>
        </p:nvSpPr>
        <p:spPr bwMode="auto">
          <a:xfrm>
            <a:off x="250825" y="5927725"/>
            <a:ext cx="25590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dirty="0">
                <a:solidFill>
                  <a:srgbClr val="0000FF"/>
                </a:solidFill>
                <a:latin typeface="黑体" pitchFamily="49" charset="-122"/>
                <a:ea typeface="黑体" pitchFamily="49" charset="-122"/>
                <a:cs typeface="Arial" pitchFamily="34" charset="0"/>
              </a:rPr>
              <a:t>若块大小为</a:t>
            </a:r>
            <a:r>
              <a:rPr kumimoji="1" lang="en-US" altLang="zh-CN" sz="2000" b="1" dirty="0">
                <a:solidFill>
                  <a:srgbClr val="0000FF"/>
                </a:solidFill>
                <a:latin typeface="黑体" pitchFamily="49" charset="-122"/>
                <a:ea typeface="黑体" pitchFamily="49" charset="-122"/>
                <a:cs typeface="Arial" pitchFamily="34" charset="0"/>
              </a:rPr>
              <a:t>4</a:t>
            </a:r>
            <a:r>
              <a:rPr kumimoji="1" lang="zh-CN" altLang="en-US" sz="2000" b="1" dirty="0">
                <a:solidFill>
                  <a:srgbClr val="0000FF"/>
                </a:solidFill>
                <a:latin typeface="黑体" pitchFamily="49" charset="-122"/>
                <a:ea typeface="黑体" pitchFamily="49" charset="-122"/>
                <a:cs typeface="Arial" pitchFamily="34" charset="0"/>
              </a:rPr>
              <a:t>个字呢？</a:t>
            </a:r>
          </a:p>
        </p:txBody>
      </p:sp>
      <p:sp>
        <p:nvSpPr>
          <p:cNvPr id="434197" name="Text Box 21"/>
          <p:cNvSpPr txBox="1">
            <a:spLocks noChangeArrowheads="1"/>
          </p:cNvSpPr>
          <p:nvPr/>
        </p:nvSpPr>
        <p:spPr bwMode="auto">
          <a:xfrm>
            <a:off x="2727325" y="5891213"/>
            <a:ext cx="6375400" cy="396875"/>
          </a:xfrm>
          <a:prstGeom prst="rect">
            <a:avLst/>
          </a:prstGeom>
          <a:noFill/>
          <a:ln w="12700">
            <a:noFill/>
            <a:miter lim="800000"/>
            <a:headEnd/>
            <a:tailEnd/>
          </a:ln>
        </p:spPr>
        <p:txBody>
          <a:bodyPr wrap="none">
            <a:spAutoFit/>
          </a:bodyPr>
          <a:lstStyle/>
          <a:p>
            <a:r>
              <a:rPr lang="en-US" altLang="zh-CN" sz="2000" b="1">
                <a:solidFill>
                  <a:srgbClr val="0000FF"/>
                </a:solidFill>
                <a:ea typeface="宋体" pitchFamily="2" charset="-122"/>
                <a:cs typeface="Arial" pitchFamily="34" charset="0"/>
              </a:rPr>
              <a:t>2</a:t>
            </a:r>
            <a:r>
              <a:rPr lang="en-US" altLang="zh-CN" sz="2000" b="1" baseline="42000">
                <a:solidFill>
                  <a:srgbClr val="0000FF"/>
                </a:solidFill>
                <a:ea typeface="宋体" pitchFamily="2" charset="-122"/>
                <a:cs typeface="Arial" pitchFamily="34" charset="0"/>
              </a:rPr>
              <a:t>14</a:t>
            </a:r>
            <a:r>
              <a:rPr lang="en-US" altLang="zh-CN" sz="2000" b="1">
                <a:solidFill>
                  <a:srgbClr val="0000FF"/>
                </a:solidFill>
                <a:ea typeface="宋体" pitchFamily="2" charset="-122"/>
                <a:cs typeface="Arial" pitchFamily="34" charset="0"/>
              </a:rPr>
              <a:t> ×(</a:t>
            </a:r>
            <a:r>
              <a:rPr lang="en-US" altLang="zh-CN" sz="2000" b="1">
                <a:solidFill>
                  <a:srgbClr val="CC0000"/>
                </a:solidFill>
                <a:ea typeface="宋体" pitchFamily="2" charset="-122"/>
                <a:cs typeface="Arial" pitchFamily="34" charset="0"/>
              </a:rPr>
              <a:t>4×</a:t>
            </a:r>
            <a:r>
              <a:rPr lang="en-US" altLang="zh-CN" sz="2000" b="1">
                <a:solidFill>
                  <a:srgbClr val="0000FF"/>
                </a:solidFill>
                <a:ea typeface="宋体" pitchFamily="2" charset="-122"/>
                <a:cs typeface="Arial" pitchFamily="34" charset="0"/>
              </a:rPr>
              <a:t>32 + (32-14-2</a:t>
            </a:r>
            <a:r>
              <a:rPr lang="en-US" altLang="zh-CN" sz="2000" b="1">
                <a:solidFill>
                  <a:srgbClr val="CC0000"/>
                </a:solidFill>
                <a:ea typeface="宋体" pitchFamily="2" charset="-122"/>
                <a:cs typeface="Arial" pitchFamily="34" charset="0"/>
              </a:rPr>
              <a:t>-2</a:t>
            </a:r>
            <a:r>
              <a:rPr lang="en-US" altLang="zh-CN" sz="2000" b="1">
                <a:solidFill>
                  <a:srgbClr val="0000FF"/>
                </a:solidFill>
                <a:ea typeface="宋体" pitchFamily="2" charset="-122"/>
                <a:cs typeface="Arial" pitchFamily="34" charset="0"/>
              </a:rPr>
              <a:t>)+1) = 2</a:t>
            </a:r>
            <a:r>
              <a:rPr lang="en-US" altLang="zh-CN" sz="2000" b="1" baseline="42000">
                <a:solidFill>
                  <a:srgbClr val="0000FF"/>
                </a:solidFill>
                <a:ea typeface="宋体" pitchFamily="2" charset="-122"/>
                <a:cs typeface="Arial" pitchFamily="34" charset="0"/>
              </a:rPr>
              <a:t>14</a:t>
            </a:r>
            <a:r>
              <a:rPr lang="en-US" altLang="zh-CN" sz="2000" b="1">
                <a:solidFill>
                  <a:srgbClr val="0000FF"/>
                </a:solidFill>
                <a:ea typeface="宋体" pitchFamily="2" charset="-122"/>
                <a:cs typeface="Arial" pitchFamily="34" charset="0"/>
              </a:rPr>
              <a:t>×143 = 2288 Kbits</a:t>
            </a:r>
          </a:p>
        </p:txBody>
      </p:sp>
      <p:sp>
        <p:nvSpPr>
          <p:cNvPr id="434199" name="Text Box 23"/>
          <p:cNvSpPr txBox="1">
            <a:spLocks noChangeArrowheads="1"/>
          </p:cNvSpPr>
          <p:nvPr/>
        </p:nvSpPr>
        <p:spPr bwMode="auto">
          <a:xfrm>
            <a:off x="4527550" y="3506788"/>
            <a:ext cx="39687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a:solidFill>
                  <a:srgbClr val="FF0000"/>
                </a:solidFill>
                <a:ea typeface="黑体" pitchFamily="49" charset="-122"/>
              </a:rPr>
              <a:t>Cache</a:t>
            </a:r>
            <a:r>
              <a:rPr kumimoji="1" lang="zh-CN" altLang="en-US" sz="2000" b="1">
                <a:solidFill>
                  <a:srgbClr val="FF0000"/>
                </a:solidFill>
                <a:ea typeface="黑体" pitchFamily="49" charset="-122"/>
              </a:rPr>
              <a:t>共有</a:t>
            </a:r>
            <a:r>
              <a:rPr kumimoji="1" lang="en-US" altLang="zh-CN" sz="2000" b="1">
                <a:solidFill>
                  <a:srgbClr val="FF0000"/>
                </a:solidFill>
                <a:ea typeface="黑体" pitchFamily="49" charset="-122"/>
              </a:rPr>
              <a:t>16K x 4B= 64KB</a:t>
            </a:r>
            <a:r>
              <a:rPr kumimoji="1" lang="zh-CN" altLang="en-US" sz="2000" b="1">
                <a:solidFill>
                  <a:srgbClr val="FF0000"/>
                </a:solidFill>
                <a:ea typeface="黑体" pitchFamily="49" charset="-122"/>
              </a:rPr>
              <a:t>数据</a:t>
            </a:r>
          </a:p>
        </p:txBody>
      </p:sp>
      <p:sp>
        <p:nvSpPr>
          <p:cNvPr id="434201" name="Text Box 25"/>
          <p:cNvSpPr txBox="1">
            <a:spLocks noChangeArrowheads="1"/>
          </p:cNvSpPr>
          <p:nvPr/>
        </p:nvSpPr>
        <p:spPr bwMode="auto">
          <a:xfrm>
            <a:off x="250825" y="6386513"/>
            <a:ext cx="2835275"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cs typeface="Arial" pitchFamily="34" charset="0"/>
              </a:rPr>
              <a:t>若块大小为</a:t>
            </a:r>
            <a:r>
              <a:rPr kumimoji="1" lang="en-US" altLang="zh-CN" sz="2000" b="1">
                <a:solidFill>
                  <a:srgbClr val="0000FF"/>
                </a:solidFill>
                <a:ea typeface="黑体" pitchFamily="49" charset="-122"/>
                <a:cs typeface="Arial" pitchFamily="34" charset="0"/>
              </a:rPr>
              <a:t>2</a:t>
            </a:r>
            <a:r>
              <a:rPr kumimoji="1" lang="en-US" altLang="zh-CN" sz="2000" b="1" baseline="30000">
                <a:solidFill>
                  <a:srgbClr val="0000FF"/>
                </a:solidFill>
                <a:ea typeface="黑体" pitchFamily="49" charset="-122"/>
                <a:cs typeface="Arial" pitchFamily="34" charset="0"/>
              </a:rPr>
              <a:t>m</a:t>
            </a:r>
            <a:r>
              <a:rPr kumimoji="1" lang="zh-CN" altLang="en-US" sz="2000" b="1">
                <a:solidFill>
                  <a:srgbClr val="0000FF"/>
                </a:solidFill>
                <a:ea typeface="黑体" pitchFamily="49" charset="-122"/>
                <a:cs typeface="Arial" pitchFamily="34" charset="0"/>
              </a:rPr>
              <a:t>个字呢？</a:t>
            </a:r>
          </a:p>
        </p:txBody>
      </p:sp>
      <p:sp>
        <p:nvSpPr>
          <p:cNvPr id="434202" name="Text Box 26"/>
          <p:cNvSpPr txBox="1">
            <a:spLocks noChangeArrowheads="1"/>
          </p:cNvSpPr>
          <p:nvPr/>
        </p:nvSpPr>
        <p:spPr bwMode="auto">
          <a:xfrm>
            <a:off x="2727325" y="6318250"/>
            <a:ext cx="3889375" cy="396875"/>
          </a:xfrm>
          <a:prstGeom prst="rect">
            <a:avLst/>
          </a:prstGeom>
          <a:noFill/>
          <a:ln w="12700">
            <a:noFill/>
            <a:miter lim="800000"/>
            <a:headEnd/>
            <a:tailEnd/>
          </a:ln>
        </p:spPr>
        <p:txBody>
          <a:bodyPr wrap="none">
            <a:spAutoFit/>
          </a:bodyPr>
          <a:lstStyle/>
          <a:p>
            <a:r>
              <a:rPr lang="en-US" altLang="zh-CN" sz="2000" b="1">
                <a:solidFill>
                  <a:srgbClr val="0000FF"/>
                </a:solidFill>
                <a:ea typeface="宋体" pitchFamily="2" charset="-122"/>
                <a:cs typeface="Arial" pitchFamily="34" charset="0"/>
              </a:rPr>
              <a:t>2</a:t>
            </a:r>
            <a:r>
              <a:rPr lang="en-US" altLang="zh-CN" sz="2000" b="1" baseline="42000">
                <a:solidFill>
                  <a:srgbClr val="0000FF"/>
                </a:solidFill>
                <a:ea typeface="宋体" pitchFamily="2" charset="-122"/>
                <a:cs typeface="Arial" pitchFamily="34" charset="0"/>
              </a:rPr>
              <a:t>14</a:t>
            </a:r>
            <a:r>
              <a:rPr lang="en-US" altLang="zh-CN" sz="2000" b="1">
                <a:solidFill>
                  <a:srgbClr val="0000FF"/>
                </a:solidFill>
                <a:ea typeface="宋体" pitchFamily="2" charset="-122"/>
                <a:cs typeface="Arial" pitchFamily="34" charset="0"/>
              </a:rPr>
              <a:t> ×(</a:t>
            </a:r>
            <a:r>
              <a:rPr lang="en-US" altLang="zh-CN" sz="2000" b="1">
                <a:solidFill>
                  <a:srgbClr val="CC0000"/>
                </a:solidFill>
                <a:ea typeface="宋体" pitchFamily="2" charset="-122"/>
                <a:cs typeface="Arial" pitchFamily="34" charset="0"/>
              </a:rPr>
              <a:t>2</a:t>
            </a:r>
            <a:r>
              <a:rPr lang="en-US" altLang="zh-CN" sz="2000" b="1" baseline="30000">
                <a:solidFill>
                  <a:srgbClr val="CC0000"/>
                </a:solidFill>
                <a:ea typeface="宋体" pitchFamily="2" charset="-122"/>
                <a:cs typeface="Arial" pitchFamily="34" charset="0"/>
              </a:rPr>
              <a:t>m</a:t>
            </a:r>
            <a:r>
              <a:rPr lang="en-US" altLang="zh-CN" sz="2000" b="1">
                <a:solidFill>
                  <a:srgbClr val="CC0000"/>
                </a:solidFill>
                <a:ea typeface="宋体" pitchFamily="2" charset="-122"/>
                <a:cs typeface="Arial" pitchFamily="34" charset="0"/>
              </a:rPr>
              <a:t>×</a:t>
            </a:r>
            <a:r>
              <a:rPr lang="en-US" altLang="zh-CN" sz="2000" b="1">
                <a:solidFill>
                  <a:srgbClr val="0000FF"/>
                </a:solidFill>
                <a:ea typeface="宋体" pitchFamily="2" charset="-122"/>
                <a:cs typeface="Arial" pitchFamily="34" charset="0"/>
              </a:rPr>
              <a:t>32 + (32-14-2</a:t>
            </a:r>
            <a:r>
              <a:rPr lang="en-US" altLang="zh-CN" sz="2000" b="1">
                <a:solidFill>
                  <a:srgbClr val="CC0000"/>
                </a:solidFill>
                <a:ea typeface="宋体" pitchFamily="2" charset="-122"/>
                <a:cs typeface="Arial" pitchFamily="34" charset="0"/>
              </a:rPr>
              <a:t>- m</a:t>
            </a:r>
            <a:r>
              <a:rPr lang="en-US" altLang="zh-CN" sz="2000" b="1">
                <a:solidFill>
                  <a:srgbClr val="0000FF"/>
                </a:solidFill>
                <a:ea typeface="宋体" pitchFamily="2" charset="-122"/>
                <a:cs typeface="Arial" pitchFamily="34" charset="0"/>
              </a:rPr>
              <a:t>)+1)</a:t>
            </a:r>
            <a:r>
              <a:rPr lang="en-US" altLang="zh-CN" sz="1800" b="1">
                <a:solidFill>
                  <a:srgbClr val="0000FF"/>
                </a:solidFill>
                <a:ea typeface="宋体" pitchFamily="2" charset="-122"/>
                <a:cs typeface="Arial" pitchFamily="34" charset="0"/>
              </a:rPr>
              <a:t> </a:t>
            </a:r>
          </a:p>
        </p:txBody>
      </p:sp>
      <p:sp>
        <p:nvSpPr>
          <p:cNvPr id="25" name="Text Box 6"/>
          <p:cNvSpPr txBox="1">
            <a:spLocks noChangeArrowheads="1"/>
          </p:cNvSpPr>
          <p:nvPr/>
        </p:nvSpPr>
        <p:spPr bwMode="auto">
          <a:xfrm>
            <a:off x="7105650" y="6396038"/>
            <a:ext cx="1117600"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i="1">
                <a:solidFill>
                  <a:srgbClr val="666699"/>
                </a:solidFill>
                <a:ea typeface="华文新魏" pitchFamily="2" charset="-122"/>
                <a:hlinkClick r:id="rId2" action="ppaction://hlinksldjump"/>
              </a:rPr>
              <a:t>BACK</a:t>
            </a:r>
            <a:endParaRPr kumimoji="1" lang="en-US" altLang="zh-CN" sz="1800" b="1" i="1">
              <a:solidFill>
                <a:srgbClr val="666699"/>
              </a:solidFill>
              <a:ea typeface="华文新魏" pitchFamily="2" charset="-122"/>
            </a:endParaRPr>
          </a:p>
        </p:txBody>
      </p:sp>
      <p:sp>
        <p:nvSpPr>
          <p:cNvPr id="587802" name="Text Box 26"/>
          <p:cNvSpPr txBox="1">
            <a:spLocks noChangeArrowheads="1"/>
          </p:cNvSpPr>
          <p:nvPr/>
        </p:nvSpPr>
        <p:spPr bwMode="auto">
          <a:xfrm>
            <a:off x="611188" y="1808163"/>
            <a:ext cx="6481762" cy="3048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en-US" altLang="zh-CN" sz="2000" b="1" dirty="0">
                <a:solidFill>
                  <a:srgbClr val="009900"/>
                </a:solidFill>
                <a:ea typeface="华文新魏" pitchFamily="2" charset="-122"/>
              </a:rPr>
              <a:t>1200 = 1024+128+32+16 = 0…01</a:t>
            </a:r>
            <a:r>
              <a:rPr kumimoji="1" lang="en-US" altLang="zh-CN" sz="2000" b="1" dirty="0">
                <a:solidFill>
                  <a:srgbClr val="006600"/>
                </a:solidFill>
                <a:ea typeface="华文新魏" pitchFamily="2" charset="-122"/>
              </a:rPr>
              <a:t> </a:t>
            </a:r>
            <a:r>
              <a:rPr kumimoji="1" lang="en-US" altLang="zh-CN" sz="2000" b="1" dirty="0">
                <a:solidFill>
                  <a:schemeClr val="accent2"/>
                </a:solidFill>
                <a:ea typeface="华文新魏" pitchFamily="2" charset="-122"/>
              </a:rPr>
              <a:t>001011</a:t>
            </a:r>
            <a:r>
              <a:rPr kumimoji="1" lang="en-US" altLang="zh-CN" sz="2000" b="1" dirty="0">
                <a:solidFill>
                  <a:srgbClr val="006600"/>
                </a:solidFill>
                <a:ea typeface="华文新魏" pitchFamily="2" charset="-122"/>
              </a:rPr>
              <a:t> </a:t>
            </a:r>
            <a:r>
              <a:rPr kumimoji="1" lang="en-US" altLang="zh-CN" sz="2000" b="1" dirty="0">
                <a:ea typeface="华文新魏" pitchFamily="2" charset="-122"/>
              </a:rPr>
              <a:t>0000 </a:t>
            </a:r>
            <a:r>
              <a:rPr kumimoji="1" lang="en-US" altLang="zh-CN" sz="2000" b="1" dirty="0">
                <a:solidFill>
                  <a:srgbClr val="006600"/>
                </a:solidFill>
                <a:ea typeface="华文新魏" pitchFamily="2" charset="-122"/>
              </a:rPr>
              <a:t>B</a:t>
            </a:r>
          </a:p>
        </p:txBody>
      </p:sp>
      <p:sp>
        <p:nvSpPr>
          <p:cNvPr id="587803" name="Rectangle 27"/>
          <p:cNvSpPr>
            <a:spLocks noChangeArrowheads="1"/>
          </p:cNvSpPr>
          <p:nvPr/>
        </p:nvSpPr>
        <p:spPr bwMode="auto">
          <a:xfrm>
            <a:off x="4481513" y="1763713"/>
            <a:ext cx="900112" cy="360362"/>
          </a:xfrm>
          <a:prstGeom prst="rect">
            <a:avLst/>
          </a:prstGeom>
          <a:noFill/>
          <a:ln w="28575">
            <a:solidFill>
              <a:schemeClr val="accent2"/>
            </a:solidFill>
            <a:miter lim="800000"/>
            <a:headEnd/>
            <a:tailEnd/>
          </a:ln>
          <a:effectLst/>
        </p:spPr>
        <p:txBody>
          <a:bodyPr lIns="0" tIns="0" rIns="0" bIns="0" anchor="ctr">
            <a:spAutoFit/>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4179">
                                            <p:txEl>
                                              <p:pRg st="1" end="1"/>
                                            </p:txEl>
                                          </p:spTgt>
                                        </p:tgtEl>
                                        <p:attrNameLst>
                                          <p:attrName>style.visibility</p:attrName>
                                        </p:attrNameLst>
                                      </p:cBhvr>
                                      <p:to>
                                        <p:strVal val="visible"/>
                                      </p:to>
                                    </p:set>
                                    <p:animEffect transition="in" filter="blinds(horizontal)">
                                      <p:cBhvr>
                                        <p:cTn id="7" dur="500"/>
                                        <p:tgtEl>
                                          <p:spTgt spid="434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blinds(horizontal)">
                                      <p:cBhvr>
                                        <p:cTn id="12" dur="500"/>
                                        <p:tgtEl>
                                          <p:spTgt spid="4341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7802"/>
                                        </p:tgtEl>
                                        <p:attrNameLst>
                                          <p:attrName>style.visibility</p:attrName>
                                        </p:attrNameLst>
                                      </p:cBhvr>
                                      <p:to>
                                        <p:strVal val="visible"/>
                                      </p:to>
                                    </p:set>
                                    <p:animEffect transition="in" filter="blinds(horizontal)">
                                      <p:cBhvr>
                                        <p:cTn id="17" dur="500"/>
                                        <p:tgtEl>
                                          <p:spTgt spid="58780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7803"/>
                                        </p:tgtEl>
                                        <p:attrNameLst>
                                          <p:attrName>style.visibility</p:attrName>
                                        </p:attrNameLst>
                                      </p:cBhvr>
                                      <p:to>
                                        <p:strVal val="visible"/>
                                      </p:to>
                                    </p:set>
                                    <p:animEffect transition="in" filter="blinds(horizontal)">
                                      <p:cBhvr>
                                        <p:cTn id="22" dur="500"/>
                                        <p:tgtEl>
                                          <p:spTgt spid="58780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4181">
                                            <p:txEl>
                                              <p:pRg st="0" end="0"/>
                                            </p:txEl>
                                          </p:spTgt>
                                        </p:tgtEl>
                                        <p:attrNameLst>
                                          <p:attrName>style.visibility</p:attrName>
                                        </p:attrNameLst>
                                      </p:cBhvr>
                                      <p:to>
                                        <p:strVal val="visible"/>
                                      </p:to>
                                    </p:set>
                                    <p:animEffect transition="in" filter="blinds(horizontal)">
                                      <p:cBhvr>
                                        <p:cTn id="27" dur="500"/>
                                        <p:tgtEl>
                                          <p:spTgt spid="43418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4181">
                                            <p:txEl>
                                              <p:pRg st="1" end="1"/>
                                            </p:txEl>
                                          </p:spTgt>
                                        </p:tgtEl>
                                        <p:attrNameLst>
                                          <p:attrName>style.visibility</p:attrName>
                                        </p:attrNameLst>
                                      </p:cBhvr>
                                      <p:to>
                                        <p:strVal val="visible"/>
                                      </p:to>
                                    </p:set>
                                    <p:animEffect transition="in" filter="blinds(horizontal)">
                                      <p:cBhvr>
                                        <p:cTn id="32" dur="500"/>
                                        <p:tgtEl>
                                          <p:spTgt spid="43418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4199"/>
                                        </p:tgtEl>
                                        <p:attrNameLst>
                                          <p:attrName>style.visibility</p:attrName>
                                        </p:attrNameLst>
                                      </p:cBhvr>
                                      <p:to>
                                        <p:strVal val="visible"/>
                                      </p:to>
                                    </p:set>
                                    <p:animEffect transition="in" filter="blinds(horizontal)">
                                      <p:cBhvr>
                                        <p:cTn id="37" dur="500"/>
                                        <p:tgtEl>
                                          <p:spTgt spid="43419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34181">
                                            <p:txEl>
                                              <p:pRg st="2" end="2"/>
                                            </p:txEl>
                                          </p:spTgt>
                                        </p:tgtEl>
                                        <p:attrNameLst>
                                          <p:attrName>style.visibility</p:attrName>
                                        </p:attrNameLst>
                                      </p:cBhvr>
                                      <p:to>
                                        <p:strVal val="visible"/>
                                      </p:to>
                                    </p:set>
                                    <p:animEffect transition="in" filter="blinds(horizontal)">
                                      <p:cBhvr>
                                        <p:cTn id="42" dur="500"/>
                                        <p:tgtEl>
                                          <p:spTgt spid="43418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4183"/>
                                        </p:tgtEl>
                                        <p:attrNameLst>
                                          <p:attrName>style.visibility</p:attrName>
                                        </p:attrNameLst>
                                      </p:cBhvr>
                                      <p:to>
                                        <p:strVal val="visible"/>
                                      </p:to>
                                    </p:set>
                                    <p:animEffect transition="in" filter="blinds(horizontal)">
                                      <p:cBhvr>
                                        <p:cTn id="52" dur="500"/>
                                        <p:tgtEl>
                                          <p:spTgt spid="43418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4196"/>
                                        </p:tgtEl>
                                        <p:attrNameLst>
                                          <p:attrName>style.visibility</p:attrName>
                                        </p:attrNameLst>
                                      </p:cBhvr>
                                      <p:to>
                                        <p:strVal val="visible"/>
                                      </p:to>
                                    </p:set>
                                    <p:animEffect transition="in" filter="blinds(horizontal)">
                                      <p:cBhvr>
                                        <p:cTn id="57" dur="500"/>
                                        <p:tgtEl>
                                          <p:spTgt spid="43419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4197"/>
                                        </p:tgtEl>
                                        <p:attrNameLst>
                                          <p:attrName>style.visibility</p:attrName>
                                        </p:attrNameLst>
                                      </p:cBhvr>
                                      <p:to>
                                        <p:strVal val="visible"/>
                                      </p:to>
                                    </p:set>
                                    <p:animEffect transition="in" filter="blinds(horizontal)">
                                      <p:cBhvr>
                                        <p:cTn id="62" dur="500"/>
                                        <p:tgtEl>
                                          <p:spTgt spid="43419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34201"/>
                                        </p:tgtEl>
                                        <p:attrNameLst>
                                          <p:attrName>style.visibility</p:attrName>
                                        </p:attrNameLst>
                                      </p:cBhvr>
                                      <p:to>
                                        <p:strVal val="visible"/>
                                      </p:to>
                                    </p:set>
                                    <p:animEffect transition="in" filter="blinds(horizontal)">
                                      <p:cBhvr>
                                        <p:cTn id="67" dur="500"/>
                                        <p:tgtEl>
                                          <p:spTgt spid="43420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34202"/>
                                        </p:tgtEl>
                                        <p:attrNameLst>
                                          <p:attrName>style.visibility</p:attrName>
                                        </p:attrNameLst>
                                      </p:cBhvr>
                                      <p:to>
                                        <p:strVal val="visible"/>
                                      </p:to>
                                    </p:set>
                                    <p:animEffect transition="in" filter="blinds(horizontal)">
                                      <p:cBhvr>
                                        <p:cTn id="72" dur="500"/>
                                        <p:tgtEl>
                                          <p:spTgt spid="43420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blinds(horizontal)">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0" grpId="0" autoUpdateAnimBg="0"/>
      <p:bldP spid="434181" grpId="0" build="allAtOnce" autoUpdateAnimBg="0"/>
      <p:bldP spid="434183" grpId="0" autoUpdateAnimBg="0"/>
      <p:bldP spid="434196" grpId="0"/>
      <p:bldP spid="434197" grpId="0" autoUpdateAnimBg="0"/>
      <p:bldP spid="434199" grpId="0"/>
      <p:bldP spid="434201" grpId="0"/>
      <p:bldP spid="434202" grpId="0" autoUpdateAnimBg="0"/>
      <p:bldP spid="25" grpId="0"/>
      <p:bldP spid="587802" grpId="0"/>
      <p:bldP spid="58780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7250" name="Picture 2" descr="全相联映射的Cache组织示意图"/>
          <p:cNvPicPr>
            <a:picLocks noChangeAspect="1" noChangeArrowheads="1"/>
          </p:cNvPicPr>
          <p:nvPr/>
        </p:nvPicPr>
        <p:blipFill>
          <a:blip r:embed="rId3"/>
          <a:srcRect/>
          <a:stretch>
            <a:fillRect/>
          </a:stretch>
        </p:blipFill>
        <p:spPr bwMode="auto">
          <a:xfrm>
            <a:off x="3387725" y="1487488"/>
            <a:ext cx="5741988" cy="4686300"/>
          </a:xfrm>
          <a:prstGeom prst="rect">
            <a:avLst/>
          </a:prstGeom>
          <a:noFill/>
          <a:ln w="9525">
            <a:noFill/>
            <a:miter lim="800000"/>
            <a:headEnd/>
            <a:tailEnd/>
          </a:ln>
        </p:spPr>
      </p:pic>
      <p:sp>
        <p:nvSpPr>
          <p:cNvPr id="588803" name="Rectangle 4"/>
          <p:cNvSpPr>
            <a:spLocks noGrp="1" noChangeArrowheads="1"/>
          </p:cNvSpPr>
          <p:nvPr>
            <p:ph type="title" idx="4294967295"/>
          </p:nvPr>
        </p:nvSpPr>
        <p:spPr>
          <a:xfrm>
            <a:off x="236538" y="250825"/>
            <a:ext cx="8807450" cy="361950"/>
          </a:xfrm>
          <a:noFill/>
        </p:spPr>
        <p:txBody>
          <a:bodyPr lIns="91440" tIns="45720" rIns="91440" bIns="45720" anchor="ctr"/>
          <a:lstStyle/>
          <a:p>
            <a:pPr eaLnBrk="1" hangingPunct="1"/>
            <a:r>
              <a:rPr lang="zh-CN" altLang="en-US"/>
              <a:t>       全相联映射</a:t>
            </a:r>
            <a:r>
              <a:rPr lang="en-US" altLang="zh-CN"/>
              <a:t>Cache</a:t>
            </a:r>
            <a:r>
              <a:rPr lang="zh-CN" altLang="en-US"/>
              <a:t>组织示意图</a:t>
            </a:r>
          </a:p>
        </p:txBody>
      </p:sp>
      <p:sp>
        <p:nvSpPr>
          <p:cNvPr id="437254" name="Text Box 6"/>
          <p:cNvSpPr txBox="1">
            <a:spLocks noChangeArrowheads="1"/>
          </p:cNvSpPr>
          <p:nvPr/>
        </p:nvSpPr>
        <p:spPr bwMode="auto">
          <a:xfrm>
            <a:off x="161925" y="3429000"/>
            <a:ext cx="2801938" cy="1371600"/>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2000" b="1">
                <a:solidFill>
                  <a:srgbClr val="0000FF"/>
                </a:solidFill>
                <a:ea typeface="黑体" pitchFamily="49" charset="-122"/>
                <a:cs typeface="Arial" pitchFamily="34" charset="0"/>
              </a:rPr>
              <a:t>Cache</a:t>
            </a:r>
            <a:r>
              <a:rPr kumimoji="1" lang="zh-CN" altLang="en-US" sz="2000" b="1">
                <a:solidFill>
                  <a:srgbClr val="0000FF"/>
                </a:solidFill>
                <a:ea typeface="黑体" pitchFamily="49" charset="-122"/>
                <a:cs typeface="Arial" pitchFamily="34" charset="0"/>
              </a:rPr>
              <a:t>标记（</a:t>
            </a:r>
            <a:r>
              <a:rPr kumimoji="1" lang="en-US" altLang="zh-CN" sz="2000" b="1">
                <a:solidFill>
                  <a:srgbClr val="0000FF"/>
                </a:solidFill>
                <a:ea typeface="黑体" pitchFamily="49" charset="-122"/>
                <a:cs typeface="Arial" pitchFamily="34" charset="0"/>
              </a:rPr>
              <a:t>tag</a:t>
            </a:r>
            <a:r>
              <a:rPr kumimoji="1" lang="zh-CN" altLang="en-US" sz="2000" b="1">
                <a:solidFill>
                  <a:srgbClr val="0000FF"/>
                </a:solidFill>
                <a:ea typeface="黑体" pitchFamily="49" charset="-122"/>
                <a:cs typeface="Arial" pitchFamily="34" charset="0"/>
              </a:rPr>
              <a:t>）指出对应行取自哪个主存块</a:t>
            </a:r>
          </a:p>
          <a:p>
            <a:pPr eaLnBrk="1" hangingPunct="1">
              <a:spcBef>
                <a:spcPct val="50000"/>
              </a:spcBef>
            </a:pPr>
            <a:r>
              <a:rPr kumimoji="1" lang="zh-CN" altLang="en-US" sz="2000" b="1">
                <a:solidFill>
                  <a:srgbClr val="0000FF"/>
                </a:solidFill>
                <a:ea typeface="黑体" pitchFamily="49" charset="-122"/>
                <a:cs typeface="Arial" pitchFamily="34" charset="0"/>
              </a:rPr>
              <a:t>主存</a:t>
            </a:r>
            <a:r>
              <a:rPr kumimoji="1" lang="en-US" altLang="zh-CN" sz="2000" b="1">
                <a:solidFill>
                  <a:srgbClr val="0000FF"/>
                </a:solidFill>
                <a:ea typeface="黑体" pitchFamily="49" charset="-122"/>
                <a:cs typeface="Arial" pitchFamily="34" charset="0"/>
              </a:rPr>
              <a:t>tag</a:t>
            </a:r>
            <a:r>
              <a:rPr kumimoji="1" lang="zh-CN" altLang="en-US" sz="2000" b="1">
                <a:solidFill>
                  <a:srgbClr val="0000FF"/>
                </a:solidFill>
                <a:ea typeface="黑体" pitchFamily="49" charset="-122"/>
                <a:cs typeface="Arial" pitchFamily="34" charset="0"/>
              </a:rPr>
              <a:t>指出对应地址位于哪个主存块</a:t>
            </a:r>
          </a:p>
        </p:txBody>
      </p:sp>
      <p:sp>
        <p:nvSpPr>
          <p:cNvPr id="437255" name="Line 7"/>
          <p:cNvSpPr>
            <a:spLocks noChangeShapeType="1"/>
          </p:cNvSpPr>
          <p:nvPr/>
        </p:nvSpPr>
        <p:spPr bwMode="auto">
          <a:xfrm flipV="1">
            <a:off x="2185988" y="2798763"/>
            <a:ext cx="1665287" cy="630237"/>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437256" name="Line 8"/>
          <p:cNvSpPr>
            <a:spLocks noChangeShapeType="1"/>
          </p:cNvSpPr>
          <p:nvPr/>
        </p:nvSpPr>
        <p:spPr bwMode="auto">
          <a:xfrm>
            <a:off x="2546350" y="4464050"/>
            <a:ext cx="1574800" cy="930275"/>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437260" name="Text Box 12"/>
          <p:cNvSpPr txBox="1">
            <a:spLocks noChangeArrowheads="1"/>
          </p:cNvSpPr>
          <p:nvPr/>
        </p:nvSpPr>
        <p:spPr bwMode="auto">
          <a:xfrm>
            <a:off x="250825" y="5049838"/>
            <a:ext cx="2476500"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cs typeface="Arial" pitchFamily="34" charset="0"/>
              </a:rPr>
              <a:t>如何对</a:t>
            </a:r>
            <a:r>
              <a:rPr kumimoji="1" lang="en-US" altLang="zh-CN" sz="2000" b="1">
                <a:solidFill>
                  <a:srgbClr val="CC0000"/>
                </a:solidFill>
                <a:ea typeface="黑体" pitchFamily="49" charset="-122"/>
                <a:cs typeface="Arial" pitchFamily="34" charset="0"/>
              </a:rPr>
              <a:t>01E0CH</a:t>
            </a:r>
            <a:r>
              <a:rPr kumimoji="1" lang="zh-CN" altLang="en-US" sz="2000" b="1">
                <a:solidFill>
                  <a:srgbClr val="CC0000"/>
                </a:solidFill>
                <a:ea typeface="黑体" pitchFamily="49" charset="-122"/>
                <a:cs typeface="Arial" pitchFamily="34" charset="0"/>
              </a:rPr>
              <a:t>单元进行访问？</a:t>
            </a:r>
          </a:p>
        </p:txBody>
      </p:sp>
      <p:sp>
        <p:nvSpPr>
          <p:cNvPr id="437261" name="Text Box 13"/>
          <p:cNvSpPr txBox="1">
            <a:spLocks noChangeArrowheads="1"/>
          </p:cNvSpPr>
          <p:nvPr/>
        </p:nvSpPr>
        <p:spPr bwMode="auto">
          <a:xfrm>
            <a:off x="250825" y="5859463"/>
            <a:ext cx="3511550"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en-US" altLang="zh-CN" sz="2000" b="1">
                <a:solidFill>
                  <a:srgbClr val="FF0000"/>
                </a:solidFill>
                <a:ea typeface="黑体" pitchFamily="49" charset="-122"/>
              </a:rPr>
              <a:t>0000 0001 111</a:t>
            </a:r>
            <a:r>
              <a:rPr kumimoji="1" lang="en-US" altLang="zh-CN" sz="2000" b="1">
                <a:solidFill>
                  <a:srgbClr val="0000FF"/>
                </a:solidFill>
                <a:ea typeface="黑体" pitchFamily="49" charset="-122"/>
              </a:rPr>
              <a:t>0 0000 1100B  </a:t>
            </a:r>
            <a:r>
              <a:rPr kumimoji="1" lang="zh-CN" altLang="en-US" sz="2000" b="1">
                <a:solidFill>
                  <a:srgbClr val="0000FF"/>
                </a:solidFill>
                <a:ea typeface="黑体" pitchFamily="49" charset="-122"/>
              </a:rPr>
              <a:t>是第</a:t>
            </a:r>
            <a:r>
              <a:rPr kumimoji="1" lang="en-US" altLang="zh-CN" sz="2000" b="1">
                <a:solidFill>
                  <a:srgbClr val="0000FF"/>
                </a:solidFill>
                <a:ea typeface="黑体" pitchFamily="49" charset="-122"/>
              </a:rPr>
              <a:t>15</a:t>
            </a:r>
            <a:r>
              <a:rPr kumimoji="1" lang="zh-CN" altLang="en-US" sz="2000" b="1">
                <a:solidFill>
                  <a:srgbClr val="0000FF"/>
                </a:solidFill>
                <a:ea typeface="黑体" pitchFamily="49" charset="-122"/>
              </a:rPr>
              <a:t>块中的第</a:t>
            </a:r>
            <a:r>
              <a:rPr kumimoji="1" lang="en-US" altLang="zh-CN" sz="2000" b="1">
                <a:solidFill>
                  <a:srgbClr val="0000FF"/>
                </a:solidFill>
                <a:ea typeface="黑体" pitchFamily="49" charset="-122"/>
              </a:rPr>
              <a:t>12</a:t>
            </a:r>
            <a:r>
              <a:rPr kumimoji="1" lang="zh-CN" altLang="en-US" sz="2000" b="1">
                <a:solidFill>
                  <a:srgbClr val="0000FF"/>
                </a:solidFill>
                <a:ea typeface="黑体" pitchFamily="49" charset="-122"/>
              </a:rPr>
              <a:t>个单元！</a:t>
            </a:r>
          </a:p>
        </p:txBody>
      </p:sp>
      <p:sp>
        <p:nvSpPr>
          <p:cNvPr id="437262" name="Rectangle 14"/>
          <p:cNvSpPr>
            <a:spLocks noChangeArrowheads="1"/>
          </p:cNvSpPr>
          <p:nvPr/>
        </p:nvSpPr>
        <p:spPr bwMode="auto">
          <a:xfrm>
            <a:off x="7858125" y="3924300"/>
            <a:ext cx="900113" cy="360363"/>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588810" name="Rectangle 17"/>
          <p:cNvSpPr>
            <a:spLocks noChangeArrowheads="1"/>
          </p:cNvSpPr>
          <p:nvPr/>
        </p:nvSpPr>
        <p:spPr bwMode="auto">
          <a:xfrm>
            <a:off x="4797425" y="819150"/>
            <a:ext cx="3870325" cy="396875"/>
          </a:xfrm>
          <a:prstGeom prst="rect">
            <a:avLst/>
          </a:prstGeom>
          <a:noFill/>
          <a:ln w="9525">
            <a:noFill/>
            <a:miter lim="800000"/>
            <a:headEnd/>
            <a:tailEnd/>
          </a:ln>
        </p:spPr>
        <p:txBody>
          <a:bodyPr lIns="0" tIns="0" rIns="0" bIns="0">
            <a:spAutoFit/>
          </a:bodyPr>
          <a:lstStyle/>
          <a:p>
            <a:pPr eaLnBrk="1" hangingPunct="1">
              <a:lnSpc>
                <a:spcPct val="130000"/>
              </a:lnSpc>
              <a:spcBef>
                <a:spcPct val="30000"/>
              </a:spcBef>
              <a:buClr>
                <a:schemeClr val="accent1"/>
              </a:buClr>
              <a:buSzPct val="80000"/>
              <a:buFont typeface="Wingdings" pitchFamily="2" charset="2"/>
              <a:buNone/>
            </a:pPr>
            <a:r>
              <a:rPr kumimoji="1" lang="zh-CN" altLang="en-US" sz="2000" b="1">
                <a:ea typeface="黑体" pitchFamily="49" charset="-122"/>
              </a:rPr>
              <a:t>每个主存块可装到</a:t>
            </a:r>
            <a:r>
              <a:rPr kumimoji="1" lang="en-US" altLang="zh-CN" sz="2000" b="1">
                <a:ea typeface="黑体" pitchFamily="49" charset="-122"/>
              </a:rPr>
              <a:t>Cache</a:t>
            </a:r>
            <a:r>
              <a:rPr kumimoji="1" lang="zh-CN" altLang="en-US" sz="2000" b="1">
                <a:ea typeface="黑体" pitchFamily="49" charset="-122"/>
              </a:rPr>
              <a:t>任一行中。</a:t>
            </a:r>
          </a:p>
        </p:txBody>
      </p:sp>
      <p:sp>
        <p:nvSpPr>
          <p:cNvPr id="588811" name="Rectangle 18"/>
          <p:cNvSpPr>
            <a:spLocks noChangeArrowheads="1"/>
          </p:cNvSpPr>
          <p:nvPr/>
        </p:nvSpPr>
        <p:spPr bwMode="auto">
          <a:xfrm>
            <a:off x="206375" y="279400"/>
            <a:ext cx="2025650" cy="30480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0000FF"/>
                </a:solidFill>
                <a:ea typeface="黑体" pitchFamily="49" charset="-122"/>
              </a:rPr>
              <a:t>假定</a:t>
            </a:r>
            <a:r>
              <a:rPr kumimoji="1" lang="zh-CN" altLang="en-US" sz="2000" b="1">
                <a:solidFill>
                  <a:srgbClr val="0000FF"/>
                </a:solidFill>
                <a:ea typeface="黑体" pitchFamily="49" charset="-122"/>
                <a:cs typeface="Arial" pitchFamily="34" charset="0"/>
              </a:rPr>
              <a:t>数据在主存和</a:t>
            </a:r>
            <a:r>
              <a:rPr kumimoji="1" lang="en-US" altLang="zh-CN" sz="2000" b="1">
                <a:solidFill>
                  <a:srgbClr val="0000FF"/>
                </a:solidFill>
                <a:ea typeface="黑体" pitchFamily="49" charset="-122"/>
                <a:cs typeface="Arial" pitchFamily="34" charset="0"/>
              </a:rPr>
              <a:t>Cache</a:t>
            </a:r>
            <a:r>
              <a:rPr kumimoji="1" lang="zh-CN" altLang="en-US" sz="2000" b="1">
                <a:solidFill>
                  <a:srgbClr val="0000FF"/>
                </a:solidFill>
                <a:ea typeface="黑体" pitchFamily="49" charset="-122"/>
                <a:cs typeface="Arial" pitchFamily="34" charset="0"/>
              </a:rPr>
              <a:t>间的传送单位为512字。</a:t>
            </a:r>
          </a:p>
          <a:p>
            <a:pPr eaLnBrk="1" hangingPunct="1">
              <a:spcBef>
                <a:spcPct val="50000"/>
              </a:spcBef>
            </a:pPr>
            <a:r>
              <a:rPr kumimoji="1" lang="en-US" altLang="zh-CN" sz="2000" b="1">
                <a:solidFill>
                  <a:srgbClr val="0000FF"/>
                </a:solidFill>
                <a:ea typeface="黑体" pitchFamily="49" charset="-122"/>
                <a:cs typeface="Arial" pitchFamily="34" charset="0"/>
              </a:rPr>
              <a:t>Cache</a:t>
            </a:r>
            <a:r>
              <a:rPr kumimoji="1" lang="zh-CN" altLang="en-US" sz="2000" b="1">
                <a:solidFill>
                  <a:srgbClr val="0000FF"/>
                </a:solidFill>
                <a:ea typeface="黑体" pitchFamily="49" charset="-122"/>
                <a:cs typeface="Arial" pitchFamily="34" charset="0"/>
              </a:rPr>
              <a:t>大小：2</a:t>
            </a:r>
            <a:r>
              <a:rPr kumimoji="1" lang="zh-CN" altLang="en-US" sz="2000" b="1" baseline="30000">
                <a:solidFill>
                  <a:srgbClr val="0000FF"/>
                </a:solidFill>
                <a:ea typeface="黑体" pitchFamily="49" charset="-122"/>
                <a:cs typeface="Arial" pitchFamily="34" charset="0"/>
              </a:rPr>
              <a:t>13</a:t>
            </a:r>
            <a:r>
              <a:rPr kumimoji="1" lang="zh-CN" altLang="en-US" sz="2000" b="1">
                <a:solidFill>
                  <a:srgbClr val="0000FF"/>
                </a:solidFill>
                <a:ea typeface="黑体" pitchFamily="49" charset="-122"/>
                <a:cs typeface="Arial" pitchFamily="34" charset="0"/>
              </a:rPr>
              <a:t>字=8</a:t>
            </a:r>
            <a:r>
              <a:rPr kumimoji="1" lang="en-US" altLang="zh-CN" sz="2000" b="1">
                <a:solidFill>
                  <a:srgbClr val="0000FF"/>
                </a:solidFill>
                <a:ea typeface="黑体" pitchFamily="49" charset="-122"/>
                <a:cs typeface="Arial" pitchFamily="34" charset="0"/>
              </a:rPr>
              <a:t>K</a:t>
            </a:r>
            <a:r>
              <a:rPr kumimoji="1" lang="zh-CN" altLang="en-US" sz="2000" b="1">
                <a:solidFill>
                  <a:srgbClr val="0000FF"/>
                </a:solidFill>
                <a:ea typeface="黑体" pitchFamily="49" charset="-122"/>
                <a:cs typeface="Arial" pitchFamily="34" charset="0"/>
              </a:rPr>
              <a:t>字=16行 </a:t>
            </a:r>
            <a:r>
              <a:rPr kumimoji="1" lang="en-US" altLang="zh-CN" sz="2000" b="1">
                <a:solidFill>
                  <a:srgbClr val="0000FF"/>
                </a:solidFill>
                <a:ea typeface="黑体" pitchFamily="49" charset="-122"/>
                <a:cs typeface="Arial" pitchFamily="34" charset="0"/>
              </a:rPr>
              <a:t>x 512</a:t>
            </a:r>
            <a:r>
              <a:rPr kumimoji="1" lang="zh-CN" altLang="en-US" sz="2000" b="1">
                <a:solidFill>
                  <a:srgbClr val="0000FF"/>
                </a:solidFill>
                <a:ea typeface="黑体" pitchFamily="49" charset="-122"/>
                <a:cs typeface="Arial" pitchFamily="34" charset="0"/>
              </a:rPr>
              <a:t>字/ 行</a:t>
            </a:r>
          </a:p>
          <a:p>
            <a:pPr eaLnBrk="1" hangingPunct="1">
              <a:spcBef>
                <a:spcPct val="50000"/>
              </a:spcBef>
            </a:pPr>
            <a:r>
              <a:rPr kumimoji="1" lang="zh-CN" altLang="en-US" sz="2000" b="1">
                <a:solidFill>
                  <a:srgbClr val="0000FF"/>
                </a:solidFill>
                <a:ea typeface="黑体" pitchFamily="49" charset="-122"/>
                <a:cs typeface="Arial" pitchFamily="34" charset="0"/>
              </a:rPr>
              <a:t> 主存大小：2</a:t>
            </a:r>
            <a:r>
              <a:rPr kumimoji="1" lang="zh-CN" altLang="en-US" sz="2000" b="1" baseline="30000">
                <a:solidFill>
                  <a:srgbClr val="0000FF"/>
                </a:solidFill>
                <a:ea typeface="黑体" pitchFamily="49" charset="-122"/>
                <a:cs typeface="Arial" pitchFamily="34" charset="0"/>
              </a:rPr>
              <a:t>20</a:t>
            </a:r>
            <a:r>
              <a:rPr kumimoji="1" lang="zh-CN" altLang="en-US" sz="2000" b="1">
                <a:solidFill>
                  <a:srgbClr val="0000FF"/>
                </a:solidFill>
                <a:ea typeface="黑体" pitchFamily="49" charset="-122"/>
                <a:cs typeface="Arial" pitchFamily="34" charset="0"/>
              </a:rPr>
              <a:t>字=1024</a:t>
            </a:r>
            <a:r>
              <a:rPr kumimoji="1" lang="en-US" altLang="zh-CN" sz="2000" b="1">
                <a:solidFill>
                  <a:srgbClr val="0000FF"/>
                </a:solidFill>
                <a:ea typeface="黑体" pitchFamily="49" charset="-122"/>
                <a:cs typeface="Arial" pitchFamily="34" charset="0"/>
              </a:rPr>
              <a:t>K</a:t>
            </a:r>
            <a:r>
              <a:rPr kumimoji="1" lang="zh-CN" altLang="en-US" sz="2000" b="1">
                <a:solidFill>
                  <a:srgbClr val="0000FF"/>
                </a:solidFill>
                <a:ea typeface="黑体" pitchFamily="49" charset="-122"/>
                <a:cs typeface="Arial" pitchFamily="34" charset="0"/>
              </a:rPr>
              <a:t>字=2048块 </a:t>
            </a:r>
            <a:r>
              <a:rPr kumimoji="1" lang="en-US" altLang="zh-CN" sz="2000" b="1">
                <a:solidFill>
                  <a:srgbClr val="0000FF"/>
                </a:solidFill>
                <a:ea typeface="黑体" pitchFamily="49" charset="-122"/>
                <a:cs typeface="Arial" pitchFamily="34" charset="0"/>
              </a:rPr>
              <a:t>x 512</a:t>
            </a:r>
            <a:r>
              <a:rPr kumimoji="1" lang="zh-CN" altLang="en-US" sz="2000" b="1">
                <a:solidFill>
                  <a:srgbClr val="0000FF"/>
                </a:solidFill>
                <a:ea typeface="黑体" pitchFamily="49" charset="-122"/>
                <a:cs typeface="Arial" pitchFamily="34" charset="0"/>
              </a:rPr>
              <a:t>字/ 块</a:t>
            </a:r>
          </a:p>
        </p:txBody>
      </p:sp>
      <p:sp>
        <p:nvSpPr>
          <p:cNvPr id="437267" name="Rectangle 19"/>
          <p:cNvSpPr>
            <a:spLocks noChangeArrowheads="1"/>
          </p:cNvSpPr>
          <p:nvPr/>
        </p:nvSpPr>
        <p:spPr bwMode="auto">
          <a:xfrm>
            <a:off x="2997200" y="3429000"/>
            <a:ext cx="1574800" cy="274638"/>
          </a:xfrm>
          <a:prstGeom prst="rect">
            <a:avLst/>
          </a:prstGeom>
          <a:noFill/>
          <a:ln w="9525">
            <a:noFill/>
            <a:miter lim="800000"/>
            <a:headEnd/>
            <a:tailEnd/>
          </a:ln>
        </p:spPr>
        <p:txBody>
          <a:bodyPr lIns="0" tIns="0" rIns="0" bIns="0">
            <a:spAutoFit/>
          </a:bodyPr>
          <a:lstStyle/>
          <a:p>
            <a:pPr eaLnBrk="1" hangingPunct="1">
              <a:spcBef>
                <a:spcPct val="50000"/>
              </a:spcBef>
            </a:pPr>
            <a:r>
              <a:rPr kumimoji="1" lang="en-US" altLang="zh-CN" sz="1800" b="1">
                <a:solidFill>
                  <a:srgbClr val="FF0000"/>
                </a:solidFill>
                <a:ea typeface="黑体" pitchFamily="49" charset="-122"/>
              </a:rPr>
              <a:t>0000 0001 111</a:t>
            </a:r>
            <a:endParaRPr kumimoji="1" lang="zh-CN" altLang="en-US" sz="1800" b="1">
              <a:solidFill>
                <a:srgbClr val="FF0000"/>
              </a:solidFill>
              <a:ea typeface="黑体" pitchFamily="49" charset="-122"/>
            </a:endParaRPr>
          </a:p>
        </p:txBody>
      </p:sp>
      <p:sp>
        <p:nvSpPr>
          <p:cNvPr id="437268" name="Text Box 20"/>
          <p:cNvSpPr txBox="1">
            <a:spLocks noChangeArrowheads="1"/>
          </p:cNvSpPr>
          <p:nvPr/>
        </p:nvSpPr>
        <p:spPr bwMode="auto">
          <a:xfrm>
            <a:off x="2411413" y="819150"/>
            <a:ext cx="1844675"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cs typeface="Arial" pitchFamily="34" charset="0"/>
              </a:rPr>
              <a:t>按内容访问，是相联存取方式！</a:t>
            </a:r>
          </a:p>
        </p:txBody>
      </p:sp>
      <p:sp>
        <p:nvSpPr>
          <p:cNvPr id="437269" name="Text Box 21"/>
          <p:cNvSpPr txBox="1">
            <a:spLocks noChangeArrowheads="1"/>
          </p:cNvSpPr>
          <p:nvPr/>
        </p:nvSpPr>
        <p:spPr bwMode="auto">
          <a:xfrm>
            <a:off x="2411413" y="1584325"/>
            <a:ext cx="1485900" cy="6096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ea typeface="黑体" pitchFamily="49" charset="-122"/>
                <a:cs typeface="Arial" pitchFamily="34" charset="0"/>
              </a:rPr>
              <a:t>如何实现按内容访问？</a:t>
            </a:r>
          </a:p>
        </p:txBody>
      </p:sp>
      <p:sp>
        <p:nvSpPr>
          <p:cNvPr id="437270" name="Text Box 22"/>
          <p:cNvSpPr txBox="1">
            <a:spLocks noChangeArrowheads="1"/>
          </p:cNvSpPr>
          <p:nvPr/>
        </p:nvSpPr>
        <p:spPr bwMode="auto">
          <a:xfrm>
            <a:off x="2457450" y="2314575"/>
            <a:ext cx="1485900" cy="30480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a:ea typeface="黑体" pitchFamily="49" charset="-122"/>
                <a:cs typeface="Arial" pitchFamily="34" charset="0"/>
              </a:rPr>
              <a:t>直接比较！</a:t>
            </a:r>
          </a:p>
        </p:txBody>
      </p:sp>
      <p:sp>
        <p:nvSpPr>
          <p:cNvPr id="16" name="Text Box 13"/>
          <p:cNvSpPr txBox="1">
            <a:spLocks noChangeArrowheads="1"/>
          </p:cNvSpPr>
          <p:nvPr/>
        </p:nvSpPr>
        <p:spPr bwMode="auto">
          <a:xfrm>
            <a:off x="4032250" y="6129338"/>
            <a:ext cx="4095750" cy="609600"/>
          </a:xfrm>
          <a:prstGeom prst="rect">
            <a:avLst/>
          </a:prstGeom>
          <a:solidFill>
            <a:schemeClr val="bg1"/>
          </a:solidFill>
          <a:ln w="9525">
            <a:noFill/>
            <a:miter lim="800000"/>
            <a:headEnd/>
            <a:tailEnd/>
          </a:ln>
        </p:spPr>
        <p:txBody>
          <a:bodyPr lIns="0" tIns="0" rIns="0" bIns="0">
            <a:spAutoFit/>
          </a:bodyPr>
          <a:lstStyle/>
          <a:p>
            <a:pPr eaLnBrk="1" hangingPunct="1"/>
            <a:r>
              <a:rPr kumimoji="1" lang="zh-CN" altLang="en-US" sz="2000" b="1">
                <a:solidFill>
                  <a:srgbClr val="FF0000"/>
                </a:solidFill>
                <a:ea typeface="黑体" pitchFamily="49" charset="-122"/>
              </a:rPr>
              <a:t>为何地址中没有</a:t>
            </a:r>
            <a:r>
              <a:rPr kumimoji="1" lang="en-US" altLang="zh-CN" sz="2000" b="1">
                <a:solidFill>
                  <a:srgbClr val="FF0000"/>
                </a:solidFill>
                <a:ea typeface="黑体" pitchFamily="49" charset="-122"/>
              </a:rPr>
              <a:t>cache</a:t>
            </a:r>
            <a:r>
              <a:rPr kumimoji="1" lang="zh-CN" altLang="en-US" sz="2000" b="1">
                <a:solidFill>
                  <a:srgbClr val="FF0000"/>
                </a:solidFill>
                <a:ea typeface="黑体" pitchFamily="49" charset="-122"/>
              </a:rPr>
              <a:t>索引字段？</a:t>
            </a:r>
            <a:endParaRPr kumimoji="1" lang="en-US" altLang="zh-CN" sz="2000" b="1">
              <a:solidFill>
                <a:srgbClr val="FF0000"/>
              </a:solidFill>
              <a:ea typeface="黑体" pitchFamily="49" charset="-122"/>
            </a:endParaRPr>
          </a:p>
          <a:p>
            <a:pPr eaLnBrk="1" hangingPunct="1"/>
            <a:r>
              <a:rPr kumimoji="1" lang="zh-CN" altLang="en-US" sz="2000" b="1">
                <a:solidFill>
                  <a:srgbClr val="0000FF"/>
                </a:solidFill>
                <a:ea typeface="黑体" pitchFamily="49" charset="-122"/>
              </a:rPr>
              <a:t>因为可映射到任意一个</a:t>
            </a:r>
            <a:r>
              <a:rPr kumimoji="1" lang="en-US" altLang="zh-CN" sz="2000" b="1">
                <a:solidFill>
                  <a:srgbClr val="0000FF"/>
                </a:solidFill>
                <a:ea typeface="黑体" pitchFamily="49" charset="-122"/>
              </a:rPr>
              <a:t>cache</a:t>
            </a:r>
            <a:r>
              <a:rPr kumimoji="1" lang="zh-CN" altLang="en-US" sz="2000" b="1">
                <a:solidFill>
                  <a:srgbClr val="0000FF"/>
                </a:solidFill>
                <a:ea typeface="黑体" pitchFamily="49" charset="-122"/>
              </a:rPr>
              <a:t>行中！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260"/>
                                        </p:tgtEl>
                                        <p:attrNameLst>
                                          <p:attrName>style.visibility</p:attrName>
                                        </p:attrNameLst>
                                      </p:cBhvr>
                                      <p:to>
                                        <p:strVal val="visible"/>
                                      </p:to>
                                    </p:set>
                                    <p:animEffect transition="in" filter="blinds(horizontal)">
                                      <p:cBhvr>
                                        <p:cTn id="7" dur="500"/>
                                        <p:tgtEl>
                                          <p:spTgt spid="4372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7261"/>
                                        </p:tgtEl>
                                        <p:attrNameLst>
                                          <p:attrName>style.visibility</p:attrName>
                                        </p:attrNameLst>
                                      </p:cBhvr>
                                      <p:to>
                                        <p:strVal val="visible"/>
                                      </p:to>
                                    </p:set>
                                    <p:animEffect transition="in" filter="blinds(horizontal)">
                                      <p:cBhvr>
                                        <p:cTn id="12" dur="500"/>
                                        <p:tgtEl>
                                          <p:spTgt spid="4372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7262"/>
                                        </p:tgtEl>
                                        <p:attrNameLst>
                                          <p:attrName>style.visibility</p:attrName>
                                        </p:attrNameLst>
                                      </p:cBhvr>
                                      <p:to>
                                        <p:strVal val="visible"/>
                                      </p:to>
                                    </p:set>
                                    <p:animEffect transition="in" filter="blinds(horizontal)">
                                      <p:cBhvr>
                                        <p:cTn id="17" dur="500"/>
                                        <p:tgtEl>
                                          <p:spTgt spid="4372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7267"/>
                                        </p:tgtEl>
                                        <p:attrNameLst>
                                          <p:attrName>style.visibility</p:attrName>
                                        </p:attrNameLst>
                                      </p:cBhvr>
                                      <p:to>
                                        <p:strVal val="visible"/>
                                      </p:to>
                                    </p:set>
                                    <p:animEffect transition="in" filter="blinds(horizontal)">
                                      <p:cBhvr>
                                        <p:cTn id="22" dur="500"/>
                                        <p:tgtEl>
                                          <p:spTgt spid="4372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7268"/>
                                        </p:tgtEl>
                                        <p:attrNameLst>
                                          <p:attrName>style.visibility</p:attrName>
                                        </p:attrNameLst>
                                      </p:cBhvr>
                                      <p:to>
                                        <p:strVal val="visible"/>
                                      </p:to>
                                    </p:set>
                                    <p:animEffect transition="in" filter="blinds(horizontal)">
                                      <p:cBhvr>
                                        <p:cTn id="27" dur="500"/>
                                        <p:tgtEl>
                                          <p:spTgt spid="4372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7269"/>
                                        </p:tgtEl>
                                        <p:attrNameLst>
                                          <p:attrName>style.visibility</p:attrName>
                                        </p:attrNameLst>
                                      </p:cBhvr>
                                      <p:to>
                                        <p:strVal val="visible"/>
                                      </p:to>
                                    </p:set>
                                    <p:animEffect transition="in" filter="blinds(horizontal)">
                                      <p:cBhvr>
                                        <p:cTn id="32" dur="500"/>
                                        <p:tgtEl>
                                          <p:spTgt spid="4372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7270"/>
                                        </p:tgtEl>
                                        <p:attrNameLst>
                                          <p:attrName>style.visibility</p:attrName>
                                        </p:attrNameLst>
                                      </p:cBhvr>
                                      <p:to>
                                        <p:strVal val="visible"/>
                                      </p:to>
                                    </p:set>
                                    <p:animEffect transition="in" filter="blinds(horizontal)">
                                      <p:cBhvr>
                                        <p:cTn id="37" dur="500"/>
                                        <p:tgtEl>
                                          <p:spTgt spid="43727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blinds(horizontal)">
                                      <p:cBhvr>
                                        <p:cTn id="42" dur="500"/>
                                        <p:tgtEl>
                                          <p:spTgt spid="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
                                            <p:txEl>
                                              <p:pRg st="1" end="1"/>
                                            </p:txEl>
                                          </p:spTgt>
                                        </p:tgtEl>
                                        <p:attrNameLst>
                                          <p:attrName>style.visibility</p:attrName>
                                        </p:attrNameLst>
                                      </p:cBhvr>
                                      <p:to>
                                        <p:strVal val="visible"/>
                                      </p:to>
                                    </p:set>
                                    <p:animEffect transition="in" filter="blinds(horizontal)">
                                      <p:cBhvr>
                                        <p:cTn id="47"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60" grpId="0"/>
      <p:bldP spid="437261" grpId="0" animBg="1"/>
      <p:bldP spid="437262" grpId="0" animBg="1"/>
      <p:bldP spid="437267" grpId="0"/>
      <p:bldP spid="437268" grpId="0"/>
      <p:bldP spid="437269" grpId="0" animBg="1"/>
      <p:bldP spid="4372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xfrm>
            <a:off x="515938" y="57150"/>
            <a:ext cx="7499350" cy="581025"/>
          </a:xfrm>
        </p:spPr>
        <p:txBody>
          <a:bodyPr/>
          <a:lstStyle/>
          <a:p>
            <a:r>
              <a:rPr lang="zh-CN" altLang="en-US" sz="4000"/>
              <a:t>层次结构存储系统</a:t>
            </a:r>
          </a:p>
        </p:txBody>
      </p:sp>
      <p:sp>
        <p:nvSpPr>
          <p:cNvPr id="824323" name="Rectangle 3"/>
          <p:cNvSpPr>
            <a:spLocks noGrp="1" noChangeArrowheads="1"/>
          </p:cNvSpPr>
          <p:nvPr>
            <p:ph type="body" idx="1"/>
          </p:nvPr>
        </p:nvSpPr>
        <p:spPr>
          <a:xfrm>
            <a:off x="454025" y="715963"/>
            <a:ext cx="8229600" cy="5911850"/>
          </a:xfrm>
          <a:noFill/>
          <a:ln/>
        </p:spPr>
        <p:txBody>
          <a:bodyPr/>
          <a:lstStyle/>
          <a:p>
            <a:r>
              <a:rPr lang="zh-CN" altLang="en-US" sz="2000">
                <a:latin typeface="微软雅黑" pitchFamily="34" charset="-122"/>
                <a:ea typeface="微软雅黑" pitchFamily="34" charset="-122"/>
              </a:rPr>
              <a:t>分以下六个部分介绍</a:t>
            </a:r>
          </a:p>
          <a:p>
            <a:pPr lvl="1">
              <a:spcBef>
                <a:spcPct val="30000"/>
              </a:spcBef>
            </a:pPr>
            <a:r>
              <a:rPr lang="zh-CN" altLang="en-US" sz="2000">
                <a:latin typeface="微软雅黑" pitchFamily="34" charset="-122"/>
                <a:ea typeface="微软雅黑" pitchFamily="34" charset="-122"/>
              </a:rPr>
              <a:t>第一讲：存储器概述</a:t>
            </a:r>
          </a:p>
          <a:p>
            <a:pPr lvl="1">
              <a:spcBef>
                <a:spcPct val="30000"/>
              </a:spcBef>
            </a:pPr>
            <a:r>
              <a:rPr lang="zh-CN" altLang="en-US" sz="2000">
                <a:latin typeface="微软雅黑" pitchFamily="34" charset="-122"/>
                <a:ea typeface="微软雅黑" pitchFamily="34" charset="-122"/>
              </a:rPr>
              <a:t>第二讲：主存与</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的连接及其读写操作 </a:t>
            </a:r>
          </a:p>
          <a:p>
            <a:pPr lvl="2">
              <a:spcBef>
                <a:spcPct val="30000"/>
              </a:spcBef>
            </a:pPr>
            <a:r>
              <a:rPr lang="zh-CN" altLang="en-US" sz="2000">
                <a:solidFill>
                  <a:srgbClr val="006600"/>
                </a:solidFill>
                <a:latin typeface="微软雅黑" pitchFamily="34" charset="-122"/>
                <a:ea typeface="微软雅黑" pitchFamily="34" charset="-122"/>
              </a:rPr>
              <a:t>主存模块的连接和读写操作</a:t>
            </a:r>
          </a:p>
          <a:p>
            <a:pPr lvl="2">
              <a:spcBef>
                <a:spcPct val="30000"/>
              </a:spcBef>
            </a:pPr>
            <a:r>
              <a:rPr lang="zh-CN" altLang="en-US" sz="2000">
                <a:solidFill>
                  <a:srgbClr val="006600"/>
                </a:solidFill>
                <a:latin typeface="微软雅黑" pitchFamily="34" charset="-122"/>
                <a:ea typeface="微软雅黑" pitchFamily="34" charset="-122"/>
              </a:rPr>
              <a:t>“装入”指令和“存储”指令操作过程 </a:t>
            </a:r>
          </a:p>
          <a:p>
            <a:pPr lvl="1">
              <a:spcBef>
                <a:spcPct val="30000"/>
              </a:spcBef>
            </a:pPr>
            <a:r>
              <a:rPr lang="zh-CN" altLang="en-US" sz="2000">
                <a:latin typeface="微软雅黑" pitchFamily="34" charset="-122"/>
                <a:ea typeface="微软雅黑" pitchFamily="34" charset="-122"/>
              </a:rPr>
              <a:t>第三讲：磁盘存储器 </a:t>
            </a:r>
          </a:p>
          <a:p>
            <a:pPr lvl="1">
              <a:spcBef>
                <a:spcPct val="30000"/>
              </a:spcBef>
            </a:pPr>
            <a:r>
              <a:rPr lang="zh-CN" altLang="en-US" sz="2000">
                <a:solidFill>
                  <a:schemeClr val="accent1"/>
                </a:solidFill>
                <a:latin typeface="微软雅黑" pitchFamily="34" charset="-122"/>
                <a:ea typeface="微软雅黑" pitchFamily="34" charset="-122"/>
              </a:rPr>
              <a:t>第四讲：高速缓冲存储器</a:t>
            </a:r>
            <a:r>
              <a:rPr lang="en-US" altLang="zh-CN" sz="2000">
                <a:solidFill>
                  <a:schemeClr val="accent1"/>
                </a:solidFill>
                <a:latin typeface="微软雅黑" pitchFamily="34" charset="-122"/>
                <a:ea typeface="微软雅黑" pitchFamily="34" charset="-122"/>
              </a:rPr>
              <a:t>(cache)</a:t>
            </a:r>
            <a:r>
              <a:rPr lang="en-US" altLang="zh-CN" sz="2000">
                <a:latin typeface="微软雅黑" pitchFamily="34" charset="-122"/>
                <a:ea typeface="微软雅黑" pitchFamily="34" charset="-122"/>
              </a:rPr>
              <a:t> </a:t>
            </a:r>
          </a:p>
          <a:p>
            <a:pPr lvl="2">
              <a:spcBef>
                <a:spcPct val="30000"/>
              </a:spcBef>
            </a:pPr>
            <a:r>
              <a:rPr lang="zh-CN" altLang="en-US" sz="2000">
                <a:solidFill>
                  <a:srgbClr val="006600"/>
                </a:solidFill>
                <a:latin typeface="微软雅黑" pitchFamily="34" charset="-122"/>
                <a:ea typeface="微软雅黑" pitchFamily="34" charset="-122"/>
              </a:rPr>
              <a:t>程序访问的局部性、</a:t>
            </a: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的基本工作原理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行和主存块之间的映射方式 </a:t>
            </a:r>
          </a:p>
          <a:p>
            <a:pPr lvl="2">
              <a:spcBef>
                <a:spcPct val="30000"/>
              </a:spcBef>
            </a:pPr>
            <a:r>
              <a:rPr lang="en-US" altLang="zh-CN" sz="2000">
                <a:solidFill>
                  <a:srgbClr val="006600"/>
                </a:solidFill>
                <a:latin typeface="微软雅黑" pitchFamily="34" charset="-122"/>
                <a:ea typeface="微软雅黑" pitchFamily="34" charset="-122"/>
              </a:rPr>
              <a:t>cache</a:t>
            </a:r>
            <a:r>
              <a:rPr lang="zh-CN" altLang="en-US" sz="2000">
                <a:solidFill>
                  <a:srgbClr val="006600"/>
                </a:solidFill>
                <a:latin typeface="微软雅黑" pitchFamily="34" charset="-122"/>
                <a:ea typeface="微软雅黑" pitchFamily="34" charset="-122"/>
              </a:rPr>
              <a:t>和程序性能 </a:t>
            </a:r>
          </a:p>
          <a:p>
            <a:pPr lvl="1">
              <a:spcBef>
                <a:spcPct val="30000"/>
              </a:spcBef>
            </a:pPr>
            <a:r>
              <a:rPr lang="zh-CN" altLang="en-US" sz="2000">
                <a:latin typeface="微软雅黑" pitchFamily="34" charset="-122"/>
                <a:ea typeface="微软雅黑" pitchFamily="34" charset="-122"/>
              </a:rPr>
              <a:t>第五讲：虚拟存储器 </a:t>
            </a:r>
          </a:p>
          <a:p>
            <a:pPr lvl="2">
              <a:spcBef>
                <a:spcPct val="30000"/>
              </a:spcBef>
            </a:pPr>
            <a:r>
              <a:rPr lang="zh-CN" altLang="en-US" sz="2000">
                <a:solidFill>
                  <a:srgbClr val="006600"/>
                </a:solidFill>
                <a:latin typeface="微软雅黑" pitchFamily="34" charset="-122"/>
                <a:ea typeface="微软雅黑" pitchFamily="34" charset="-122"/>
              </a:rPr>
              <a:t>虚拟地址空间、虚拟存储器的实现 </a:t>
            </a:r>
          </a:p>
          <a:p>
            <a:pPr lvl="1">
              <a:spcBef>
                <a:spcPct val="30000"/>
              </a:spcBef>
            </a:pPr>
            <a:r>
              <a:rPr lang="zh-CN" altLang="en-US" sz="2000">
                <a:latin typeface="微软雅黑" pitchFamily="34" charset="-122"/>
                <a:ea typeface="微软雅黑" pitchFamily="34" charset="-122"/>
              </a:rPr>
              <a:t>第六讲：</a:t>
            </a:r>
            <a:r>
              <a:rPr lang="en-US" altLang="zh-CN" sz="2000">
                <a:latin typeface="微软雅黑" pitchFamily="34" charset="-122"/>
                <a:ea typeface="微软雅黑" pitchFamily="34" charset="-122"/>
              </a:rPr>
              <a:t>IA-32/Linux</a:t>
            </a:r>
            <a:r>
              <a:rPr lang="zh-CN" altLang="en-US" sz="2000">
                <a:latin typeface="微软雅黑" pitchFamily="34" charset="-122"/>
                <a:ea typeface="微软雅黑" pitchFamily="34" charset="-122"/>
              </a:rPr>
              <a:t>中的地址转换</a:t>
            </a:r>
          </a:p>
          <a:p>
            <a:pPr lvl="2">
              <a:spcBef>
                <a:spcPct val="30000"/>
              </a:spcBef>
            </a:pPr>
            <a:r>
              <a:rPr lang="zh-CN" altLang="en-US" sz="2000">
                <a:solidFill>
                  <a:srgbClr val="006600"/>
                </a:solidFill>
                <a:latin typeface="微软雅黑" pitchFamily="34" charset="-122"/>
                <a:ea typeface="微软雅黑" pitchFamily="34" charset="-122"/>
              </a:rPr>
              <a:t>逻辑地址到线性地址的转换 </a:t>
            </a:r>
          </a:p>
          <a:p>
            <a:pPr lvl="2">
              <a:spcBef>
                <a:spcPct val="30000"/>
              </a:spcBef>
            </a:pPr>
            <a:r>
              <a:rPr lang="zh-CN" altLang="en-US" sz="2000">
                <a:solidFill>
                  <a:srgbClr val="006600"/>
                </a:solidFill>
                <a:latin typeface="微软雅黑" pitchFamily="34" charset="-122"/>
                <a:ea typeface="微软雅黑" pitchFamily="34" charset="-122"/>
              </a:rPr>
              <a:t>线性地址到物理地址的转换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idx="4294967295"/>
          </p:nvPr>
        </p:nvSpPr>
        <p:spPr/>
        <p:txBody>
          <a:bodyPr lIns="91440" tIns="45720" rIns="91440" bIns="45720" anchor="ctr"/>
          <a:lstStyle/>
          <a:p>
            <a:pPr eaLnBrk="1" hangingPunct="1"/>
            <a:r>
              <a:rPr lang="zh-CN" altLang="en-US" sz="3200"/>
              <a:t>举例：</a:t>
            </a:r>
            <a:r>
              <a:rPr lang="en-US" altLang="zh-CN" sz="3200"/>
              <a:t>Fully Associative</a:t>
            </a:r>
            <a:endParaRPr lang="zh-CN" altLang="en-US" sz="3200"/>
          </a:p>
        </p:txBody>
      </p:sp>
      <p:sp>
        <p:nvSpPr>
          <p:cNvPr id="439299" name="Rectangle 3"/>
          <p:cNvSpPr>
            <a:spLocks noGrp="1" noChangeArrowheads="1"/>
          </p:cNvSpPr>
          <p:nvPr>
            <p:ph type="body" idx="4294967295"/>
          </p:nvPr>
        </p:nvSpPr>
        <p:spPr>
          <a:xfrm>
            <a:off x="268288" y="820738"/>
            <a:ext cx="8596312" cy="2109787"/>
          </a:xfrm>
          <a:noFill/>
        </p:spPr>
        <p:txBody>
          <a:bodyPr/>
          <a:lstStyle/>
          <a:p>
            <a:pPr eaLnBrk="1" hangingPunct="1">
              <a:spcBef>
                <a:spcPct val="15000"/>
              </a:spcBef>
            </a:pPr>
            <a:r>
              <a:rPr lang="en-US" altLang="zh-CN" sz="2000" dirty="0">
                <a:ea typeface="黑体" pitchFamily="49" charset="-122"/>
              </a:rPr>
              <a:t>Fully Associative Cache </a:t>
            </a:r>
          </a:p>
          <a:p>
            <a:pPr lvl="1" eaLnBrk="1" hangingPunct="1">
              <a:spcBef>
                <a:spcPct val="15000"/>
              </a:spcBef>
            </a:pPr>
            <a:r>
              <a:rPr lang="zh-CN" altLang="en-US" sz="2000" dirty="0">
                <a:solidFill>
                  <a:srgbClr val="CC3300"/>
                </a:solidFill>
                <a:ea typeface="黑体" pitchFamily="49" charset="-122"/>
              </a:rPr>
              <a:t>无需</a:t>
            </a:r>
            <a:r>
              <a:rPr lang="en-US" altLang="zh-CN" sz="2000" dirty="0">
                <a:solidFill>
                  <a:srgbClr val="CC3300"/>
                </a:solidFill>
                <a:ea typeface="黑体" pitchFamily="49" charset="-122"/>
              </a:rPr>
              <a:t>Cache</a:t>
            </a:r>
            <a:r>
              <a:rPr lang="zh-CN" altLang="en-US" sz="2000" dirty="0">
                <a:solidFill>
                  <a:srgbClr val="CC3300"/>
                </a:solidFill>
                <a:ea typeface="黑体" pitchFamily="49" charset="-122"/>
              </a:rPr>
              <a:t>索引，为什么？  </a:t>
            </a:r>
            <a:r>
              <a:rPr lang="zh-CN" altLang="en-US" sz="2000" dirty="0">
                <a:solidFill>
                  <a:srgbClr val="0000FF"/>
                </a:solidFill>
                <a:ea typeface="黑体" pitchFamily="49" charset="-122"/>
              </a:rPr>
              <a:t>因为同时比较所有</a:t>
            </a:r>
            <a:r>
              <a:rPr lang="en-US" altLang="zh-CN" sz="2000" dirty="0">
                <a:solidFill>
                  <a:srgbClr val="0000FF"/>
                </a:solidFill>
                <a:ea typeface="黑体" pitchFamily="49" charset="-122"/>
              </a:rPr>
              <a:t>Cache</a:t>
            </a:r>
            <a:r>
              <a:rPr lang="zh-CN" altLang="en-US" sz="2000" dirty="0">
                <a:solidFill>
                  <a:srgbClr val="0000FF"/>
                </a:solidFill>
                <a:ea typeface="黑体" pitchFamily="49" charset="-122"/>
              </a:rPr>
              <a:t>项的标志</a:t>
            </a:r>
            <a:endParaRPr lang="en-US" altLang="zh-CN" sz="2000" dirty="0">
              <a:solidFill>
                <a:srgbClr val="0000FF"/>
              </a:solidFill>
              <a:ea typeface="黑体" pitchFamily="49" charset="-122"/>
            </a:endParaRPr>
          </a:p>
          <a:p>
            <a:pPr eaLnBrk="1" hangingPunct="1">
              <a:spcBef>
                <a:spcPct val="15000"/>
              </a:spcBef>
            </a:pPr>
            <a:r>
              <a:rPr lang="en-US" altLang="zh-CN" sz="2000" dirty="0">
                <a:ea typeface="黑体" pitchFamily="49" charset="-122"/>
              </a:rPr>
              <a:t>By definition: </a:t>
            </a:r>
            <a:r>
              <a:rPr lang="en-US" altLang="zh-CN" sz="2000" dirty="0">
                <a:solidFill>
                  <a:srgbClr val="CC0000"/>
                </a:solidFill>
                <a:ea typeface="黑体" pitchFamily="49" charset="-122"/>
              </a:rPr>
              <a:t>Conflict Miss</a:t>
            </a:r>
            <a:r>
              <a:rPr lang="en-US" altLang="zh-CN" sz="2000" dirty="0">
                <a:ea typeface="黑体" pitchFamily="49" charset="-122"/>
              </a:rPr>
              <a:t> = 0</a:t>
            </a:r>
          </a:p>
          <a:p>
            <a:pPr lvl="1" eaLnBrk="1" hangingPunct="1">
              <a:spcBef>
                <a:spcPct val="15000"/>
              </a:spcBef>
            </a:pPr>
            <a:r>
              <a:rPr lang="en-US" altLang="zh-CN" sz="2000" dirty="0">
                <a:ea typeface="黑体" pitchFamily="49" charset="-122"/>
              </a:rPr>
              <a:t>(</a:t>
            </a:r>
            <a:r>
              <a:rPr lang="zh-CN" altLang="en-US" sz="2000" dirty="0">
                <a:ea typeface="黑体" pitchFamily="49" charset="-122"/>
              </a:rPr>
              <a:t>没有</a:t>
            </a:r>
            <a:r>
              <a:rPr lang="zh-CN" altLang="en-US" sz="2000" dirty="0">
                <a:solidFill>
                  <a:srgbClr val="CC0000"/>
                </a:solidFill>
                <a:ea typeface="黑体" pitchFamily="49" charset="-122"/>
              </a:rPr>
              <a:t>冲突缺失</a:t>
            </a:r>
            <a:r>
              <a:rPr lang="zh-CN" altLang="en-US" sz="2000" dirty="0">
                <a:ea typeface="黑体" pitchFamily="49" charset="-122"/>
              </a:rPr>
              <a:t>，因为只要有空闲</a:t>
            </a:r>
            <a:r>
              <a:rPr lang="en-US" altLang="zh-CN" sz="2000" dirty="0">
                <a:ea typeface="黑体" pitchFamily="49" charset="-122"/>
              </a:rPr>
              <a:t>Cache</a:t>
            </a:r>
            <a:r>
              <a:rPr lang="zh-CN" altLang="en-US" sz="2000" dirty="0">
                <a:ea typeface="黑体" pitchFamily="49" charset="-122"/>
              </a:rPr>
              <a:t>块，都不会发生冲突</a:t>
            </a:r>
            <a:r>
              <a:rPr lang="en-US" altLang="zh-CN" sz="2000" dirty="0">
                <a:ea typeface="黑体" pitchFamily="49" charset="-122"/>
              </a:rPr>
              <a:t>)</a:t>
            </a:r>
          </a:p>
          <a:p>
            <a:pPr eaLnBrk="1" hangingPunct="1">
              <a:spcBef>
                <a:spcPct val="15000"/>
              </a:spcBef>
            </a:pPr>
            <a:r>
              <a:rPr lang="en-US" altLang="zh-CN" sz="2000" dirty="0">
                <a:ea typeface="黑体" pitchFamily="49" charset="-122"/>
              </a:rPr>
              <a:t>Example: 32bits memory address,</a:t>
            </a:r>
            <a:r>
              <a:rPr lang="zh-CN" altLang="en-US" sz="2000" dirty="0">
                <a:ea typeface="黑体" pitchFamily="49" charset="-122"/>
              </a:rPr>
              <a:t> </a:t>
            </a:r>
            <a:r>
              <a:rPr lang="en-US" altLang="zh-CN" sz="2000" dirty="0">
                <a:ea typeface="黑体" pitchFamily="49" charset="-122"/>
              </a:rPr>
              <a:t>32 B blocks.</a:t>
            </a:r>
            <a:r>
              <a:rPr lang="en-US" altLang="zh-CN" sz="2000" b="0" dirty="0">
                <a:ea typeface="黑体" pitchFamily="49" charset="-122"/>
              </a:rPr>
              <a:t> </a:t>
            </a:r>
            <a:r>
              <a:rPr lang="zh-CN" altLang="en-US" sz="2000" dirty="0">
                <a:ea typeface="黑体" pitchFamily="49" charset="-122"/>
              </a:rPr>
              <a:t>比较器位数多长？</a:t>
            </a:r>
          </a:p>
          <a:p>
            <a:pPr lvl="1" eaLnBrk="1" hangingPunct="1">
              <a:spcBef>
                <a:spcPct val="15000"/>
              </a:spcBef>
            </a:pPr>
            <a:r>
              <a:rPr lang="en-US" altLang="zh-CN" sz="2000" b="0" dirty="0">
                <a:ea typeface="黑体" pitchFamily="49" charset="-122"/>
              </a:rPr>
              <a:t> </a:t>
            </a:r>
            <a:r>
              <a:rPr lang="en-US" altLang="zh-CN" sz="2000" dirty="0">
                <a:ea typeface="黑体" pitchFamily="49" charset="-122"/>
              </a:rPr>
              <a:t>we need N </a:t>
            </a:r>
            <a:r>
              <a:rPr lang="en-US" altLang="zh-CN" sz="2000" dirty="0">
                <a:solidFill>
                  <a:srgbClr val="CC0000"/>
                </a:solidFill>
                <a:ea typeface="黑体" pitchFamily="49" charset="-122"/>
              </a:rPr>
              <a:t>27-bit </a:t>
            </a:r>
            <a:r>
              <a:rPr lang="en-US" altLang="zh-CN" sz="2000" dirty="0">
                <a:ea typeface="黑体" pitchFamily="49" charset="-122"/>
              </a:rPr>
              <a:t>comparators</a:t>
            </a:r>
          </a:p>
        </p:txBody>
      </p:sp>
      <p:grpSp>
        <p:nvGrpSpPr>
          <p:cNvPr id="2" name="Group 71"/>
          <p:cNvGrpSpPr>
            <a:grpSpLocks/>
          </p:cNvGrpSpPr>
          <p:nvPr/>
        </p:nvGrpSpPr>
        <p:grpSpPr bwMode="auto">
          <a:xfrm>
            <a:off x="566738" y="3122613"/>
            <a:ext cx="7932737" cy="3432175"/>
            <a:chOff x="563" y="2020"/>
            <a:chExt cx="4997" cy="1997"/>
          </a:xfrm>
        </p:grpSpPr>
        <p:sp>
          <p:nvSpPr>
            <p:cNvPr id="590853" name="Rectangle 13"/>
            <p:cNvSpPr>
              <a:spLocks noChangeArrowheads="1"/>
            </p:cNvSpPr>
            <p:nvPr/>
          </p:nvSpPr>
          <p:spPr bwMode="auto">
            <a:xfrm>
              <a:off x="5123" y="2020"/>
              <a:ext cx="203" cy="229"/>
            </a:xfrm>
            <a:prstGeom prst="rect">
              <a:avLst/>
            </a:prstGeom>
            <a:noFill/>
            <a:ln w="12700">
              <a:noFill/>
              <a:miter lim="800000"/>
              <a:headEnd/>
              <a:tailEnd/>
            </a:ln>
          </p:spPr>
          <p:txBody>
            <a:bodyPr wrap="none" lIns="90488" tIns="44450" rIns="90488" bIns="44450">
              <a:spAutoFit/>
            </a:bodyPr>
            <a:lstStyle/>
            <a:p>
              <a:r>
                <a:rPr lang="zh-CN" altLang="en-US" sz="2000" b="1">
                  <a:ea typeface="宋体" pitchFamily="2" charset="-122"/>
                </a:rPr>
                <a:t>0</a:t>
              </a:r>
            </a:p>
          </p:txBody>
        </p:sp>
        <p:sp>
          <p:nvSpPr>
            <p:cNvPr id="590854" name="Rectangle 14"/>
            <p:cNvSpPr>
              <a:spLocks noChangeArrowheads="1"/>
            </p:cNvSpPr>
            <p:nvPr/>
          </p:nvSpPr>
          <p:spPr bwMode="auto">
            <a:xfrm>
              <a:off x="4355" y="2020"/>
              <a:ext cx="203" cy="229"/>
            </a:xfrm>
            <a:prstGeom prst="rect">
              <a:avLst/>
            </a:prstGeom>
            <a:noFill/>
            <a:ln w="12700">
              <a:noFill/>
              <a:miter lim="800000"/>
              <a:headEnd/>
              <a:tailEnd/>
            </a:ln>
          </p:spPr>
          <p:txBody>
            <a:bodyPr wrap="none" lIns="90488" tIns="44450" rIns="90488" bIns="44450">
              <a:spAutoFit/>
            </a:bodyPr>
            <a:lstStyle/>
            <a:p>
              <a:r>
                <a:rPr lang="zh-CN" altLang="en-US" sz="2000" b="1">
                  <a:ea typeface="宋体" pitchFamily="2" charset="-122"/>
                </a:rPr>
                <a:t>4</a:t>
              </a:r>
            </a:p>
          </p:txBody>
        </p:sp>
        <p:sp>
          <p:nvSpPr>
            <p:cNvPr id="590855" name="Rectangle 15"/>
            <p:cNvSpPr>
              <a:spLocks noChangeArrowheads="1"/>
            </p:cNvSpPr>
            <p:nvPr/>
          </p:nvSpPr>
          <p:spPr bwMode="auto">
            <a:xfrm>
              <a:off x="563" y="2020"/>
              <a:ext cx="292" cy="229"/>
            </a:xfrm>
            <a:prstGeom prst="rect">
              <a:avLst/>
            </a:prstGeom>
            <a:noFill/>
            <a:ln w="12700">
              <a:noFill/>
              <a:miter lim="800000"/>
              <a:headEnd/>
              <a:tailEnd/>
            </a:ln>
          </p:spPr>
          <p:txBody>
            <a:bodyPr wrap="none" lIns="90488" tIns="44450" rIns="90488" bIns="44450">
              <a:spAutoFit/>
            </a:bodyPr>
            <a:lstStyle/>
            <a:p>
              <a:r>
                <a:rPr lang="zh-CN" altLang="en-US" sz="2000" b="1">
                  <a:ea typeface="宋体" pitchFamily="2" charset="-122"/>
                </a:rPr>
                <a:t>31</a:t>
              </a:r>
            </a:p>
          </p:txBody>
        </p:sp>
        <p:grpSp>
          <p:nvGrpSpPr>
            <p:cNvPr id="590856" name="Group 70"/>
            <p:cNvGrpSpPr>
              <a:grpSpLocks/>
            </p:cNvGrpSpPr>
            <p:nvPr/>
          </p:nvGrpSpPr>
          <p:grpSpPr bwMode="auto">
            <a:xfrm>
              <a:off x="584" y="2212"/>
              <a:ext cx="4976" cy="1805"/>
              <a:chOff x="584" y="2212"/>
              <a:chExt cx="4976" cy="1805"/>
            </a:xfrm>
          </p:grpSpPr>
          <p:sp>
            <p:nvSpPr>
              <p:cNvPr id="590857" name="Rectangle 4"/>
              <p:cNvSpPr>
                <a:spLocks noChangeArrowheads="1"/>
              </p:cNvSpPr>
              <p:nvPr/>
            </p:nvSpPr>
            <p:spPr bwMode="auto">
              <a:xfrm>
                <a:off x="3800" y="2840"/>
                <a:ext cx="1760" cy="1136"/>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858" name="Line 5"/>
              <p:cNvSpPr>
                <a:spLocks noChangeShapeType="1"/>
              </p:cNvSpPr>
              <p:nvPr/>
            </p:nvSpPr>
            <p:spPr bwMode="auto">
              <a:xfrm>
                <a:off x="3800" y="3024"/>
                <a:ext cx="1760" cy="0"/>
              </a:xfrm>
              <a:prstGeom prst="line">
                <a:avLst/>
              </a:prstGeom>
              <a:noFill/>
              <a:ln w="25400">
                <a:solidFill>
                  <a:schemeClr val="tx1"/>
                </a:solidFill>
                <a:round/>
                <a:headEnd/>
                <a:tailEnd/>
              </a:ln>
            </p:spPr>
            <p:txBody>
              <a:bodyPr wrap="none" anchor="ctr"/>
              <a:lstStyle/>
              <a:p>
                <a:endParaRPr lang="zh-CN" altLang="en-US"/>
              </a:p>
            </p:txBody>
          </p:sp>
          <p:sp>
            <p:nvSpPr>
              <p:cNvPr id="590859" name="Line 6"/>
              <p:cNvSpPr>
                <a:spLocks noChangeShapeType="1"/>
              </p:cNvSpPr>
              <p:nvPr/>
            </p:nvSpPr>
            <p:spPr bwMode="auto">
              <a:xfrm>
                <a:off x="3800" y="3216"/>
                <a:ext cx="1760" cy="0"/>
              </a:xfrm>
              <a:prstGeom prst="line">
                <a:avLst/>
              </a:prstGeom>
              <a:noFill/>
              <a:ln w="25400">
                <a:solidFill>
                  <a:schemeClr val="tx1"/>
                </a:solidFill>
                <a:round/>
                <a:headEnd/>
                <a:tailEnd/>
              </a:ln>
            </p:spPr>
            <p:txBody>
              <a:bodyPr wrap="none" anchor="ctr"/>
              <a:lstStyle/>
              <a:p>
                <a:endParaRPr lang="zh-CN" altLang="en-US"/>
              </a:p>
            </p:txBody>
          </p:sp>
          <p:sp>
            <p:nvSpPr>
              <p:cNvPr id="590860" name="Line 7"/>
              <p:cNvSpPr>
                <a:spLocks noChangeShapeType="1"/>
              </p:cNvSpPr>
              <p:nvPr/>
            </p:nvSpPr>
            <p:spPr bwMode="auto">
              <a:xfrm>
                <a:off x="3800" y="3408"/>
                <a:ext cx="1760" cy="0"/>
              </a:xfrm>
              <a:prstGeom prst="line">
                <a:avLst/>
              </a:prstGeom>
              <a:noFill/>
              <a:ln w="25400">
                <a:solidFill>
                  <a:schemeClr val="tx1"/>
                </a:solidFill>
                <a:round/>
                <a:headEnd/>
                <a:tailEnd/>
              </a:ln>
            </p:spPr>
            <p:txBody>
              <a:bodyPr wrap="none" anchor="ctr"/>
              <a:lstStyle/>
              <a:p>
                <a:endParaRPr lang="zh-CN" altLang="en-US"/>
              </a:p>
            </p:txBody>
          </p:sp>
          <p:sp>
            <p:nvSpPr>
              <p:cNvPr id="590861" name="Line 8"/>
              <p:cNvSpPr>
                <a:spLocks noChangeShapeType="1"/>
              </p:cNvSpPr>
              <p:nvPr/>
            </p:nvSpPr>
            <p:spPr bwMode="auto">
              <a:xfrm>
                <a:off x="3800" y="3600"/>
                <a:ext cx="1760" cy="0"/>
              </a:xfrm>
              <a:prstGeom prst="line">
                <a:avLst/>
              </a:prstGeom>
              <a:noFill/>
              <a:ln w="25400">
                <a:solidFill>
                  <a:schemeClr val="tx1"/>
                </a:solidFill>
                <a:round/>
                <a:headEnd/>
                <a:tailEnd/>
              </a:ln>
            </p:spPr>
            <p:txBody>
              <a:bodyPr wrap="none" anchor="ctr"/>
              <a:lstStyle/>
              <a:p>
                <a:endParaRPr lang="zh-CN" altLang="en-US"/>
              </a:p>
            </p:txBody>
          </p:sp>
          <p:sp>
            <p:nvSpPr>
              <p:cNvPr id="590862" name="Rectangle 9"/>
              <p:cNvSpPr>
                <a:spLocks noChangeArrowheads="1"/>
              </p:cNvSpPr>
              <p:nvPr/>
            </p:nvSpPr>
            <p:spPr bwMode="auto">
              <a:xfrm>
                <a:off x="4643" y="3635"/>
                <a:ext cx="178" cy="264"/>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0863" name="Rectangle 10"/>
              <p:cNvSpPr>
                <a:spLocks noChangeArrowheads="1"/>
              </p:cNvSpPr>
              <p:nvPr/>
            </p:nvSpPr>
            <p:spPr bwMode="auto">
              <a:xfrm>
                <a:off x="3923" y="2636"/>
                <a:ext cx="930" cy="212"/>
              </a:xfrm>
              <a:prstGeom prst="rect">
                <a:avLst/>
              </a:prstGeom>
              <a:noFill/>
              <a:ln w="12700">
                <a:noFill/>
                <a:miter lim="800000"/>
                <a:headEnd/>
                <a:tailEnd/>
              </a:ln>
            </p:spPr>
            <p:txBody>
              <a:bodyPr wrap="none" lIns="90488" tIns="44450" rIns="90488" bIns="44450">
                <a:spAutoFit/>
              </a:bodyPr>
              <a:lstStyle/>
              <a:p>
                <a:r>
                  <a:rPr lang="zh-CN" altLang="en-US" b="1">
                    <a:latin typeface="Times New Roman" pitchFamily="18" charset="0"/>
                    <a:ea typeface="宋体" pitchFamily="2" charset="-122"/>
                  </a:rPr>
                  <a:t> </a:t>
                </a:r>
                <a:r>
                  <a:rPr kumimoji="1" lang="en-US" altLang="zh-CN" sz="1800" b="1">
                    <a:solidFill>
                      <a:srgbClr val="0000FF"/>
                    </a:solidFill>
                    <a:ea typeface="宋体" pitchFamily="2" charset="-122"/>
                  </a:rPr>
                  <a:t>Cache Data</a:t>
                </a:r>
              </a:p>
            </p:txBody>
          </p:sp>
          <p:sp>
            <p:nvSpPr>
              <p:cNvPr id="590864" name="Rectangle 11"/>
              <p:cNvSpPr>
                <a:spLocks noChangeArrowheads="1"/>
              </p:cNvSpPr>
              <p:nvPr/>
            </p:nvSpPr>
            <p:spPr bwMode="auto">
              <a:xfrm>
                <a:off x="5075" y="2828"/>
                <a:ext cx="330"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a:t>
                </a:r>
                <a:r>
                  <a:rPr lang="en-US" altLang="zh-CN" b="1">
                    <a:latin typeface="Times New Roman" pitchFamily="18" charset="0"/>
                    <a:ea typeface="宋体" pitchFamily="2" charset="-122"/>
                  </a:rPr>
                  <a:t> </a:t>
                </a:r>
                <a:r>
                  <a:rPr kumimoji="1" lang="en-US" altLang="zh-CN" sz="1800" b="1">
                    <a:solidFill>
                      <a:srgbClr val="000000"/>
                    </a:solidFill>
                    <a:ea typeface="宋体" pitchFamily="2" charset="-122"/>
                  </a:rPr>
                  <a:t>0</a:t>
                </a:r>
              </a:p>
            </p:txBody>
          </p:sp>
          <p:sp>
            <p:nvSpPr>
              <p:cNvPr id="590865" name="Rectangle 12"/>
              <p:cNvSpPr>
                <a:spLocks noChangeArrowheads="1"/>
              </p:cNvSpPr>
              <p:nvPr/>
            </p:nvSpPr>
            <p:spPr bwMode="auto">
              <a:xfrm>
                <a:off x="584" y="2224"/>
                <a:ext cx="4688" cy="176"/>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866" name="Rectangle 16"/>
              <p:cNvSpPr>
                <a:spLocks noChangeArrowheads="1"/>
              </p:cNvSpPr>
              <p:nvPr/>
            </p:nvSpPr>
            <p:spPr bwMode="auto">
              <a:xfrm>
                <a:off x="1688" y="2840"/>
                <a:ext cx="1856" cy="1136"/>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867" name="Line 17"/>
              <p:cNvSpPr>
                <a:spLocks noChangeShapeType="1"/>
              </p:cNvSpPr>
              <p:nvPr/>
            </p:nvSpPr>
            <p:spPr bwMode="auto">
              <a:xfrm flipH="1">
                <a:off x="1672" y="3024"/>
                <a:ext cx="1888" cy="0"/>
              </a:xfrm>
              <a:prstGeom prst="line">
                <a:avLst/>
              </a:prstGeom>
              <a:noFill/>
              <a:ln w="25400">
                <a:solidFill>
                  <a:schemeClr val="tx1"/>
                </a:solidFill>
                <a:round/>
                <a:headEnd/>
                <a:tailEnd/>
              </a:ln>
            </p:spPr>
            <p:txBody>
              <a:bodyPr wrap="none" anchor="ctr"/>
              <a:lstStyle/>
              <a:p>
                <a:endParaRPr lang="zh-CN" altLang="en-US"/>
              </a:p>
            </p:txBody>
          </p:sp>
          <p:sp>
            <p:nvSpPr>
              <p:cNvPr id="590868" name="Line 18"/>
              <p:cNvSpPr>
                <a:spLocks noChangeShapeType="1"/>
              </p:cNvSpPr>
              <p:nvPr/>
            </p:nvSpPr>
            <p:spPr bwMode="auto">
              <a:xfrm flipH="1">
                <a:off x="1672" y="3216"/>
                <a:ext cx="1888" cy="0"/>
              </a:xfrm>
              <a:prstGeom prst="line">
                <a:avLst/>
              </a:prstGeom>
              <a:noFill/>
              <a:ln w="25400">
                <a:solidFill>
                  <a:schemeClr val="tx1"/>
                </a:solidFill>
                <a:round/>
                <a:headEnd/>
                <a:tailEnd/>
              </a:ln>
            </p:spPr>
            <p:txBody>
              <a:bodyPr wrap="none" anchor="ctr"/>
              <a:lstStyle/>
              <a:p>
                <a:endParaRPr lang="zh-CN" altLang="en-US"/>
              </a:p>
            </p:txBody>
          </p:sp>
          <p:sp>
            <p:nvSpPr>
              <p:cNvPr id="590869" name="Line 19"/>
              <p:cNvSpPr>
                <a:spLocks noChangeShapeType="1"/>
              </p:cNvSpPr>
              <p:nvPr/>
            </p:nvSpPr>
            <p:spPr bwMode="auto">
              <a:xfrm flipH="1">
                <a:off x="1672" y="3408"/>
                <a:ext cx="1888" cy="0"/>
              </a:xfrm>
              <a:prstGeom prst="line">
                <a:avLst/>
              </a:prstGeom>
              <a:noFill/>
              <a:ln w="25400">
                <a:solidFill>
                  <a:schemeClr val="tx1"/>
                </a:solidFill>
                <a:round/>
                <a:headEnd/>
                <a:tailEnd/>
              </a:ln>
            </p:spPr>
            <p:txBody>
              <a:bodyPr wrap="none" anchor="ctr"/>
              <a:lstStyle/>
              <a:p>
                <a:endParaRPr lang="zh-CN" altLang="en-US"/>
              </a:p>
            </p:txBody>
          </p:sp>
          <p:sp>
            <p:nvSpPr>
              <p:cNvPr id="590870" name="Line 20"/>
              <p:cNvSpPr>
                <a:spLocks noChangeShapeType="1"/>
              </p:cNvSpPr>
              <p:nvPr/>
            </p:nvSpPr>
            <p:spPr bwMode="auto">
              <a:xfrm flipH="1">
                <a:off x="1672" y="3600"/>
                <a:ext cx="1888" cy="0"/>
              </a:xfrm>
              <a:prstGeom prst="line">
                <a:avLst/>
              </a:prstGeom>
              <a:noFill/>
              <a:ln w="25400">
                <a:solidFill>
                  <a:schemeClr val="tx1"/>
                </a:solidFill>
                <a:round/>
                <a:headEnd/>
                <a:tailEnd/>
              </a:ln>
            </p:spPr>
            <p:txBody>
              <a:bodyPr wrap="none" anchor="ctr"/>
              <a:lstStyle/>
              <a:p>
                <a:endParaRPr lang="zh-CN" altLang="en-US"/>
              </a:p>
            </p:txBody>
          </p:sp>
          <p:sp>
            <p:nvSpPr>
              <p:cNvPr id="590871" name="Rectangle 21"/>
              <p:cNvSpPr>
                <a:spLocks noChangeArrowheads="1"/>
              </p:cNvSpPr>
              <p:nvPr/>
            </p:nvSpPr>
            <p:spPr bwMode="auto">
              <a:xfrm>
                <a:off x="2435" y="3635"/>
                <a:ext cx="178" cy="264"/>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0872" name="Rectangle 22"/>
              <p:cNvSpPr>
                <a:spLocks noChangeArrowheads="1"/>
              </p:cNvSpPr>
              <p:nvPr/>
            </p:nvSpPr>
            <p:spPr bwMode="auto">
              <a:xfrm>
                <a:off x="2147" y="2212"/>
                <a:ext cx="1778"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Cache Tag (27 bits long)</a:t>
                </a:r>
              </a:p>
            </p:txBody>
          </p:sp>
          <p:sp>
            <p:nvSpPr>
              <p:cNvPr id="590873" name="Rectangle 23"/>
              <p:cNvSpPr>
                <a:spLocks noChangeArrowheads="1"/>
              </p:cNvSpPr>
              <p:nvPr/>
            </p:nvSpPr>
            <p:spPr bwMode="auto">
              <a:xfrm>
                <a:off x="3608" y="2840"/>
                <a:ext cx="128" cy="1136"/>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874" name="Rectangle 24"/>
              <p:cNvSpPr>
                <a:spLocks noChangeArrowheads="1"/>
              </p:cNvSpPr>
              <p:nvPr/>
            </p:nvSpPr>
            <p:spPr bwMode="auto">
              <a:xfrm>
                <a:off x="3347" y="2636"/>
                <a:ext cx="410"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     V</a:t>
                </a:r>
              </a:p>
            </p:txBody>
          </p:sp>
          <p:sp>
            <p:nvSpPr>
              <p:cNvPr id="590875" name="Line 25"/>
              <p:cNvSpPr>
                <a:spLocks noChangeShapeType="1"/>
              </p:cNvSpPr>
              <p:nvPr/>
            </p:nvSpPr>
            <p:spPr bwMode="auto">
              <a:xfrm flipH="1">
                <a:off x="3592" y="3024"/>
                <a:ext cx="160" cy="0"/>
              </a:xfrm>
              <a:prstGeom prst="line">
                <a:avLst/>
              </a:prstGeom>
              <a:noFill/>
              <a:ln w="25400">
                <a:solidFill>
                  <a:schemeClr val="tx1"/>
                </a:solidFill>
                <a:round/>
                <a:headEnd/>
                <a:tailEnd/>
              </a:ln>
            </p:spPr>
            <p:txBody>
              <a:bodyPr wrap="none" anchor="ctr"/>
              <a:lstStyle/>
              <a:p>
                <a:endParaRPr lang="zh-CN" altLang="en-US"/>
              </a:p>
            </p:txBody>
          </p:sp>
          <p:sp>
            <p:nvSpPr>
              <p:cNvPr id="590876" name="Line 26"/>
              <p:cNvSpPr>
                <a:spLocks noChangeShapeType="1"/>
              </p:cNvSpPr>
              <p:nvPr/>
            </p:nvSpPr>
            <p:spPr bwMode="auto">
              <a:xfrm flipH="1">
                <a:off x="3592" y="3216"/>
                <a:ext cx="160" cy="0"/>
              </a:xfrm>
              <a:prstGeom prst="line">
                <a:avLst/>
              </a:prstGeom>
              <a:noFill/>
              <a:ln w="25400">
                <a:solidFill>
                  <a:schemeClr val="tx1"/>
                </a:solidFill>
                <a:round/>
                <a:headEnd/>
                <a:tailEnd/>
              </a:ln>
            </p:spPr>
            <p:txBody>
              <a:bodyPr wrap="none" anchor="ctr"/>
              <a:lstStyle/>
              <a:p>
                <a:endParaRPr lang="zh-CN" altLang="en-US"/>
              </a:p>
            </p:txBody>
          </p:sp>
          <p:sp>
            <p:nvSpPr>
              <p:cNvPr id="590877" name="Line 27"/>
              <p:cNvSpPr>
                <a:spLocks noChangeShapeType="1"/>
              </p:cNvSpPr>
              <p:nvPr/>
            </p:nvSpPr>
            <p:spPr bwMode="auto">
              <a:xfrm flipH="1">
                <a:off x="3592" y="3408"/>
                <a:ext cx="160" cy="0"/>
              </a:xfrm>
              <a:prstGeom prst="line">
                <a:avLst/>
              </a:prstGeom>
              <a:noFill/>
              <a:ln w="25400">
                <a:solidFill>
                  <a:schemeClr val="tx1"/>
                </a:solidFill>
                <a:round/>
                <a:headEnd/>
                <a:tailEnd/>
              </a:ln>
            </p:spPr>
            <p:txBody>
              <a:bodyPr wrap="none" anchor="ctr"/>
              <a:lstStyle/>
              <a:p>
                <a:endParaRPr lang="zh-CN" altLang="en-US"/>
              </a:p>
            </p:txBody>
          </p:sp>
          <p:sp>
            <p:nvSpPr>
              <p:cNvPr id="590878" name="Line 28"/>
              <p:cNvSpPr>
                <a:spLocks noChangeShapeType="1"/>
              </p:cNvSpPr>
              <p:nvPr/>
            </p:nvSpPr>
            <p:spPr bwMode="auto">
              <a:xfrm flipH="1">
                <a:off x="3592" y="3600"/>
                <a:ext cx="160" cy="0"/>
              </a:xfrm>
              <a:prstGeom prst="line">
                <a:avLst/>
              </a:prstGeom>
              <a:noFill/>
              <a:ln w="25400">
                <a:solidFill>
                  <a:schemeClr val="tx1"/>
                </a:solidFill>
                <a:round/>
                <a:headEnd/>
                <a:tailEnd/>
              </a:ln>
            </p:spPr>
            <p:txBody>
              <a:bodyPr wrap="none" anchor="ctr"/>
              <a:lstStyle/>
              <a:p>
                <a:endParaRPr lang="zh-CN" altLang="en-US"/>
              </a:p>
            </p:txBody>
          </p:sp>
          <p:sp>
            <p:nvSpPr>
              <p:cNvPr id="590879" name="Rectangle 29"/>
              <p:cNvSpPr>
                <a:spLocks noChangeArrowheads="1"/>
              </p:cNvSpPr>
              <p:nvPr/>
            </p:nvSpPr>
            <p:spPr bwMode="auto">
              <a:xfrm>
                <a:off x="3587" y="3635"/>
                <a:ext cx="178" cy="264"/>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0880" name="Line 30"/>
              <p:cNvSpPr>
                <a:spLocks noChangeShapeType="1"/>
              </p:cNvSpPr>
              <p:nvPr/>
            </p:nvSpPr>
            <p:spPr bwMode="auto">
              <a:xfrm>
                <a:off x="5088" y="2840"/>
                <a:ext cx="0" cy="176"/>
              </a:xfrm>
              <a:prstGeom prst="line">
                <a:avLst/>
              </a:prstGeom>
              <a:noFill/>
              <a:ln w="25400">
                <a:solidFill>
                  <a:schemeClr val="tx1"/>
                </a:solidFill>
                <a:round/>
                <a:headEnd/>
                <a:tailEnd/>
              </a:ln>
            </p:spPr>
            <p:txBody>
              <a:bodyPr wrap="none" anchor="ctr"/>
              <a:lstStyle/>
              <a:p>
                <a:endParaRPr lang="zh-CN" altLang="en-US"/>
              </a:p>
            </p:txBody>
          </p:sp>
          <p:sp>
            <p:nvSpPr>
              <p:cNvPr id="590881" name="Rectangle 31"/>
              <p:cNvSpPr>
                <a:spLocks noChangeArrowheads="1"/>
              </p:cNvSpPr>
              <p:nvPr/>
            </p:nvSpPr>
            <p:spPr bwMode="auto">
              <a:xfrm>
                <a:off x="4595" y="2828"/>
                <a:ext cx="330"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a:t>
                </a:r>
                <a:r>
                  <a:rPr lang="en-US" altLang="zh-CN" b="1">
                    <a:latin typeface="Times New Roman" pitchFamily="18" charset="0"/>
                    <a:ea typeface="宋体" pitchFamily="2" charset="-122"/>
                  </a:rPr>
                  <a:t> </a:t>
                </a:r>
                <a:r>
                  <a:rPr kumimoji="1" lang="en-US" altLang="zh-CN" sz="1800" b="1">
                    <a:solidFill>
                      <a:srgbClr val="000000"/>
                    </a:solidFill>
                    <a:ea typeface="宋体" pitchFamily="2" charset="-122"/>
                  </a:rPr>
                  <a:t>1</a:t>
                </a:r>
              </a:p>
            </p:txBody>
          </p:sp>
          <p:sp>
            <p:nvSpPr>
              <p:cNvPr id="590882" name="Line 32"/>
              <p:cNvSpPr>
                <a:spLocks noChangeShapeType="1"/>
              </p:cNvSpPr>
              <p:nvPr/>
            </p:nvSpPr>
            <p:spPr bwMode="auto">
              <a:xfrm>
                <a:off x="4608" y="2840"/>
                <a:ext cx="0" cy="176"/>
              </a:xfrm>
              <a:prstGeom prst="line">
                <a:avLst/>
              </a:prstGeom>
              <a:noFill/>
              <a:ln w="25400">
                <a:solidFill>
                  <a:schemeClr val="tx1"/>
                </a:solidFill>
                <a:round/>
                <a:headEnd/>
                <a:tailEnd/>
              </a:ln>
            </p:spPr>
            <p:txBody>
              <a:bodyPr wrap="none" anchor="ctr"/>
              <a:lstStyle/>
              <a:p>
                <a:endParaRPr lang="zh-CN" altLang="en-US"/>
              </a:p>
            </p:txBody>
          </p:sp>
          <p:sp>
            <p:nvSpPr>
              <p:cNvPr id="590883" name="Rectangle 33"/>
              <p:cNvSpPr>
                <a:spLocks noChangeArrowheads="1"/>
              </p:cNvSpPr>
              <p:nvPr/>
            </p:nvSpPr>
            <p:spPr bwMode="auto">
              <a:xfrm>
                <a:off x="3779" y="2828"/>
                <a:ext cx="410"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a:t>
                </a:r>
                <a:r>
                  <a:rPr lang="en-US" altLang="zh-CN" b="1">
                    <a:latin typeface="Times New Roman" pitchFamily="18" charset="0"/>
                    <a:ea typeface="宋体" pitchFamily="2" charset="-122"/>
                  </a:rPr>
                  <a:t> </a:t>
                </a:r>
                <a:r>
                  <a:rPr kumimoji="1" lang="en-US" altLang="zh-CN" sz="1800" b="1">
                    <a:solidFill>
                      <a:srgbClr val="000000"/>
                    </a:solidFill>
                    <a:ea typeface="宋体" pitchFamily="2" charset="-122"/>
                  </a:rPr>
                  <a:t>31</a:t>
                </a:r>
              </a:p>
            </p:txBody>
          </p:sp>
          <p:sp>
            <p:nvSpPr>
              <p:cNvPr id="590884" name="Line 34"/>
              <p:cNvSpPr>
                <a:spLocks noChangeShapeType="1"/>
              </p:cNvSpPr>
              <p:nvPr/>
            </p:nvSpPr>
            <p:spPr bwMode="auto">
              <a:xfrm>
                <a:off x="4272" y="2840"/>
                <a:ext cx="0" cy="176"/>
              </a:xfrm>
              <a:prstGeom prst="line">
                <a:avLst/>
              </a:prstGeom>
              <a:noFill/>
              <a:ln w="25400">
                <a:solidFill>
                  <a:schemeClr val="tx1"/>
                </a:solidFill>
                <a:round/>
                <a:headEnd/>
                <a:tailEnd/>
              </a:ln>
            </p:spPr>
            <p:txBody>
              <a:bodyPr wrap="none" anchor="ctr"/>
              <a:lstStyle/>
              <a:p>
                <a:endParaRPr lang="zh-CN" altLang="en-US"/>
              </a:p>
            </p:txBody>
          </p:sp>
          <p:sp>
            <p:nvSpPr>
              <p:cNvPr id="590885" name="Rectangle 35"/>
              <p:cNvSpPr>
                <a:spLocks noChangeArrowheads="1"/>
              </p:cNvSpPr>
              <p:nvPr/>
            </p:nvSpPr>
            <p:spPr bwMode="auto">
              <a:xfrm rot="-5400000">
                <a:off x="4365" y="2781"/>
                <a:ext cx="164" cy="286"/>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0886" name="Rectangle 36"/>
              <p:cNvSpPr>
                <a:spLocks noChangeArrowheads="1"/>
              </p:cNvSpPr>
              <p:nvPr/>
            </p:nvSpPr>
            <p:spPr bwMode="auto">
              <a:xfrm>
                <a:off x="5075" y="3020"/>
                <a:ext cx="410"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a:t>
                </a:r>
                <a:r>
                  <a:rPr lang="en-US" altLang="zh-CN" b="1">
                    <a:latin typeface="Times New Roman" pitchFamily="18" charset="0"/>
                    <a:ea typeface="宋体" pitchFamily="2" charset="-122"/>
                  </a:rPr>
                  <a:t> </a:t>
                </a:r>
                <a:r>
                  <a:rPr kumimoji="1" lang="en-US" altLang="zh-CN" sz="1800" b="1">
                    <a:solidFill>
                      <a:srgbClr val="000000"/>
                    </a:solidFill>
                    <a:ea typeface="宋体" pitchFamily="2" charset="-122"/>
                  </a:rPr>
                  <a:t>32</a:t>
                </a:r>
              </a:p>
            </p:txBody>
          </p:sp>
          <p:sp>
            <p:nvSpPr>
              <p:cNvPr id="590887" name="Line 37"/>
              <p:cNvSpPr>
                <a:spLocks noChangeShapeType="1"/>
              </p:cNvSpPr>
              <p:nvPr/>
            </p:nvSpPr>
            <p:spPr bwMode="auto">
              <a:xfrm>
                <a:off x="5088" y="3032"/>
                <a:ext cx="0" cy="176"/>
              </a:xfrm>
              <a:prstGeom prst="line">
                <a:avLst/>
              </a:prstGeom>
              <a:noFill/>
              <a:ln w="25400">
                <a:solidFill>
                  <a:schemeClr val="tx1"/>
                </a:solidFill>
                <a:round/>
                <a:headEnd/>
                <a:tailEnd/>
              </a:ln>
            </p:spPr>
            <p:txBody>
              <a:bodyPr wrap="none" anchor="ctr"/>
              <a:lstStyle/>
              <a:p>
                <a:endParaRPr lang="zh-CN" altLang="en-US"/>
              </a:p>
            </p:txBody>
          </p:sp>
          <p:sp>
            <p:nvSpPr>
              <p:cNvPr id="590888" name="Rectangle 38"/>
              <p:cNvSpPr>
                <a:spLocks noChangeArrowheads="1"/>
              </p:cNvSpPr>
              <p:nvPr/>
            </p:nvSpPr>
            <p:spPr bwMode="auto">
              <a:xfrm>
                <a:off x="4595" y="3020"/>
                <a:ext cx="378"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B33</a:t>
                </a:r>
              </a:p>
            </p:txBody>
          </p:sp>
          <p:sp>
            <p:nvSpPr>
              <p:cNvPr id="590889" name="Line 39"/>
              <p:cNvSpPr>
                <a:spLocks noChangeShapeType="1"/>
              </p:cNvSpPr>
              <p:nvPr/>
            </p:nvSpPr>
            <p:spPr bwMode="auto">
              <a:xfrm>
                <a:off x="4608" y="3032"/>
                <a:ext cx="0" cy="176"/>
              </a:xfrm>
              <a:prstGeom prst="line">
                <a:avLst/>
              </a:prstGeom>
              <a:noFill/>
              <a:ln w="25400">
                <a:solidFill>
                  <a:schemeClr val="tx1"/>
                </a:solidFill>
                <a:round/>
                <a:headEnd/>
                <a:tailEnd/>
              </a:ln>
            </p:spPr>
            <p:txBody>
              <a:bodyPr wrap="none" anchor="ctr"/>
              <a:lstStyle/>
              <a:p>
                <a:endParaRPr lang="zh-CN" altLang="en-US"/>
              </a:p>
            </p:txBody>
          </p:sp>
          <p:sp>
            <p:nvSpPr>
              <p:cNvPr id="590890" name="Rectangle 40"/>
              <p:cNvSpPr>
                <a:spLocks noChangeArrowheads="1"/>
              </p:cNvSpPr>
              <p:nvPr/>
            </p:nvSpPr>
            <p:spPr bwMode="auto">
              <a:xfrm>
                <a:off x="3779" y="3020"/>
                <a:ext cx="418"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 63</a:t>
                </a:r>
              </a:p>
            </p:txBody>
          </p:sp>
          <p:sp>
            <p:nvSpPr>
              <p:cNvPr id="590891" name="Line 41"/>
              <p:cNvSpPr>
                <a:spLocks noChangeShapeType="1"/>
              </p:cNvSpPr>
              <p:nvPr/>
            </p:nvSpPr>
            <p:spPr bwMode="auto">
              <a:xfrm>
                <a:off x="4272" y="3032"/>
                <a:ext cx="0" cy="176"/>
              </a:xfrm>
              <a:prstGeom prst="line">
                <a:avLst/>
              </a:prstGeom>
              <a:noFill/>
              <a:ln w="25400">
                <a:solidFill>
                  <a:schemeClr val="tx1"/>
                </a:solidFill>
                <a:round/>
                <a:headEnd/>
                <a:tailEnd/>
              </a:ln>
            </p:spPr>
            <p:txBody>
              <a:bodyPr wrap="none" anchor="ctr"/>
              <a:lstStyle/>
              <a:p>
                <a:endParaRPr lang="zh-CN" altLang="en-US"/>
              </a:p>
            </p:txBody>
          </p:sp>
          <p:sp>
            <p:nvSpPr>
              <p:cNvPr id="590892" name="Rectangle 42"/>
              <p:cNvSpPr>
                <a:spLocks noChangeArrowheads="1"/>
              </p:cNvSpPr>
              <p:nvPr/>
            </p:nvSpPr>
            <p:spPr bwMode="auto">
              <a:xfrm rot="-5400000">
                <a:off x="4364" y="2973"/>
                <a:ext cx="165" cy="286"/>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0893" name="Rectangle 43"/>
              <p:cNvSpPr>
                <a:spLocks noChangeArrowheads="1"/>
              </p:cNvSpPr>
              <p:nvPr/>
            </p:nvSpPr>
            <p:spPr bwMode="auto">
              <a:xfrm>
                <a:off x="1667" y="2636"/>
                <a:ext cx="874" cy="212"/>
              </a:xfrm>
              <a:prstGeom prst="rect">
                <a:avLst/>
              </a:prstGeom>
              <a:noFill/>
              <a:ln w="12700">
                <a:noFill/>
                <a:miter lim="800000"/>
                <a:headEnd/>
                <a:tailEnd/>
              </a:ln>
            </p:spPr>
            <p:txBody>
              <a:bodyPr wrap="none" lIns="90488" tIns="44450" rIns="90488" bIns="44450">
                <a:spAutoFit/>
              </a:bodyPr>
              <a:lstStyle/>
              <a:p>
                <a:r>
                  <a:rPr lang="zh-CN" altLang="en-US" b="1">
                    <a:latin typeface="Times New Roman" pitchFamily="18" charset="0"/>
                    <a:ea typeface="宋体" pitchFamily="2" charset="-122"/>
                  </a:rPr>
                  <a:t> </a:t>
                </a:r>
                <a:r>
                  <a:rPr kumimoji="1" lang="en-US" altLang="zh-CN" sz="1800" b="1">
                    <a:solidFill>
                      <a:srgbClr val="0000FF"/>
                    </a:solidFill>
                    <a:ea typeface="宋体" pitchFamily="2" charset="-122"/>
                  </a:rPr>
                  <a:t>Cache Tag</a:t>
                </a:r>
              </a:p>
            </p:txBody>
          </p:sp>
          <p:sp>
            <p:nvSpPr>
              <p:cNvPr id="590894" name="Line 44"/>
              <p:cNvSpPr>
                <a:spLocks noChangeShapeType="1"/>
              </p:cNvSpPr>
              <p:nvPr/>
            </p:nvSpPr>
            <p:spPr bwMode="auto">
              <a:xfrm>
                <a:off x="4368" y="2224"/>
                <a:ext cx="0" cy="176"/>
              </a:xfrm>
              <a:prstGeom prst="line">
                <a:avLst/>
              </a:prstGeom>
              <a:noFill/>
              <a:ln w="25400">
                <a:solidFill>
                  <a:schemeClr val="tx1"/>
                </a:solidFill>
                <a:round/>
                <a:headEnd/>
                <a:tailEnd/>
              </a:ln>
            </p:spPr>
            <p:txBody>
              <a:bodyPr wrap="none" anchor="ctr"/>
              <a:lstStyle/>
              <a:p>
                <a:endParaRPr lang="zh-CN" altLang="en-US"/>
              </a:p>
            </p:txBody>
          </p:sp>
          <p:sp>
            <p:nvSpPr>
              <p:cNvPr id="590895" name="Rectangle 45"/>
              <p:cNvSpPr>
                <a:spLocks noChangeArrowheads="1"/>
              </p:cNvSpPr>
              <p:nvPr/>
            </p:nvSpPr>
            <p:spPr bwMode="auto">
              <a:xfrm>
                <a:off x="4403" y="2212"/>
                <a:ext cx="882" cy="21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00"/>
                    </a:solidFill>
                    <a:ea typeface="宋体" pitchFamily="2" charset="-122"/>
                  </a:rPr>
                  <a:t>Byte</a:t>
                </a:r>
                <a:r>
                  <a:rPr lang="en-US" altLang="zh-CN" b="1">
                    <a:latin typeface="Times New Roman" pitchFamily="18" charset="0"/>
                    <a:ea typeface="宋体" pitchFamily="2" charset="-122"/>
                  </a:rPr>
                  <a:t> </a:t>
                </a:r>
                <a:r>
                  <a:rPr kumimoji="1" lang="en-US" altLang="zh-CN" sz="1800" b="1">
                    <a:solidFill>
                      <a:srgbClr val="000000"/>
                    </a:solidFill>
                    <a:ea typeface="宋体" pitchFamily="2" charset="-122"/>
                  </a:rPr>
                  <a:t>Select</a:t>
                </a:r>
              </a:p>
            </p:txBody>
          </p:sp>
          <p:sp>
            <p:nvSpPr>
              <p:cNvPr id="590896" name="Rectangle 46"/>
              <p:cNvSpPr>
                <a:spLocks noChangeArrowheads="1"/>
              </p:cNvSpPr>
              <p:nvPr/>
            </p:nvSpPr>
            <p:spPr bwMode="auto">
              <a:xfrm>
                <a:off x="4499" y="2404"/>
                <a:ext cx="763" cy="229"/>
              </a:xfrm>
              <a:prstGeom prst="rect">
                <a:avLst/>
              </a:prstGeom>
              <a:noFill/>
              <a:ln w="12700">
                <a:noFill/>
                <a:miter lim="800000"/>
                <a:headEnd/>
                <a:tailEnd/>
              </a:ln>
            </p:spPr>
            <p:txBody>
              <a:bodyPr wrap="none" lIns="90488" tIns="44450" rIns="90488" bIns="44450">
                <a:spAutoFit/>
              </a:bodyPr>
              <a:lstStyle/>
              <a:p>
                <a:r>
                  <a:rPr lang="en-US" altLang="zh-CN" sz="2000" b="1">
                    <a:solidFill>
                      <a:srgbClr val="CC0000"/>
                    </a:solidFill>
                    <a:ea typeface="宋体" pitchFamily="2" charset="-122"/>
                  </a:rPr>
                  <a:t>Ex: 0x01</a:t>
                </a:r>
              </a:p>
            </p:txBody>
          </p:sp>
          <p:sp>
            <p:nvSpPr>
              <p:cNvPr id="590897" name="Oval 47"/>
              <p:cNvSpPr>
                <a:spLocks noChangeArrowheads="1"/>
              </p:cNvSpPr>
              <p:nvPr/>
            </p:nvSpPr>
            <p:spPr bwMode="auto">
              <a:xfrm>
                <a:off x="1256" y="2840"/>
                <a:ext cx="176" cy="176"/>
              </a:xfrm>
              <a:prstGeom prst="ellipse">
                <a:avLst/>
              </a:prstGeom>
              <a:noFill/>
              <a:ln w="254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898" name="Rectangle 48"/>
              <p:cNvSpPr>
                <a:spLocks noChangeArrowheads="1"/>
              </p:cNvSpPr>
              <p:nvPr/>
            </p:nvSpPr>
            <p:spPr bwMode="auto">
              <a:xfrm>
                <a:off x="1264" y="2829"/>
                <a:ext cx="207" cy="229"/>
              </a:xfrm>
              <a:prstGeom prst="rect">
                <a:avLst/>
              </a:prstGeom>
              <a:noFill/>
              <a:ln w="12700">
                <a:noFill/>
                <a:miter lim="800000"/>
                <a:headEnd/>
                <a:tailEnd/>
              </a:ln>
            </p:spPr>
            <p:txBody>
              <a:bodyPr wrap="none" lIns="90488" tIns="44450" rIns="90488" bIns="44450">
                <a:spAutoFit/>
              </a:bodyPr>
              <a:lstStyle/>
              <a:p>
                <a:r>
                  <a:rPr lang="en-US" altLang="zh-CN" sz="2000" b="1">
                    <a:ea typeface="宋体" pitchFamily="2" charset="-122"/>
                  </a:rPr>
                  <a:t>=</a:t>
                </a:r>
              </a:p>
            </p:txBody>
          </p:sp>
          <p:sp>
            <p:nvSpPr>
              <p:cNvPr id="590899" name="Line 49"/>
              <p:cNvSpPr>
                <a:spLocks noChangeShapeType="1"/>
              </p:cNvSpPr>
              <p:nvPr/>
            </p:nvSpPr>
            <p:spPr bwMode="auto">
              <a:xfrm flipH="1">
                <a:off x="1432" y="2928"/>
                <a:ext cx="25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00" name="Oval 50"/>
              <p:cNvSpPr>
                <a:spLocks noChangeArrowheads="1"/>
              </p:cNvSpPr>
              <p:nvPr/>
            </p:nvSpPr>
            <p:spPr bwMode="auto">
              <a:xfrm>
                <a:off x="1256" y="3224"/>
                <a:ext cx="176" cy="176"/>
              </a:xfrm>
              <a:prstGeom prst="ellipse">
                <a:avLst/>
              </a:prstGeom>
              <a:noFill/>
              <a:ln w="254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901" name="Rectangle 51"/>
              <p:cNvSpPr>
                <a:spLocks noChangeArrowheads="1"/>
              </p:cNvSpPr>
              <p:nvPr/>
            </p:nvSpPr>
            <p:spPr bwMode="auto">
              <a:xfrm>
                <a:off x="1247" y="3212"/>
                <a:ext cx="207" cy="230"/>
              </a:xfrm>
              <a:prstGeom prst="rect">
                <a:avLst/>
              </a:prstGeom>
              <a:noFill/>
              <a:ln w="12700">
                <a:noFill/>
                <a:miter lim="800000"/>
                <a:headEnd/>
                <a:tailEnd/>
              </a:ln>
            </p:spPr>
            <p:txBody>
              <a:bodyPr wrap="none" lIns="90488" tIns="44450" rIns="90488" bIns="44450">
                <a:spAutoFit/>
              </a:bodyPr>
              <a:lstStyle/>
              <a:p>
                <a:r>
                  <a:rPr lang="en-US" altLang="zh-CN" sz="2000" b="1">
                    <a:ea typeface="宋体" pitchFamily="2" charset="-122"/>
                  </a:rPr>
                  <a:t>=</a:t>
                </a:r>
              </a:p>
            </p:txBody>
          </p:sp>
          <p:sp>
            <p:nvSpPr>
              <p:cNvPr id="590902" name="Line 52"/>
              <p:cNvSpPr>
                <a:spLocks noChangeShapeType="1"/>
              </p:cNvSpPr>
              <p:nvPr/>
            </p:nvSpPr>
            <p:spPr bwMode="auto">
              <a:xfrm flipH="1">
                <a:off x="1432" y="3312"/>
                <a:ext cx="25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03" name="Oval 53"/>
              <p:cNvSpPr>
                <a:spLocks noChangeArrowheads="1"/>
              </p:cNvSpPr>
              <p:nvPr/>
            </p:nvSpPr>
            <p:spPr bwMode="auto">
              <a:xfrm>
                <a:off x="1016" y="3032"/>
                <a:ext cx="176" cy="176"/>
              </a:xfrm>
              <a:prstGeom prst="ellipse">
                <a:avLst/>
              </a:prstGeom>
              <a:noFill/>
              <a:ln w="254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904" name="Rectangle 54"/>
              <p:cNvSpPr>
                <a:spLocks noChangeArrowheads="1"/>
              </p:cNvSpPr>
              <p:nvPr/>
            </p:nvSpPr>
            <p:spPr bwMode="auto">
              <a:xfrm>
                <a:off x="1020" y="3020"/>
                <a:ext cx="207" cy="229"/>
              </a:xfrm>
              <a:prstGeom prst="rect">
                <a:avLst/>
              </a:prstGeom>
              <a:noFill/>
              <a:ln w="12700">
                <a:noFill/>
                <a:miter lim="800000"/>
                <a:headEnd/>
                <a:tailEnd/>
              </a:ln>
            </p:spPr>
            <p:txBody>
              <a:bodyPr wrap="none" lIns="90488" tIns="44450" rIns="90488" bIns="44450">
                <a:spAutoFit/>
              </a:bodyPr>
              <a:lstStyle/>
              <a:p>
                <a:r>
                  <a:rPr lang="en-US" altLang="zh-CN" sz="2000" b="1">
                    <a:ea typeface="宋体" pitchFamily="2" charset="-122"/>
                  </a:rPr>
                  <a:t>=</a:t>
                </a:r>
              </a:p>
            </p:txBody>
          </p:sp>
          <p:sp>
            <p:nvSpPr>
              <p:cNvPr id="590905" name="Line 55"/>
              <p:cNvSpPr>
                <a:spLocks noChangeShapeType="1"/>
              </p:cNvSpPr>
              <p:nvPr/>
            </p:nvSpPr>
            <p:spPr bwMode="auto">
              <a:xfrm flipH="1">
                <a:off x="1192" y="3120"/>
                <a:ext cx="49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06" name="Oval 56"/>
              <p:cNvSpPr>
                <a:spLocks noChangeArrowheads="1"/>
              </p:cNvSpPr>
              <p:nvPr/>
            </p:nvSpPr>
            <p:spPr bwMode="auto">
              <a:xfrm>
                <a:off x="1016" y="3416"/>
                <a:ext cx="176" cy="176"/>
              </a:xfrm>
              <a:prstGeom prst="ellipse">
                <a:avLst/>
              </a:prstGeom>
              <a:noFill/>
              <a:ln w="254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907" name="Line 57"/>
              <p:cNvSpPr>
                <a:spLocks noChangeShapeType="1"/>
              </p:cNvSpPr>
              <p:nvPr/>
            </p:nvSpPr>
            <p:spPr bwMode="auto">
              <a:xfrm flipH="1">
                <a:off x="1192" y="3504"/>
                <a:ext cx="49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08" name="Rectangle 58"/>
              <p:cNvSpPr>
                <a:spLocks noChangeArrowheads="1"/>
              </p:cNvSpPr>
              <p:nvPr/>
            </p:nvSpPr>
            <p:spPr bwMode="auto">
              <a:xfrm>
                <a:off x="1020" y="3404"/>
                <a:ext cx="207" cy="229"/>
              </a:xfrm>
              <a:prstGeom prst="rect">
                <a:avLst/>
              </a:prstGeom>
              <a:noFill/>
              <a:ln w="12700">
                <a:noFill/>
                <a:miter lim="800000"/>
                <a:headEnd/>
                <a:tailEnd/>
              </a:ln>
            </p:spPr>
            <p:txBody>
              <a:bodyPr wrap="none" lIns="90488" tIns="44450" rIns="90488" bIns="44450">
                <a:spAutoFit/>
              </a:bodyPr>
              <a:lstStyle/>
              <a:p>
                <a:r>
                  <a:rPr lang="en-US" altLang="zh-CN" sz="2000" b="1">
                    <a:ea typeface="宋体" pitchFamily="2" charset="-122"/>
                  </a:rPr>
                  <a:t>=</a:t>
                </a:r>
              </a:p>
            </p:txBody>
          </p:sp>
          <p:sp>
            <p:nvSpPr>
              <p:cNvPr id="590909" name="Line 59"/>
              <p:cNvSpPr>
                <a:spLocks noChangeShapeType="1"/>
              </p:cNvSpPr>
              <p:nvPr/>
            </p:nvSpPr>
            <p:spPr bwMode="auto">
              <a:xfrm>
                <a:off x="672" y="2404"/>
                <a:ext cx="0" cy="1476"/>
              </a:xfrm>
              <a:prstGeom prst="line">
                <a:avLst/>
              </a:prstGeom>
              <a:noFill/>
              <a:ln w="25400">
                <a:solidFill>
                  <a:schemeClr val="tx1"/>
                </a:solidFill>
                <a:round/>
                <a:headEnd/>
                <a:tailEnd/>
              </a:ln>
            </p:spPr>
            <p:txBody>
              <a:bodyPr wrap="none" anchor="ctr"/>
              <a:lstStyle/>
              <a:p>
                <a:endParaRPr lang="zh-CN" altLang="en-US"/>
              </a:p>
            </p:txBody>
          </p:sp>
          <p:sp>
            <p:nvSpPr>
              <p:cNvPr id="590910" name="Line 60"/>
              <p:cNvSpPr>
                <a:spLocks noChangeShapeType="1"/>
              </p:cNvSpPr>
              <p:nvPr/>
            </p:nvSpPr>
            <p:spPr bwMode="auto">
              <a:xfrm>
                <a:off x="680" y="3504"/>
                <a:ext cx="32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11" name="Line 61"/>
              <p:cNvSpPr>
                <a:spLocks noChangeShapeType="1"/>
              </p:cNvSpPr>
              <p:nvPr/>
            </p:nvSpPr>
            <p:spPr bwMode="auto">
              <a:xfrm>
                <a:off x="680" y="3120"/>
                <a:ext cx="32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12" name="Line 62"/>
              <p:cNvSpPr>
                <a:spLocks noChangeShapeType="1"/>
              </p:cNvSpPr>
              <p:nvPr/>
            </p:nvSpPr>
            <p:spPr bwMode="auto">
              <a:xfrm>
                <a:off x="680" y="3312"/>
                <a:ext cx="56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13" name="Line 63"/>
              <p:cNvSpPr>
                <a:spLocks noChangeShapeType="1"/>
              </p:cNvSpPr>
              <p:nvPr/>
            </p:nvSpPr>
            <p:spPr bwMode="auto">
              <a:xfrm>
                <a:off x="680" y="2928"/>
                <a:ext cx="56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14" name="Oval 64"/>
              <p:cNvSpPr>
                <a:spLocks noChangeArrowheads="1"/>
              </p:cNvSpPr>
              <p:nvPr/>
            </p:nvSpPr>
            <p:spPr bwMode="auto">
              <a:xfrm>
                <a:off x="1016" y="3800"/>
                <a:ext cx="176" cy="176"/>
              </a:xfrm>
              <a:prstGeom prst="ellipse">
                <a:avLst/>
              </a:prstGeom>
              <a:noFill/>
              <a:ln w="254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0915" name="Line 65"/>
              <p:cNvSpPr>
                <a:spLocks noChangeShapeType="1"/>
              </p:cNvSpPr>
              <p:nvPr/>
            </p:nvSpPr>
            <p:spPr bwMode="auto">
              <a:xfrm flipH="1">
                <a:off x="1192" y="3888"/>
                <a:ext cx="49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16" name="Rectangle 66"/>
              <p:cNvSpPr>
                <a:spLocks noChangeArrowheads="1"/>
              </p:cNvSpPr>
              <p:nvPr/>
            </p:nvSpPr>
            <p:spPr bwMode="auto">
              <a:xfrm>
                <a:off x="1020" y="3788"/>
                <a:ext cx="207" cy="229"/>
              </a:xfrm>
              <a:prstGeom prst="rect">
                <a:avLst/>
              </a:prstGeom>
              <a:noFill/>
              <a:ln w="12700">
                <a:noFill/>
                <a:miter lim="800000"/>
                <a:headEnd/>
                <a:tailEnd/>
              </a:ln>
            </p:spPr>
            <p:txBody>
              <a:bodyPr wrap="none" lIns="90488" tIns="44450" rIns="90488" bIns="44450">
                <a:spAutoFit/>
              </a:bodyPr>
              <a:lstStyle/>
              <a:p>
                <a:r>
                  <a:rPr lang="en-US" altLang="zh-CN" sz="2000" b="1">
                    <a:ea typeface="宋体" pitchFamily="2" charset="-122"/>
                  </a:rPr>
                  <a:t>=</a:t>
                </a:r>
              </a:p>
            </p:txBody>
          </p:sp>
          <p:sp>
            <p:nvSpPr>
              <p:cNvPr id="590917" name="Line 67"/>
              <p:cNvSpPr>
                <a:spLocks noChangeShapeType="1"/>
              </p:cNvSpPr>
              <p:nvPr/>
            </p:nvSpPr>
            <p:spPr bwMode="auto">
              <a:xfrm>
                <a:off x="680" y="3888"/>
                <a:ext cx="320"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0918" name="Line 68"/>
              <p:cNvSpPr>
                <a:spLocks noChangeShapeType="1"/>
              </p:cNvSpPr>
              <p:nvPr/>
            </p:nvSpPr>
            <p:spPr bwMode="auto">
              <a:xfrm>
                <a:off x="4848" y="2614"/>
                <a:ext cx="0" cy="21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90919" name="Rectangle 69"/>
              <p:cNvSpPr>
                <a:spLocks noChangeArrowheads="1"/>
              </p:cNvSpPr>
              <p:nvPr/>
            </p:nvSpPr>
            <p:spPr bwMode="auto">
              <a:xfrm>
                <a:off x="1323" y="3587"/>
                <a:ext cx="178" cy="264"/>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grpSp>
      </p:grpSp>
      <p:sp>
        <p:nvSpPr>
          <p:cNvPr id="439368" name="Text Box 72"/>
          <p:cNvSpPr txBox="1">
            <a:spLocks noChangeArrowheads="1"/>
          </p:cNvSpPr>
          <p:nvPr/>
        </p:nvSpPr>
        <p:spPr bwMode="auto">
          <a:xfrm>
            <a:off x="971550" y="3878263"/>
            <a:ext cx="3195638"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FF0000"/>
                </a:solidFill>
                <a:ea typeface="黑体" pitchFamily="49" charset="-122"/>
              </a:rPr>
              <a:t>问题：需要多少个比较器？</a:t>
            </a:r>
          </a:p>
        </p:txBody>
      </p:sp>
      <p:sp>
        <p:nvSpPr>
          <p:cNvPr id="439370" name="Text Box 74"/>
          <p:cNvSpPr txBox="1">
            <a:spLocks noChangeArrowheads="1"/>
          </p:cNvSpPr>
          <p:nvPr/>
        </p:nvSpPr>
        <p:spPr bwMode="auto">
          <a:xfrm>
            <a:off x="3986213" y="3878263"/>
            <a:ext cx="2114550" cy="274637"/>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800" b="1">
                <a:solidFill>
                  <a:srgbClr val="0000FF"/>
                </a:solidFill>
                <a:ea typeface="黑体" pitchFamily="49" charset="-122"/>
              </a:rPr>
              <a:t>每行一个比较器！</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idx="4294967295"/>
          </p:nvPr>
        </p:nvSpPr>
        <p:spPr>
          <a:xfrm>
            <a:off x="293688" y="169863"/>
            <a:ext cx="8623300" cy="490537"/>
          </a:xfrm>
        </p:spPr>
        <p:txBody>
          <a:bodyPr lIns="91440" tIns="45720" rIns="91440" bIns="45720" anchor="ctr"/>
          <a:lstStyle/>
          <a:p>
            <a:pPr eaLnBrk="1" hangingPunct="1"/>
            <a:r>
              <a:rPr lang="zh-CN" altLang="en-US"/>
              <a:t>组相联映射（</a:t>
            </a:r>
            <a:r>
              <a:rPr lang="en-US" altLang="zh-CN"/>
              <a:t>Set Associative）</a:t>
            </a:r>
          </a:p>
        </p:txBody>
      </p:sp>
      <p:sp>
        <p:nvSpPr>
          <p:cNvPr id="442371" name="Rectangle 3"/>
          <p:cNvSpPr>
            <a:spLocks noGrp="1" noChangeArrowheads="1"/>
          </p:cNvSpPr>
          <p:nvPr>
            <p:ph type="body" idx="4294967295"/>
          </p:nvPr>
        </p:nvSpPr>
        <p:spPr>
          <a:xfrm>
            <a:off x="744538" y="889000"/>
            <a:ext cx="7339012" cy="3276600"/>
          </a:xfrm>
        </p:spPr>
        <p:txBody>
          <a:bodyPr lIns="91440" tIns="45720" rIns="91440" bIns="45720"/>
          <a:lstStyle/>
          <a:p>
            <a:pPr eaLnBrk="1" hangingPunct="1">
              <a:lnSpc>
                <a:spcPct val="110000"/>
              </a:lnSpc>
            </a:pPr>
            <a:r>
              <a:rPr lang="zh-CN" altLang="en-US" sz="2000" dirty="0">
                <a:latin typeface="微软雅黑" pitchFamily="34" charset="-122"/>
                <a:ea typeface="微软雅黑" pitchFamily="34" charset="-122"/>
                <a:hlinkClick r:id="" action="ppaction://hlinkshowjump?jump=nextslide"/>
              </a:rPr>
              <a:t>组相联映射</a:t>
            </a:r>
            <a:r>
              <a:rPr lang="zh-CN" altLang="en-US" sz="2000" dirty="0">
                <a:latin typeface="微软雅黑" pitchFamily="34" charset="-122"/>
                <a:ea typeface="微软雅黑" pitchFamily="34" charset="-122"/>
              </a:rPr>
              <a:t>结合直接映射和全相联映射的特点</a:t>
            </a:r>
          </a:p>
          <a:p>
            <a:pPr eaLnBrk="1" hangingPunct="1">
              <a:lnSpc>
                <a:spcPct val="110000"/>
              </a:lnSpc>
            </a:pPr>
            <a:r>
              <a:rPr lang="zh-CN" altLang="en-US" sz="2000" dirty="0">
                <a:latin typeface="微软雅黑" pitchFamily="34" charset="-122"/>
                <a:ea typeface="微软雅黑" pitchFamily="34" charset="-122"/>
              </a:rPr>
              <a:t>将</a:t>
            </a:r>
            <a:r>
              <a:rPr lang="en-US" altLang="zh-CN" sz="2000" dirty="0">
                <a:latin typeface="微软雅黑" pitchFamily="34" charset="-122"/>
                <a:ea typeface="微软雅黑" pitchFamily="34" charset="-122"/>
              </a:rPr>
              <a:t>Cache</a:t>
            </a:r>
            <a:r>
              <a:rPr lang="zh-CN" altLang="en-US" sz="2000" dirty="0">
                <a:latin typeface="微软雅黑" pitchFamily="34" charset="-122"/>
                <a:ea typeface="微软雅黑" pitchFamily="34" charset="-122"/>
              </a:rPr>
              <a:t>所有行分组，把主存块映射到</a:t>
            </a:r>
            <a:r>
              <a:rPr lang="en-US" altLang="zh-CN" sz="2000" dirty="0">
                <a:latin typeface="微软雅黑" pitchFamily="34" charset="-122"/>
                <a:ea typeface="微软雅黑" pitchFamily="34" charset="-122"/>
              </a:rPr>
              <a:t>Cache</a:t>
            </a:r>
            <a:r>
              <a:rPr lang="zh-CN" altLang="en-US" sz="2000" dirty="0">
                <a:latin typeface="微软雅黑" pitchFamily="34" charset="-122"/>
                <a:ea typeface="微软雅黑" pitchFamily="34" charset="-122"/>
              </a:rPr>
              <a:t>固定组的任一行中。也即：组间模映射、组内全映射。映射关系为：</a:t>
            </a:r>
          </a:p>
          <a:p>
            <a:pPr eaLnBrk="1" hangingPunct="1">
              <a:lnSpc>
                <a:spcPct val="110000"/>
              </a:lnSpc>
              <a:buFontTx/>
              <a:buNone/>
            </a:pPr>
            <a:r>
              <a:rPr lang="en-US" altLang="zh-CN" sz="2000" dirty="0">
                <a:latin typeface="微软雅黑" pitchFamily="34" charset="-122"/>
                <a:ea typeface="微软雅黑" pitchFamily="34" charset="-122"/>
              </a:rPr>
              <a:t>     </a:t>
            </a:r>
            <a:r>
              <a:rPr lang="en-US" altLang="zh-CN" sz="2000" dirty="0">
                <a:solidFill>
                  <a:srgbClr val="FF0000"/>
                </a:solidFill>
                <a:latin typeface="微软雅黑" pitchFamily="34" charset="-122"/>
                <a:ea typeface="微软雅黑" pitchFamily="34" charset="-122"/>
              </a:rPr>
              <a:t>Cache</a:t>
            </a:r>
            <a:r>
              <a:rPr lang="zh-CN" altLang="en-US" sz="2000" dirty="0">
                <a:solidFill>
                  <a:srgbClr val="FF0000"/>
                </a:solidFill>
                <a:latin typeface="微软雅黑" pitchFamily="34" charset="-122"/>
                <a:ea typeface="微软雅黑" pitchFamily="34" charset="-122"/>
              </a:rPr>
              <a:t>组号</a:t>
            </a:r>
            <a:r>
              <a:rPr lang="en-US" altLang="zh-CN" sz="2000" dirty="0">
                <a:solidFill>
                  <a:srgbClr val="FF0000"/>
                </a:solidFill>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主存块号 </a:t>
            </a:r>
            <a:r>
              <a:rPr lang="en-US" altLang="zh-CN" sz="2000" dirty="0">
                <a:solidFill>
                  <a:srgbClr val="FF0000"/>
                </a:solidFill>
                <a:latin typeface="微软雅黑" pitchFamily="34" charset="-122"/>
                <a:ea typeface="微软雅黑" pitchFamily="34" charset="-122"/>
              </a:rPr>
              <a:t>mod Cache</a:t>
            </a:r>
            <a:r>
              <a:rPr lang="zh-CN" altLang="en-US" sz="2000" dirty="0">
                <a:solidFill>
                  <a:srgbClr val="FF0000"/>
                </a:solidFill>
                <a:latin typeface="微软雅黑" pitchFamily="34" charset="-122"/>
                <a:ea typeface="微软雅黑" pitchFamily="34" charset="-122"/>
              </a:rPr>
              <a:t>组数</a:t>
            </a:r>
          </a:p>
          <a:p>
            <a:pPr eaLnBrk="1" hangingPunct="1">
              <a:lnSpc>
                <a:spcPct val="110000"/>
              </a:lnSpc>
              <a:buFontTx/>
              <a:buNone/>
            </a:pPr>
            <a:r>
              <a:rPr lang="zh-CN" altLang="en-US" sz="2000" dirty="0">
                <a:solidFill>
                  <a:srgbClr val="FF0000"/>
                </a:solidFill>
                <a:latin typeface="微软雅黑" pitchFamily="34" charset="-122"/>
                <a:ea typeface="微软雅黑" pitchFamily="34" charset="-122"/>
              </a:rPr>
              <a:t>     举例：假定</a:t>
            </a:r>
            <a:r>
              <a:rPr lang="en-US" altLang="zh-CN" sz="2000" dirty="0">
                <a:solidFill>
                  <a:srgbClr val="FF0000"/>
                </a:solidFill>
                <a:latin typeface="微软雅黑" pitchFamily="34" charset="-122"/>
                <a:ea typeface="微软雅黑" pitchFamily="34" charset="-122"/>
              </a:rPr>
              <a:t>Cache</a:t>
            </a:r>
            <a:r>
              <a:rPr lang="zh-CN" altLang="en-US" sz="2000" dirty="0">
                <a:solidFill>
                  <a:srgbClr val="FF0000"/>
                </a:solidFill>
                <a:latin typeface="微软雅黑" pitchFamily="34" charset="-122"/>
                <a:ea typeface="微软雅黑" pitchFamily="34" charset="-122"/>
              </a:rPr>
              <a:t>划分为：8</a:t>
            </a:r>
            <a:r>
              <a:rPr lang="en-US" altLang="zh-CN" sz="2000" dirty="0">
                <a:solidFill>
                  <a:srgbClr val="FF0000"/>
                </a:solidFill>
                <a:latin typeface="微软雅黑" pitchFamily="34" charset="-122"/>
                <a:ea typeface="微软雅黑" pitchFamily="34" charset="-122"/>
              </a:rPr>
              <a:t>K</a:t>
            </a:r>
            <a:r>
              <a:rPr lang="zh-CN" altLang="en-US" sz="2000" dirty="0">
                <a:solidFill>
                  <a:srgbClr val="FF0000"/>
                </a:solidFill>
                <a:latin typeface="微软雅黑" pitchFamily="34" charset="-122"/>
                <a:ea typeface="微软雅黑" pitchFamily="34" charset="-122"/>
              </a:rPr>
              <a:t>字=8组</a:t>
            </a:r>
            <a:r>
              <a:rPr lang="en-US" altLang="zh-CN" sz="2000" dirty="0">
                <a:solidFill>
                  <a:srgbClr val="FF0000"/>
                </a:solidFill>
                <a:latin typeface="微软雅黑" pitchFamily="34" charset="-122"/>
                <a:ea typeface="微软雅黑" pitchFamily="34" charset="-122"/>
              </a:rPr>
              <a:t>x2</a:t>
            </a:r>
            <a:r>
              <a:rPr lang="zh-CN" altLang="en-US" sz="2000" dirty="0">
                <a:solidFill>
                  <a:srgbClr val="FF0000"/>
                </a:solidFill>
                <a:latin typeface="微软雅黑" pitchFamily="34" charset="-122"/>
                <a:ea typeface="微软雅黑" pitchFamily="34" charset="-122"/>
              </a:rPr>
              <a:t>行</a:t>
            </a:r>
            <a:r>
              <a:rPr lang="en-US" altLang="zh-CN" sz="2000" dirty="0">
                <a:solidFill>
                  <a:srgbClr val="FF0000"/>
                </a:solidFill>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组</a:t>
            </a:r>
            <a:r>
              <a:rPr lang="en-US" altLang="zh-CN" sz="2000" dirty="0">
                <a:solidFill>
                  <a:srgbClr val="FF0000"/>
                </a:solidFill>
                <a:latin typeface="微软雅黑" pitchFamily="34" charset="-122"/>
                <a:ea typeface="微软雅黑" pitchFamily="34" charset="-122"/>
              </a:rPr>
              <a:t>x512</a:t>
            </a:r>
            <a:r>
              <a:rPr lang="zh-CN" altLang="en-US" sz="2000" dirty="0">
                <a:solidFill>
                  <a:srgbClr val="FF0000"/>
                </a:solidFill>
                <a:latin typeface="微软雅黑" pitchFamily="34" charset="-122"/>
                <a:ea typeface="微软雅黑" pitchFamily="34" charset="-122"/>
              </a:rPr>
              <a:t>字/行</a:t>
            </a:r>
          </a:p>
          <a:p>
            <a:pPr eaLnBrk="1" hangingPunct="1">
              <a:lnSpc>
                <a:spcPct val="110000"/>
              </a:lnSpc>
              <a:buFontTx/>
              <a:buNone/>
            </a:pPr>
            <a:r>
              <a:rPr lang="en-US" altLang="zh-CN" sz="2000" dirty="0">
                <a:solidFill>
                  <a:srgbClr val="FF0000"/>
                </a:solidFill>
                <a:latin typeface="微软雅黑" pitchFamily="34" charset="-122"/>
                <a:ea typeface="微软雅黑" pitchFamily="34" charset="-122"/>
              </a:rPr>
              <a:t>                 4=100 mod 8</a:t>
            </a:r>
          </a:p>
          <a:p>
            <a:pPr eaLnBrk="1" hangingPunct="1">
              <a:lnSpc>
                <a:spcPct val="110000"/>
              </a:lnSpc>
              <a:buFontTx/>
              <a:buNone/>
            </a:pPr>
            <a:r>
              <a:rPr lang="en-US" altLang="zh-CN" sz="2000" dirty="0">
                <a:solidFill>
                  <a:srgbClr val="FF0000"/>
                </a:solidFill>
                <a:latin typeface="微软雅黑" pitchFamily="34" charset="-122"/>
                <a:ea typeface="微软雅黑" pitchFamily="34" charset="-122"/>
              </a:rPr>
              <a:t>     (</a:t>
            </a:r>
            <a:r>
              <a:rPr lang="zh-CN" altLang="en-US" sz="2000" dirty="0">
                <a:solidFill>
                  <a:srgbClr val="FF0000"/>
                </a:solidFill>
                <a:latin typeface="微软雅黑" pitchFamily="34" charset="-122"/>
                <a:ea typeface="微软雅黑" pitchFamily="34" charset="-122"/>
              </a:rPr>
              <a:t>主存第100块应映射到</a:t>
            </a:r>
            <a:r>
              <a:rPr lang="en-US" altLang="zh-CN" sz="2000" dirty="0">
                <a:solidFill>
                  <a:srgbClr val="FF0000"/>
                </a:solidFill>
                <a:latin typeface="微软雅黑" pitchFamily="34" charset="-122"/>
                <a:ea typeface="微软雅黑" pitchFamily="34" charset="-122"/>
              </a:rPr>
              <a:t>Cache</a:t>
            </a:r>
            <a:r>
              <a:rPr lang="zh-CN" altLang="en-US" sz="2000" dirty="0">
                <a:solidFill>
                  <a:srgbClr val="FF0000"/>
                </a:solidFill>
                <a:latin typeface="微软雅黑" pitchFamily="34" charset="-122"/>
                <a:ea typeface="微软雅黑" pitchFamily="34" charset="-122"/>
              </a:rPr>
              <a:t>的第4组的任意行中。)</a:t>
            </a:r>
          </a:p>
          <a:p>
            <a:pPr eaLnBrk="1" hangingPunct="1">
              <a:lnSpc>
                <a:spcPct val="110000"/>
              </a:lnSpc>
              <a:buFontTx/>
              <a:buNone/>
            </a:pPr>
            <a:r>
              <a:rPr lang="zh-CN" altLang="en-US" sz="1400" dirty="0">
                <a:latin typeface="宋体" pitchFamily="2" charset="-122"/>
                <a:ea typeface="宋体" pitchFamily="2" charset="-122"/>
              </a:rPr>
              <a:t>   </a:t>
            </a:r>
            <a:endParaRPr lang="zh-CN" altLang="en-US" sz="1400" dirty="0">
              <a:ea typeface="宋体" pitchFamily="2" charset="-122"/>
            </a:endParaRPr>
          </a:p>
        </p:txBody>
      </p:sp>
      <p:sp>
        <p:nvSpPr>
          <p:cNvPr id="442372" name="Rectangle 4"/>
          <p:cNvSpPr>
            <a:spLocks noChangeArrowheads="1"/>
          </p:cNvSpPr>
          <p:nvPr/>
        </p:nvSpPr>
        <p:spPr bwMode="auto">
          <a:xfrm>
            <a:off x="296863" y="4014788"/>
            <a:ext cx="8415337" cy="2316162"/>
          </a:xfrm>
          <a:prstGeom prst="rect">
            <a:avLst/>
          </a:prstGeom>
          <a:noFill/>
          <a:ln w="9525">
            <a:noFill/>
            <a:miter lim="800000"/>
            <a:headEnd/>
            <a:tailEnd/>
          </a:ln>
        </p:spPr>
        <p:txBody>
          <a:bodyPr/>
          <a:lstStyle/>
          <a:p>
            <a:pPr marL="342900" indent="-342900" eaLnBrk="1" hangingPunct="1">
              <a:lnSpc>
                <a:spcPct val="90000"/>
              </a:lnSpc>
              <a:spcBef>
                <a:spcPct val="70000"/>
              </a:spcBef>
              <a:buClr>
                <a:schemeClr val="tx1"/>
              </a:buClr>
              <a:buSzPct val="80000"/>
              <a:buFont typeface="Wingdings" pitchFamily="2" charset="2"/>
              <a:buChar char="u"/>
            </a:pPr>
            <a:r>
              <a:rPr kumimoji="1" lang="zh-CN" altLang="en-US" sz="2200" b="1" dirty="0">
                <a:latin typeface="微软雅黑" pitchFamily="34" charset="-122"/>
                <a:ea typeface="微软雅黑" pitchFamily="34" charset="-122"/>
              </a:rPr>
              <a:t>特点：</a:t>
            </a:r>
          </a:p>
          <a:p>
            <a:pPr marL="742950" lvl="1" indent="-285750" eaLnBrk="1" hangingPunct="1">
              <a:lnSpc>
                <a:spcPct val="115000"/>
              </a:lnSpc>
              <a:spcBef>
                <a:spcPct val="30000"/>
              </a:spcBef>
              <a:buFontTx/>
              <a:buChar char="–"/>
            </a:pPr>
            <a:r>
              <a:rPr kumimoji="1" lang="zh-CN" altLang="en-US" sz="2200" b="1" dirty="0">
                <a:solidFill>
                  <a:srgbClr val="000099"/>
                </a:solidFill>
                <a:latin typeface="微软雅黑" pitchFamily="34" charset="-122"/>
                <a:ea typeface="微软雅黑" pitchFamily="34" charset="-122"/>
              </a:rPr>
              <a:t>结合直接映射和全相联映射的优点。当</a:t>
            </a:r>
            <a:r>
              <a:rPr kumimoji="1" lang="en-US" altLang="zh-CN" sz="2200" b="1" dirty="0">
                <a:solidFill>
                  <a:srgbClr val="000099"/>
                </a:solidFill>
                <a:latin typeface="微软雅黑" pitchFamily="34" charset="-122"/>
                <a:ea typeface="微软雅黑" pitchFamily="34" charset="-122"/>
              </a:rPr>
              <a:t>Cache</a:t>
            </a:r>
            <a:r>
              <a:rPr kumimoji="1" lang="zh-CN" altLang="en-US" sz="2200" b="1" dirty="0">
                <a:solidFill>
                  <a:srgbClr val="000099"/>
                </a:solidFill>
                <a:latin typeface="微软雅黑" pitchFamily="34" charset="-122"/>
                <a:ea typeface="微软雅黑" pitchFamily="34" charset="-122"/>
              </a:rPr>
              <a:t>组数为1时，变为相联映射；当每组只有一个槽时，变为直接映射。</a:t>
            </a:r>
          </a:p>
          <a:p>
            <a:pPr marL="742950" lvl="1" indent="-285750" eaLnBrk="1" hangingPunct="1">
              <a:lnSpc>
                <a:spcPct val="115000"/>
              </a:lnSpc>
              <a:spcBef>
                <a:spcPct val="30000"/>
              </a:spcBef>
              <a:buFontTx/>
              <a:buChar char="–"/>
            </a:pPr>
            <a:r>
              <a:rPr kumimoji="1" lang="zh-CN" altLang="en-US" sz="2200" b="1" dirty="0">
                <a:solidFill>
                  <a:srgbClr val="000099"/>
                </a:solidFill>
                <a:latin typeface="微软雅黑" pitchFamily="34" charset="-122"/>
                <a:ea typeface="微软雅黑" pitchFamily="34" charset="-122"/>
              </a:rPr>
              <a:t>每组</a:t>
            </a:r>
            <a:r>
              <a:rPr kumimoji="1" lang="en-US" altLang="zh-CN" sz="2200" b="1" dirty="0">
                <a:solidFill>
                  <a:srgbClr val="000099"/>
                </a:solidFill>
                <a:latin typeface="微软雅黑" pitchFamily="34" charset="-122"/>
                <a:ea typeface="微软雅黑" pitchFamily="34" charset="-122"/>
              </a:rPr>
              <a:t>2</a:t>
            </a:r>
            <a:r>
              <a:rPr kumimoji="1" lang="zh-CN" altLang="en-US" sz="2200" b="1" dirty="0">
                <a:solidFill>
                  <a:srgbClr val="000099"/>
                </a:solidFill>
                <a:latin typeface="微软雅黑" pitchFamily="34" charset="-122"/>
                <a:ea typeface="微软雅黑" pitchFamily="34" charset="-122"/>
              </a:rPr>
              <a:t>或</a:t>
            </a:r>
            <a:r>
              <a:rPr kumimoji="1" lang="en-US" altLang="zh-CN" sz="2200" b="1" dirty="0">
                <a:solidFill>
                  <a:srgbClr val="000099"/>
                </a:solidFill>
                <a:latin typeface="微软雅黑" pitchFamily="34" charset="-122"/>
                <a:ea typeface="微软雅黑" pitchFamily="34" charset="-122"/>
              </a:rPr>
              <a:t>4</a:t>
            </a:r>
            <a:r>
              <a:rPr kumimoji="1" lang="zh-CN" altLang="en-US" sz="2200" b="1" dirty="0">
                <a:solidFill>
                  <a:srgbClr val="000099"/>
                </a:solidFill>
                <a:latin typeface="微软雅黑" pitchFamily="34" charset="-122"/>
                <a:ea typeface="微软雅黑" pitchFamily="34" charset="-122"/>
              </a:rPr>
              <a:t>行（称为2</a:t>
            </a:r>
            <a:r>
              <a:rPr kumimoji="1" lang="en-US" altLang="zh-CN" sz="2200" b="1" dirty="0">
                <a:solidFill>
                  <a:srgbClr val="000099"/>
                </a:solidFill>
                <a:latin typeface="微软雅黑" pitchFamily="34" charset="-122"/>
                <a:ea typeface="微软雅黑" pitchFamily="34" charset="-122"/>
              </a:rPr>
              <a:t>-</a:t>
            </a:r>
            <a:r>
              <a:rPr kumimoji="1" lang="zh-CN" altLang="en-US" sz="2200" b="1" dirty="0">
                <a:solidFill>
                  <a:srgbClr val="000099"/>
                </a:solidFill>
                <a:latin typeface="微软雅黑" pitchFamily="34" charset="-122"/>
                <a:ea typeface="微软雅黑" pitchFamily="34" charset="-122"/>
              </a:rPr>
              <a:t>路或</a:t>
            </a:r>
            <a:r>
              <a:rPr kumimoji="1" lang="en-US" altLang="zh-CN" sz="2200" b="1" dirty="0">
                <a:solidFill>
                  <a:srgbClr val="000099"/>
                </a:solidFill>
                <a:latin typeface="微软雅黑" pitchFamily="34" charset="-122"/>
                <a:ea typeface="微软雅黑" pitchFamily="34" charset="-122"/>
              </a:rPr>
              <a:t>4-</a:t>
            </a:r>
            <a:r>
              <a:rPr kumimoji="1" lang="zh-CN" altLang="en-US" sz="2200" b="1" dirty="0">
                <a:solidFill>
                  <a:srgbClr val="000099"/>
                </a:solidFill>
                <a:latin typeface="微软雅黑" pitchFamily="34" charset="-122"/>
                <a:ea typeface="微软雅黑" pitchFamily="34" charset="-122"/>
              </a:rPr>
              <a:t>路组相联）较常用。通常每组4行以上很少用。在较大容量的</a:t>
            </a:r>
            <a:r>
              <a:rPr kumimoji="1" lang="en-US" altLang="zh-CN" sz="2200" b="1" dirty="0">
                <a:solidFill>
                  <a:srgbClr val="000099"/>
                </a:solidFill>
                <a:latin typeface="微软雅黑" pitchFamily="34" charset="-122"/>
                <a:ea typeface="微软雅黑" pitchFamily="34" charset="-122"/>
              </a:rPr>
              <a:t>L2 </a:t>
            </a:r>
            <a:r>
              <a:rPr kumimoji="1" lang="en-US" altLang="zh-CN" sz="2200" b="1" dirty="0" err="1">
                <a:solidFill>
                  <a:srgbClr val="000099"/>
                </a:solidFill>
                <a:latin typeface="微软雅黑" pitchFamily="34" charset="-122"/>
                <a:ea typeface="微软雅黑" pitchFamily="34" charset="-122"/>
              </a:rPr>
              <a:t>Cahce</a:t>
            </a:r>
            <a:r>
              <a:rPr kumimoji="1" lang="zh-CN" altLang="en-US" sz="2200" b="1" dirty="0">
                <a:solidFill>
                  <a:srgbClr val="000099"/>
                </a:solidFill>
                <a:latin typeface="微软雅黑" pitchFamily="34" charset="-122"/>
                <a:ea typeface="微软雅黑" pitchFamily="34" charset="-122"/>
              </a:rPr>
              <a:t>和</a:t>
            </a:r>
            <a:r>
              <a:rPr kumimoji="1" lang="en-US" altLang="zh-CN" sz="2200" b="1" dirty="0">
                <a:solidFill>
                  <a:srgbClr val="000099"/>
                </a:solidFill>
                <a:latin typeface="微软雅黑" pitchFamily="34" charset="-122"/>
                <a:ea typeface="微软雅黑" pitchFamily="34" charset="-122"/>
              </a:rPr>
              <a:t>L3 </a:t>
            </a:r>
            <a:r>
              <a:rPr kumimoji="1" lang="en-US" altLang="zh-CN" sz="2200" b="1" dirty="0" err="1">
                <a:solidFill>
                  <a:srgbClr val="000099"/>
                </a:solidFill>
                <a:latin typeface="微软雅黑" pitchFamily="34" charset="-122"/>
                <a:ea typeface="微软雅黑" pitchFamily="34" charset="-122"/>
              </a:rPr>
              <a:t>Cahce</a:t>
            </a:r>
            <a:r>
              <a:rPr kumimoji="1" lang="zh-CN" altLang="en-US" sz="2200" b="1" dirty="0">
                <a:solidFill>
                  <a:srgbClr val="000099"/>
                </a:solidFill>
                <a:latin typeface="微软雅黑" pitchFamily="34" charset="-122"/>
                <a:ea typeface="微软雅黑" pitchFamily="34" charset="-122"/>
              </a:rPr>
              <a:t>中使用</a:t>
            </a:r>
            <a:r>
              <a:rPr kumimoji="1" lang="en-US" altLang="zh-CN" sz="2200" b="1" dirty="0">
                <a:solidFill>
                  <a:srgbClr val="000099"/>
                </a:solidFill>
                <a:latin typeface="微软雅黑" pitchFamily="34" charset="-122"/>
                <a:ea typeface="微软雅黑" pitchFamily="34" charset="-122"/>
              </a:rPr>
              <a:t>4-</a:t>
            </a:r>
            <a:r>
              <a:rPr kumimoji="1" lang="zh-CN" altLang="en-US" sz="2200" b="1" dirty="0">
                <a:solidFill>
                  <a:srgbClr val="000099"/>
                </a:solidFill>
                <a:latin typeface="微软雅黑" pitchFamily="34" charset="-122"/>
                <a:ea typeface="微软雅黑" pitchFamily="34" charset="-122"/>
              </a:rPr>
              <a:t>路以上。</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22" name="Picture 3" descr="Cache组相联映象的组织示意图_修改"/>
          <p:cNvPicPr>
            <a:picLocks noChangeAspect="1" noChangeArrowheads="1"/>
          </p:cNvPicPr>
          <p:nvPr/>
        </p:nvPicPr>
        <p:blipFill>
          <a:blip r:embed="rId3"/>
          <a:srcRect/>
          <a:stretch>
            <a:fillRect/>
          </a:stretch>
        </p:blipFill>
        <p:spPr bwMode="auto">
          <a:xfrm>
            <a:off x="2862263" y="414338"/>
            <a:ext cx="6119812" cy="5800725"/>
          </a:xfrm>
          <a:prstGeom prst="rect">
            <a:avLst/>
          </a:prstGeom>
          <a:noFill/>
          <a:ln w="9525">
            <a:noFill/>
            <a:miter lim="800000"/>
            <a:headEnd/>
            <a:tailEnd/>
          </a:ln>
        </p:spPr>
      </p:pic>
      <p:sp>
        <p:nvSpPr>
          <p:cNvPr id="443397" name="Text Box 5"/>
          <p:cNvSpPr txBox="1">
            <a:spLocks noChangeArrowheads="1"/>
          </p:cNvSpPr>
          <p:nvPr/>
        </p:nvSpPr>
        <p:spPr bwMode="auto">
          <a:xfrm>
            <a:off x="206375" y="3249613"/>
            <a:ext cx="2116138" cy="1371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dirty="0">
                <a:solidFill>
                  <a:srgbClr val="0000FF"/>
                </a:solidFill>
                <a:ea typeface="黑体" pitchFamily="49" charset="-122"/>
                <a:cs typeface="Arial" pitchFamily="34" charset="0"/>
              </a:rPr>
              <a:t>指出对应行取自哪个主存组群</a:t>
            </a:r>
          </a:p>
          <a:p>
            <a:pPr eaLnBrk="1" hangingPunct="1">
              <a:spcBef>
                <a:spcPct val="50000"/>
              </a:spcBef>
            </a:pPr>
            <a:r>
              <a:rPr kumimoji="1" lang="zh-CN" altLang="en-US" sz="2000" b="1" dirty="0">
                <a:solidFill>
                  <a:srgbClr val="0000FF"/>
                </a:solidFill>
                <a:ea typeface="黑体" pitchFamily="49" charset="-122"/>
                <a:cs typeface="Arial" pitchFamily="34" charset="0"/>
              </a:rPr>
              <a:t>指出对应地址位于哪个主存组群中</a:t>
            </a:r>
          </a:p>
        </p:txBody>
      </p:sp>
      <p:sp>
        <p:nvSpPr>
          <p:cNvPr id="443398" name="Line 6"/>
          <p:cNvSpPr>
            <a:spLocks noChangeShapeType="1"/>
          </p:cNvSpPr>
          <p:nvPr/>
        </p:nvSpPr>
        <p:spPr bwMode="auto">
          <a:xfrm flipV="1">
            <a:off x="2232025" y="2573338"/>
            <a:ext cx="1260475" cy="720725"/>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443399" name="Line 7"/>
          <p:cNvSpPr>
            <a:spLocks noChangeShapeType="1"/>
          </p:cNvSpPr>
          <p:nvPr/>
        </p:nvSpPr>
        <p:spPr bwMode="auto">
          <a:xfrm>
            <a:off x="2154238" y="4344988"/>
            <a:ext cx="1112837" cy="749300"/>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443401" name="Text Box 9"/>
          <p:cNvSpPr txBox="1">
            <a:spLocks noChangeArrowheads="1"/>
          </p:cNvSpPr>
          <p:nvPr/>
        </p:nvSpPr>
        <p:spPr bwMode="auto">
          <a:xfrm>
            <a:off x="3851275" y="6129338"/>
            <a:ext cx="3992563"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dirty="0">
                <a:solidFill>
                  <a:srgbClr val="FF0000"/>
                </a:solidFill>
                <a:ea typeface="黑体" pitchFamily="49" charset="-122"/>
                <a:cs typeface="Arial" pitchFamily="34" charset="0"/>
              </a:rPr>
              <a:t>将主存地址标记和对应</a:t>
            </a:r>
            <a:r>
              <a:rPr kumimoji="1" lang="en-US" altLang="zh-CN" sz="2000" b="1" dirty="0">
                <a:solidFill>
                  <a:srgbClr val="FF0000"/>
                </a:solidFill>
                <a:ea typeface="黑体" pitchFamily="49" charset="-122"/>
                <a:cs typeface="Arial" pitchFamily="34" charset="0"/>
              </a:rPr>
              <a:t>Cache</a:t>
            </a:r>
            <a:r>
              <a:rPr kumimoji="1" lang="zh-CN" altLang="en-US" sz="2000" b="1" dirty="0">
                <a:solidFill>
                  <a:srgbClr val="FF0000"/>
                </a:solidFill>
                <a:ea typeface="黑体" pitchFamily="49" charset="-122"/>
                <a:cs typeface="Arial" pitchFamily="34" charset="0"/>
              </a:rPr>
              <a:t>组中每个</a:t>
            </a:r>
            <a:r>
              <a:rPr kumimoji="1" lang="en-US" altLang="zh-CN" sz="2000" b="1" dirty="0">
                <a:solidFill>
                  <a:srgbClr val="FF0000"/>
                </a:solidFill>
                <a:ea typeface="黑体" pitchFamily="49" charset="-122"/>
                <a:cs typeface="Arial" pitchFamily="34" charset="0"/>
              </a:rPr>
              <a:t>Cache</a:t>
            </a:r>
            <a:r>
              <a:rPr kumimoji="1" lang="zh-CN" altLang="en-US" sz="2000" b="1" dirty="0">
                <a:solidFill>
                  <a:srgbClr val="FF0000"/>
                </a:solidFill>
                <a:ea typeface="黑体" pitchFamily="49" charset="-122"/>
                <a:cs typeface="Arial" pitchFamily="34" charset="0"/>
              </a:rPr>
              <a:t>标记进行比较！</a:t>
            </a:r>
          </a:p>
        </p:txBody>
      </p:sp>
      <p:sp>
        <p:nvSpPr>
          <p:cNvPr id="443403" name="Text Box 11"/>
          <p:cNvSpPr txBox="1">
            <a:spLocks noChangeArrowheads="1"/>
          </p:cNvSpPr>
          <p:nvPr/>
        </p:nvSpPr>
        <p:spPr bwMode="auto">
          <a:xfrm>
            <a:off x="161925" y="4754563"/>
            <a:ext cx="2703513"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dirty="0">
                <a:solidFill>
                  <a:srgbClr val="CC0000"/>
                </a:solidFill>
                <a:ea typeface="黑体" pitchFamily="49" charset="-122"/>
                <a:cs typeface="Arial" pitchFamily="34" charset="0"/>
              </a:rPr>
              <a:t>例：如何对</a:t>
            </a:r>
            <a:r>
              <a:rPr kumimoji="1" lang="en-US" altLang="zh-CN" sz="2000" b="1" dirty="0">
                <a:solidFill>
                  <a:srgbClr val="CC0000"/>
                </a:solidFill>
                <a:ea typeface="黑体" pitchFamily="49" charset="-122"/>
                <a:cs typeface="Arial" pitchFamily="34" charset="0"/>
              </a:rPr>
              <a:t>0120CH</a:t>
            </a:r>
            <a:r>
              <a:rPr kumimoji="1" lang="zh-CN" altLang="en-US" sz="2000" b="1" dirty="0">
                <a:solidFill>
                  <a:srgbClr val="CC0000"/>
                </a:solidFill>
                <a:ea typeface="黑体" pitchFamily="49" charset="-122"/>
                <a:cs typeface="Arial" pitchFamily="34" charset="0"/>
              </a:rPr>
              <a:t>单元进行访问？</a:t>
            </a:r>
          </a:p>
        </p:txBody>
      </p:sp>
      <p:sp>
        <p:nvSpPr>
          <p:cNvPr id="443404" name="Text Box 12"/>
          <p:cNvSpPr txBox="1">
            <a:spLocks noChangeArrowheads="1"/>
          </p:cNvSpPr>
          <p:nvPr/>
        </p:nvSpPr>
        <p:spPr bwMode="auto">
          <a:xfrm>
            <a:off x="250825" y="5364163"/>
            <a:ext cx="3133725" cy="1219200"/>
          </a:xfrm>
          <a:prstGeom prst="rect">
            <a:avLst/>
          </a:prstGeom>
          <a:noFill/>
          <a:ln w="9525">
            <a:noFill/>
            <a:miter lim="800000"/>
            <a:headEnd/>
            <a:tailEnd/>
          </a:ln>
        </p:spPr>
        <p:txBody>
          <a:bodyPr lIns="0" tIns="0" rIns="0" bIns="0">
            <a:spAutoFit/>
          </a:bodyPr>
          <a:lstStyle/>
          <a:p>
            <a:pPr eaLnBrk="1" hangingPunct="1">
              <a:spcBef>
                <a:spcPct val="20000"/>
              </a:spcBef>
            </a:pPr>
            <a:r>
              <a:rPr kumimoji="1" lang="en-US" altLang="zh-CN" sz="2000" b="1">
                <a:solidFill>
                  <a:srgbClr val="FF0000"/>
                </a:solidFill>
                <a:ea typeface="黑体" pitchFamily="49" charset="-122"/>
              </a:rPr>
              <a:t>0000 0001</a:t>
            </a:r>
            <a:r>
              <a:rPr kumimoji="1" lang="en-US" altLang="zh-CN" sz="2000" b="1">
                <a:solidFill>
                  <a:srgbClr val="CC0000"/>
                </a:solidFill>
                <a:ea typeface="黑体" pitchFamily="49" charset="-122"/>
              </a:rPr>
              <a:t> 001</a:t>
            </a:r>
            <a:r>
              <a:rPr kumimoji="1" lang="en-US" altLang="zh-CN" sz="2000" b="1">
                <a:solidFill>
                  <a:srgbClr val="0000FF"/>
                </a:solidFill>
                <a:ea typeface="黑体" pitchFamily="49" charset="-122"/>
              </a:rPr>
              <a:t>0 0000 1100B</a:t>
            </a:r>
            <a:r>
              <a:rPr kumimoji="1" lang="zh-CN" altLang="en-US" sz="2000" b="1">
                <a:solidFill>
                  <a:srgbClr val="0000FF"/>
                </a:solidFill>
                <a:ea typeface="黑体" pitchFamily="49" charset="-122"/>
              </a:rPr>
              <a:t>是第</a:t>
            </a:r>
            <a:r>
              <a:rPr kumimoji="1" lang="en-US" altLang="zh-CN" sz="2000" b="1">
                <a:solidFill>
                  <a:srgbClr val="0000FF"/>
                </a:solidFill>
                <a:ea typeface="黑体" pitchFamily="49" charset="-122"/>
              </a:rPr>
              <a:t>1</a:t>
            </a:r>
            <a:r>
              <a:rPr kumimoji="1" lang="zh-CN" altLang="en-US" sz="2000" b="1">
                <a:solidFill>
                  <a:srgbClr val="0000FF"/>
                </a:solidFill>
                <a:ea typeface="黑体" pitchFamily="49" charset="-122"/>
              </a:rPr>
              <a:t>组群中的</a:t>
            </a:r>
            <a:r>
              <a:rPr kumimoji="1" lang="en-US" altLang="zh-CN" sz="2000" b="1">
                <a:solidFill>
                  <a:srgbClr val="0000FF"/>
                </a:solidFill>
                <a:ea typeface="黑体" pitchFamily="49" charset="-122"/>
              </a:rPr>
              <a:t>001</a:t>
            </a:r>
            <a:r>
              <a:rPr kumimoji="1" lang="zh-CN" altLang="en-US" sz="2000" b="1">
                <a:solidFill>
                  <a:srgbClr val="0000FF"/>
                </a:solidFill>
                <a:ea typeface="黑体" pitchFamily="49" charset="-122"/>
              </a:rPr>
              <a:t>块（即第</a:t>
            </a:r>
            <a:r>
              <a:rPr kumimoji="1" lang="en-US" altLang="zh-CN" sz="2000" b="1">
                <a:solidFill>
                  <a:srgbClr val="0000FF"/>
                </a:solidFill>
                <a:ea typeface="黑体" pitchFamily="49" charset="-122"/>
              </a:rPr>
              <a:t>9</a:t>
            </a:r>
            <a:r>
              <a:rPr kumimoji="1" lang="zh-CN" altLang="en-US" sz="2000" b="1">
                <a:solidFill>
                  <a:srgbClr val="0000FF"/>
                </a:solidFill>
                <a:ea typeface="黑体" pitchFamily="49" charset="-122"/>
              </a:rPr>
              <a:t>块）中第</a:t>
            </a:r>
            <a:r>
              <a:rPr kumimoji="1" lang="en-US" altLang="zh-CN" sz="2000" b="1">
                <a:solidFill>
                  <a:srgbClr val="0000FF"/>
                </a:solidFill>
                <a:ea typeface="黑体" pitchFamily="49" charset="-122"/>
              </a:rPr>
              <a:t>12</a:t>
            </a:r>
            <a:r>
              <a:rPr kumimoji="1" lang="zh-CN" altLang="en-US" sz="2000" b="1">
                <a:solidFill>
                  <a:srgbClr val="0000FF"/>
                </a:solidFill>
                <a:ea typeface="黑体" pitchFamily="49" charset="-122"/>
              </a:rPr>
              <a:t>个单元。</a:t>
            </a:r>
            <a:r>
              <a:rPr kumimoji="1" lang="en-US" altLang="zh-CN" sz="2000" b="1">
                <a:solidFill>
                  <a:srgbClr val="0000FF"/>
                </a:solidFill>
                <a:ea typeface="黑体" pitchFamily="49" charset="-122"/>
              </a:rPr>
              <a:t> </a:t>
            </a:r>
          </a:p>
          <a:p>
            <a:pPr eaLnBrk="1" hangingPunct="1"/>
            <a:r>
              <a:rPr kumimoji="1" lang="zh-CN" altLang="en-US" sz="2000" b="1">
                <a:solidFill>
                  <a:srgbClr val="0000FF"/>
                </a:solidFill>
                <a:ea typeface="黑体" pitchFamily="49" charset="-122"/>
              </a:rPr>
              <a:t>所以，映射到第一组中。</a:t>
            </a:r>
          </a:p>
        </p:txBody>
      </p:sp>
      <p:sp>
        <p:nvSpPr>
          <p:cNvPr id="443405" name="Rectangle 13"/>
          <p:cNvSpPr>
            <a:spLocks noChangeArrowheads="1"/>
          </p:cNvSpPr>
          <p:nvPr/>
        </p:nvSpPr>
        <p:spPr bwMode="auto">
          <a:xfrm>
            <a:off x="7362825" y="2754313"/>
            <a:ext cx="765175" cy="404812"/>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443406" name="Line 14"/>
          <p:cNvSpPr>
            <a:spLocks noChangeShapeType="1"/>
          </p:cNvSpPr>
          <p:nvPr/>
        </p:nvSpPr>
        <p:spPr bwMode="auto">
          <a:xfrm flipH="1" flipV="1">
            <a:off x="4976813" y="2619375"/>
            <a:ext cx="2386012" cy="314325"/>
          </a:xfrm>
          <a:prstGeom prst="line">
            <a:avLst/>
          </a:prstGeom>
          <a:noFill/>
          <a:ln w="57150">
            <a:solidFill>
              <a:srgbClr val="CC0000"/>
            </a:solidFill>
            <a:round/>
            <a:headEnd/>
            <a:tailEnd type="triangle" w="med" len="med"/>
          </a:ln>
        </p:spPr>
        <p:txBody>
          <a:bodyPr lIns="0" tIns="0" rIns="0" bIns="0">
            <a:spAutoFit/>
          </a:bodyPr>
          <a:lstStyle/>
          <a:p>
            <a:endParaRPr lang="zh-CN" altLang="en-US"/>
          </a:p>
        </p:txBody>
      </p:sp>
      <p:sp>
        <p:nvSpPr>
          <p:cNvPr id="443407" name="Rectangle 15"/>
          <p:cNvSpPr>
            <a:spLocks noChangeArrowheads="1"/>
          </p:cNvSpPr>
          <p:nvPr/>
        </p:nvSpPr>
        <p:spPr bwMode="auto">
          <a:xfrm>
            <a:off x="4114800" y="2259013"/>
            <a:ext cx="671513" cy="360362"/>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443408" name="Rectangle 16"/>
          <p:cNvSpPr>
            <a:spLocks noChangeArrowheads="1"/>
          </p:cNvSpPr>
          <p:nvPr/>
        </p:nvSpPr>
        <p:spPr bwMode="auto">
          <a:xfrm>
            <a:off x="4122738" y="2619375"/>
            <a:ext cx="671512" cy="404813"/>
          </a:xfrm>
          <a:prstGeom prst="rect">
            <a:avLst/>
          </a:prstGeom>
          <a:solidFill>
            <a:srgbClr val="008000">
              <a:alpha val="39999"/>
            </a:srgbClr>
          </a:solidFill>
          <a:ln w="9525">
            <a:noFill/>
            <a:miter lim="800000"/>
            <a:headEnd/>
            <a:tailEnd/>
          </a:ln>
        </p:spPr>
        <p:txBody>
          <a:bodyPr lIns="0" tIns="0" rIns="0" bIns="0" anchor="ctr">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593933" name="Rectangle 20"/>
          <p:cNvSpPr>
            <a:spLocks noChangeArrowheads="1"/>
          </p:cNvSpPr>
          <p:nvPr/>
        </p:nvSpPr>
        <p:spPr bwMode="auto">
          <a:xfrm>
            <a:off x="206375" y="188913"/>
            <a:ext cx="2025650" cy="2863850"/>
          </a:xfrm>
          <a:prstGeom prst="rect">
            <a:avLst/>
          </a:prstGeom>
          <a:solidFill>
            <a:schemeClr val="bg1"/>
          </a:solidFill>
          <a:ln w="9525">
            <a:noFill/>
            <a:miter lim="800000"/>
            <a:headEnd/>
            <a:tailEnd/>
          </a:ln>
        </p:spPr>
        <p:txBody>
          <a:bodyPr lIns="0" tIns="0" rIns="0" bIns="0">
            <a:spAutoFit/>
          </a:bodyPr>
          <a:lstStyle/>
          <a:p>
            <a:pPr eaLnBrk="1" hangingPunct="1">
              <a:spcBef>
                <a:spcPct val="50000"/>
              </a:spcBef>
            </a:pPr>
            <a:r>
              <a:rPr kumimoji="1" lang="zh-CN" altLang="en-US" sz="2000" b="1" dirty="0">
                <a:solidFill>
                  <a:srgbClr val="0000FF"/>
                </a:solidFill>
                <a:ea typeface="黑体" pitchFamily="49" charset="-122"/>
              </a:rPr>
              <a:t>假定</a:t>
            </a:r>
            <a:r>
              <a:rPr kumimoji="1" lang="zh-CN" altLang="en-US" sz="2000" b="1" dirty="0">
                <a:solidFill>
                  <a:srgbClr val="0000FF"/>
                </a:solidFill>
                <a:ea typeface="黑体" pitchFamily="49" charset="-122"/>
                <a:cs typeface="Arial" pitchFamily="34" charset="0"/>
              </a:rPr>
              <a:t>数据在主存和</a:t>
            </a:r>
            <a:r>
              <a:rPr kumimoji="1" lang="en-US" altLang="zh-CN" sz="2000" b="1" dirty="0">
                <a:solidFill>
                  <a:srgbClr val="0000FF"/>
                </a:solidFill>
                <a:ea typeface="黑体" pitchFamily="49" charset="-122"/>
                <a:cs typeface="Arial" pitchFamily="34" charset="0"/>
              </a:rPr>
              <a:t>Cache</a:t>
            </a:r>
            <a:r>
              <a:rPr kumimoji="1" lang="zh-CN" altLang="en-US" sz="2000" b="1" dirty="0">
                <a:solidFill>
                  <a:srgbClr val="0000FF"/>
                </a:solidFill>
                <a:ea typeface="黑体" pitchFamily="49" charset="-122"/>
                <a:cs typeface="Arial" pitchFamily="34" charset="0"/>
              </a:rPr>
              <a:t>间的传送单位为512字。</a:t>
            </a:r>
          </a:p>
          <a:p>
            <a:pPr eaLnBrk="1" hangingPunct="1">
              <a:spcBef>
                <a:spcPct val="20000"/>
              </a:spcBef>
            </a:pPr>
            <a:r>
              <a:rPr kumimoji="1" lang="en-US" altLang="zh-CN" sz="2000" b="1" dirty="0">
                <a:solidFill>
                  <a:srgbClr val="0000FF"/>
                </a:solidFill>
                <a:ea typeface="黑体" pitchFamily="49" charset="-122"/>
                <a:cs typeface="Arial" pitchFamily="34" charset="0"/>
              </a:rPr>
              <a:t>Cache</a:t>
            </a:r>
            <a:r>
              <a:rPr kumimoji="1" lang="zh-CN" altLang="en-US" sz="2000" b="1" dirty="0">
                <a:solidFill>
                  <a:srgbClr val="0000FF"/>
                </a:solidFill>
                <a:ea typeface="黑体" pitchFamily="49" charset="-122"/>
                <a:cs typeface="Arial" pitchFamily="34" charset="0"/>
              </a:rPr>
              <a:t>大小：2</a:t>
            </a:r>
            <a:r>
              <a:rPr kumimoji="1" lang="zh-CN" altLang="en-US" sz="2000" b="1" baseline="30000" dirty="0">
                <a:solidFill>
                  <a:srgbClr val="0000FF"/>
                </a:solidFill>
                <a:ea typeface="黑体" pitchFamily="49" charset="-122"/>
                <a:cs typeface="Arial" pitchFamily="34" charset="0"/>
              </a:rPr>
              <a:t>13</a:t>
            </a:r>
            <a:r>
              <a:rPr kumimoji="1" lang="zh-CN" altLang="en-US" sz="2000" b="1" dirty="0">
                <a:solidFill>
                  <a:srgbClr val="0000FF"/>
                </a:solidFill>
                <a:ea typeface="黑体" pitchFamily="49" charset="-122"/>
                <a:cs typeface="Arial" pitchFamily="34" charset="0"/>
              </a:rPr>
              <a:t>字=8</a:t>
            </a:r>
            <a:r>
              <a:rPr kumimoji="1" lang="en-US" altLang="zh-CN" sz="2000" b="1" dirty="0">
                <a:solidFill>
                  <a:srgbClr val="0000FF"/>
                </a:solidFill>
                <a:ea typeface="黑体" pitchFamily="49" charset="-122"/>
                <a:cs typeface="Arial" pitchFamily="34" charset="0"/>
              </a:rPr>
              <a:t>K</a:t>
            </a:r>
            <a:r>
              <a:rPr kumimoji="1" lang="zh-CN" altLang="en-US" sz="2000" b="1" dirty="0">
                <a:solidFill>
                  <a:srgbClr val="0000FF"/>
                </a:solidFill>
                <a:ea typeface="黑体" pitchFamily="49" charset="-122"/>
                <a:cs typeface="Arial" pitchFamily="34" charset="0"/>
              </a:rPr>
              <a:t>字=16行 </a:t>
            </a:r>
            <a:r>
              <a:rPr kumimoji="1" lang="en-US" altLang="zh-CN" sz="2000" b="1" dirty="0">
                <a:solidFill>
                  <a:srgbClr val="0000FF"/>
                </a:solidFill>
                <a:ea typeface="黑体" pitchFamily="49" charset="-122"/>
                <a:cs typeface="Arial" pitchFamily="34" charset="0"/>
              </a:rPr>
              <a:t>x 512</a:t>
            </a:r>
            <a:r>
              <a:rPr kumimoji="1" lang="zh-CN" altLang="en-US" sz="2000" b="1" dirty="0">
                <a:solidFill>
                  <a:srgbClr val="0000FF"/>
                </a:solidFill>
                <a:ea typeface="黑体" pitchFamily="49" charset="-122"/>
                <a:cs typeface="Arial" pitchFamily="34" charset="0"/>
              </a:rPr>
              <a:t>字/ 行</a:t>
            </a:r>
          </a:p>
          <a:p>
            <a:pPr eaLnBrk="1" hangingPunct="1">
              <a:spcBef>
                <a:spcPct val="20000"/>
              </a:spcBef>
            </a:pPr>
            <a:r>
              <a:rPr kumimoji="1" lang="zh-CN" altLang="en-US" sz="2000" b="1" dirty="0">
                <a:solidFill>
                  <a:srgbClr val="0000FF"/>
                </a:solidFill>
                <a:ea typeface="黑体" pitchFamily="49" charset="-122"/>
                <a:cs typeface="Arial" pitchFamily="34" charset="0"/>
              </a:rPr>
              <a:t> 主存大小：2</a:t>
            </a:r>
            <a:r>
              <a:rPr kumimoji="1" lang="zh-CN" altLang="en-US" sz="2000" b="1" baseline="30000" dirty="0">
                <a:solidFill>
                  <a:srgbClr val="0000FF"/>
                </a:solidFill>
                <a:ea typeface="黑体" pitchFamily="49" charset="-122"/>
                <a:cs typeface="Arial" pitchFamily="34" charset="0"/>
              </a:rPr>
              <a:t>20</a:t>
            </a:r>
            <a:r>
              <a:rPr kumimoji="1" lang="zh-CN" altLang="en-US" sz="2000" b="1" dirty="0">
                <a:solidFill>
                  <a:srgbClr val="0000FF"/>
                </a:solidFill>
                <a:ea typeface="黑体" pitchFamily="49" charset="-122"/>
                <a:cs typeface="Arial" pitchFamily="34" charset="0"/>
              </a:rPr>
              <a:t>字=1024</a:t>
            </a:r>
            <a:r>
              <a:rPr kumimoji="1" lang="en-US" altLang="zh-CN" sz="2000" b="1" dirty="0">
                <a:solidFill>
                  <a:srgbClr val="0000FF"/>
                </a:solidFill>
                <a:ea typeface="黑体" pitchFamily="49" charset="-122"/>
                <a:cs typeface="Arial" pitchFamily="34" charset="0"/>
              </a:rPr>
              <a:t>K</a:t>
            </a:r>
            <a:r>
              <a:rPr kumimoji="1" lang="zh-CN" altLang="en-US" sz="2000" b="1" dirty="0">
                <a:solidFill>
                  <a:srgbClr val="0000FF"/>
                </a:solidFill>
                <a:ea typeface="黑体" pitchFamily="49" charset="-122"/>
                <a:cs typeface="Arial" pitchFamily="34" charset="0"/>
              </a:rPr>
              <a:t>字=2048块 </a:t>
            </a:r>
            <a:r>
              <a:rPr kumimoji="1" lang="en-US" altLang="zh-CN" sz="2000" b="1" dirty="0">
                <a:solidFill>
                  <a:srgbClr val="0000FF"/>
                </a:solidFill>
                <a:ea typeface="黑体" pitchFamily="49" charset="-122"/>
                <a:cs typeface="Arial" pitchFamily="34" charset="0"/>
              </a:rPr>
              <a:t>x 512</a:t>
            </a:r>
            <a:r>
              <a:rPr kumimoji="1" lang="zh-CN" altLang="en-US" sz="2000" b="1" dirty="0">
                <a:solidFill>
                  <a:srgbClr val="0000FF"/>
                </a:solidFill>
                <a:ea typeface="黑体" pitchFamily="49" charset="-122"/>
                <a:cs typeface="Arial" pitchFamily="34" charset="0"/>
              </a:rPr>
              <a:t>字/ 块</a:t>
            </a:r>
          </a:p>
        </p:txBody>
      </p:sp>
      <p:sp>
        <p:nvSpPr>
          <p:cNvPr id="14" name="TextBox 13"/>
          <p:cNvSpPr txBox="1"/>
          <p:nvPr/>
        </p:nvSpPr>
        <p:spPr>
          <a:xfrm>
            <a:off x="4032250" y="5229225"/>
            <a:ext cx="989013" cy="230188"/>
          </a:xfrm>
          <a:prstGeom prst="rect">
            <a:avLst/>
          </a:prstGeom>
          <a:solidFill>
            <a:schemeClr val="bg1"/>
          </a:solidFill>
        </p:spPr>
        <p:txBody>
          <a:bodyPr lIns="0" tIns="0" rIns="0" bIns="0">
            <a:spAutoFit/>
          </a:bodyPr>
          <a:lstStyle/>
          <a:p>
            <a:pPr eaLnBrk="1" hangingPunct="1">
              <a:spcBef>
                <a:spcPct val="50000"/>
              </a:spcBef>
              <a:defRPr/>
            </a:pPr>
            <a:r>
              <a:rPr kumimoji="1" lang="en-US" altLang="zh-CN" sz="1500" b="1" dirty="0">
                <a:solidFill>
                  <a:srgbClr val="FF0000"/>
                </a:solidFill>
                <a:latin typeface="+mn-lt"/>
                <a:ea typeface="黑体" pitchFamily="49" charset="-122"/>
              </a:rPr>
              <a:t>Cache</a:t>
            </a:r>
            <a:r>
              <a:rPr kumimoji="1" lang="zh-CN" altLang="en-US" sz="1500" b="1" dirty="0">
                <a:solidFill>
                  <a:srgbClr val="FF0000"/>
                </a:solidFill>
                <a:latin typeface="+mn-lt"/>
                <a:ea typeface="黑体" pitchFamily="49" charset="-122"/>
              </a:rPr>
              <a:t>索引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3397">
                                            <p:txEl>
                                              <p:pRg st="0" end="0"/>
                                            </p:txEl>
                                          </p:spTgt>
                                        </p:tgtEl>
                                        <p:attrNameLst>
                                          <p:attrName>style.visibility</p:attrName>
                                        </p:attrNameLst>
                                      </p:cBhvr>
                                      <p:to>
                                        <p:strVal val="visible"/>
                                      </p:to>
                                    </p:set>
                                    <p:animEffect transition="in" filter="blinds(horizontal)">
                                      <p:cBhvr>
                                        <p:cTn id="7" dur="500"/>
                                        <p:tgtEl>
                                          <p:spTgt spid="4433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3398"/>
                                        </p:tgtEl>
                                        <p:attrNameLst>
                                          <p:attrName>style.visibility</p:attrName>
                                        </p:attrNameLst>
                                      </p:cBhvr>
                                      <p:to>
                                        <p:strVal val="visible"/>
                                      </p:to>
                                    </p:set>
                                    <p:animEffect transition="in" filter="blinds(horizontal)">
                                      <p:cBhvr>
                                        <p:cTn id="12" dur="500"/>
                                        <p:tgtEl>
                                          <p:spTgt spid="4433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3397">
                                            <p:txEl>
                                              <p:pRg st="1" end="1"/>
                                            </p:txEl>
                                          </p:spTgt>
                                        </p:tgtEl>
                                        <p:attrNameLst>
                                          <p:attrName>style.visibility</p:attrName>
                                        </p:attrNameLst>
                                      </p:cBhvr>
                                      <p:to>
                                        <p:strVal val="visible"/>
                                      </p:to>
                                    </p:set>
                                    <p:animEffect transition="in" filter="blinds(horizontal)">
                                      <p:cBhvr>
                                        <p:cTn id="17" dur="500"/>
                                        <p:tgtEl>
                                          <p:spTgt spid="44339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3399"/>
                                        </p:tgtEl>
                                        <p:attrNameLst>
                                          <p:attrName>style.visibility</p:attrName>
                                        </p:attrNameLst>
                                      </p:cBhvr>
                                      <p:to>
                                        <p:strVal val="visible"/>
                                      </p:to>
                                    </p:set>
                                    <p:animEffect transition="in" filter="blinds(horizontal)">
                                      <p:cBhvr>
                                        <p:cTn id="22" dur="500"/>
                                        <p:tgtEl>
                                          <p:spTgt spid="4433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3401"/>
                                        </p:tgtEl>
                                        <p:attrNameLst>
                                          <p:attrName>style.visibility</p:attrName>
                                        </p:attrNameLst>
                                      </p:cBhvr>
                                      <p:to>
                                        <p:strVal val="visible"/>
                                      </p:to>
                                    </p:set>
                                    <p:animEffect transition="in" filter="blinds(horizontal)">
                                      <p:cBhvr>
                                        <p:cTn id="27" dur="500"/>
                                        <p:tgtEl>
                                          <p:spTgt spid="44340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3403"/>
                                        </p:tgtEl>
                                        <p:attrNameLst>
                                          <p:attrName>style.visibility</p:attrName>
                                        </p:attrNameLst>
                                      </p:cBhvr>
                                      <p:to>
                                        <p:strVal val="visible"/>
                                      </p:to>
                                    </p:set>
                                    <p:animEffect transition="in" filter="blinds(horizontal)">
                                      <p:cBhvr>
                                        <p:cTn id="32" dur="500"/>
                                        <p:tgtEl>
                                          <p:spTgt spid="44340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3404"/>
                                        </p:tgtEl>
                                        <p:attrNameLst>
                                          <p:attrName>style.visibility</p:attrName>
                                        </p:attrNameLst>
                                      </p:cBhvr>
                                      <p:to>
                                        <p:strVal val="visible"/>
                                      </p:to>
                                    </p:set>
                                    <p:animEffect transition="in" filter="blinds(horizontal)">
                                      <p:cBhvr>
                                        <p:cTn id="37" dur="500"/>
                                        <p:tgtEl>
                                          <p:spTgt spid="44340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3405"/>
                                        </p:tgtEl>
                                        <p:attrNameLst>
                                          <p:attrName>style.visibility</p:attrName>
                                        </p:attrNameLst>
                                      </p:cBhvr>
                                      <p:to>
                                        <p:strVal val="visible"/>
                                      </p:to>
                                    </p:set>
                                    <p:animEffect transition="in" filter="blinds(horizontal)">
                                      <p:cBhvr>
                                        <p:cTn id="42" dur="500"/>
                                        <p:tgtEl>
                                          <p:spTgt spid="44340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43406"/>
                                        </p:tgtEl>
                                        <p:attrNameLst>
                                          <p:attrName>style.visibility</p:attrName>
                                        </p:attrNameLst>
                                      </p:cBhvr>
                                      <p:to>
                                        <p:strVal val="visible"/>
                                      </p:to>
                                    </p:set>
                                    <p:animEffect transition="in" filter="blinds(horizontal)">
                                      <p:cBhvr>
                                        <p:cTn id="47" dur="500"/>
                                        <p:tgtEl>
                                          <p:spTgt spid="44340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3407"/>
                                        </p:tgtEl>
                                        <p:attrNameLst>
                                          <p:attrName>style.visibility</p:attrName>
                                        </p:attrNameLst>
                                      </p:cBhvr>
                                      <p:to>
                                        <p:strVal val="visible"/>
                                      </p:to>
                                    </p:set>
                                    <p:animEffect transition="in" filter="blinds(horizontal)">
                                      <p:cBhvr>
                                        <p:cTn id="52" dur="500"/>
                                        <p:tgtEl>
                                          <p:spTgt spid="44340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43408"/>
                                        </p:tgtEl>
                                        <p:attrNameLst>
                                          <p:attrName>style.visibility</p:attrName>
                                        </p:attrNameLst>
                                      </p:cBhvr>
                                      <p:to>
                                        <p:strVal val="visible"/>
                                      </p:to>
                                    </p:set>
                                    <p:animEffect transition="in" filter="blinds(horizontal)">
                                      <p:cBhvr>
                                        <p:cTn id="57" dur="500"/>
                                        <p:tgtEl>
                                          <p:spTgt spid="44340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linds(horizontal)">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8" grpId="0" animBg="1"/>
      <p:bldP spid="443399" grpId="0" animBg="1"/>
      <p:bldP spid="443401" grpId="0"/>
      <p:bldP spid="443403" grpId="0"/>
      <p:bldP spid="443404" grpId="0"/>
      <p:bldP spid="443405" grpId="0" animBg="1"/>
      <p:bldP spid="443406" grpId="0" animBg="1"/>
      <p:bldP spid="443407" grpId="0" animBg="1"/>
      <p:bldP spid="443408"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idx="4294967295"/>
          </p:nvPr>
        </p:nvSpPr>
        <p:spPr/>
        <p:txBody>
          <a:bodyPr lIns="91440" tIns="45720" rIns="91440" bIns="45720" anchor="ctr"/>
          <a:lstStyle/>
          <a:p>
            <a:pPr eaLnBrk="1" hangingPunct="1"/>
            <a:r>
              <a:rPr lang="zh-CN" altLang="en-US"/>
              <a:t>例</a:t>
            </a:r>
            <a:r>
              <a:rPr lang="en-US" altLang="zh-CN"/>
              <a:t>1</a:t>
            </a:r>
            <a:r>
              <a:rPr lang="zh-CN" altLang="en-US"/>
              <a:t>：</a:t>
            </a:r>
            <a:r>
              <a:rPr lang="en-US" altLang="zh-CN"/>
              <a:t>A Two-way Set Associative Cache</a:t>
            </a:r>
            <a:endParaRPr lang="zh-CN" altLang="en-US"/>
          </a:p>
        </p:txBody>
      </p:sp>
      <p:sp>
        <p:nvSpPr>
          <p:cNvPr id="445443" name="Rectangle 3"/>
          <p:cNvSpPr>
            <a:spLocks noGrp="1" noChangeArrowheads="1"/>
          </p:cNvSpPr>
          <p:nvPr>
            <p:ph type="body" idx="4294967295"/>
          </p:nvPr>
        </p:nvSpPr>
        <p:spPr>
          <a:xfrm>
            <a:off x="284163" y="768350"/>
            <a:ext cx="8402637" cy="2060575"/>
          </a:xfrm>
          <a:noFill/>
        </p:spPr>
        <p:txBody>
          <a:bodyPr/>
          <a:lstStyle/>
          <a:p>
            <a:pPr eaLnBrk="1" hangingPunct="1">
              <a:lnSpc>
                <a:spcPct val="110000"/>
              </a:lnSpc>
              <a:spcBef>
                <a:spcPct val="0"/>
              </a:spcBef>
            </a:pPr>
            <a:r>
              <a:rPr lang="en-US" altLang="zh-CN" sz="2000" dirty="0">
                <a:latin typeface="微软雅黑" pitchFamily="34" charset="-122"/>
                <a:ea typeface="微软雅黑" pitchFamily="34" charset="-122"/>
              </a:rPr>
              <a:t>N-way set associative</a:t>
            </a:r>
            <a:endParaRPr lang="zh-CN" altLang="en-US" sz="2000" dirty="0">
              <a:solidFill>
                <a:srgbClr val="CC3300"/>
              </a:solidFill>
              <a:latin typeface="微软雅黑" pitchFamily="34" charset="-122"/>
              <a:ea typeface="微软雅黑" pitchFamily="34" charset="-122"/>
            </a:endParaRPr>
          </a:p>
          <a:p>
            <a:pPr lvl="1" eaLnBrk="1" hangingPunct="1">
              <a:lnSpc>
                <a:spcPct val="110000"/>
              </a:lnSpc>
              <a:spcBef>
                <a:spcPct val="0"/>
              </a:spcBef>
            </a:pPr>
            <a:r>
              <a:rPr lang="en-US" altLang="zh-CN" sz="2000" dirty="0">
                <a:latin typeface="微软雅黑" pitchFamily="34" charset="-122"/>
                <a:ea typeface="微软雅黑" pitchFamily="34" charset="-122"/>
              </a:rPr>
              <a:t>N </a:t>
            </a:r>
            <a:r>
              <a:rPr lang="zh-CN" altLang="en-US" sz="2000" dirty="0">
                <a:latin typeface="微软雅黑" pitchFamily="34" charset="-122"/>
                <a:ea typeface="微软雅黑" pitchFamily="34" charset="-122"/>
              </a:rPr>
              <a:t>个直接映射的行并行操作</a:t>
            </a:r>
          </a:p>
          <a:p>
            <a:pPr eaLnBrk="1" hangingPunct="1">
              <a:lnSpc>
                <a:spcPct val="110000"/>
              </a:lnSpc>
              <a:spcBef>
                <a:spcPct val="0"/>
              </a:spcBef>
            </a:pPr>
            <a:r>
              <a:rPr lang="en-US" altLang="zh-CN" sz="2000" dirty="0">
                <a:latin typeface="微软雅黑" pitchFamily="34" charset="-122"/>
                <a:ea typeface="微软雅黑" pitchFamily="34" charset="-122"/>
              </a:rPr>
              <a:t>Example: </a:t>
            </a:r>
            <a:r>
              <a:rPr lang="en-US" altLang="zh-CN" sz="2000" dirty="0">
                <a:solidFill>
                  <a:srgbClr val="CC0000"/>
                </a:solidFill>
                <a:latin typeface="微软雅黑" pitchFamily="34" charset="-122"/>
                <a:ea typeface="微软雅黑" pitchFamily="34" charset="-122"/>
              </a:rPr>
              <a:t>Two-way </a:t>
            </a:r>
            <a:r>
              <a:rPr lang="en-US" altLang="zh-CN" sz="2000" dirty="0">
                <a:solidFill>
                  <a:srgbClr val="FF0000"/>
                </a:solidFill>
                <a:latin typeface="微软雅黑" pitchFamily="34" charset="-122"/>
                <a:ea typeface="微软雅黑" pitchFamily="34" charset="-122"/>
              </a:rPr>
              <a:t>set associative</a:t>
            </a:r>
            <a:r>
              <a:rPr lang="en-US" altLang="zh-CN" sz="2000" dirty="0">
                <a:latin typeface="微软雅黑" pitchFamily="34" charset="-122"/>
                <a:ea typeface="微软雅黑" pitchFamily="34" charset="-122"/>
              </a:rPr>
              <a:t> cache</a:t>
            </a:r>
          </a:p>
          <a:p>
            <a:pPr lvl="1" eaLnBrk="1" hangingPunct="1">
              <a:lnSpc>
                <a:spcPct val="110000"/>
              </a:lnSpc>
              <a:spcBef>
                <a:spcPct val="0"/>
              </a:spcBef>
            </a:pPr>
            <a:r>
              <a:rPr lang="en-US" altLang="zh-CN" sz="2000" dirty="0">
                <a:latin typeface="微软雅黑" pitchFamily="34" charset="-122"/>
                <a:ea typeface="微软雅黑" pitchFamily="34" charset="-122"/>
              </a:rPr>
              <a:t>Cache Index </a:t>
            </a:r>
            <a:r>
              <a:rPr lang="zh-CN" altLang="en-US" sz="2000" dirty="0">
                <a:latin typeface="微软雅黑" pitchFamily="34" charset="-122"/>
                <a:ea typeface="微软雅黑" pitchFamily="34" charset="-122"/>
              </a:rPr>
              <a:t>选择其中的一个</a:t>
            </a:r>
            <a:r>
              <a:rPr lang="en-US" altLang="zh-CN" sz="2000" dirty="0">
                <a:latin typeface="微软雅黑" pitchFamily="34" charset="-122"/>
                <a:ea typeface="微软雅黑" pitchFamily="34" charset="-122"/>
              </a:rPr>
              <a:t>Cache</a:t>
            </a:r>
            <a:r>
              <a:rPr lang="zh-CN" altLang="en-US" sz="2000" dirty="0">
                <a:latin typeface="微软雅黑" pitchFamily="34" charset="-122"/>
                <a:ea typeface="微软雅黑" pitchFamily="34" charset="-122"/>
              </a:rPr>
              <a:t>行集合（共</a:t>
            </a: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行）</a:t>
            </a:r>
          </a:p>
          <a:p>
            <a:pPr lvl="1" eaLnBrk="1" hangingPunct="1">
              <a:lnSpc>
                <a:spcPct val="110000"/>
              </a:lnSpc>
              <a:spcBef>
                <a:spcPct val="0"/>
              </a:spcBef>
            </a:pPr>
            <a:r>
              <a:rPr lang="zh-CN" altLang="en-US" sz="2000" dirty="0">
                <a:latin typeface="微软雅黑" pitchFamily="34" charset="-122"/>
                <a:ea typeface="微软雅黑" pitchFamily="34" charset="-122"/>
              </a:rPr>
              <a:t>对这个集合中的两个</a:t>
            </a:r>
            <a:r>
              <a:rPr lang="en-US" altLang="zh-CN" sz="2000" dirty="0">
                <a:latin typeface="微软雅黑" pitchFamily="34" charset="-122"/>
                <a:ea typeface="微软雅黑" pitchFamily="34" charset="-122"/>
              </a:rPr>
              <a:t>Cache</a:t>
            </a:r>
            <a:r>
              <a:rPr lang="zh-CN" altLang="en-US" sz="2000" dirty="0">
                <a:latin typeface="微软雅黑" pitchFamily="34" charset="-122"/>
                <a:ea typeface="微软雅黑" pitchFamily="34" charset="-122"/>
              </a:rPr>
              <a:t>行的</a:t>
            </a:r>
            <a:r>
              <a:rPr lang="en-US" altLang="zh-CN" sz="2000" dirty="0">
                <a:latin typeface="微软雅黑" pitchFamily="34" charset="-122"/>
                <a:ea typeface="微软雅黑" pitchFamily="34" charset="-122"/>
              </a:rPr>
              <a:t>Tag</a:t>
            </a:r>
            <a:r>
              <a:rPr lang="zh-CN" altLang="en-US" sz="2000" dirty="0">
                <a:solidFill>
                  <a:srgbClr val="CC0000"/>
                </a:solidFill>
                <a:latin typeface="微软雅黑" pitchFamily="34" charset="-122"/>
                <a:ea typeface="微软雅黑" pitchFamily="34" charset="-122"/>
              </a:rPr>
              <a:t>并行</a:t>
            </a:r>
            <a:r>
              <a:rPr lang="zh-CN" altLang="en-US" sz="2000" dirty="0">
                <a:latin typeface="微软雅黑" pitchFamily="34" charset="-122"/>
                <a:ea typeface="微软雅黑" pitchFamily="34" charset="-122"/>
              </a:rPr>
              <a:t>进行比较</a:t>
            </a:r>
          </a:p>
          <a:p>
            <a:pPr lvl="1" eaLnBrk="1" hangingPunct="1">
              <a:lnSpc>
                <a:spcPct val="110000"/>
              </a:lnSpc>
              <a:spcBef>
                <a:spcPct val="0"/>
              </a:spcBef>
            </a:pPr>
            <a:r>
              <a:rPr lang="zh-CN" altLang="en-US" sz="2000" dirty="0">
                <a:latin typeface="微软雅黑" pitchFamily="34" charset="-122"/>
                <a:ea typeface="微软雅黑" pitchFamily="34" charset="-122"/>
              </a:rPr>
              <a:t>根据比较结果确定信息在哪个行，或不在</a:t>
            </a:r>
            <a:r>
              <a:rPr lang="en-US" altLang="zh-CN" sz="2000" dirty="0">
                <a:latin typeface="微软雅黑" pitchFamily="34" charset="-122"/>
                <a:ea typeface="微软雅黑" pitchFamily="34" charset="-122"/>
              </a:rPr>
              <a:t>Cache</a:t>
            </a:r>
            <a:r>
              <a:rPr lang="zh-CN" altLang="en-US" sz="2000" dirty="0">
                <a:latin typeface="微软雅黑" pitchFamily="34" charset="-122"/>
                <a:ea typeface="微软雅黑" pitchFamily="34" charset="-122"/>
              </a:rPr>
              <a:t>中</a:t>
            </a:r>
          </a:p>
        </p:txBody>
      </p:sp>
      <p:sp>
        <p:nvSpPr>
          <p:cNvPr id="595972" name="Rectangle 38"/>
          <p:cNvSpPr>
            <a:spLocks noChangeArrowheads="1"/>
          </p:cNvSpPr>
          <p:nvPr/>
        </p:nvSpPr>
        <p:spPr bwMode="auto">
          <a:xfrm>
            <a:off x="3627438" y="3079750"/>
            <a:ext cx="1844675" cy="393700"/>
          </a:xfrm>
          <a:prstGeom prst="rect">
            <a:avLst/>
          </a:prstGeom>
          <a:noFill/>
          <a:ln w="12700">
            <a:noFill/>
            <a:miter lim="800000"/>
            <a:headEnd/>
            <a:tailEnd/>
          </a:ln>
        </p:spPr>
        <p:txBody>
          <a:bodyPr lIns="90488" tIns="44450" rIns="90488" bIns="44450">
            <a:spAutoFit/>
          </a:bodyPr>
          <a:lstStyle/>
          <a:p>
            <a:r>
              <a:rPr lang="en-US" altLang="zh-CN" sz="2000" b="1">
                <a:solidFill>
                  <a:srgbClr val="CC0000"/>
                </a:solidFill>
                <a:ea typeface="黑体" pitchFamily="49" charset="-122"/>
              </a:rPr>
              <a:t>Cache Index</a:t>
            </a:r>
          </a:p>
        </p:txBody>
      </p:sp>
      <p:sp>
        <p:nvSpPr>
          <p:cNvPr id="595973" name="Rectangle 4"/>
          <p:cNvSpPr>
            <a:spLocks noChangeArrowheads="1"/>
          </p:cNvSpPr>
          <p:nvPr/>
        </p:nvSpPr>
        <p:spPr bwMode="auto">
          <a:xfrm>
            <a:off x="2603500" y="3673475"/>
            <a:ext cx="1574800" cy="1235075"/>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5974" name="Line 5"/>
          <p:cNvSpPr>
            <a:spLocks noChangeShapeType="1"/>
          </p:cNvSpPr>
          <p:nvPr/>
        </p:nvSpPr>
        <p:spPr bwMode="auto">
          <a:xfrm>
            <a:off x="2603500" y="3975100"/>
            <a:ext cx="1574800" cy="0"/>
          </a:xfrm>
          <a:prstGeom prst="line">
            <a:avLst/>
          </a:prstGeom>
          <a:noFill/>
          <a:ln w="25400">
            <a:solidFill>
              <a:schemeClr val="tx1"/>
            </a:solidFill>
            <a:round/>
            <a:headEnd/>
            <a:tailEnd/>
          </a:ln>
        </p:spPr>
        <p:txBody>
          <a:bodyPr wrap="none" anchor="ctr"/>
          <a:lstStyle/>
          <a:p>
            <a:endParaRPr lang="zh-CN" altLang="en-US"/>
          </a:p>
        </p:txBody>
      </p:sp>
      <p:sp>
        <p:nvSpPr>
          <p:cNvPr id="595975" name="Line 6"/>
          <p:cNvSpPr>
            <a:spLocks noChangeShapeType="1"/>
          </p:cNvSpPr>
          <p:nvPr/>
        </p:nvSpPr>
        <p:spPr bwMode="auto">
          <a:xfrm>
            <a:off x="2603500" y="4606925"/>
            <a:ext cx="1574800" cy="0"/>
          </a:xfrm>
          <a:prstGeom prst="line">
            <a:avLst/>
          </a:prstGeom>
          <a:noFill/>
          <a:ln w="25400">
            <a:solidFill>
              <a:schemeClr val="tx1"/>
            </a:solidFill>
            <a:round/>
            <a:headEnd/>
            <a:tailEnd/>
          </a:ln>
        </p:spPr>
        <p:txBody>
          <a:bodyPr wrap="none" anchor="ctr"/>
          <a:lstStyle/>
          <a:p>
            <a:endParaRPr lang="zh-CN" altLang="en-US"/>
          </a:p>
        </p:txBody>
      </p:sp>
      <p:sp>
        <p:nvSpPr>
          <p:cNvPr id="595976" name="Rectangle 7"/>
          <p:cNvSpPr>
            <a:spLocks noChangeArrowheads="1"/>
          </p:cNvSpPr>
          <p:nvPr/>
        </p:nvSpPr>
        <p:spPr bwMode="auto">
          <a:xfrm>
            <a:off x="2798763" y="3338513"/>
            <a:ext cx="1412875" cy="363537"/>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Cache</a:t>
            </a:r>
            <a:r>
              <a:rPr lang="en-US" altLang="zh-CN" b="1">
                <a:solidFill>
                  <a:srgbClr val="0000FF"/>
                </a:solidFill>
                <a:latin typeface="Times New Roman" pitchFamily="18" charset="0"/>
                <a:ea typeface="宋体" pitchFamily="2" charset="-122"/>
              </a:rPr>
              <a:t> </a:t>
            </a:r>
            <a:r>
              <a:rPr kumimoji="1" lang="en-US" altLang="zh-CN" sz="1800" b="1">
                <a:solidFill>
                  <a:srgbClr val="0000FF"/>
                </a:solidFill>
                <a:ea typeface="宋体" pitchFamily="2" charset="-122"/>
              </a:rPr>
              <a:t>Data</a:t>
            </a:r>
          </a:p>
        </p:txBody>
      </p:sp>
      <p:sp>
        <p:nvSpPr>
          <p:cNvPr id="595977" name="Rectangle 8"/>
          <p:cNvSpPr>
            <a:spLocks noChangeArrowheads="1"/>
          </p:cNvSpPr>
          <p:nvPr/>
        </p:nvSpPr>
        <p:spPr bwMode="auto">
          <a:xfrm>
            <a:off x="2722563" y="3654425"/>
            <a:ext cx="993775" cy="363538"/>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Block 0</a:t>
            </a:r>
          </a:p>
        </p:txBody>
      </p:sp>
      <p:sp>
        <p:nvSpPr>
          <p:cNvPr id="595978" name="Rectangle 9"/>
          <p:cNvSpPr>
            <a:spLocks noChangeArrowheads="1"/>
          </p:cNvSpPr>
          <p:nvPr/>
        </p:nvSpPr>
        <p:spPr bwMode="auto">
          <a:xfrm>
            <a:off x="698500" y="3673475"/>
            <a:ext cx="1727200" cy="1235075"/>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5979" name="Line 10"/>
          <p:cNvSpPr>
            <a:spLocks noChangeShapeType="1"/>
          </p:cNvSpPr>
          <p:nvPr/>
        </p:nvSpPr>
        <p:spPr bwMode="auto">
          <a:xfrm flipH="1" flipV="1">
            <a:off x="696913" y="3975100"/>
            <a:ext cx="1730375" cy="0"/>
          </a:xfrm>
          <a:prstGeom prst="line">
            <a:avLst/>
          </a:prstGeom>
          <a:noFill/>
          <a:ln w="25400">
            <a:solidFill>
              <a:schemeClr val="tx1"/>
            </a:solidFill>
            <a:round/>
            <a:headEnd/>
            <a:tailEnd/>
          </a:ln>
        </p:spPr>
        <p:txBody>
          <a:bodyPr wrap="none" anchor="ctr"/>
          <a:lstStyle/>
          <a:p>
            <a:endParaRPr lang="zh-CN" altLang="en-US"/>
          </a:p>
        </p:txBody>
      </p:sp>
      <p:sp>
        <p:nvSpPr>
          <p:cNvPr id="595980" name="Line 11"/>
          <p:cNvSpPr>
            <a:spLocks noChangeShapeType="1"/>
          </p:cNvSpPr>
          <p:nvPr/>
        </p:nvSpPr>
        <p:spPr bwMode="auto">
          <a:xfrm flipH="1">
            <a:off x="701675" y="4606925"/>
            <a:ext cx="1725613" cy="0"/>
          </a:xfrm>
          <a:prstGeom prst="line">
            <a:avLst/>
          </a:prstGeom>
          <a:noFill/>
          <a:ln w="25400">
            <a:solidFill>
              <a:schemeClr val="tx1"/>
            </a:solidFill>
            <a:round/>
            <a:headEnd/>
            <a:tailEnd/>
          </a:ln>
        </p:spPr>
        <p:txBody>
          <a:bodyPr wrap="none" anchor="ctr"/>
          <a:lstStyle/>
          <a:p>
            <a:endParaRPr lang="zh-CN" altLang="en-US"/>
          </a:p>
        </p:txBody>
      </p:sp>
      <p:sp>
        <p:nvSpPr>
          <p:cNvPr id="595981" name="Rectangle 12"/>
          <p:cNvSpPr>
            <a:spLocks noChangeArrowheads="1"/>
          </p:cNvSpPr>
          <p:nvPr/>
        </p:nvSpPr>
        <p:spPr bwMode="auto">
          <a:xfrm>
            <a:off x="317500" y="3673475"/>
            <a:ext cx="203200" cy="1235075"/>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5982" name="Line 13"/>
          <p:cNvSpPr>
            <a:spLocks noChangeShapeType="1"/>
          </p:cNvSpPr>
          <p:nvPr/>
        </p:nvSpPr>
        <p:spPr bwMode="auto">
          <a:xfrm flipH="1" flipV="1">
            <a:off x="315913" y="3975100"/>
            <a:ext cx="196850" cy="0"/>
          </a:xfrm>
          <a:prstGeom prst="line">
            <a:avLst/>
          </a:prstGeom>
          <a:noFill/>
          <a:ln w="25400">
            <a:solidFill>
              <a:schemeClr val="tx1"/>
            </a:solidFill>
            <a:round/>
            <a:headEnd/>
            <a:tailEnd/>
          </a:ln>
        </p:spPr>
        <p:txBody>
          <a:bodyPr wrap="none" anchor="ctr"/>
          <a:lstStyle/>
          <a:p>
            <a:endParaRPr lang="zh-CN" altLang="en-US"/>
          </a:p>
        </p:txBody>
      </p:sp>
      <p:sp>
        <p:nvSpPr>
          <p:cNvPr id="595983" name="Line 14"/>
          <p:cNvSpPr>
            <a:spLocks noChangeShapeType="1"/>
          </p:cNvSpPr>
          <p:nvPr/>
        </p:nvSpPr>
        <p:spPr bwMode="auto">
          <a:xfrm flipH="1">
            <a:off x="325438" y="4606925"/>
            <a:ext cx="192087" cy="0"/>
          </a:xfrm>
          <a:prstGeom prst="line">
            <a:avLst/>
          </a:prstGeom>
          <a:noFill/>
          <a:ln w="25400">
            <a:solidFill>
              <a:schemeClr val="tx1"/>
            </a:solidFill>
            <a:round/>
            <a:headEnd/>
            <a:tailEnd/>
          </a:ln>
        </p:spPr>
        <p:txBody>
          <a:bodyPr wrap="none" anchor="ctr"/>
          <a:lstStyle/>
          <a:p>
            <a:endParaRPr lang="zh-CN" altLang="en-US"/>
          </a:p>
        </p:txBody>
      </p:sp>
      <p:sp>
        <p:nvSpPr>
          <p:cNvPr id="595984" name="Rectangle 15"/>
          <p:cNvSpPr>
            <a:spLocks noChangeArrowheads="1"/>
          </p:cNvSpPr>
          <p:nvPr/>
        </p:nvSpPr>
        <p:spPr bwMode="auto">
          <a:xfrm>
            <a:off x="969963" y="3338513"/>
            <a:ext cx="1336675" cy="363537"/>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Cache Tag</a:t>
            </a:r>
          </a:p>
        </p:txBody>
      </p:sp>
      <p:sp>
        <p:nvSpPr>
          <p:cNvPr id="595985" name="Rectangle 16"/>
          <p:cNvSpPr>
            <a:spLocks noChangeArrowheads="1"/>
          </p:cNvSpPr>
          <p:nvPr/>
        </p:nvSpPr>
        <p:spPr bwMode="auto">
          <a:xfrm>
            <a:off x="55563" y="3338513"/>
            <a:ext cx="727075" cy="363537"/>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Valid</a:t>
            </a:r>
          </a:p>
        </p:txBody>
      </p:sp>
      <p:sp>
        <p:nvSpPr>
          <p:cNvPr id="595986" name="Rectangle 17"/>
          <p:cNvSpPr>
            <a:spLocks noChangeArrowheads="1"/>
          </p:cNvSpPr>
          <p:nvPr/>
        </p:nvSpPr>
        <p:spPr bwMode="auto">
          <a:xfrm>
            <a:off x="1427163" y="4033838"/>
            <a:ext cx="282575" cy="454025"/>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5987" name="Rectangle 18"/>
          <p:cNvSpPr>
            <a:spLocks noChangeArrowheads="1"/>
          </p:cNvSpPr>
          <p:nvPr/>
        </p:nvSpPr>
        <p:spPr bwMode="auto">
          <a:xfrm>
            <a:off x="284163" y="4033838"/>
            <a:ext cx="282575" cy="454025"/>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5988" name="Rectangle 19"/>
          <p:cNvSpPr>
            <a:spLocks noChangeArrowheads="1"/>
          </p:cNvSpPr>
          <p:nvPr/>
        </p:nvSpPr>
        <p:spPr bwMode="auto">
          <a:xfrm>
            <a:off x="3255963" y="4033838"/>
            <a:ext cx="282575" cy="454025"/>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5989" name="Rectangle 20"/>
          <p:cNvSpPr>
            <a:spLocks noChangeArrowheads="1"/>
          </p:cNvSpPr>
          <p:nvPr/>
        </p:nvSpPr>
        <p:spPr bwMode="auto">
          <a:xfrm>
            <a:off x="4949825" y="3673475"/>
            <a:ext cx="1574800" cy="1235075"/>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5990" name="Line 21"/>
          <p:cNvSpPr>
            <a:spLocks noChangeShapeType="1"/>
          </p:cNvSpPr>
          <p:nvPr/>
        </p:nvSpPr>
        <p:spPr bwMode="auto">
          <a:xfrm flipH="1" flipV="1">
            <a:off x="4953000" y="3975100"/>
            <a:ext cx="1573213" cy="0"/>
          </a:xfrm>
          <a:prstGeom prst="line">
            <a:avLst/>
          </a:prstGeom>
          <a:noFill/>
          <a:ln w="25400">
            <a:solidFill>
              <a:schemeClr val="tx1"/>
            </a:solidFill>
            <a:round/>
            <a:headEnd/>
            <a:tailEnd/>
          </a:ln>
        </p:spPr>
        <p:txBody>
          <a:bodyPr wrap="none" anchor="ctr"/>
          <a:lstStyle/>
          <a:p>
            <a:endParaRPr lang="zh-CN" altLang="en-US"/>
          </a:p>
        </p:txBody>
      </p:sp>
      <p:sp>
        <p:nvSpPr>
          <p:cNvPr id="595991" name="Line 22"/>
          <p:cNvSpPr>
            <a:spLocks noChangeShapeType="1"/>
          </p:cNvSpPr>
          <p:nvPr/>
        </p:nvSpPr>
        <p:spPr bwMode="auto">
          <a:xfrm flipH="1">
            <a:off x="4957763" y="4606925"/>
            <a:ext cx="1592262" cy="0"/>
          </a:xfrm>
          <a:prstGeom prst="line">
            <a:avLst/>
          </a:prstGeom>
          <a:noFill/>
          <a:ln w="25400">
            <a:solidFill>
              <a:schemeClr val="tx1"/>
            </a:solidFill>
            <a:round/>
            <a:headEnd/>
            <a:tailEnd/>
          </a:ln>
        </p:spPr>
        <p:txBody>
          <a:bodyPr wrap="none" anchor="ctr"/>
          <a:lstStyle/>
          <a:p>
            <a:endParaRPr lang="zh-CN" altLang="en-US"/>
          </a:p>
        </p:txBody>
      </p:sp>
      <p:sp>
        <p:nvSpPr>
          <p:cNvPr id="595992" name="Rectangle 23"/>
          <p:cNvSpPr>
            <a:spLocks noChangeArrowheads="1"/>
          </p:cNvSpPr>
          <p:nvPr/>
        </p:nvSpPr>
        <p:spPr bwMode="auto">
          <a:xfrm flipH="1">
            <a:off x="5132388" y="3344863"/>
            <a:ext cx="1425575" cy="363537"/>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Cache Data</a:t>
            </a:r>
          </a:p>
        </p:txBody>
      </p:sp>
      <p:sp>
        <p:nvSpPr>
          <p:cNvPr id="595993" name="Rectangle 24"/>
          <p:cNvSpPr>
            <a:spLocks noChangeArrowheads="1"/>
          </p:cNvSpPr>
          <p:nvPr/>
        </p:nvSpPr>
        <p:spPr bwMode="auto">
          <a:xfrm flipH="1">
            <a:off x="4976813" y="3660775"/>
            <a:ext cx="1057275" cy="363538"/>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 Block 0</a:t>
            </a:r>
          </a:p>
        </p:txBody>
      </p:sp>
      <p:sp>
        <p:nvSpPr>
          <p:cNvPr id="595994" name="Rectangle 25"/>
          <p:cNvSpPr>
            <a:spLocks noChangeArrowheads="1"/>
          </p:cNvSpPr>
          <p:nvPr/>
        </p:nvSpPr>
        <p:spPr bwMode="auto">
          <a:xfrm>
            <a:off x="6702425" y="3673475"/>
            <a:ext cx="1727200" cy="1235075"/>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5995" name="Line 26"/>
          <p:cNvSpPr>
            <a:spLocks noChangeShapeType="1"/>
          </p:cNvSpPr>
          <p:nvPr/>
        </p:nvSpPr>
        <p:spPr bwMode="auto">
          <a:xfrm>
            <a:off x="6702425" y="3975100"/>
            <a:ext cx="1727200" cy="0"/>
          </a:xfrm>
          <a:prstGeom prst="line">
            <a:avLst/>
          </a:prstGeom>
          <a:noFill/>
          <a:ln w="25400">
            <a:solidFill>
              <a:schemeClr val="tx1"/>
            </a:solidFill>
            <a:round/>
            <a:headEnd/>
            <a:tailEnd/>
          </a:ln>
        </p:spPr>
        <p:txBody>
          <a:bodyPr wrap="none" anchor="ctr"/>
          <a:lstStyle/>
          <a:p>
            <a:endParaRPr lang="zh-CN" altLang="en-US"/>
          </a:p>
        </p:txBody>
      </p:sp>
      <p:sp>
        <p:nvSpPr>
          <p:cNvPr id="595996" name="Line 27"/>
          <p:cNvSpPr>
            <a:spLocks noChangeShapeType="1"/>
          </p:cNvSpPr>
          <p:nvPr/>
        </p:nvSpPr>
        <p:spPr bwMode="auto">
          <a:xfrm>
            <a:off x="6702425" y="4606925"/>
            <a:ext cx="1727200" cy="0"/>
          </a:xfrm>
          <a:prstGeom prst="line">
            <a:avLst/>
          </a:prstGeom>
          <a:noFill/>
          <a:ln w="25400">
            <a:solidFill>
              <a:schemeClr val="tx1"/>
            </a:solidFill>
            <a:round/>
            <a:headEnd/>
            <a:tailEnd/>
          </a:ln>
        </p:spPr>
        <p:txBody>
          <a:bodyPr wrap="none" anchor="ctr"/>
          <a:lstStyle/>
          <a:p>
            <a:endParaRPr lang="zh-CN" altLang="en-US"/>
          </a:p>
        </p:txBody>
      </p:sp>
      <p:sp>
        <p:nvSpPr>
          <p:cNvPr id="595997" name="Rectangle 28"/>
          <p:cNvSpPr>
            <a:spLocks noChangeArrowheads="1"/>
          </p:cNvSpPr>
          <p:nvPr/>
        </p:nvSpPr>
        <p:spPr bwMode="auto">
          <a:xfrm>
            <a:off x="8607425" y="3673475"/>
            <a:ext cx="203200" cy="1235075"/>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5998" name="Line 29"/>
          <p:cNvSpPr>
            <a:spLocks noChangeShapeType="1"/>
          </p:cNvSpPr>
          <p:nvPr/>
        </p:nvSpPr>
        <p:spPr bwMode="auto">
          <a:xfrm>
            <a:off x="8607425" y="3975100"/>
            <a:ext cx="203200" cy="0"/>
          </a:xfrm>
          <a:prstGeom prst="line">
            <a:avLst/>
          </a:prstGeom>
          <a:noFill/>
          <a:ln w="25400">
            <a:solidFill>
              <a:schemeClr val="tx1"/>
            </a:solidFill>
            <a:round/>
            <a:headEnd/>
            <a:tailEnd/>
          </a:ln>
        </p:spPr>
        <p:txBody>
          <a:bodyPr wrap="none" anchor="ctr"/>
          <a:lstStyle/>
          <a:p>
            <a:endParaRPr lang="zh-CN" altLang="en-US"/>
          </a:p>
        </p:txBody>
      </p:sp>
      <p:sp>
        <p:nvSpPr>
          <p:cNvPr id="595999" name="Line 30"/>
          <p:cNvSpPr>
            <a:spLocks noChangeShapeType="1"/>
          </p:cNvSpPr>
          <p:nvPr/>
        </p:nvSpPr>
        <p:spPr bwMode="auto">
          <a:xfrm>
            <a:off x="8607425" y="4606925"/>
            <a:ext cx="203200" cy="0"/>
          </a:xfrm>
          <a:prstGeom prst="line">
            <a:avLst/>
          </a:prstGeom>
          <a:noFill/>
          <a:ln w="25400">
            <a:solidFill>
              <a:schemeClr val="tx1"/>
            </a:solidFill>
            <a:round/>
            <a:headEnd/>
            <a:tailEnd/>
          </a:ln>
        </p:spPr>
        <p:txBody>
          <a:bodyPr wrap="none" anchor="ctr"/>
          <a:lstStyle/>
          <a:p>
            <a:endParaRPr lang="zh-CN" altLang="en-US"/>
          </a:p>
        </p:txBody>
      </p:sp>
      <p:sp>
        <p:nvSpPr>
          <p:cNvPr id="596000" name="Rectangle 31"/>
          <p:cNvSpPr>
            <a:spLocks noChangeArrowheads="1"/>
          </p:cNvSpPr>
          <p:nvPr/>
        </p:nvSpPr>
        <p:spPr bwMode="auto">
          <a:xfrm flipH="1">
            <a:off x="7038975" y="3344863"/>
            <a:ext cx="1336675" cy="363537"/>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Cache Tag</a:t>
            </a:r>
          </a:p>
        </p:txBody>
      </p:sp>
      <p:sp>
        <p:nvSpPr>
          <p:cNvPr id="596001" name="Rectangle 32"/>
          <p:cNvSpPr>
            <a:spLocks noChangeArrowheads="1"/>
          </p:cNvSpPr>
          <p:nvPr/>
        </p:nvSpPr>
        <p:spPr bwMode="auto">
          <a:xfrm flipH="1">
            <a:off x="8413750" y="3344863"/>
            <a:ext cx="727075" cy="363537"/>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Valid</a:t>
            </a:r>
          </a:p>
        </p:txBody>
      </p:sp>
      <p:sp>
        <p:nvSpPr>
          <p:cNvPr id="596002" name="Rectangle 33"/>
          <p:cNvSpPr>
            <a:spLocks noChangeArrowheads="1"/>
          </p:cNvSpPr>
          <p:nvPr/>
        </p:nvSpPr>
        <p:spPr bwMode="auto">
          <a:xfrm flipH="1">
            <a:off x="7412038" y="4040188"/>
            <a:ext cx="282575" cy="454025"/>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6003" name="Rectangle 34"/>
          <p:cNvSpPr>
            <a:spLocks noChangeArrowheads="1"/>
          </p:cNvSpPr>
          <p:nvPr/>
        </p:nvSpPr>
        <p:spPr bwMode="auto">
          <a:xfrm flipH="1">
            <a:off x="8555038" y="4040188"/>
            <a:ext cx="282575" cy="454025"/>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6004" name="Rectangle 35"/>
          <p:cNvSpPr>
            <a:spLocks noChangeArrowheads="1"/>
          </p:cNvSpPr>
          <p:nvPr/>
        </p:nvSpPr>
        <p:spPr bwMode="auto">
          <a:xfrm flipH="1">
            <a:off x="5583238" y="4040188"/>
            <a:ext cx="282575" cy="454025"/>
          </a:xfrm>
          <a:prstGeom prst="rect">
            <a:avLst/>
          </a:prstGeom>
          <a:noFill/>
          <a:ln w="12700">
            <a:noFill/>
            <a:miter lim="800000"/>
            <a:headEnd/>
            <a:tailEnd/>
          </a:ln>
        </p:spPr>
        <p:txBody>
          <a:bodyPr wrap="none" lIns="90488" tIns="44450" rIns="90488" bIns="44450">
            <a:spAutoFit/>
          </a:bodyPr>
          <a:lstStyle/>
          <a:p>
            <a:r>
              <a:rPr lang="zh-CN" altLang="en-US" sz="2400" b="1">
                <a:latin typeface="Times New Roman" pitchFamily="18" charset="0"/>
                <a:ea typeface="宋体" pitchFamily="2" charset="-122"/>
              </a:rPr>
              <a:t>:</a:t>
            </a:r>
          </a:p>
        </p:txBody>
      </p:sp>
      <p:sp>
        <p:nvSpPr>
          <p:cNvPr id="596005" name="Line 40"/>
          <p:cNvSpPr>
            <a:spLocks noChangeShapeType="1"/>
          </p:cNvSpPr>
          <p:nvPr/>
        </p:nvSpPr>
        <p:spPr bwMode="auto">
          <a:xfrm>
            <a:off x="3365500" y="5394325"/>
            <a:ext cx="2444750" cy="0"/>
          </a:xfrm>
          <a:prstGeom prst="line">
            <a:avLst/>
          </a:prstGeom>
          <a:noFill/>
          <a:ln w="25400">
            <a:solidFill>
              <a:schemeClr val="tx1"/>
            </a:solidFill>
            <a:round/>
            <a:headEnd/>
            <a:tailEnd/>
          </a:ln>
        </p:spPr>
        <p:txBody>
          <a:bodyPr wrap="none" anchor="ctr"/>
          <a:lstStyle/>
          <a:p>
            <a:endParaRPr lang="zh-CN" altLang="en-US"/>
          </a:p>
        </p:txBody>
      </p:sp>
      <p:sp>
        <p:nvSpPr>
          <p:cNvPr id="596006" name="Line 41"/>
          <p:cNvSpPr>
            <a:spLocks noChangeShapeType="1"/>
          </p:cNvSpPr>
          <p:nvPr/>
        </p:nvSpPr>
        <p:spPr bwMode="auto">
          <a:xfrm>
            <a:off x="3365500" y="5407025"/>
            <a:ext cx="209550" cy="303213"/>
          </a:xfrm>
          <a:prstGeom prst="line">
            <a:avLst/>
          </a:prstGeom>
          <a:noFill/>
          <a:ln w="25400">
            <a:solidFill>
              <a:schemeClr val="tx1"/>
            </a:solidFill>
            <a:round/>
            <a:headEnd/>
            <a:tailEnd/>
          </a:ln>
        </p:spPr>
        <p:txBody>
          <a:bodyPr wrap="none" anchor="ctr"/>
          <a:lstStyle/>
          <a:p>
            <a:endParaRPr lang="zh-CN" altLang="en-US"/>
          </a:p>
        </p:txBody>
      </p:sp>
      <p:sp>
        <p:nvSpPr>
          <p:cNvPr id="596007" name="Line 42"/>
          <p:cNvSpPr>
            <a:spLocks noChangeShapeType="1"/>
          </p:cNvSpPr>
          <p:nvPr/>
        </p:nvSpPr>
        <p:spPr bwMode="auto">
          <a:xfrm>
            <a:off x="3568700" y="5710238"/>
            <a:ext cx="1981200" cy="0"/>
          </a:xfrm>
          <a:prstGeom prst="line">
            <a:avLst/>
          </a:prstGeom>
          <a:noFill/>
          <a:ln w="25400">
            <a:solidFill>
              <a:schemeClr val="tx1"/>
            </a:solidFill>
            <a:round/>
            <a:headEnd/>
            <a:tailEnd/>
          </a:ln>
        </p:spPr>
        <p:txBody>
          <a:bodyPr wrap="none" anchor="ctr"/>
          <a:lstStyle/>
          <a:p>
            <a:endParaRPr lang="zh-CN" altLang="en-US"/>
          </a:p>
        </p:txBody>
      </p:sp>
      <p:sp>
        <p:nvSpPr>
          <p:cNvPr id="596008" name="Line 43"/>
          <p:cNvSpPr>
            <a:spLocks noChangeShapeType="1"/>
          </p:cNvSpPr>
          <p:nvPr/>
        </p:nvSpPr>
        <p:spPr bwMode="auto">
          <a:xfrm flipH="1">
            <a:off x="5545138" y="5387975"/>
            <a:ext cx="265112" cy="323850"/>
          </a:xfrm>
          <a:prstGeom prst="line">
            <a:avLst/>
          </a:prstGeom>
          <a:noFill/>
          <a:ln w="25400">
            <a:solidFill>
              <a:schemeClr val="tx1"/>
            </a:solidFill>
            <a:round/>
            <a:headEnd/>
            <a:tailEnd/>
          </a:ln>
        </p:spPr>
        <p:txBody>
          <a:bodyPr wrap="none" anchor="ctr"/>
          <a:lstStyle/>
          <a:p>
            <a:endParaRPr lang="zh-CN" altLang="en-US"/>
          </a:p>
        </p:txBody>
      </p:sp>
      <p:sp>
        <p:nvSpPr>
          <p:cNvPr id="596009" name="Rectangle 44"/>
          <p:cNvSpPr>
            <a:spLocks noChangeArrowheads="1"/>
          </p:cNvSpPr>
          <p:nvPr/>
        </p:nvSpPr>
        <p:spPr bwMode="auto">
          <a:xfrm>
            <a:off x="4322763" y="5387975"/>
            <a:ext cx="638175" cy="363538"/>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Mux</a:t>
            </a:r>
          </a:p>
        </p:txBody>
      </p:sp>
      <p:sp>
        <p:nvSpPr>
          <p:cNvPr id="596010" name="Rectangle 47"/>
          <p:cNvSpPr>
            <a:spLocks noChangeArrowheads="1"/>
          </p:cNvSpPr>
          <p:nvPr/>
        </p:nvSpPr>
        <p:spPr bwMode="auto">
          <a:xfrm>
            <a:off x="5008563" y="5334000"/>
            <a:ext cx="307975" cy="363538"/>
          </a:xfrm>
          <a:prstGeom prst="rect">
            <a:avLst/>
          </a:prstGeom>
          <a:noFill/>
          <a:ln w="12700">
            <a:noFill/>
            <a:miter lim="800000"/>
            <a:headEnd/>
            <a:tailEnd/>
          </a:ln>
        </p:spPr>
        <p:txBody>
          <a:bodyPr wrap="none" lIns="90488" tIns="44450" rIns="90488" bIns="44450">
            <a:spAutoFit/>
          </a:bodyPr>
          <a:lstStyle/>
          <a:p>
            <a:r>
              <a:rPr lang="zh-CN" altLang="en-US" sz="1800" b="1">
                <a:ea typeface="宋体" pitchFamily="2" charset="-122"/>
              </a:rPr>
              <a:t>0</a:t>
            </a:r>
          </a:p>
        </p:txBody>
      </p:sp>
      <p:sp>
        <p:nvSpPr>
          <p:cNvPr id="596011" name="Rectangle 48"/>
          <p:cNvSpPr>
            <a:spLocks noChangeArrowheads="1"/>
          </p:cNvSpPr>
          <p:nvPr/>
        </p:nvSpPr>
        <p:spPr bwMode="auto">
          <a:xfrm>
            <a:off x="3865563" y="5334000"/>
            <a:ext cx="322262" cy="393700"/>
          </a:xfrm>
          <a:prstGeom prst="rect">
            <a:avLst/>
          </a:prstGeom>
          <a:noFill/>
          <a:ln w="12700">
            <a:noFill/>
            <a:miter lim="800000"/>
            <a:headEnd/>
            <a:tailEnd/>
          </a:ln>
        </p:spPr>
        <p:txBody>
          <a:bodyPr wrap="none" lIns="90488" tIns="44450" rIns="90488" bIns="44450">
            <a:spAutoFit/>
          </a:bodyPr>
          <a:lstStyle/>
          <a:p>
            <a:r>
              <a:rPr lang="zh-CN" altLang="en-US" sz="2000" b="1">
                <a:ea typeface="宋体" pitchFamily="2" charset="-122"/>
              </a:rPr>
              <a:t>1</a:t>
            </a:r>
          </a:p>
        </p:txBody>
      </p:sp>
      <p:sp>
        <p:nvSpPr>
          <p:cNvPr id="596012" name="Arc 54"/>
          <p:cNvSpPr>
            <a:spLocks/>
          </p:cNvSpPr>
          <p:nvPr/>
        </p:nvSpPr>
        <p:spPr bwMode="auto">
          <a:xfrm>
            <a:off x="2946400" y="5408613"/>
            <a:ext cx="304800" cy="22383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p:spPr>
        <p:txBody>
          <a:bodyPr wrap="none" anchor="ctr"/>
          <a:lstStyle/>
          <a:p>
            <a:endParaRPr lang="zh-CN" altLang="en-US"/>
          </a:p>
        </p:txBody>
      </p:sp>
      <p:sp>
        <p:nvSpPr>
          <p:cNvPr id="596013" name="Arc 55"/>
          <p:cNvSpPr>
            <a:spLocks/>
          </p:cNvSpPr>
          <p:nvPr/>
        </p:nvSpPr>
        <p:spPr bwMode="auto">
          <a:xfrm rot="10800000">
            <a:off x="2947988" y="5645150"/>
            <a:ext cx="304800" cy="223838"/>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close/>
              </a:path>
            </a:pathLst>
          </a:custGeom>
          <a:noFill/>
          <a:ln w="25400" cap="rnd">
            <a:solidFill>
              <a:schemeClr val="tx1"/>
            </a:solidFill>
            <a:round/>
            <a:headEnd/>
            <a:tailEnd/>
          </a:ln>
        </p:spPr>
        <p:txBody>
          <a:bodyPr wrap="none" anchor="ctr"/>
          <a:lstStyle/>
          <a:p>
            <a:endParaRPr lang="zh-CN" altLang="en-US"/>
          </a:p>
        </p:txBody>
      </p:sp>
      <p:sp>
        <p:nvSpPr>
          <p:cNvPr id="596014" name="Line 56"/>
          <p:cNvSpPr>
            <a:spLocks noChangeShapeType="1"/>
          </p:cNvSpPr>
          <p:nvPr/>
        </p:nvSpPr>
        <p:spPr bwMode="auto">
          <a:xfrm flipH="1">
            <a:off x="2730500" y="5414963"/>
            <a:ext cx="215900" cy="0"/>
          </a:xfrm>
          <a:prstGeom prst="line">
            <a:avLst/>
          </a:prstGeom>
          <a:noFill/>
          <a:ln w="25400">
            <a:solidFill>
              <a:schemeClr val="tx1"/>
            </a:solidFill>
            <a:round/>
            <a:headEnd/>
            <a:tailEnd/>
          </a:ln>
        </p:spPr>
        <p:txBody>
          <a:bodyPr wrap="none" anchor="ctr"/>
          <a:lstStyle/>
          <a:p>
            <a:endParaRPr lang="zh-CN" altLang="en-US"/>
          </a:p>
        </p:txBody>
      </p:sp>
      <p:sp>
        <p:nvSpPr>
          <p:cNvPr id="596015" name="Line 57"/>
          <p:cNvSpPr>
            <a:spLocks noChangeShapeType="1"/>
          </p:cNvSpPr>
          <p:nvPr/>
        </p:nvSpPr>
        <p:spPr bwMode="auto">
          <a:xfrm>
            <a:off x="2743200" y="5407025"/>
            <a:ext cx="0" cy="447675"/>
          </a:xfrm>
          <a:prstGeom prst="line">
            <a:avLst/>
          </a:prstGeom>
          <a:noFill/>
          <a:ln w="25400">
            <a:solidFill>
              <a:schemeClr val="tx1"/>
            </a:solidFill>
            <a:round/>
            <a:headEnd/>
            <a:tailEnd/>
          </a:ln>
        </p:spPr>
        <p:txBody>
          <a:bodyPr wrap="none" anchor="ctr"/>
          <a:lstStyle/>
          <a:p>
            <a:endParaRPr lang="zh-CN" altLang="en-US"/>
          </a:p>
        </p:txBody>
      </p:sp>
      <p:sp>
        <p:nvSpPr>
          <p:cNvPr id="596016" name="Line 58"/>
          <p:cNvSpPr>
            <a:spLocks noChangeShapeType="1"/>
          </p:cNvSpPr>
          <p:nvPr/>
        </p:nvSpPr>
        <p:spPr bwMode="auto">
          <a:xfrm flipH="1">
            <a:off x="2730500" y="5867400"/>
            <a:ext cx="215900" cy="0"/>
          </a:xfrm>
          <a:prstGeom prst="line">
            <a:avLst/>
          </a:prstGeom>
          <a:noFill/>
          <a:ln w="25400">
            <a:solidFill>
              <a:schemeClr val="tx1"/>
            </a:solidFill>
            <a:round/>
            <a:headEnd/>
            <a:tailEnd/>
          </a:ln>
        </p:spPr>
        <p:txBody>
          <a:bodyPr wrap="none" anchor="ctr"/>
          <a:lstStyle/>
          <a:p>
            <a:endParaRPr lang="zh-CN" altLang="en-US"/>
          </a:p>
        </p:txBody>
      </p:sp>
      <p:sp>
        <p:nvSpPr>
          <p:cNvPr id="596017" name="Line 59"/>
          <p:cNvSpPr>
            <a:spLocks noChangeShapeType="1"/>
          </p:cNvSpPr>
          <p:nvPr/>
        </p:nvSpPr>
        <p:spPr bwMode="auto">
          <a:xfrm flipV="1">
            <a:off x="3259138" y="5624513"/>
            <a:ext cx="252412" cy="1587"/>
          </a:xfrm>
          <a:prstGeom prst="line">
            <a:avLst/>
          </a:prstGeom>
          <a:noFill/>
          <a:ln w="25400">
            <a:solidFill>
              <a:schemeClr val="tx1"/>
            </a:solidFill>
            <a:round/>
            <a:headEnd/>
            <a:tailEnd/>
          </a:ln>
        </p:spPr>
        <p:txBody>
          <a:bodyPr wrap="none" anchor="ctr"/>
          <a:lstStyle/>
          <a:p>
            <a:endParaRPr lang="zh-CN" altLang="en-US"/>
          </a:p>
        </p:txBody>
      </p:sp>
      <p:sp>
        <p:nvSpPr>
          <p:cNvPr id="596018" name="Line 61"/>
          <p:cNvSpPr>
            <a:spLocks noChangeShapeType="1"/>
          </p:cNvSpPr>
          <p:nvPr/>
        </p:nvSpPr>
        <p:spPr bwMode="auto">
          <a:xfrm flipH="1">
            <a:off x="2501900" y="5788025"/>
            <a:ext cx="254000" cy="0"/>
          </a:xfrm>
          <a:prstGeom prst="line">
            <a:avLst/>
          </a:prstGeom>
          <a:noFill/>
          <a:ln w="25400">
            <a:solidFill>
              <a:schemeClr val="tx1"/>
            </a:solidFill>
            <a:round/>
            <a:headEnd/>
            <a:tailEnd/>
          </a:ln>
        </p:spPr>
        <p:txBody>
          <a:bodyPr wrap="none" anchor="ctr"/>
          <a:lstStyle/>
          <a:p>
            <a:endParaRPr lang="zh-CN" altLang="en-US"/>
          </a:p>
        </p:txBody>
      </p:sp>
      <p:sp>
        <p:nvSpPr>
          <p:cNvPr id="596019" name="Rectangle 62"/>
          <p:cNvSpPr>
            <a:spLocks noChangeArrowheads="1"/>
          </p:cNvSpPr>
          <p:nvPr/>
        </p:nvSpPr>
        <p:spPr bwMode="auto">
          <a:xfrm>
            <a:off x="1350963" y="5308600"/>
            <a:ext cx="568325" cy="363538"/>
          </a:xfrm>
          <a:prstGeom prst="rect">
            <a:avLst/>
          </a:prstGeom>
          <a:noFill/>
          <a:ln w="12700">
            <a:noFill/>
            <a:miter lim="800000"/>
            <a:headEnd/>
            <a:tailEnd/>
          </a:ln>
        </p:spPr>
        <p:txBody>
          <a:bodyPr wrap="none" lIns="90488" tIns="44450" rIns="90488" bIns="44450">
            <a:spAutoFit/>
          </a:bodyPr>
          <a:lstStyle/>
          <a:p>
            <a:r>
              <a:rPr lang="en-US" altLang="zh-CN" b="1">
                <a:latin typeface="Times New Roman" pitchFamily="18" charset="0"/>
                <a:ea typeface="宋体" pitchFamily="2" charset="-122"/>
              </a:rPr>
              <a:t>     </a:t>
            </a:r>
            <a:r>
              <a:rPr kumimoji="1" lang="en-US" altLang="zh-CN" sz="1800" b="1">
                <a:solidFill>
                  <a:srgbClr val="0000FF"/>
                </a:solidFill>
                <a:ea typeface="宋体" pitchFamily="2" charset="-122"/>
              </a:rPr>
              <a:t>=</a:t>
            </a:r>
          </a:p>
        </p:txBody>
      </p:sp>
      <p:sp>
        <p:nvSpPr>
          <p:cNvPr id="596020" name="Arc 70"/>
          <p:cNvSpPr>
            <a:spLocks/>
          </p:cNvSpPr>
          <p:nvPr/>
        </p:nvSpPr>
        <p:spPr bwMode="auto">
          <a:xfrm>
            <a:off x="5907088" y="5408613"/>
            <a:ext cx="304800" cy="223837"/>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close/>
              </a:path>
            </a:pathLst>
          </a:custGeom>
          <a:noFill/>
          <a:ln w="25400" cap="rnd">
            <a:solidFill>
              <a:schemeClr val="tx1"/>
            </a:solidFill>
            <a:round/>
            <a:headEnd/>
            <a:tailEnd/>
          </a:ln>
        </p:spPr>
        <p:txBody>
          <a:bodyPr wrap="none" anchor="ctr"/>
          <a:lstStyle/>
          <a:p>
            <a:endParaRPr lang="zh-CN" altLang="en-US"/>
          </a:p>
        </p:txBody>
      </p:sp>
      <p:sp>
        <p:nvSpPr>
          <p:cNvPr id="596021" name="Arc 71"/>
          <p:cNvSpPr>
            <a:spLocks/>
          </p:cNvSpPr>
          <p:nvPr/>
        </p:nvSpPr>
        <p:spPr bwMode="auto">
          <a:xfrm rot="10800000">
            <a:off x="5892800" y="5645150"/>
            <a:ext cx="304800" cy="22383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p:spPr>
        <p:txBody>
          <a:bodyPr wrap="none" anchor="ctr"/>
          <a:lstStyle/>
          <a:p>
            <a:endParaRPr lang="zh-CN" altLang="en-US"/>
          </a:p>
        </p:txBody>
      </p:sp>
      <p:sp>
        <p:nvSpPr>
          <p:cNvPr id="596022" name="Line 72"/>
          <p:cNvSpPr>
            <a:spLocks noChangeShapeType="1"/>
          </p:cNvSpPr>
          <p:nvPr/>
        </p:nvSpPr>
        <p:spPr bwMode="auto">
          <a:xfrm>
            <a:off x="6223000" y="5414963"/>
            <a:ext cx="165100" cy="0"/>
          </a:xfrm>
          <a:prstGeom prst="line">
            <a:avLst/>
          </a:prstGeom>
          <a:noFill/>
          <a:ln w="25400">
            <a:solidFill>
              <a:schemeClr val="tx1"/>
            </a:solidFill>
            <a:round/>
            <a:headEnd/>
            <a:tailEnd/>
          </a:ln>
        </p:spPr>
        <p:txBody>
          <a:bodyPr wrap="none" anchor="ctr"/>
          <a:lstStyle/>
          <a:p>
            <a:endParaRPr lang="zh-CN" altLang="en-US"/>
          </a:p>
        </p:txBody>
      </p:sp>
      <p:sp>
        <p:nvSpPr>
          <p:cNvPr id="596023" name="Line 73"/>
          <p:cNvSpPr>
            <a:spLocks noChangeShapeType="1"/>
          </p:cNvSpPr>
          <p:nvPr/>
        </p:nvSpPr>
        <p:spPr bwMode="auto">
          <a:xfrm>
            <a:off x="6400800" y="5407025"/>
            <a:ext cx="0" cy="466725"/>
          </a:xfrm>
          <a:prstGeom prst="line">
            <a:avLst/>
          </a:prstGeom>
          <a:noFill/>
          <a:ln w="25400">
            <a:solidFill>
              <a:schemeClr val="tx1"/>
            </a:solidFill>
            <a:round/>
            <a:headEnd/>
            <a:tailEnd/>
          </a:ln>
        </p:spPr>
        <p:txBody>
          <a:bodyPr wrap="none" anchor="ctr"/>
          <a:lstStyle/>
          <a:p>
            <a:endParaRPr lang="zh-CN" altLang="en-US"/>
          </a:p>
        </p:txBody>
      </p:sp>
      <p:sp>
        <p:nvSpPr>
          <p:cNvPr id="596024" name="Line 74"/>
          <p:cNvSpPr>
            <a:spLocks noChangeShapeType="1"/>
          </p:cNvSpPr>
          <p:nvPr/>
        </p:nvSpPr>
        <p:spPr bwMode="auto">
          <a:xfrm>
            <a:off x="6197600" y="5867400"/>
            <a:ext cx="190500" cy="0"/>
          </a:xfrm>
          <a:prstGeom prst="line">
            <a:avLst/>
          </a:prstGeom>
          <a:noFill/>
          <a:ln w="25400">
            <a:solidFill>
              <a:schemeClr val="tx1"/>
            </a:solidFill>
            <a:round/>
            <a:headEnd/>
            <a:tailEnd/>
          </a:ln>
        </p:spPr>
        <p:txBody>
          <a:bodyPr wrap="none" anchor="ctr"/>
          <a:lstStyle/>
          <a:p>
            <a:endParaRPr lang="zh-CN" altLang="en-US"/>
          </a:p>
        </p:txBody>
      </p:sp>
      <p:sp>
        <p:nvSpPr>
          <p:cNvPr id="596025" name="Line 75"/>
          <p:cNvSpPr>
            <a:spLocks noChangeShapeType="1"/>
          </p:cNvSpPr>
          <p:nvPr/>
        </p:nvSpPr>
        <p:spPr bwMode="auto">
          <a:xfrm flipH="1">
            <a:off x="5626100" y="5630863"/>
            <a:ext cx="279400" cy="0"/>
          </a:xfrm>
          <a:prstGeom prst="line">
            <a:avLst/>
          </a:prstGeom>
          <a:noFill/>
          <a:ln w="25400">
            <a:solidFill>
              <a:schemeClr val="tx1"/>
            </a:solidFill>
            <a:round/>
            <a:headEnd/>
            <a:tailEnd/>
          </a:ln>
        </p:spPr>
        <p:txBody>
          <a:bodyPr wrap="none" anchor="ctr"/>
          <a:lstStyle/>
          <a:p>
            <a:endParaRPr lang="zh-CN" altLang="en-US"/>
          </a:p>
        </p:txBody>
      </p:sp>
      <p:sp>
        <p:nvSpPr>
          <p:cNvPr id="596026" name="Rectangle 77"/>
          <p:cNvSpPr>
            <a:spLocks noChangeArrowheads="1"/>
          </p:cNvSpPr>
          <p:nvPr/>
        </p:nvSpPr>
        <p:spPr bwMode="auto">
          <a:xfrm flipH="1">
            <a:off x="6792913" y="5316538"/>
            <a:ext cx="695325" cy="363537"/>
          </a:xfrm>
          <a:prstGeom prst="rect">
            <a:avLst/>
          </a:prstGeom>
          <a:noFill/>
          <a:ln w="12700">
            <a:noFill/>
            <a:miter lim="800000"/>
            <a:headEnd/>
            <a:tailEnd/>
          </a:ln>
        </p:spPr>
        <p:txBody>
          <a:bodyPr wrap="none" lIns="90488" tIns="44450" rIns="90488" bIns="44450">
            <a:spAutoFit/>
          </a:bodyPr>
          <a:lstStyle/>
          <a:p>
            <a:r>
              <a:rPr kumimoji="1" lang="zh-CN" altLang="en-US" sz="1800" b="1">
                <a:solidFill>
                  <a:srgbClr val="0000FF"/>
                </a:solidFill>
                <a:ea typeface="宋体" pitchFamily="2" charset="-122"/>
              </a:rPr>
              <a:t>      </a:t>
            </a:r>
            <a:r>
              <a:rPr kumimoji="1" lang="en-US" altLang="zh-CN" sz="1800" b="1">
                <a:solidFill>
                  <a:srgbClr val="0000FF"/>
                </a:solidFill>
                <a:ea typeface="宋体" pitchFamily="2" charset="-122"/>
              </a:rPr>
              <a:t>=</a:t>
            </a:r>
          </a:p>
        </p:txBody>
      </p:sp>
      <p:sp>
        <p:nvSpPr>
          <p:cNvPr id="596027" name="Oval 83"/>
          <p:cNvSpPr>
            <a:spLocks noChangeArrowheads="1"/>
          </p:cNvSpPr>
          <p:nvPr/>
        </p:nvSpPr>
        <p:spPr bwMode="auto">
          <a:xfrm>
            <a:off x="3594100" y="5802313"/>
            <a:ext cx="431800" cy="446087"/>
          </a:xfrm>
          <a:prstGeom prst="ellipse">
            <a:avLst/>
          </a:prstGeom>
          <a:noFill/>
          <a:ln w="25400">
            <a:solidFill>
              <a:schemeClr val="tx1"/>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596028" name="Group 109"/>
          <p:cNvGrpSpPr>
            <a:grpSpLocks/>
          </p:cNvGrpSpPr>
          <p:nvPr/>
        </p:nvGrpSpPr>
        <p:grpSpPr bwMode="auto">
          <a:xfrm>
            <a:off x="3357563" y="5629275"/>
            <a:ext cx="2370137" cy="995363"/>
            <a:chOff x="2115" y="3567"/>
            <a:chExt cx="1493" cy="606"/>
          </a:xfrm>
        </p:grpSpPr>
        <p:grpSp>
          <p:nvGrpSpPr>
            <p:cNvPr id="596029" name="Group 108"/>
            <p:cNvGrpSpPr>
              <a:grpSpLocks/>
            </p:cNvGrpSpPr>
            <p:nvPr/>
          </p:nvGrpSpPr>
          <p:grpSpPr bwMode="auto">
            <a:xfrm>
              <a:off x="2115" y="3567"/>
              <a:ext cx="1493" cy="344"/>
              <a:chOff x="2115" y="3567"/>
              <a:chExt cx="1493" cy="344"/>
            </a:xfrm>
          </p:grpSpPr>
          <p:sp>
            <p:nvSpPr>
              <p:cNvPr id="596030" name="Rectangle 84"/>
              <p:cNvSpPr>
                <a:spLocks noChangeArrowheads="1"/>
              </p:cNvSpPr>
              <p:nvPr/>
            </p:nvSpPr>
            <p:spPr bwMode="auto">
              <a:xfrm>
                <a:off x="2243" y="3708"/>
                <a:ext cx="306" cy="203"/>
              </a:xfrm>
              <a:prstGeom prst="rect">
                <a:avLst/>
              </a:prstGeom>
              <a:noFill/>
              <a:ln w="12700">
                <a:noFill/>
                <a:miter lim="800000"/>
                <a:headEnd/>
                <a:tailEnd/>
              </a:ln>
            </p:spPr>
            <p:txBody>
              <a:bodyPr wrap="none" lIns="90488" tIns="44450" rIns="90488" bIns="44450">
                <a:spAutoFit/>
              </a:bodyPr>
              <a:lstStyle/>
              <a:p>
                <a:r>
                  <a:rPr lang="en-US" altLang="zh-CN" b="1">
                    <a:latin typeface="Times New Roman" pitchFamily="18" charset="0"/>
                    <a:ea typeface="宋体" pitchFamily="2" charset="-122"/>
                  </a:rPr>
                  <a:t>OR</a:t>
                </a:r>
              </a:p>
            </p:txBody>
          </p:sp>
          <p:sp>
            <p:nvSpPr>
              <p:cNvPr id="596031" name="Line 85"/>
              <p:cNvSpPr>
                <a:spLocks noChangeShapeType="1"/>
              </p:cNvSpPr>
              <p:nvPr/>
            </p:nvSpPr>
            <p:spPr bwMode="auto">
              <a:xfrm>
                <a:off x="2115" y="3567"/>
                <a:ext cx="1" cy="245"/>
              </a:xfrm>
              <a:prstGeom prst="line">
                <a:avLst/>
              </a:prstGeom>
              <a:noFill/>
              <a:ln w="25400">
                <a:solidFill>
                  <a:schemeClr val="tx1"/>
                </a:solidFill>
                <a:round/>
                <a:headEnd/>
                <a:tailEnd/>
              </a:ln>
            </p:spPr>
            <p:txBody>
              <a:bodyPr wrap="none" anchor="ctr"/>
              <a:lstStyle/>
              <a:p>
                <a:endParaRPr lang="zh-CN" altLang="en-US"/>
              </a:p>
            </p:txBody>
          </p:sp>
          <p:sp>
            <p:nvSpPr>
              <p:cNvPr id="596032" name="Line 86"/>
              <p:cNvSpPr>
                <a:spLocks noChangeShapeType="1"/>
              </p:cNvSpPr>
              <p:nvPr/>
            </p:nvSpPr>
            <p:spPr bwMode="auto">
              <a:xfrm>
                <a:off x="2120" y="3802"/>
                <a:ext cx="140" cy="0"/>
              </a:xfrm>
              <a:prstGeom prst="line">
                <a:avLst/>
              </a:prstGeom>
              <a:noFill/>
              <a:ln w="25400">
                <a:solidFill>
                  <a:schemeClr val="tx1"/>
                </a:solidFill>
                <a:round/>
                <a:headEnd/>
                <a:tailEnd/>
              </a:ln>
            </p:spPr>
            <p:txBody>
              <a:bodyPr wrap="none" anchor="ctr"/>
              <a:lstStyle/>
              <a:p>
                <a:endParaRPr lang="zh-CN" altLang="en-US"/>
              </a:p>
            </p:txBody>
          </p:sp>
          <p:sp>
            <p:nvSpPr>
              <p:cNvPr id="596033" name="Line 87"/>
              <p:cNvSpPr>
                <a:spLocks noChangeShapeType="1"/>
              </p:cNvSpPr>
              <p:nvPr/>
            </p:nvSpPr>
            <p:spPr bwMode="auto">
              <a:xfrm>
                <a:off x="3600" y="3576"/>
                <a:ext cx="0" cy="224"/>
              </a:xfrm>
              <a:prstGeom prst="line">
                <a:avLst/>
              </a:prstGeom>
              <a:noFill/>
              <a:ln w="25400">
                <a:solidFill>
                  <a:schemeClr val="tx1"/>
                </a:solidFill>
                <a:round/>
                <a:headEnd/>
                <a:tailEnd/>
              </a:ln>
            </p:spPr>
            <p:txBody>
              <a:bodyPr wrap="none" anchor="ctr"/>
              <a:lstStyle/>
              <a:p>
                <a:endParaRPr lang="zh-CN" altLang="en-US"/>
              </a:p>
            </p:txBody>
          </p:sp>
          <p:sp>
            <p:nvSpPr>
              <p:cNvPr id="596034" name="Line 88"/>
              <p:cNvSpPr>
                <a:spLocks noChangeShapeType="1"/>
              </p:cNvSpPr>
              <p:nvPr/>
            </p:nvSpPr>
            <p:spPr bwMode="auto">
              <a:xfrm flipV="1">
                <a:off x="2539" y="3804"/>
                <a:ext cx="1069" cy="1"/>
              </a:xfrm>
              <a:prstGeom prst="line">
                <a:avLst/>
              </a:prstGeom>
              <a:noFill/>
              <a:ln w="25400">
                <a:solidFill>
                  <a:schemeClr val="tx1"/>
                </a:solidFill>
                <a:round/>
                <a:headEnd/>
                <a:tailEnd/>
              </a:ln>
            </p:spPr>
            <p:txBody>
              <a:bodyPr wrap="none" anchor="ctr"/>
              <a:lstStyle/>
              <a:p>
                <a:endParaRPr lang="zh-CN" altLang="en-US"/>
              </a:p>
            </p:txBody>
          </p:sp>
        </p:grpSp>
        <p:sp>
          <p:nvSpPr>
            <p:cNvPr id="596035" name="Line 89"/>
            <p:cNvSpPr>
              <a:spLocks noChangeShapeType="1"/>
            </p:cNvSpPr>
            <p:nvPr/>
          </p:nvSpPr>
          <p:spPr bwMode="auto">
            <a:xfrm>
              <a:off x="2420" y="3949"/>
              <a:ext cx="0" cy="224"/>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6036" name="Rectangle 90"/>
            <p:cNvSpPr>
              <a:spLocks noChangeArrowheads="1"/>
            </p:cNvSpPr>
            <p:nvPr/>
          </p:nvSpPr>
          <p:spPr bwMode="auto">
            <a:xfrm>
              <a:off x="2115" y="3934"/>
              <a:ext cx="306" cy="222"/>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Hit</a:t>
              </a:r>
            </a:p>
          </p:txBody>
        </p:sp>
        <p:sp>
          <p:nvSpPr>
            <p:cNvPr id="596037" name="Rectangle 91"/>
            <p:cNvSpPr>
              <a:spLocks noChangeArrowheads="1"/>
            </p:cNvSpPr>
            <p:nvPr/>
          </p:nvSpPr>
          <p:spPr bwMode="auto">
            <a:xfrm>
              <a:off x="2508" y="3974"/>
              <a:ext cx="145" cy="167"/>
            </a:xfrm>
            <a:prstGeom prst="rect">
              <a:avLst/>
            </a:prstGeom>
            <a:noFill/>
            <a:ln w="9525">
              <a:noFill/>
              <a:miter lim="800000"/>
              <a:headEnd/>
              <a:tailEnd/>
            </a:ln>
          </p:spPr>
          <p:txBody>
            <a:bodyPr wrap="none" lIns="0" tIns="0" rIns="0" bIns="0" anchor="ctr">
              <a:spAutoFit/>
            </a:bodyPr>
            <a:lstStyle/>
            <a:p>
              <a:r>
                <a:rPr lang="en-US" altLang="zh-CN" sz="1800" b="1">
                  <a:ea typeface="宋体" pitchFamily="2" charset="-122"/>
                </a:rPr>
                <a:t>④</a:t>
              </a:r>
            </a:p>
          </p:txBody>
        </p:sp>
      </p:grpSp>
      <p:grpSp>
        <p:nvGrpSpPr>
          <p:cNvPr id="596038" name="Group 95"/>
          <p:cNvGrpSpPr>
            <a:grpSpLocks/>
          </p:cNvGrpSpPr>
          <p:nvPr/>
        </p:nvGrpSpPr>
        <p:grpSpPr bwMode="auto">
          <a:xfrm>
            <a:off x="241300" y="3429000"/>
            <a:ext cx="8661400" cy="1558925"/>
            <a:chOff x="152" y="2227"/>
            <a:chExt cx="5456" cy="949"/>
          </a:xfrm>
        </p:grpSpPr>
        <p:sp>
          <p:nvSpPr>
            <p:cNvPr id="596039" name="Line 36"/>
            <p:cNvSpPr>
              <a:spLocks noChangeShapeType="1"/>
            </p:cNvSpPr>
            <p:nvPr/>
          </p:nvSpPr>
          <p:spPr bwMode="auto">
            <a:xfrm>
              <a:off x="2880" y="2227"/>
              <a:ext cx="0" cy="805"/>
            </a:xfrm>
            <a:prstGeom prst="line">
              <a:avLst/>
            </a:prstGeom>
            <a:noFill/>
            <a:ln w="25400">
              <a:solidFill>
                <a:srgbClr val="CC0000"/>
              </a:solidFill>
              <a:round/>
              <a:headEnd/>
              <a:tailEnd/>
            </a:ln>
          </p:spPr>
          <p:txBody>
            <a:bodyPr wrap="none" anchor="ctr"/>
            <a:lstStyle/>
            <a:p>
              <a:endParaRPr lang="zh-CN" altLang="en-US"/>
            </a:p>
          </p:txBody>
        </p:sp>
        <p:sp>
          <p:nvSpPr>
            <p:cNvPr id="596040" name="Line 37"/>
            <p:cNvSpPr>
              <a:spLocks noChangeShapeType="1"/>
            </p:cNvSpPr>
            <p:nvPr/>
          </p:nvSpPr>
          <p:spPr bwMode="auto">
            <a:xfrm>
              <a:off x="2648" y="3040"/>
              <a:ext cx="464" cy="0"/>
            </a:xfrm>
            <a:prstGeom prst="line">
              <a:avLst/>
            </a:prstGeom>
            <a:noFill/>
            <a:ln w="25400">
              <a:solidFill>
                <a:srgbClr val="CC0000"/>
              </a:solidFill>
              <a:round/>
              <a:headEnd type="triangle" w="med" len="med"/>
              <a:tailEnd type="triangle" w="med" len="med"/>
            </a:ln>
          </p:spPr>
          <p:txBody>
            <a:bodyPr wrap="none" anchor="ctr"/>
            <a:lstStyle/>
            <a:p>
              <a:endParaRPr lang="zh-CN" altLang="en-US"/>
            </a:p>
          </p:txBody>
        </p:sp>
        <p:sp>
          <p:nvSpPr>
            <p:cNvPr id="596041" name="Rectangle 39"/>
            <p:cNvSpPr>
              <a:spLocks noChangeArrowheads="1"/>
            </p:cNvSpPr>
            <p:nvPr/>
          </p:nvSpPr>
          <p:spPr bwMode="auto">
            <a:xfrm>
              <a:off x="152" y="2856"/>
              <a:ext cx="5456" cy="320"/>
            </a:xfrm>
            <a:prstGeom prst="rect">
              <a:avLst/>
            </a:prstGeom>
            <a:noFill/>
            <a:ln w="25400">
              <a:solidFill>
                <a:schemeClr val="accent1"/>
              </a:solidFill>
              <a:prstDash val="dash"/>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6042" name="Rectangle 92"/>
            <p:cNvSpPr>
              <a:spLocks noChangeArrowheads="1"/>
            </p:cNvSpPr>
            <p:nvPr/>
          </p:nvSpPr>
          <p:spPr bwMode="auto">
            <a:xfrm>
              <a:off x="2933" y="2544"/>
              <a:ext cx="145" cy="16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1800" b="1">
                  <a:solidFill>
                    <a:srgbClr val="CC0000"/>
                  </a:solidFill>
                  <a:ea typeface="宋体" pitchFamily="2" charset="-122"/>
                </a:rPr>
                <a:t>①</a:t>
              </a:r>
              <a:endParaRPr lang="zh-CN" altLang="en-US" sz="1800" b="1">
                <a:solidFill>
                  <a:srgbClr val="CC0000"/>
                </a:solidFill>
                <a:ea typeface="宋体" pitchFamily="2" charset="-122"/>
              </a:endParaRPr>
            </a:p>
          </p:txBody>
        </p:sp>
      </p:grpSp>
      <p:grpSp>
        <p:nvGrpSpPr>
          <p:cNvPr id="596043" name="Group 103"/>
          <p:cNvGrpSpPr>
            <a:grpSpLocks/>
          </p:cNvGrpSpPr>
          <p:nvPr/>
        </p:nvGrpSpPr>
        <p:grpSpPr bwMode="auto">
          <a:xfrm>
            <a:off x="531813" y="4776788"/>
            <a:ext cx="7989887" cy="947737"/>
            <a:chOff x="335" y="3048"/>
            <a:chExt cx="5033" cy="577"/>
          </a:xfrm>
        </p:grpSpPr>
        <p:sp>
          <p:nvSpPr>
            <p:cNvPr id="596044" name="Oval 53"/>
            <p:cNvSpPr>
              <a:spLocks noChangeArrowheads="1"/>
            </p:cNvSpPr>
            <p:nvPr/>
          </p:nvSpPr>
          <p:spPr bwMode="auto">
            <a:xfrm>
              <a:off x="872" y="3336"/>
              <a:ext cx="560" cy="272"/>
            </a:xfrm>
            <a:prstGeom prst="ellipse">
              <a:avLst/>
            </a:prstGeom>
            <a:noFill/>
            <a:ln w="25400">
              <a:solidFill>
                <a:srgbClr val="0000FF"/>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96045" name="Oval 69"/>
            <p:cNvSpPr>
              <a:spLocks noChangeArrowheads="1"/>
            </p:cNvSpPr>
            <p:nvPr/>
          </p:nvSpPr>
          <p:spPr bwMode="auto">
            <a:xfrm>
              <a:off x="4286" y="3332"/>
              <a:ext cx="618" cy="293"/>
            </a:xfrm>
            <a:prstGeom prst="ellipse">
              <a:avLst/>
            </a:prstGeom>
            <a:noFill/>
            <a:ln w="25400">
              <a:solidFill>
                <a:srgbClr val="0000FF"/>
              </a:solidFill>
              <a:round/>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grpSp>
          <p:nvGrpSpPr>
            <p:cNvPr id="596046" name="Group 98"/>
            <p:cNvGrpSpPr>
              <a:grpSpLocks/>
            </p:cNvGrpSpPr>
            <p:nvPr/>
          </p:nvGrpSpPr>
          <p:grpSpPr bwMode="auto">
            <a:xfrm>
              <a:off x="335" y="3048"/>
              <a:ext cx="5033" cy="449"/>
              <a:chOff x="335" y="3048"/>
              <a:chExt cx="5033" cy="449"/>
            </a:xfrm>
          </p:grpSpPr>
          <p:sp>
            <p:nvSpPr>
              <p:cNvPr id="596047" name="Line 66"/>
              <p:cNvSpPr>
                <a:spLocks noChangeShapeType="1"/>
              </p:cNvSpPr>
              <p:nvPr/>
            </p:nvSpPr>
            <p:spPr bwMode="auto">
              <a:xfrm>
                <a:off x="1148" y="3048"/>
                <a:ext cx="4" cy="284"/>
              </a:xfrm>
              <a:prstGeom prst="line">
                <a:avLst/>
              </a:prstGeom>
              <a:noFill/>
              <a:ln w="25400">
                <a:solidFill>
                  <a:srgbClr val="0000FF"/>
                </a:solidFill>
                <a:round/>
                <a:headEnd/>
                <a:tailEnd type="triangle" w="med" len="med"/>
              </a:ln>
            </p:spPr>
            <p:txBody>
              <a:bodyPr wrap="none" anchor="ctr"/>
              <a:lstStyle/>
              <a:p>
                <a:endParaRPr lang="zh-CN" altLang="en-US"/>
              </a:p>
            </p:txBody>
          </p:sp>
          <p:sp>
            <p:nvSpPr>
              <p:cNvPr id="596048" name="Line 67"/>
              <p:cNvSpPr>
                <a:spLocks noChangeShapeType="1"/>
              </p:cNvSpPr>
              <p:nvPr/>
            </p:nvSpPr>
            <p:spPr bwMode="auto">
              <a:xfrm flipH="1">
                <a:off x="376" y="3472"/>
                <a:ext cx="496" cy="0"/>
              </a:xfrm>
              <a:prstGeom prst="line">
                <a:avLst/>
              </a:prstGeom>
              <a:noFill/>
              <a:ln w="25400">
                <a:solidFill>
                  <a:srgbClr val="0000FF"/>
                </a:solidFill>
                <a:round/>
                <a:headEnd type="triangle" w="med" len="med"/>
                <a:tailEnd/>
              </a:ln>
            </p:spPr>
            <p:txBody>
              <a:bodyPr wrap="none" anchor="ctr"/>
              <a:lstStyle/>
              <a:p>
                <a:endParaRPr lang="zh-CN" altLang="en-US"/>
              </a:p>
            </p:txBody>
          </p:sp>
          <p:sp>
            <p:nvSpPr>
              <p:cNvPr id="596049" name="Rectangle 68"/>
              <p:cNvSpPr>
                <a:spLocks noChangeArrowheads="1"/>
              </p:cNvSpPr>
              <p:nvPr/>
            </p:nvSpPr>
            <p:spPr bwMode="auto">
              <a:xfrm>
                <a:off x="335" y="3276"/>
                <a:ext cx="618" cy="221"/>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AdrTag</a:t>
                </a:r>
              </a:p>
            </p:txBody>
          </p:sp>
          <p:sp>
            <p:nvSpPr>
              <p:cNvPr id="596050" name="Line 81"/>
              <p:cNvSpPr>
                <a:spLocks noChangeShapeType="1"/>
              </p:cNvSpPr>
              <p:nvPr/>
            </p:nvSpPr>
            <p:spPr bwMode="auto">
              <a:xfrm>
                <a:off x="4604" y="3048"/>
                <a:ext cx="0" cy="288"/>
              </a:xfrm>
              <a:prstGeom prst="line">
                <a:avLst/>
              </a:prstGeom>
              <a:noFill/>
              <a:ln w="25400">
                <a:solidFill>
                  <a:srgbClr val="0000FF"/>
                </a:solidFill>
                <a:round/>
                <a:headEnd/>
                <a:tailEnd type="triangle" w="med" len="med"/>
              </a:ln>
            </p:spPr>
            <p:txBody>
              <a:bodyPr wrap="none" anchor="ctr"/>
              <a:lstStyle/>
              <a:p>
                <a:endParaRPr lang="zh-CN" altLang="en-US"/>
              </a:p>
            </p:txBody>
          </p:sp>
          <p:sp>
            <p:nvSpPr>
              <p:cNvPr id="596051" name="Line 82"/>
              <p:cNvSpPr>
                <a:spLocks noChangeShapeType="1"/>
              </p:cNvSpPr>
              <p:nvPr/>
            </p:nvSpPr>
            <p:spPr bwMode="auto">
              <a:xfrm>
                <a:off x="4904" y="3472"/>
                <a:ext cx="464" cy="0"/>
              </a:xfrm>
              <a:prstGeom prst="line">
                <a:avLst/>
              </a:prstGeom>
              <a:noFill/>
              <a:ln w="25400">
                <a:solidFill>
                  <a:srgbClr val="0000FF"/>
                </a:solidFill>
                <a:round/>
                <a:headEnd type="triangle" w="med" len="med"/>
                <a:tailEnd/>
              </a:ln>
            </p:spPr>
            <p:txBody>
              <a:bodyPr wrap="none" anchor="ctr"/>
              <a:lstStyle/>
              <a:p>
                <a:endParaRPr lang="zh-CN" altLang="en-US"/>
              </a:p>
            </p:txBody>
          </p:sp>
          <p:sp>
            <p:nvSpPr>
              <p:cNvPr id="596052" name="Rectangle 93"/>
              <p:cNvSpPr>
                <a:spLocks noChangeArrowheads="1"/>
              </p:cNvSpPr>
              <p:nvPr/>
            </p:nvSpPr>
            <p:spPr bwMode="auto">
              <a:xfrm>
                <a:off x="1204" y="3136"/>
                <a:ext cx="145" cy="167"/>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800" b="1">
                    <a:solidFill>
                      <a:srgbClr val="0000FF"/>
                    </a:solidFill>
                    <a:ea typeface="宋体" pitchFamily="2" charset="-122"/>
                  </a:rPr>
                  <a:t>②</a:t>
                </a:r>
                <a:endParaRPr kumimoji="1" lang="zh-CN" altLang="en-US" sz="1800" b="1">
                  <a:solidFill>
                    <a:srgbClr val="0000FF"/>
                  </a:solidFill>
                  <a:ea typeface="宋体" pitchFamily="2" charset="-122"/>
                </a:endParaRPr>
              </a:p>
            </p:txBody>
          </p:sp>
          <p:sp>
            <p:nvSpPr>
              <p:cNvPr id="596053" name="Rectangle 97"/>
              <p:cNvSpPr>
                <a:spLocks noChangeArrowheads="1"/>
              </p:cNvSpPr>
              <p:nvPr/>
            </p:nvSpPr>
            <p:spPr bwMode="auto">
              <a:xfrm>
                <a:off x="4694" y="3133"/>
                <a:ext cx="145" cy="167"/>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800" b="1">
                    <a:solidFill>
                      <a:srgbClr val="0000FF"/>
                    </a:solidFill>
                    <a:ea typeface="宋体" pitchFamily="2" charset="-122"/>
                  </a:rPr>
                  <a:t>②</a:t>
                </a:r>
                <a:endParaRPr kumimoji="1" lang="zh-CN" altLang="en-US" sz="1800" b="1">
                  <a:solidFill>
                    <a:srgbClr val="0000FF"/>
                  </a:solidFill>
                  <a:ea typeface="宋体" pitchFamily="2" charset="-122"/>
                </a:endParaRPr>
              </a:p>
            </p:txBody>
          </p:sp>
        </p:grpSp>
      </p:grpSp>
      <p:grpSp>
        <p:nvGrpSpPr>
          <p:cNvPr id="596054" name="Group 102"/>
          <p:cNvGrpSpPr>
            <a:grpSpLocks/>
          </p:cNvGrpSpPr>
          <p:nvPr/>
        </p:nvGrpSpPr>
        <p:grpSpPr bwMode="auto">
          <a:xfrm>
            <a:off x="431800" y="4778375"/>
            <a:ext cx="8231188" cy="1350963"/>
            <a:chOff x="280" y="3048"/>
            <a:chExt cx="5185" cy="822"/>
          </a:xfrm>
        </p:grpSpPr>
        <p:grpSp>
          <p:nvGrpSpPr>
            <p:cNvPr id="596055" name="Group 99"/>
            <p:cNvGrpSpPr>
              <a:grpSpLocks/>
            </p:cNvGrpSpPr>
            <p:nvPr/>
          </p:nvGrpSpPr>
          <p:grpSpPr bwMode="auto">
            <a:xfrm>
              <a:off x="280" y="3048"/>
              <a:ext cx="5185" cy="630"/>
              <a:chOff x="280" y="3048"/>
              <a:chExt cx="5185" cy="630"/>
            </a:xfrm>
          </p:grpSpPr>
          <p:sp>
            <p:nvSpPr>
              <p:cNvPr id="596056" name="Line 60"/>
              <p:cNvSpPr>
                <a:spLocks noChangeShapeType="1"/>
              </p:cNvSpPr>
              <p:nvPr/>
            </p:nvSpPr>
            <p:spPr bwMode="auto">
              <a:xfrm flipH="1">
                <a:off x="1576" y="3472"/>
                <a:ext cx="160" cy="0"/>
              </a:xfrm>
              <a:prstGeom prst="line">
                <a:avLst/>
              </a:prstGeom>
              <a:noFill/>
              <a:ln w="25400">
                <a:solidFill>
                  <a:srgbClr val="800000"/>
                </a:solidFill>
                <a:round/>
                <a:headEnd/>
                <a:tailEnd/>
              </a:ln>
            </p:spPr>
            <p:txBody>
              <a:bodyPr wrap="none" anchor="ctr"/>
              <a:lstStyle/>
              <a:p>
                <a:endParaRPr lang="zh-CN" altLang="en-US"/>
              </a:p>
            </p:txBody>
          </p:sp>
          <p:sp>
            <p:nvSpPr>
              <p:cNvPr id="596057" name="Line 63"/>
              <p:cNvSpPr>
                <a:spLocks noChangeShapeType="1"/>
              </p:cNvSpPr>
              <p:nvPr/>
            </p:nvSpPr>
            <p:spPr bwMode="auto">
              <a:xfrm>
                <a:off x="1448" y="3472"/>
                <a:ext cx="128" cy="0"/>
              </a:xfrm>
              <a:prstGeom prst="line">
                <a:avLst/>
              </a:prstGeom>
              <a:noFill/>
              <a:ln w="25400">
                <a:solidFill>
                  <a:srgbClr val="800000"/>
                </a:solidFill>
                <a:round/>
                <a:headEnd/>
                <a:tailEnd/>
              </a:ln>
            </p:spPr>
            <p:txBody>
              <a:bodyPr wrap="none" anchor="ctr"/>
              <a:lstStyle/>
              <a:p>
                <a:endParaRPr lang="zh-CN" altLang="en-US"/>
              </a:p>
            </p:txBody>
          </p:sp>
          <p:sp>
            <p:nvSpPr>
              <p:cNvPr id="596058" name="Line 64"/>
              <p:cNvSpPr>
                <a:spLocks noChangeShapeType="1"/>
              </p:cNvSpPr>
              <p:nvPr/>
            </p:nvSpPr>
            <p:spPr bwMode="auto">
              <a:xfrm flipH="1">
                <a:off x="280" y="3664"/>
                <a:ext cx="1312" cy="0"/>
              </a:xfrm>
              <a:prstGeom prst="line">
                <a:avLst/>
              </a:prstGeom>
              <a:noFill/>
              <a:ln w="25400">
                <a:solidFill>
                  <a:srgbClr val="800000"/>
                </a:solidFill>
                <a:round/>
                <a:headEnd/>
                <a:tailEnd/>
              </a:ln>
            </p:spPr>
            <p:txBody>
              <a:bodyPr wrap="none" anchor="ctr"/>
              <a:lstStyle/>
              <a:p>
                <a:endParaRPr lang="zh-CN" altLang="en-US"/>
              </a:p>
            </p:txBody>
          </p:sp>
          <p:sp>
            <p:nvSpPr>
              <p:cNvPr id="596059" name="Line 65"/>
              <p:cNvSpPr>
                <a:spLocks noChangeShapeType="1"/>
              </p:cNvSpPr>
              <p:nvPr/>
            </p:nvSpPr>
            <p:spPr bwMode="auto">
              <a:xfrm>
                <a:off x="288" y="3048"/>
                <a:ext cx="0" cy="608"/>
              </a:xfrm>
              <a:prstGeom prst="line">
                <a:avLst/>
              </a:prstGeom>
              <a:noFill/>
              <a:ln w="25400">
                <a:solidFill>
                  <a:srgbClr val="800000"/>
                </a:solidFill>
                <a:round/>
                <a:headEnd/>
                <a:tailEnd/>
              </a:ln>
            </p:spPr>
            <p:txBody>
              <a:bodyPr wrap="none" anchor="ctr"/>
              <a:lstStyle/>
              <a:p>
                <a:endParaRPr lang="zh-CN" altLang="en-US"/>
              </a:p>
            </p:txBody>
          </p:sp>
          <p:sp>
            <p:nvSpPr>
              <p:cNvPr id="596060" name="Line 76"/>
              <p:cNvSpPr>
                <a:spLocks noChangeShapeType="1"/>
              </p:cNvSpPr>
              <p:nvPr/>
            </p:nvSpPr>
            <p:spPr bwMode="auto">
              <a:xfrm>
                <a:off x="4040" y="3472"/>
                <a:ext cx="128" cy="0"/>
              </a:xfrm>
              <a:prstGeom prst="line">
                <a:avLst/>
              </a:prstGeom>
              <a:noFill/>
              <a:ln w="25400">
                <a:solidFill>
                  <a:srgbClr val="800000"/>
                </a:solidFill>
                <a:round/>
                <a:headEnd/>
                <a:tailEnd/>
              </a:ln>
            </p:spPr>
            <p:txBody>
              <a:bodyPr wrap="none" anchor="ctr"/>
              <a:lstStyle/>
              <a:p>
                <a:endParaRPr lang="zh-CN" altLang="en-US"/>
              </a:p>
            </p:txBody>
          </p:sp>
          <p:sp>
            <p:nvSpPr>
              <p:cNvPr id="596061" name="Line 78"/>
              <p:cNvSpPr>
                <a:spLocks noChangeShapeType="1"/>
              </p:cNvSpPr>
              <p:nvPr/>
            </p:nvSpPr>
            <p:spPr bwMode="auto">
              <a:xfrm flipH="1">
                <a:off x="4168" y="3472"/>
                <a:ext cx="160" cy="0"/>
              </a:xfrm>
              <a:prstGeom prst="line">
                <a:avLst/>
              </a:prstGeom>
              <a:noFill/>
              <a:ln w="25400">
                <a:solidFill>
                  <a:srgbClr val="800000"/>
                </a:solidFill>
                <a:round/>
                <a:headEnd/>
                <a:tailEnd/>
              </a:ln>
            </p:spPr>
            <p:txBody>
              <a:bodyPr wrap="none" anchor="ctr"/>
              <a:lstStyle/>
              <a:p>
                <a:endParaRPr lang="zh-CN" altLang="en-US"/>
              </a:p>
            </p:txBody>
          </p:sp>
          <p:sp>
            <p:nvSpPr>
              <p:cNvPr id="596062" name="Line 79"/>
              <p:cNvSpPr>
                <a:spLocks noChangeShapeType="1"/>
              </p:cNvSpPr>
              <p:nvPr/>
            </p:nvSpPr>
            <p:spPr bwMode="auto">
              <a:xfrm>
                <a:off x="4032" y="3664"/>
                <a:ext cx="1432" cy="0"/>
              </a:xfrm>
              <a:prstGeom prst="line">
                <a:avLst/>
              </a:prstGeom>
              <a:noFill/>
              <a:ln w="25400">
                <a:solidFill>
                  <a:srgbClr val="800000"/>
                </a:solidFill>
                <a:round/>
                <a:headEnd/>
                <a:tailEnd/>
              </a:ln>
            </p:spPr>
            <p:txBody>
              <a:bodyPr wrap="none" anchor="ctr"/>
              <a:lstStyle/>
              <a:p>
                <a:endParaRPr lang="zh-CN" altLang="en-US"/>
              </a:p>
            </p:txBody>
          </p:sp>
          <p:sp>
            <p:nvSpPr>
              <p:cNvPr id="596063" name="Line 80"/>
              <p:cNvSpPr>
                <a:spLocks noChangeShapeType="1"/>
              </p:cNvSpPr>
              <p:nvPr/>
            </p:nvSpPr>
            <p:spPr bwMode="auto">
              <a:xfrm>
                <a:off x="5465" y="3070"/>
                <a:ext cx="0" cy="608"/>
              </a:xfrm>
              <a:prstGeom prst="line">
                <a:avLst/>
              </a:prstGeom>
              <a:noFill/>
              <a:ln w="25400">
                <a:solidFill>
                  <a:srgbClr val="800000"/>
                </a:solidFill>
                <a:round/>
                <a:headEnd/>
                <a:tailEnd/>
              </a:ln>
            </p:spPr>
            <p:txBody>
              <a:bodyPr wrap="none" anchor="ctr"/>
              <a:lstStyle/>
              <a:p>
                <a:endParaRPr lang="zh-CN" altLang="en-US"/>
              </a:p>
            </p:txBody>
          </p:sp>
        </p:grpSp>
        <p:sp>
          <p:nvSpPr>
            <p:cNvPr id="596064" name="Rectangle 100"/>
            <p:cNvSpPr>
              <a:spLocks noChangeArrowheads="1"/>
            </p:cNvSpPr>
            <p:nvPr/>
          </p:nvSpPr>
          <p:spPr bwMode="auto">
            <a:xfrm>
              <a:off x="3831" y="3703"/>
              <a:ext cx="145" cy="167"/>
            </a:xfrm>
            <a:prstGeom prst="rect">
              <a:avLst/>
            </a:prstGeom>
            <a:noFill/>
            <a:ln w="9525">
              <a:noFill/>
              <a:miter lim="800000"/>
              <a:headEnd/>
              <a:tailEnd/>
            </a:ln>
          </p:spPr>
          <p:txBody>
            <a:bodyPr wrap="none" lIns="0" tIns="0" rIns="0" bIns="0">
              <a:spAutoFit/>
            </a:bodyPr>
            <a:lstStyle/>
            <a:p>
              <a:pPr eaLnBrk="1" hangingPunct="1">
                <a:spcBef>
                  <a:spcPct val="50000"/>
                </a:spcBef>
              </a:pPr>
              <a:r>
                <a:rPr lang="en-US" altLang="zh-CN" sz="1800" b="1">
                  <a:solidFill>
                    <a:srgbClr val="800000"/>
                  </a:solidFill>
                  <a:ea typeface="宋体" pitchFamily="2" charset="-122"/>
                </a:rPr>
                <a:t>③</a:t>
              </a:r>
              <a:endParaRPr lang="zh-CN" altLang="en-US" sz="1800" b="1">
                <a:solidFill>
                  <a:srgbClr val="800000"/>
                </a:solidFill>
                <a:ea typeface="宋体" pitchFamily="2" charset="-122"/>
              </a:endParaRPr>
            </a:p>
          </p:txBody>
        </p:sp>
        <p:sp>
          <p:nvSpPr>
            <p:cNvPr id="596065" name="Rectangle 101"/>
            <p:cNvSpPr>
              <a:spLocks noChangeArrowheads="1"/>
            </p:cNvSpPr>
            <p:nvPr/>
          </p:nvSpPr>
          <p:spPr bwMode="auto">
            <a:xfrm>
              <a:off x="1784" y="3703"/>
              <a:ext cx="145" cy="167"/>
            </a:xfrm>
            <a:prstGeom prst="rect">
              <a:avLst/>
            </a:prstGeom>
            <a:noFill/>
            <a:ln w="9525">
              <a:noFill/>
              <a:miter lim="800000"/>
              <a:headEnd/>
              <a:tailEnd/>
            </a:ln>
          </p:spPr>
          <p:txBody>
            <a:bodyPr wrap="none" lIns="0" tIns="0" rIns="0" bIns="0">
              <a:spAutoFit/>
            </a:bodyPr>
            <a:lstStyle/>
            <a:p>
              <a:pPr eaLnBrk="1" hangingPunct="1">
                <a:spcBef>
                  <a:spcPct val="50000"/>
                </a:spcBef>
              </a:pPr>
              <a:r>
                <a:rPr kumimoji="1" lang="en-US" altLang="zh-CN" sz="1800" b="1">
                  <a:solidFill>
                    <a:srgbClr val="0000FF"/>
                  </a:solidFill>
                  <a:ea typeface="宋体" pitchFamily="2" charset="-122"/>
                </a:rPr>
                <a:t>③</a:t>
              </a:r>
              <a:endParaRPr kumimoji="1" lang="zh-CN" altLang="en-US" sz="1800" b="1">
                <a:solidFill>
                  <a:srgbClr val="0000FF"/>
                </a:solidFill>
                <a:ea typeface="宋体" pitchFamily="2" charset="-122"/>
              </a:endParaRPr>
            </a:p>
          </p:txBody>
        </p:sp>
      </p:grpSp>
      <p:grpSp>
        <p:nvGrpSpPr>
          <p:cNvPr id="596066" name="Group 112"/>
          <p:cNvGrpSpPr>
            <a:grpSpLocks/>
          </p:cNvGrpSpPr>
          <p:nvPr/>
        </p:nvGrpSpPr>
        <p:grpSpPr bwMode="auto">
          <a:xfrm>
            <a:off x="3962400" y="4776788"/>
            <a:ext cx="2149475" cy="1725612"/>
            <a:chOff x="2496" y="3048"/>
            <a:chExt cx="1354" cy="1051"/>
          </a:xfrm>
        </p:grpSpPr>
        <p:sp>
          <p:nvSpPr>
            <p:cNvPr id="596067" name="Rectangle 52"/>
            <p:cNvSpPr>
              <a:spLocks noChangeArrowheads="1"/>
            </p:cNvSpPr>
            <p:nvPr/>
          </p:nvSpPr>
          <p:spPr bwMode="auto">
            <a:xfrm>
              <a:off x="2880" y="3878"/>
              <a:ext cx="970" cy="221"/>
            </a:xfrm>
            <a:prstGeom prst="rect">
              <a:avLst/>
            </a:prstGeom>
            <a:noFill/>
            <a:ln w="12700">
              <a:noFill/>
              <a:miter lim="800000"/>
              <a:headEnd/>
              <a:tailEnd/>
            </a:ln>
          </p:spPr>
          <p:txBody>
            <a:bodyPr wrap="none" lIns="90488" tIns="44450" rIns="90488" bIns="44450">
              <a:spAutoFit/>
            </a:bodyPr>
            <a:lstStyle/>
            <a:p>
              <a:r>
                <a:rPr kumimoji="1" lang="en-US" altLang="zh-CN" sz="1800" b="1">
                  <a:solidFill>
                    <a:srgbClr val="0000FF"/>
                  </a:solidFill>
                  <a:ea typeface="宋体" pitchFamily="2" charset="-122"/>
                </a:rPr>
                <a:t>Cache</a:t>
              </a:r>
              <a:r>
                <a:rPr lang="en-US" altLang="zh-CN" b="1">
                  <a:solidFill>
                    <a:srgbClr val="CC0000"/>
                  </a:solidFill>
                  <a:latin typeface="Times New Roman" pitchFamily="18" charset="0"/>
                  <a:ea typeface="宋体" pitchFamily="2" charset="-122"/>
                </a:rPr>
                <a:t> </a:t>
              </a:r>
              <a:r>
                <a:rPr kumimoji="1" lang="en-US" altLang="zh-CN" sz="1800" b="1">
                  <a:solidFill>
                    <a:srgbClr val="0000FF"/>
                  </a:solidFill>
                  <a:ea typeface="宋体" pitchFamily="2" charset="-122"/>
                </a:rPr>
                <a:t>Block</a:t>
              </a:r>
            </a:p>
          </p:txBody>
        </p:sp>
        <p:grpSp>
          <p:nvGrpSpPr>
            <p:cNvPr id="596068" name="Group 110"/>
            <p:cNvGrpSpPr>
              <a:grpSpLocks/>
            </p:cNvGrpSpPr>
            <p:nvPr/>
          </p:nvGrpSpPr>
          <p:grpSpPr bwMode="auto">
            <a:xfrm>
              <a:off x="2496" y="3048"/>
              <a:ext cx="974" cy="1040"/>
              <a:chOff x="2496" y="3048"/>
              <a:chExt cx="974" cy="1040"/>
            </a:xfrm>
          </p:grpSpPr>
          <p:sp>
            <p:nvSpPr>
              <p:cNvPr id="596069" name="Line 45"/>
              <p:cNvSpPr>
                <a:spLocks noChangeShapeType="1"/>
              </p:cNvSpPr>
              <p:nvPr/>
            </p:nvSpPr>
            <p:spPr bwMode="auto">
              <a:xfrm>
                <a:off x="2496" y="3048"/>
                <a:ext cx="0" cy="368"/>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96070" name="Line 46"/>
              <p:cNvSpPr>
                <a:spLocks noChangeShapeType="1"/>
              </p:cNvSpPr>
              <p:nvPr/>
            </p:nvSpPr>
            <p:spPr bwMode="auto">
              <a:xfrm>
                <a:off x="3264" y="3048"/>
                <a:ext cx="0" cy="368"/>
              </a:xfrm>
              <a:prstGeom prst="line">
                <a:avLst/>
              </a:prstGeom>
              <a:noFill/>
              <a:ln w="25400">
                <a:solidFill>
                  <a:schemeClr val="tx1"/>
                </a:solidFill>
                <a:round/>
                <a:headEnd/>
                <a:tailEnd type="triangle" w="med" len="med"/>
              </a:ln>
            </p:spPr>
            <p:txBody>
              <a:bodyPr wrap="none" anchor="ctr"/>
              <a:lstStyle/>
              <a:p>
                <a:endParaRPr lang="zh-CN" altLang="en-US"/>
              </a:p>
            </p:txBody>
          </p:sp>
          <p:grpSp>
            <p:nvGrpSpPr>
              <p:cNvPr id="596071" name="Group 107"/>
              <p:cNvGrpSpPr>
                <a:grpSpLocks/>
              </p:cNvGrpSpPr>
              <p:nvPr/>
            </p:nvGrpSpPr>
            <p:grpSpPr bwMode="auto">
              <a:xfrm>
                <a:off x="2592" y="3217"/>
                <a:ext cx="878" cy="871"/>
                <a:chOff x="2592" y="3217"/>
                <a:chExt cx="878" cy="871"/>
              </a:xfrm>
            </p:grpSpPr>
            <p:sp>
              <p:nvSpPr>
                <p:cNvPr id="596072" name="Line 51"/>
                <p:cNvSpPr>
                  <a:spLocks noChangeShapeType="1"/>
                </p:cNvSpPr>
                <p:nvPr/>
              </p:nvSpPr>
              <p:spPr bwMode="auto">
                <a:xfrm>
                  <a:off x="2880" y="3624"/>
                  <a:ext cx="0" cy="464"/>
                </a:xfrm>
                <a:prstGeom prst="line">
                  <a:avLst/>
                </a:prstGeom>
                <a:noFill/>
                <a:ln w="25400">
                  <a:noFill/>
                  <a:round/>
                  <a:headEnd/>
                  <a:tailEnd type="triangle" w="med" len="med"/>
                </a:ln>
              </p:spPr>
              <p:txBody>
                <a:bodyPr wrap="none" anchor="ctr"/>
                <a:lstStyle/>
                <a:p>
                  <a:endParaRPr lang="zh-CN" altLang="en-US"/>
                </a:p>
              </p:txBody>
            </p:sp>
            <p:grpSp>
              <p:nvGrpSpPr>
                <p:cNvPr id="596073" name="Group 106"/>
                <p:cNvGrpSpPr>
                  <a:grpSpLocks/>
                </p:cNvGrpSpPr>
                <p:nvPr/>
              </p:nvGrpSpPr>
              <p:grpSpPr bwMode="auto">
                <a:xfrm>
                  <a:off x="2592" y="3217"/>
                  <a:ext cx="878" cy="188"/>
                  <a:chOff x="2592" y="3217"/>
                  <a:chExt cx="878" cy="188"/>
                </a:xfrm>
              </p:grpSpPr>
              <p:sp>
                <p:nvSpPr>
                  <p:cNvPr id="596074" name="Rectangle 104"/>
                  <p:cNvSpPr>
                    <a:spLocks noChangeArrowheads="1"/>
                  </p:cNvSpPr>
                  <p:nvPr/>
                </p:nvSpPr>
                <p:spPr bwMode="auto">
                  <a:xfrm>
                    <a:off x="2592" y="3238"/>
                    <a:ext cx="145" cy="167"/>
                  </a:xfrm>
                  <a:prstGeom prst="rect">
                    <a:avLst/>
                  </a:prstGeom>
                  <a:noFill/>
                  <a:ln w="9525">
                    <a:noFill/>
                    <a:miter lim="800000"/>
                    <a:headEnd/>
                    <a:tailEnd/>
                  </a:ln>
                </p:spPr>
                <p:txBody>
                  <a:bodyPr wrap="none" lIns="0" tIns="0" rIns="0" bIns="0" anchor="ctr">
                    <a:spAutoFit/>
                  </a:bodyPr>
                  <a:lstStyle/>
                  <a:p>
                    <a:r>
                      <a:rPr kumimoji="1" lang="en-US" altLang="zh-CN" sz="1800" b="1">
                        <a:solidFill>
                          <a:srgbClr val="0000FF"/>
                        </a:solidFill>
                        <a:ea typeface="宋体" pitchFamily="2" charset="-122"/>
                      </a:rPr>
                      <a:t>⑤</a:t>
                    </a:r>
                  </a:p>
                </p:txBody>
              </p:sp>
              <p:sp>
                <p:nvSpPr>
                  <p:cNvPr id="596075" name="Rectangle 105"/>
                  <p:cNvSpPr>
                    <a:spLocks noChangeArrowheads="1"/>
                  </p:cNvSpPr>
                  <p:nvPr/>
                </p:nvSpPr>
                <p:spPr bwMode="auto">
                  <a:xfrm>
                    <a:off x="3325" y="3217"/>
                    <a:ext cx="145" cy="167"/>
                  </a:xfrm>
                  <a:prstGeom prst="rect">
                    <a:avLst/>
                  </a:prstGeom>
                  <a:noFill/>
                  <a:ln w="9525">
                    <a:noFill/>
                    <a:miter lim="800000"/>
                    <a:headEnd/>
                    <a:tailEnd/>
                  </a:ln>
                </p:spPr>
                <p:txBody>
                  <a:bodyPr wrap="none" lIns="0" tIns="0" rIns="0" bIns="0" anchor="ctr">
                    <a:spAutoFit/>
                  </a:bodyPr>
                  <a:lstStyle/>
                  <a:p>
                    <a:r>
                      <a:rPr lang="en-US" altLang="zh-CN" sz="1800" b="1">
                        <a:solidFill>
                          <a:srgbClr val="006600"/>
                        </a:solidFill>
                        <a:ea typeface="宋体" pitchFamily="2" charset="-122"/>
                      </a:rPr>
                      <a:t>⑤</a:t>
                    </a:r>
                  </a:p>
                </p:txBody>
              </p:sp>
            </p:grpSp>
          </p:grpSp>
        </p:grpSp>
        <p:sp>
          <p:nvSpPr>
            <p:cNvPr id="596076" name="Line 111"/>
            <p:cNvSpPr>
              <a:spLocks noChangeShapeType="1"/>
            </p:cNvSpPr>
            <p:nvPr/>
          </p:nvSpPr>
          <p:spPr bwMode="auto">
            <a:xfrm>
              <a:off x="2904" y="3618"/>
              <a:ext cx="0" cy="444"/>
            </a:xfrm>
            <a:prstGeom prst="line">
              <a:avLst/>
            </a:prstGeom>
            <a:noFill/>
            <a:ln w="28575">
              <a:solidFill>
                <a:schemeClr val="tx1"/>
              </a:solidFill>
              <a:round/>
              <a:headEnd/>
              <a:tailEnd type="triangle" w="med" len="med"/>
            </a:ln>
          </p:spPr>
          <p:txBody>
            <a:bodyPr lIns="0" tIns="0" rIns="0" bIns="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5443">
                                            <p:txEl>
                                              <p:pRg st="1" end="1"/>
                                            </p:txEl>
                                          </p:spTgt>
                                        </p:tgtEl>
                                        <p:attrNameLst>
                                          <p:attrName>style.visibility</p:attrName>
                                        </p:attrNameLst>
                                      </p:cBhvr>
                                      <p:to>
                                        <p:strVal val="visible"/>
                                      </p:to>
                                    </p:set>
                                    <p:animEffect transition="in" filter="blinds(horizontal)">
                                      <p:cBhvr>
                                        <p:cTn id="7" dur="500"/>
                                        <p:tgtEl>
                                          <p:spTgt spid="445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5443">
                                            <p:txEl>
                                              <p:pRg st="2" end="2"/>
                                            </p:txEl>
                                          </p:spTgt>
                                        </p:tgtEl>
                                        <p:attrNameLst>
                                          <p:attrName>style.visibility</p:attrName>
                                        </p:attrNameLst>
                                      </p:cBhvr>
                                      <p:to>
                                        <p:strVal val="visible"/>
                                      </p:to>
                                    </p:set>
                                    <p:animEffect transition="in" filter="blinds(horizontal)">
                                      <p:cBhvr>
                                        <p:cTn id="12" dur="500"/>
                                        <p:tgtEl>
                                          <p:spTgt spid="445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5443">
                                            <p:txEl>
                                              <p:pRg st="3" end="3"/>
                                            </p:txEl>
                                          </p:spTgt>
                                        </p:tgtEl>
                                        <p:attrNameLst>
                                          <p:attrName>style.visibility</p:attrName>
                                        </p:attrNameLst>
                                      </p:cBhvr>
                                      <p:to>
                                        <p:strVal val="visible"/>
                                      </p:to>
                                    </p:set>
                                    <p:animEffect transition="in" filter="blinds(horizontal)">
                                      <p:cBhvr>
                                        <p:cTn id="17" dur="500"/>
                                        <p:tgtEl>
                                          <p:spTgt spid="445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5443">
                                            <p:txEl>
                                              <p:pRg st="4" end="4"/>
                                            </p:txEl>
                                          </p:spTgt>
                                        </p:tgtEl>
                                        <p:attrNameLst>
                                          <p:attrName>style.visibility</p:attrName>
                                        </p:attrNameLst>
                                      </p:cBhvr>
                                      <p:to>
                                        <p:strVal val="visible"/>
                                      </p:to>
                                    </p:set>
                                    <p:animEffect transition="in" filter="blinds(horizontal)">
                                      <p:cBhvr>
                                        <p:cTn id="22" dur="500"/>
                                        <p:tgtEl>
                                          <p:spTgt spid="445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5443">
                                            <p:txEl>
                                              <p:pRg st="5" end="5"/>
                                            </p:txEl>
                                          </p:spTgt>
                                        </p:tgtEl>
                                        <p:attrNameLst>
                                          <p:attrName>style.visibility</p:attrName>
                                        </p:attrNameLst>
                                      </p:cBhvr>
                                      <p:to>
                                        <p:strVal val="visible"/>
                                      </p:to>
                                    </p:set>
                                    <p:animEffect transition="in" filter="blinds(horizontal)">
                                      <p:cBhvr>
                                        <p:cTn id="27" dur="500"/>
                                        <p:tgtEl>
                                          <p:spTgt spid="445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a:xfrm>
            <a:off x="409575" y="933450"/>
            <a:ext cx="8191500" cy="1824089"/>
          </a:xfrm>
        </p:spPr>
        <p:txBody>
          <a:bodyPr/>
          <a:lstStyle/>
          <a:p>
            <a:pPr marL="0" indent="0">
              <a:buNone/>
            </a:pPr>
            <a:r>
              <a:rPr lang="zh-CN" altLang="en-US" dirty="0"/>
              <a:t>有一</a:t>
            </a:r>
            <a:r>
              <a:rPr lang="zh-CN" altLang="en-US" dirty="0" smtClean="0"/>
              <a:t>个缓存系统，具有以下特征： </a:t>
            </a:r>
            <a:endParaRPr lang="en-US" altLang="zh-CN" dirty="0" smtClean="0"/>
          </a:p>
          <a:p>
            <a:pPr marL="0" indent="0">
              <a:buNone/>
            </a:pPr>
            <a:r>
              <a:rPr lang="zh-CN" altLang="en-US" dirty="0" smtClean="0"/>
              <a:t>内存地址宽度为</a:t>
            </a:r>
            <a:r>
              <a:rPr lang="en-US" altLang="zh-CN" dirty="0" smtClean="0"/>
              <a:t>13</a:t>
            </a:r>
            <a:r>
              <a:rPr lang="zh-CN" altLang="en-US" dirty="0" smtClean="0"/>
              <a:t>个比特</a:t>
            </a:r>
            <a:endParaRPr lang="en-US" altLang="zh-CN" dirty="0" smtClean="0"/>
          </a:p>
          <a:p>
            <a:pPr marL="0" indent="0">
              <a:buNone/>
            </a:pPr>
            <a:r>
              <a:rPr lang="zh-CN" altLang="en-US" dirty="0" smtClean="0"/>
              <a:t>按</a:t>
            </a:r>
            <a:r>
              <a:rPr lang="en-US" altLang="zh-CN" dirty="0" smtClean="0"/>
              <a:t>1</a:t>
            </a:r>
            <a:r>
              <a:rPr lang="zh-CN" altLang="en-US" dirty="0" smtClean="0"/>
              <a:t>个字节访问</a:t>
            </a:r>
            <a:endParaRPr lang="en-US" altLang="zh-CN" dirty="0" smtClean="0"/>
          </a:p>
          <a:p>
            <a:pPr marL="0" indent="0">
              <a:buNone/>
            </a:pPr>
            <a:r>
              <a:rPr lang="en-US" altLang="zh-CN" dirty="0" smtClean="0"/>
              <a:t>Cache</a:t>
            </a:r>
            <a:r>
              <a:rPr lang="zh-CN" altLang="en-US" dirty="0" smtClean="0"/>
              <a:t>是</a:t>
            </a:r>
            <a:r>
              <a:rPr lang="en-US" altLang="zh-CN" dirty="0" smtClean="0"/>
              <a:t>2</a:t>
            </a:r>
            <a:r>
              <a:rPr lang="zh-CN" altLang="en-US" dirty="0" smtClean="0"/>
              <a:t>行组相联映射，每个块有</a:t>
            </a:r>
            <a:r>
              <a:rPr lang="en-US" altLang="zh-CN" dirty="0" smtClean="0"/>
              <a:t>4</a:t>
            </a:r>
            <a:r>
              <a:rPr lang="zh-CN" altLang="en-US" dirty="0" smtClean="0"/>
              <a:t>个字节，一共有</a:t>
            </a:r>
            <a:r>
              <a:rPr lang="en-US" altLang="zh-CN" dirty="0" smtClean="0"/>
              <a:t>8</a:t>
            </a:r>
            <a:r>
              <a:rPr lang="zh-CN" altLang="en-US" dirty="0" smtClean="0"/>
              <a:t>个组</a:t>
            </a:r>
            <a:endParaRPr lang="en-US" altLang="zh-CN" dirty="0" smtClean="0"/>
          </a:p>
          <a:p>
            <a:pPr marL="0" indent="0">
              <a:buNone/>
            </a:pPr>
            <a:r>
              <a:rPr lang="zh-CN" altLang="en-US" dirty="0" smtClean="0"/>
              <a:t>缓存现状是</a:t>
            </a:r>
            <a:endParaRPr lang="zh-CN" altLang="en-US" dirty="0"/>
          </a:p>
        </p:txBody>
      </p:sp>
      <p:pic>
        <p:nvPicPr>
          <p:cNvPr id="886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790825"/>
            <a:ext cx="809625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66700" y="5736223"/>
            <a:ext cx="8572500" cy="707886"/>
          </a:xfrm>
          <a:prstGeom prst="rect">
            <a:avLst/>
          </a:prstGeom>
          <a:noFill/>
        </p:spPr>
        <p:txBody>
          <a:bodyPr wrap="square" rtlCol="0">
            <a:spAutoFit/>
          </a:bodyPr>
          <a:lstStyle/>
          <a:p>
            <a:r>
              <a:rPr lang="en-US" altLang="zh-CN" sz="2000" dirty="0" smtClean="0"/>
              <a:t>1</a:t>
            </a:r>
            <a:r>
              <a:rPr lang="zh-CN" altLang="en-US" sz="2000" dirty="0" smtClean="0"/>
              <a:t>、写出地址中的比特分布，即哪些比特决定块内偏移，哪些决定组索引，哪些决定标记位</a:t>
            </a:r>
            <a:endParaRPr lang="zh-CN" altLang="en-US" sz="2000" dirty="0"/>
          </a:p>
        </p:txBody>
      </p:sp>
      <p:pic>
        <p:nvPicPr>
          <p:cNvPr id="886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25" y="6090166"/>
            <a:ext cx="59817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1832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pic>
        <p:nvPicPr>
          <p:cNvPr id="886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723900"/>
            <a:ext cx="809625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90574" y="3922127"/>
            <a:ext cx="7686675" cy="1015663"/>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       如果有一个程序访问</a:t>
            </a:r>
            <a:r>
              <a:rPr lang="en-US" altLang="zh-CN" sz="2000" dirty="0" smtClean="0">
                <a:latin typeface="微软雅黑" panose="020B0503020204020204" pitchFamily="34" charset="-122"/>
                <a:ea typeface="微软雅黑" panose="020B0503020204020204" pitchFamily="34" charset="-122"/>
              </a:rPr>
              <a:t>0x0E34</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0x0DD5</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0x1FE4</a:t>
            </a:r>
            <a:r>
              <a:rPr lang="zh-CN" altLang="en-US" sz="2000" dirty="0" smtClean="0">
                <a:latin typeface="微软雅黑" panose="020B0503020204020204" pitchFamily="34" charset="-122"/>
                <a:ea typeface="微软雅黑" panose="020B0503020204020204" pitchFamily="34" charset="-122"/>
              </a:rPr>
              <a:t>处的内容，请给访问过程</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03886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2130425"/>
            <a:ext cx="7772400" cy="533288"/>
          </a:xfrm>
        </p:spPr>
        <p:txBody>
          <a:bodyPr/>
          <a:lstStyle/>
          <a:p>
            <a:r>
              <a:rPr lang="en-US" altLang="zh-CN" dirty="0" smtClean="0"/>
              <a:t>4</a:t>
            </a:r>
            <a:r>
              <a:rPr lang="zh-CN" altLang="en-US" dirty="0" smtClean="0"/>
              <a:t>、</a:t>
            </a:r>
            <a:r>
              <a:rPr lang="en-US" altLang="zh-CN" dirty="0" smtClean="0"/>
              <a:t>Cache</a:t>
            </a:r>
            <a:r>
              <a:rPr lang="zh-CN" altLang="en-US" dirty="0" smtClean="0"/>
              <a:t>命中率</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694872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idx="4294967295"/>
          </p:nvPr>
        </p:nvSpPr>
        <p:spPr>
          <a:xfrm>
            <a:off x="1576388" y="169863"/>
            <a:ext cx="4498975" cy="473075"/>
          </a:xfrm>
          <a:noFill/>
        </p:spPr>
        <p:txBody>
          <a:bodyPr wrap="none"/>
          <a:lstStyle/>
          <a:p>
            <a:pPr eaLnBrk="1" hangingPunct="1"/>
            <a:r>
              <a:rPr lang="zh-CN" altLang="en-US" sz="3200"/>
              <a:t>命中率、缺失率、缺失损失</a:t>
            </a:r>
          </a:p>
        </p:txBody>
      </p:sp>
      <p:sp>
        <p:nvSpPr>
          <p:cNvPr id="415747" name="Rectangle 3"/>
          <p:cNvSpPr>
            <a:spLocks noGrp="1" noChangeArrowheads="1"/>
          </p:cNvSpPr>
          <p:nvPr>
            <p:ph type="body" idx="4294967295"/>
          </p:nvPr>
        </p:nvSpPr>
        <p:spPr>
          <a:xfrm>
            <a:off x="339725" y="1122363"/>
            <a:ext cx="8575675" cy="4491037"/>
          </a:xfrm>
          <a:noFill/>
        </p:spPr>
        <p:txBody>
          <a:bodyPr/>
          <a:lstStyle/>
          <a:p>
            <a:pPr eaLnBrk="1" hangingPunct="1">
              <a:lnSpc>
                <a:spcPct val="110000"/>
              </a:lnSpc>
              <a:spcBef>
                <a:spcPct val="25000"/>
              </a:spcBef>
            </a:pPr>
            <a:r>
              <a:rPr lang="en-US" altLang="zh-CN" sz="2200" dirty="0">
                <a:latin typeface="微软雅黑" pitchFamily="34" charset="-122"/>
                <a:ea typeface="微软雅黑" pitchFamily="34" charset="-122"/>
              </a:rPr>
              <a:t>Hit: </a:t>
            </a:r>
            <a:r>
              <a:rPr lang="zh-CN" altLang="en-US" sz="2200" dirty="0">
                <a:latin typeface="微软雅黑" pitchFamily="34" charset="-122"/>
                <a:ea typeface="微软雅黑" pitchFamily="34" charset="-122"/>
              </a:rPr>
              <a:t>要访问的信息在</a:t>
            </a:r>
            <a:r>
              <a:rPr lang="en-US" altLang="zh-CN" sz="2200" dirty="0">
                <a:latin typeface="微软雅黑" pitchFamily="34" charset="-122"/>
                <a:ea typeface="微软雅黑" pitchFamily="34" charset="-122"/>
              </a:rPr>
              <a:t>Cache</a:t>
            </a:r>
            <a:r>
              <a:rPr lang="zh-CN" altLang="en-US" sz="2200" dirty="0">
                <a:latin typeface="微软雅黑" pitchFamily="34" charset="-122"/>
                <a:ea typeface="微软雅黑" pitchFamily="34" charset="-122"/>
              </a:rPr>
              <a:t>中 </a:t>
            </a:r>
          </a:p>
          <a:p>
            <a:pPr lvl="1" eaLnBrk="1" hangingPunct="1">
              <a:lnSpc>
                <a:spcPct val="110000"/>
              </a:lnSpc>
              <a:spcBef>
                <a:spcPct val="25000"/>
              </a:spcBef>
            </a:pPr>
            <a:r>
              <a:rPr lang="en-US" altLang="zh-CN" sz="2200" dirty="0">
                <a:solidFill>
                  <a:schemeClr val="accent1"/>
                </a:solidFill>
                <a:latin typeface="微软雅黑" pitchFamily="34" charset="-122"/>
                <a:ea typeface="微软雅黑" pitchFamily="34" charset="-122"/>
              </a:rPr>
              <a:t>Hit Rate</a:t>
            </a:r>
            <a:r>
              <a:rPr lang="en-US" altLang="zh-CN" sz="2200" dirty="0">
                <a:solidFill>
                  <a:srgbClr val="CC3300"/>
                </a:solidFill>
                <a:latin typeface="微软雅黑" pitchFamily="34" charset="-122"/>
                <a:ea typeface="微软雅黑" pitchFamily="34" charset="-122"/>
              </a:rPr>
              <a:t>(</a:t>
            </a:r>
            <a:r>
              <a:rPr lang="zh-CN" altLang="en-US" sz="2200" dirty="0">
                <a:solidFill>
                  <a:srgbClr val="CC3300"/>
                </a:solidFill>
                <a:latin typeface="微软雅黑" pitchFamily="34" charset="-122"/>
                <a:ea typeface="微软雅黑" pitchFamily="34" charset="-122"/>
              </a:rPr>
              <a:t>命中率)</a:t>
            </a:r>
            <a:r>
              <a:rPr lang="zh-CN" altLang="en-US" sz="2200" dirty="0">
                <a:latin typeface="微软雅黑" pitchFamily="34" charset="-122"/>
                <a:ea typeface="微软雅黑" pitchFamily="34" charset="-122"/>
              </a:rPr>
              <a:t>：在</a:t>
            </a:r>
            <a:r>
              <a:rPr lang="en-US" altLang="zh-CN" sz="2200" dirty="0">
                <a:latin typeface="微软雅黑" pitchFamily="34" charset="-122"/>
                <a:ea typeface="微软雅黑" pitchFamily="34" charset="-122"/>
              </a:rPr>
              <a:t>Cache</a:t>
            </a:r>
            <a:r>
              <a:rPr lang="zh-CN" altLang="en-US" sz="2200" dirty="0">
                <a:latin typeface="微软雅黑" pitchFamily="34" charset="-122"/>
                <a:ea typeface="微软雅黑" pitchFamily="34" charset="-122"/>
              </a:rPr>
              <a:t>中的概率</a:t>
            </a:r>
          </a:p>
          <a:p>
            <a:pPr lvl="1" eaLnBrk="1" hangingPunct="1">
              <a:lnSpc>
                <a:spcPct val="110000"/>
              </a:lnSpc>
              <a:spcBef>
                <a:spcPct val="25000"/>
              </a:spcBef>
            </a:pPr>
            <a:r>
              <a:rPr lang="en-US" altLang="zh-CN" sz="2200" dirty="0">
                <a:solidFill>
                  <a:schemeClr val="accent1"/>
                </a:solidFill>
                <a:latin typeface="微软雅黑" pitchFamily="34" charset="-122"/>
                <a:ea typeface="微软雅黑" pitchFamily="34" charset="-122"/>
              </a:rPr>
              <a:t>Hit Time </a:t>
            </a:r>
            <a:r>
              <a:rPr lang="en-US" altLang="zh-CN" sz="2200" dirty="0">
                <a:solidFill>
                  <a:srgbClr val="CC3300"/>
                </a:solidFill>
                <a:latin typeface="微软雅黑" pitchFamily="34" charset="-122"/>
                <a:ea typeface="微软雅黑" pitchFamily="34" charset="-122"/>
              </a:rPr>
              <a:t>(</a:t>
            </a:r>
            <a:r>
              <a:rPr lang="zh-CN" altLang="en-US" sz="2200" dirty="0">
                <a:solidFill>
                  <a:srgbClr val="CC3300"/>
                </a:solidFill>
                <a:latin typeface="微软雅黑" pitchFamily="34" charset="-122"/>
                <a:ea typeface="微软雅黑" pitchFamily="34" charset="-122"/>
              </a:rPr>
              <a:t>命中时间</a:t>
            </a:r>
            <a:r>
              <a:rPr lang="en-US" altLang="zh-CN" sz="2200" dirty="0">
                <a:solidFill>
                  <a:srgbClr val="CC3300"/>
                </a:solidFill>
                <a:latin typeface="微软雅黑" pitchFamily="34" charset="-122"/>
                <a:ea typeface="微软雅黑" pitchFamily="34" charset="-122"/>
              </a:rPr>
              <a:t>)</a:t>
            </a:r>
            <a:r>
              <a:rPr lang="en-US" altLang="zh-CN" sz="2200" dirty="0">
                <a:solidFill>
                  <a:schemeClr val="accent1"/>
                </a:solidFill>
                <a:latin typeface="微软雅黑" pitchFamily="34" charset="-122"/>
                <a:ea typeface="微软雅黑" pitchFamily="34" charset="-122"/>
              </a:rPr>
              <a:t> </a:t>
            </a:r>
            <a:r>
              <a:rPr lang="zh-CN" altLang="en-US" sz="2200" dirty="0">
                <a:latin typeface="微软雅黑" pitchFamily="34" charset="-122"/>
                <a:ea typeface="微软雅黑" pitchFamily="34" charset="-122"/>
              </a:rPr>
              <a:t>：在</a:t>
            </a:r>
            <a:r>
              <a:rPr lang="en-US" altLang="zh-CN" sz="2200" dirty="0">
                <a:latin typeface="微软雅黑" pitchFamily="34" charset="-122"/>
                <a:ea typeface="微软雅黑" pitchFamily="34" charset="-122"/>
              </a:rPr>
              <a:t>Cache</a:t>
            </a:r>
            <a:r>
              <a:rPr lang="zh-CN" altLang="en-US" sz="2200" dirty="0">
                <a:latin typeface="微软雅黑" pitchFamily="34" charset="-122"/>
                <a:ea typeface="微软雅黑" pitchFamily="34" charset="-122"/>
              </a:rPr>
              <a:t>中的访问时间，包括：</a:t>
            </a:r>
            <a:endParaRPr lang="en-US" altLang="zh-CN" sz="2200" dirty="0">
              <a:latin typeface="微软雅黑" pitchFamily="34" charset="-122"/>
              <a:ea typeface="微软雅黑" pitchFamily="34" charset="-122"/>
            </a:endParaRPr>
          </a:p>
          <a:p>
            <a:pPr lvl="2" eaLnBrk="1" hangingPunct="1">
              <a:lnSpc>
                <a:spcPct val="110000"/>
              </a:lnSpc>
              <a:spcBef>
                <a:spcPct val="25000"/>
              </a:spcBef>
              <a:buFontTx/>
              <a:buNone/>
            </a:pPr>
            <a:r>
              <a:rPr lang="en-US" altLang="zh-CN" sz="2200" dirty="0">
                <a:solidFill>
                  <a:srgbClr val="000099"/>
                </a:solidFill>
                <a:latin typeface="微软雅黑" pitchFamily="34" charset="-122"/>
                <a:ea typeface="微软雅黑" pitchFamily="34" charset="-122"/>
              </a:rPr>
              <a:t>Time to determine hit/miss + Cache access time </a:t>
            </a:r>
          </a:p>
          <a:p>
            <a:pPr lvl="2" eaLnBrk="1" hangingPunct="1">
              <a:lnSpc>
                <a:spcPct val="110000"/>
              </a:lnSpc>
              <a:spcBef>
                <a:spcPct val="25000"/>
              </a:spcBef>
              <a:buFontTx/>
              <a:buNone/>
            </a:pP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即： 判断时间 </a:t>
            </a:r>
            <a:r>
              <a:rPr lang="en-US" altLang="zh-CN" sz="2200" dirty="0">
                <a:latin typeface="微软雅黑" pitchFamily="34" charset="-122"/>
                <a:ea typeface="微软雅黑" pitchFamily="34" charset="-122"/>
              </a:rPr>
              <a:t>+ Cache</a:t>
            </a:r>
            <a:r>
              <a:rPr lang="zh-CN" altLang="en-US" sz="2200" dirty="0">
                <a:latin typeface="微软雅黑" pitchFamily="34" charset="-122"/>
                <a:ea typeface="微软雅黑" pitchFamily="34" charset="-122"/>
              </a:rPr>
              <a:t>访问</a:t>
            </a:r>
            <a:r>
              <a:rPr lang="en-US" altLang="zh-CN" sz="2200" dirty="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a:p>
            <a:pPr eaLnBrk="1" hangingPunct="1">
              <a:lnSpc>
                <a:spcPct val="110000"/>
              </a:lnSpc>
              <a:spcBef>
                <a:spcPct val="25000"/>
              </a:spcBef>
            </a:pPr>
            <a:r>
              <a:rPr lang="en-US" altLang="zh-CN" sz="2200" dirty="0">
                <a:latin typeface="微软雅黑" pitchFamily="34" charset="-122"/>
                <a:ea typeface="微软雅黑" pitchFamily="34" charset="-122"/>
              </a:rPr>
              <a:t>Miss: </a:t>
            </a:r>
            <a:r>
              <a:rPr lang="zh-CN" altLang="en-US" sz="2200" dirty="0">
                <a:latin typeface="微软雅黑" pitchFamily="34" charset="-122"/>
                <a:ea typeface="微软雅黑" pitchFamily="34" charset="-122"/>
              </a:rPr>
              <a:t>要找的信息不在</a:t>
            </a:r>
            <a:r>
              <a:rPr lang="en-US" altLang="zh-CN" sz="2200" dirty="0">
                <a:latin typeface="微软雅黑" pitchFamily="34" charset="-122"/>
                <a:ea typeface="微软雅黑" pitchFamily="34" charset="-122"/>
              </a:rPr>
              <a:t>Cache</a:t>
            </a:r>
            <a:r>
              <a:rPr lang="zh-CN" altLang="en-US" sz="2200" dirty="0">
                <a:latin typeface="微软雅黑" pitchFamily="34" charset="-122"/>
                <a:ea typeface="微软雅黑" pitchFamily="34" charset="-122"/>
              </a:rPr>
              <a:t>中</a:t>
            </a:r>
          </a:p>
          <a:p>
            <a:pPr lvl="1" eaLnBrk="1" hangingPunct="1">
              <a:lnSpc>
                <a:spcPct val="110000"/>
              </a:lnSpc>
              <a:spcBef>
                <a:spcPct val="25000"/>
              </a:spcBef>
            </a:pPr>
            <a:r>
              <a:rPr lang="en-US" altLang="zh-CN" sz="2200" dirty="0">
                <a:solidFill>
                  <a:schemeClr val="accent1"/>
                </a:solidFill>
                <a:latin typeface="微软雅黑" pitchFamily="34" charset="-122"/>
                <a:ea typeface="微软雅黑" pitchFamily="34" charset="-122"/>
              </a:rPr>
              <a:t>Miss Rate </a:t>
            </a:r>
            <a:r>
              <a:rPr lang="en-US" altLang="zh-CN" sz="2200" dirty="0">
                <a:solidFill>
                  <a:srgbClr val="CC3300"/>
                </a:solidFill>
                <a:latin typeface="微软雅黑" pitchFamily="34" charset="-122"/>
                <a:ea typeface="微软雅黑" pitchFamily="34" charset="-122"/>
              </a:rPr>
              <a:t>(</a:t>
            </a:r>
            <a:r>
              <a:rPr lang="zh-CN" altLang="en-US" sz="2200" dirty="0">
                <a:solidFill>
                  <a:srgbClr val="CC3300"/>
                </a:solidFill>
                <a:latin typeface="微软雅黑" pitchFamily="34" charset="-122"/>
                <a:ea typeface="微软雅黑" pitchFamily="34" charset="-122"/>
              </a:rPr>
              <a:t>缺失率</a:t>
            </a:r>
            <a:r>
              <a:rPr lang="en-US" altLang="zh-CN" sz="2200" dirty="0">
                <a:solidFill>
                  <a:srgbClr val="CC3300"/>
                </a:solidFill>
                <a:latin typeface="微软雅黑" pitchFamily="34" charset="-122"/>
                <a:ea typeface="微软雅黑" pitchFamily="34" charset="-122"/>
              </a:rPr>
              <a:t>)</a:t>
            </a:r>
            <a:r>
              <a:rPr lang="en-US" altLang="zh-CN" sz="2200" dirty="0">
                <a:latin typeface="微软雅黑" pitchFamily="34" charset="-122"/>
                <a:ea typeface="微软雅黑" pitchFamily="34" charset="-122"/>
              </a:rPr>
              <a:t> = 1 - (Hit Rate)</a:t>
            </a:r>
          </a:p>
          <a:p>
            <a:pPr lvl="1" eaLnBrk="1" hangingPunct="1">
              <a:lnSpc>
                <a:spcPct val="110000"/>
              </a:lnSpc>
              <a:spcBef>
                <a:spcPct val="25000"/>
              </a:spcBef>
            </a:pPr>
            <a:r>
              <a:rPr lang="en-US" altLang="zh-CN" sz="2200" dirty="0">
                <a:solidFill>
                  <a:schemeClr val="accent1"/>
                </a:solidFill>
                <a:latin typeface="微软雅黑" pitchFamily="34" charset="-122"/>
                <a:ea typeface="微软雅黑" pitchFamily="34" charset="-122"/>
              </a:rPr>
              <a:t>Miss Penalty </a:t>
            </a:r>
            <a:r>
              <a:rPr lang="en-US" altLang="zh-CN" sz="2200" dirty="0">
                <a:solidFill>
                  <a:srgbClr val="CC3300"/>
                </a:solidFill>
                <a:latin typeface="微软雅黑" pitchFamily="34" charset="-122"/>
                <a:ea typeface="微软雅黑" pitchFamily="34" charset="-122"/>
              </a:rPr>
              <a:t>(</a:t>
            </a:r>
            <a:r>
              <a:rPr lang="zh-CN" altLang="en-US" sz="2200" dirty="0">
                <a:solidFill>
                  <a:srgbClr val="CC3300"/>
                </a:solidFill>
                <a:latin typeface="微软雅黑" pitchFamily="34" charset="-122"/>
                <a:ea typeface="微软雅黑" pitchFamily="34" charset="-122"/>
              </a:rPr>
              <a:t>缺失损失)</a:t>
            </a:r>
            <a:r>
              <a:rPr lang="zh-CN" altLang="en-US" sz="2200" dirty="0">
                <a:latin typeface="微软雅黑" pitchFamily="34" charset="-122"/>
                <a:ea typeface="微软雅黑" pitchFamily="34" charset="-122"/>
              </a:rPr>
              <a:t>：访问一个主存块所花时间</a:t>
            </a:r>
          </a:p>
          <a:p>
            <a:pPr eaLnBrk="1" hangingPunct="1">
              <a:lnSpc>
                <a:spcPct val="110000"/>
              </a:lnSpc>
              <a:spcBef>
                <a:spcPct val="25000"/>
              </a:spcBef>
            </a:pPr>
            <a:r>
              <a:rPr lang="en-US" altLang="zh-CN" sz="2200" dirty="0">
                <a:latin typeface="微软雅黑" pitchFamily="34" charset="-122"/>
                <a:ea typeface="微软雅黑" pitchFamily="34" charset="-122"/>
              </a:rPr>
              <a:t>Hit Time &lt;&lt; Miss Penalty  </a:t>
            </a:r>
            <a:r>
              <a:rPr lang="zh-CN" altLang="en-US" sz="2200" dirty="0">
                <a:solidFill>
                  <a:srgbClr val="006600"/>
                </a:solidFill>
                <a:latin typeface="微软雅黑" pitchFamily="34" charset="-122"/>
                <a:ea typeface="微软雅黑" pitchFamily="34" charset="-122"/>
              </a:rPr>
              <a:t>（</a:t>
            </a:r>
            <a:r>
              <a:rPr lang="en-US" altLang="zh-CN" sz="2200" dirty="0">
                <a:solidFill>
                  <a:srgbClr val="006600"/>
                </a:solidFill>
                <a:latin typeface="微软雅黑" pitchFamily="34" charset="-122"/>
                <a:ea typeface="微软雅黑" pitchFamily="34" charset="-122"/>
              </a:rPr>
              <a:t>Why?</a:t>
            </a:r>
            <a:r>
              <a:rPr lang="zh-CN" altLang="en-US" sz="2200" dirty="0">
                <a:solidFill>
                  <a:srgbClr val="006600"/>
                </a:solidFill>
                <a:latin typeface="微软雅黑" pitchFamily="34" charset="-122"/>
                <a:ea typeface="微软雅黑" pitchFamily="34" charset="-122"/>
              </a:rPr>
              <a:t>）</a:t>
            </a:r>
          </a:p>
          <a:p>
            <a:pPr eaLnBrk="1" hangingPunct="1">
              <a:buFontTx/>
              <a:buNone/>
            </a:pPr>
            <a:endParaRPr lang="en-US" altLang="zh-CN" sz="2200" dirty="0">
              <a:solidFill>
                <a:schemeClr val="accent1"/>
              </a:solidFill>
              <a:latin typeface="微软雅黑" pitchFamily="34" charset="-122"/>
              <a:ea typeface="微软雅黑" pitchFamily="34" charset="-122"/>
            </a:endParaRPr>
          </a:p>
        </p:txBody>
      </p:sp>
      <p:sp>
        <p:nvSpPr>
          <p:cNvPr id="599044" name="Text Box 26"/>
          <p:cNvSpPr txBox="1">
            <a:spLocks noChangeArrowheads="1"/>
          </p:cNvSpPr>
          <p:nvPr/>
        </p:nvSpPr>
        <p:spPr bwMode="auto">
          <a:xfrm>
            <a:off x="2205038" y="7245350"/>
            <a:ext cx="274637" cy="0"/>
          </a:xfrm>
          <a:prstGeom prst="rect">
            <a:avLst/>
          </a:prstGeom>
          <a:noFill/>
          <a:ln w="9525">
            <a:noFill/>
            <a:miter lim="800000"/>
            <a:headEnd/>
            <a:tailEnd/>
          </a:ln>
        </p:spPr>
        <p:txBody>
          <a:bodyPr vert="eaVert" wrap="none"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animEffect transition="in" filter="blinds(horizontal)">
                                      <p:cBhvr>
                                        <p:cTn id="7" dur="500"/>
                                        <p:tgtEl>
                                          <p:spTgt spid="4157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5747">
                                            <p:txEl>
                                              <p:pRg st="2" end="2"/>
                                            </p:txEl>
                                          </p:spTgt>
                                        </p:tgtEl>
                                        <p:attrNameLst>
                                          <p:attrName>style.visibility</p:attrName>
                                        </p:attrNameLst>
                                      </p:cBhvr>
                                      <p:to>
                                        <p:strVal val="visible"/>
                                      </p:to>
                                    </p:set>
                                    <p:animEffect transition="in" filter="blinds(horizontal)">
                                      <p:cBhvr>
                                        <p:cTn id="12" dur="500"/>
                                        <p:tgtEl>
                                          <p:spTgt spid="4157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5747">
                                            <p:txEl>
                                              <p:pRg st="3" end="3"/>
                                            </p:txEl>
                                          </p:spTgt>
                                        </p:tgtEl>
                                        <p:attrNameLst>
                                          <p:attrName>style.visibility</p:attrName>
                                        </p:attrNameLst>
                                      </p:cBhvr>
                                      <p:to>
                                        <p:strVal val="visible"/>
                                      </p:to>
                                    </p:set>
                                    <p:animEffect transition="in" filter="blinds(horizontal)">
                                      <p:cBhvr>
                                        <p:cTn id="17" dur="500"/>
                                        <p:tgtEl>
                                          <p:spTgt spid="4157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5747">
                                            <p:txEl>
                                              <p:pRg st="4" end="4"/>
                                            </p:txEl>
                                          </p:spTgt>
                                        </p:tgtEl>
                                        <p:attrNameLst>
                                          <p:attrName>style.visibility</p:attrName>
                                        </p:attrNameLst>
                                      </p:cBhvr>
                                      <p:to>
                                        <p:strVal val="visible"/>
                                      </p:to>
                                    </p:set>
                                    <p:animEffect transition="in" filter="blinds(horizontal)">
                                      <p:cBhvr>
                                        <p:cTn id="22" dur="500"/>
                                        <p:tgtEl>
                                          <p:spTgt spid="4157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5747">
                                            <p:txEl>
                                              <p:pRg st="6" end="6"/>
                                            </p:txEl>
                                          </p:spTgt>
                                        </p:tgtEl>
                                        <p:attrNameLst>
                                          <p:attrName>style.visibility</p:attrName>
                                        </p:attrNameLst>
                                      </p:cBhvr>
                                      <p:to>
                                        <p:strVal val="visible"/>
                                      </p:to>
                                    </p:set>
                                    <p:animEffect transition="in" filter="blinds(horizontal)">
                                      <p:cBhvr>
                                        <p:cTn id="27" dur="500"/>
                                        <p:tgtEl>
                                          <p:spTgt spid="41574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5747">
                                            <p:txEl>
                                              <p:pRg st="7" end="7"/>
                                            </p:txEl>
                                          </p:spTgt>
                                        </p:tgtEl>
                                        <p:attrNameLst>
                                          <p:attrName>style.visibility</p:attrName>
                                        </p:attrNameLst>
                                      </p:cBhvr>
                                      <p:to>
                                        <p:strVal val="visible"/>
                                      </p:to>
                                    </p:set>
                                    <p:animEffect transition="in" filter="blinds(horizontal)">
                                      <p:cBhvr>
                                        <p:cTn id="32" dur="500"/>
                                        <p:tgtEl>
                                          <p:spTgt spid="41574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5747">
                                            <p:txEl>
                                              <p:pRg st="8" end="8"/>
                                            </p:txEl>
                                          </p:spTgt>
                                        </p:tgtEl>
                                        <p:attrNameLst>
                                          <p:attrName>style.visibility</p:attrName>
                                        </p:attrNameLst>
                                      </p:cBhvr>
                                      <p:to>
                                        <p:strVal val="visible"/>
                                      </p:to>
                                    </p:set>
                                    <p:animEffect transition="in" filter="blinds(horizontal)">
                                      <p:cBhvr>
                                        <p:cTn id="37" dur="500"/>
                                        <p:tgtEl>
                                          <p:spTgt spid="415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1090" name="Picture 2" descr="cache ratio"/>
          <p:cNvPicPr>
            <a:picLocks noChangeAspect="1" noChangeArrowheads="1"/>
          </p:cNvPicPr>
          <p:nvPr/>
        </p:nvPicPr>
        <p:blipFill>
          <a:blip r:embed="rId3"/>
          <a:srcRect/>
          <a:stretch>
            <a:fillRect/>
          </a:stretch>
        </p:blipFill>
        <p:spPr bwMode="auto">
          <a:xfrm>
            <a:off x="304800" y="836613"/>
            <a:ext cx="8640763" cy="5534025"/>
          </a:xfrm>
          <a:prstGeom prst="rect">
            <a:avLst/>
          </a:prstGeom>
          <a:noFill/>
          <a:ln w="9525">
            <a:noFill/>
            <a:miter lim="800000"/>
            <a:headEnd/>
            <a:tailEnd/>
          </a:ln>
        </p:spPr>
      </p:pic>
      <p:sp>
        <p:nvSpPr>
          <p:cNvPr id="601091" name="Rectangle 3"/>
          <p:cNvSpPr>
            <a:spLocks noGrp="1" noChangeArrowheads="1"/>
          </p:cNvSpPr>
          <p:nvPr>
            <p:ph type="title" idx="4294967295"/>
          </p:nvPr>
        </p:nvSpPr>
        <p:spPr>
          <a:xfrm>
            <a:off x="304800" y="98425"/>
            <a:ext cx="8640763" cy="533400"/>
          </a:xfrm>
          <a:noFill/>
        </p:spPr>
        <p:txBody>
          <a:bodyPr lIns="91440" tIns="45720" rIns="91440" bIns="45720" anchor="ctr"/>
          <a:lstStyle/>
          <a:p>
            <a:pPr eaLnBrk="1" hangingPunct="1"/>
            <a:r>
              <a:rPr lang="en-US" altLang="zh-CN"/>
              <a:t>Average access time(</a:t>
            </a:r>
            <a:r>
              <a:rPr lang="zh-CN" altLang="en-US"/>
              <a:t>平均访问时间</a:t>
            </a:r>
            <a:r>
              <a:rPr lang="en-US" altLang="zh-CN"/>
              <a:t>)</a:t>
            </a:r>
            <a:endParaRPr lang="zh-CN" altLang="en-US"/>
          </a:p>
        </p:txBody>
      </p:sp>
      <p:sp>
        <p:nvSpPr>
          <p:cNvPr id="417796" name="Text Box 4"/>
          <p:cNvSpPr txBox="1">
            <a:spLocks noChangeArrowheads="1"/>
          </p:cNvSpPr>
          <p:nvPr/>
        </p:nvSpPr>
        <p:spPr bwMode="auto">
          <a:xfrm>
            <a:off x="1196975" y="6173788"/>
            <a:ext cx="7281863" cy="338137"/>
          </a:xfrm>
          <a:prstGeom prst="rect">
            <a:avLst/>
          </a:prstGeom>
          <a:noFill/>
          <a:ln w="9525">
            <a:noFill/>
            <a:miter lim="800000"/>
            <a:headEnd/>
            <a:tailEnd/>
          </a:ln>
        </p:spPr>
        <p:txBody>
          <a:bodyPr lIns="0" tIns="0" rIns="0" bIns="0">
            <a:spAutoFit/>
          </a:bodyPr>
          <a:lstStyle/>
          <a:p>
            <a:pPr eaLnBrk="1" hangingPunct="1">
              <a:spcBef>
                <a:spcPct val="20000"/>
              </a:spcBef>
            </a:pPr>
            <a:r>
              <a:rPr kumimoji="1" lang="en-US" altLang="zh-CN" sz="2200" b="1">
                <a:solidFill>
                  <a:srgbClr val="CC3300"/>
                </a:solidFill>
                <a:ea typeface="黑体" pitchFamily="49" charset="-122"/>
                <a:cs typeface="Arial" pitchFamily="34" charset="0"/>
              </a:rPr>
              <a:t>Cache</a:t>
            </a:r>
            <a:r>
              <a:rPr kumimoji="1" lang="zh-CN" altLang="en-US" sz="2200" b="1">
                <a:solidFill>
                  <a:srgbClr val="CC3300"/>
                </a:solidFill>
                <a:ea typeface="黑体" pitchFamily="49" charset="-122"/>
                <a:cs typeface="Arial" pitchFamily="34" charset="0"/>
              </a:rPr>
              <a:t>对程序员来说是透明的，以方便编程！</a:t>
            </a:r>
          </a:p>
        </p:txBody>
      </p:sp>
      <p:sp>
        <p:nvSpPr>
          <p:cNvPr id="417797" name="Text Box 5"/>
          <p:cNvSpPr txBox="1">
            <a:spLocks noChangeArrowheads="1"/>
          </p:cNvSpPr>
          <p:nvPr/>
        </p:nvSpPr>
        <p:spPr bwMode="auto">
          <a:xfrm>
            <a:off x="971550" y="4103688"/>
            <a:ext cx="5599113" cy="3349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要提高平均访问速度，必须提高命中率！</a:t>
            </a:r>
          </a:p>
        </p:txBody>
      </p:sp>
      <p:sp>
        <p:nvSpPr>
          <p:cNvPr id="601094" name="Line 7"/>
          <p:cNvSpPr>
            <a:spLocks noChangeShapeType="1"/>
          </p:cNvSpPr>
          <p:nvPr/>
        </p:nvSpPr>
        <p:spPr bwMode="auto">
          <a:xfrm>
            <a:off x="2051050" y="5724525"/>
            <a:ext cx="315913" cy="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601095" name="Line 8"/>
          <p:cNvSpPr>
            <a:spLocks noChangeShapeType="1"/>
          </p:cNvSpPr>
          <p:nvPr/>
        </p:nvSpPr>
        <p:spPr bwMode="auto">
          <a:xfrm>
            <a:off x="3357563" y="5722938"/>
            <a:ext cx="944562" cy="1587"/>
          </a:xfrm>
          <a:prstGeom prst="line">
            <a:avLst/>
          </a:prstGeom>
          <a:noFill/>
          <a:ln w="28575">
            <a:solidFill>
              <a:srgbClr val="FF0000"/>
            </a:solidFill>
            <a:round/>
            <a:headEnd/>
            <a:tailEnd/>
          </a:ln>
        </p:spPr>
        <p:txBody>
          <a:bodyPr lIns="0" tIns="0" rIns="0" bIns="0">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7797"/>
                                        </p:tgtEl>
                                        <p:attrNameLst>
                                          <p:attrName>style.visibility</p:attrName>
                                        </p:attrNameLst>
                                      </p:cBhvr>
                                      <p:to>
                                        <p:strVal val="visible"/>
                                      </p:to>
                                    </p:set>
                                    <p:animEffect transition="in" filter="blinds(horizontal)">
                                      <p:cBhvr>
                                        <p:cTn id="7" dur="500"/>
                                        <p:tgtEl>
                                          <p:spTgt spid="4177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7796">
                                            <p:txEl>
                                              <p:pRg st="0" end="0"/>
                                            </p:txEl>
                                          </p:spTgt>
                                        </p:tgtEl>
                                        <p:attrNameLst>
                                          <p:attrName>style.visibility</p:attrName>
                                        </p:attrNameLst>
                                      </p:cBhvr>
                                      <p:to>
                                        <p:strVal val="visible"/>
                                      </p:to>
                                    </p:set>
                                    <p:animEffect transition="in" filter="blinds(horizontal)">
                                      <p:cBhvr>
                                        <p:cTn id="12" dur="500"/>
                                        <p:tgtEl>
                                          <p:spTgt spid="4177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build="allAtOnce"/>
      <p:bldP spid="4177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idx="4294967295"/>
          </p:nvPr>
        </p:nvSpPr>
        <p:spPr/>
        <p:txBody>
          <a:bodyPr lIns="91440" tIns="45720" rIns="91440" bIns="45720" anchor="ctr"/>
          <a:lstStyle/>
          <a:p>
            <a:pPr eaLnBrk="1" hangingPunct="1"/>
            <a:r>
              <a:rPr lang="zh-CN" altLang="en-US" sz="3200"/>
              <a:t>命中率到底应该有多大？</a:t>
            </a:r>
          </a:p>
        </p:txBody>
      </p:sp>
      <p:grpSp>
        <p:nvGrpSpPr>
          <p:cNvPr id="603139" name="Group 15"/>
          <p:cNvGrpSpPr>
            <a:grpSpLocks/>
          </p:cNvGrpSpPr>
          <p:nvPr/>
        </p:nvGrpSpPr>
        <p:grpSpPr bwMode="auto">
          <a:xfrm>
            <a:off x="206375" y="863600"/>
            <a:ext cx="8731250" cy="5580063"/>
            <a:chOff x="144" y="573"/>
            <a:chExt cx="5491" cy="2449"/>
          </a:xfrm>
        </p:grpSpPr>
        <p:pic>
          <p:nvPicPr>
            <p:cNvPr id="603140" name="Picture 16" descr="cache ratio2"/>
            <p:cNvPicPr>
              <a:picLocks noChangeAspect="1" noChangeArrowheads="1"/>
            </p:cNvPicPr>
            <p:nvPr/>
          </p:nvPicPr>
          <p:blipFill>
            <a:blip r:embed="rId2"/>
            <a:srcRect/>
            <a:stretch>
              <a:fillRect/>
            </a:stretch>
          </p:blipFill>
          <p:spPr bwMode="auto">
            <a:xfrm>
              <a:off x="144" y="573"/>
              <a:ext cx="5491" cy="2449"/>
            </a:xfrm>
            <a:prstGeom prst="rect">
              <a:avLst/>
            </a:prstGeom>
            <a:noFill/>
            <a:ln w="9525">
              <a:noFill/>
              <a:miter lim="800000"/>
              <a:headEnd/>
              <a:tailEnd/>
            </a:ln>
          </p:spPr>
        </p:pic>
        <p:sp>
          <p:nvSpPr>
            <p:cNvPr id="603141" name="Line 17"/>
            <p:cNvSpPr>
              <a:spLocks noChangeShapeType="1"/>
            </p:cNvSpPr>
            <p:nvPr/>
          </p:nvSpPr>
          <p:spPr bwMode="auto">
            <a:xfrm>
              <a:off x="924" y="1395"/>
              <a:ext cx="510" cy="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603142" name="Line 18"/>
            <p:cNvSpPr>
              <a:spLocks noChangeShapeType="1"/>
            </p:cNvSpPr>
            <p:nvPr/>
          </p:nvSpPr>
          <p:spPr bwMode="auto">
            <a:xfrm>
              <a:off x="2426" y="1706"/>
              <a:ext cx="652" cy="0"/>
            </a:xfrm>
            <a:prstGeom prst="line">
              <a:avLst/>
            </a:prstGeom>
            <a:noFill/>
            <a:ln w="28575">
              <a:solidFill>
                <a:srgbClr val="FF0000"/>
              </a:solidFill>
              <a:round/>
              <a:headEnd/>
              <a:tailEnd/>
            </a:ln>
          </p:spPr>
          <p:txBody>
            <a:bodyPr lIns="0" tIns="0" rIns="0" bIns="0">
              <a:spAutoFit/>
            </a:bodyPr>
            <a:lstStyle/>
            <a:p>
              <a:endParaRPr lang="zh-CN" altLang="en-US"/>
            </a:p>
          </p:txBody>
        </p:sp>
        <p:sp>
          <p:nvSpPr>
            <p:cNvPr id="603143" name="Line 19"/>
            <p:cNvSpPr>
              <a:spLocks noChangeShapeType="1"/>
            </p:cNvSpPr>
            <p:nvPr/>
          </p:nvSpPr>
          <p:spPr bwMode="auto">
            <a:xfrm>
              <a:off x="2086" y="1877"/>
              <a:ext cx="2892" cy="0"/>
            </a:xfrm>
            <a:prstGeom prst="line">
              <a:avLst/>
            </a:prstGeom>
            <a:noFill/>
            <a:ln w="28575">
              <a:solidFill>
                <a:srgbClr val="FF0000"/>
              </a:solidFill>
              <a:round/>
              <a:headEnd/>
              <a:tailEnd/>
            </a:ln>
          </p:spPr>
          <p:txBody>
            <a:bodyPr lIns="0" tIns="0" rIns="0" bIns="0">
              <a:spAutoFit/>
            </a:bodyPr>
            <a:lstStyle/>
            <a:p>
              <a:endParaRPr lang="zh-CN" altLang="en-US"/>
            </a:p>
          </p:txBody>
        </p:sp>
      </p:grpSp>
      <p:sp>
        <p:nvSpPr>
          <p:cNvPr id="2" name="TextBox 1"/>
          <p:cNvSpPr txBox="1"/>
          <p:nvPr/>
        </p:nvSpPr>
        <p:spPr>
          <a:xfrm>
            <a:off x="2662807" y="4023360"/>
            <a:ext cx="3518537" cy="461665"/>
          </a:xfrm>
          <a:prstGeom prst="rect">
            <a:avLst/>
          </a:prstGeom>
          <a:noFill/>
        </p:spPr>
        <p:txBody>
          <a:bodyPr wrap="square" rtlCol="0">
            <a:spAutoFit/>
          </a:bodyPr>
          <a:lstStyle/>
          <a:p>
            <a:r>
              <a:rPr lang="en-US" altLang="zh-CN" sz="2400" i="1" dirty="0" err="1" smtClean="0"/>
              <a:t>t</a:t>
            </a:r>
            <a:r>
              <a:rPr lang="en-US" altLang="zh-CN" sz="2400" i="1" baseline="-25000" dirty="0" err="1" smtClean="0"/>
              <a:t>avg</a:t>
            </a:r>
            <a:r>
              <a:rPr lang="en-US" altLang="zh-CN" sz="2400" dirty="0" smtClean="0"/>
              <a:t> = </a:t>
            </a:r>
            <a:r>
              <a:rPr lang="en-US" altLang="zh-CN" sz="2400" i="1" dirty="0" err="1" smtClean="0"/>
              <a:t>t</a:t>
            </a:r>
            <a:r>
              <a:rPr lang="en-US" altLang="zh-CN" sz="2400" i="1" baseline="-25000" dirty="0" err="1" smtClean="0"/>
              <a:t>c</a:t>
            </a:r>
            <a:r>
              <a:rPr lang="en-US" altLang="zh-CN" sz="2400" dirty="0" smtClean="0"/>
              <a:t> + (1-</a:t>
            </a:r>
            <a:r>
              <a:rPr lang="el-GR" altLang="zh-CN" sz="2400" dirty="0" smtClean="0"/>
              <a:t>α</a:t>
            </a:r>
            <a:r>
              <a:rPr lang="en-US" altLang="zh-CN" sz="2400" dirty="0" smtClean="0"/>
              <a:t>) </a:t>
            </a:r>
            <a:r>
              <a:rPr lang="en-US" altLang="zh-CN" sz="2400" i="1" dirty="0" smtClean="0"/>
              <a:t>t</a:t>
            </a:r>
            <a:r>
              <a:rPr lang="en-US" altLang="zh-CN" sz="2400" i="1" baseline="-25000" dirty="0" smtClean="0"/>
              <a:t>m</a:t>
            </a:r>
            <a:endParaRPr lang="zh-CN" altLang="en-US" sz="2400" i="1" baseline="-25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idx="4294967295"/>
          </p:nvPr>
        </p:nvSpPr>
        <p:spPr>
          <a:xfrm>
            <a:off x="304800" y="112713"/>
            <a:ext cx="8640763" cy="569912"/>
          </a:xfrm>
        </p:spPr>
        <p:txBody>
          <a:bodyPr lIns="91440" tIns="45720" rIns="91440" bIns="45720" anchor="ctr"/>
          <a:lstStyle/>
          <a:p>
            <a:pPr eaLnBrk="1" hangingPunct="1"/>
            <a:r>
              <a:rPr lang="zh-CN" altLang="en-US">
                <a:latin typeface="MSTT31c62400" charset="0"/>
              </a:rPr>
              <a:t>希望的理想存储器</a:t>
            </a:r>
          </a:p>
        </p:txBody>
      </p:sp>
      <p:sp>
        <p:nvSpPr>
          <p:cNvPr id="399364" name="Rectangle 4"/>
          <p:cNvSpPr>
            <a:spLocks noChangeArrowheads="1"/>
          </p:cNvSpPr>
          <p:nvPr/>
        </p:nvSpPr>
        <p:spPr bwMode="auto">
          <a:xfrm>
            <a:off x="809625" y="847725"/>
            <a:ext cx="5748338" cy="822325"/>
          </a:xfrm>
          <a:prstGeom prst="rect">
            <a:avLst/>
          </a:prstGeom>
          <a:noFill/>
          <a:ln w="9525">
            <a:noFill/>
            <a:miter lim="800000"/>
            <a:headEnd/>
            <a:tailEnd/>
          </a:ln>
        </p:spPr>
        <p:txBody>
          <a:bodyPr lIns="0" tIns="0" rIns="0" bIns="0">
            <a:spAutoFit/>
          </a:bodyPr>
          <a:lstStyle/>
          <a:p>
            <a:pPr eaLnBrk="1" hangingPunct="1">
              <a:lnSpc>
                <a:spcPct val="115000"/>
              </a:lnSpc>
              <a:spcBef>
                <a:spcPct val="15000"/>
              </a:spcBef>
            </a:pPr>
            <a:r>
              <a:rPr lang="zh-CN" altLang="en-US" sz="2200" b="1">
                <a:solidFill>
                  <a:srgbClr val="800000"/>
                </a:solidFill>
                <a:latin typeface="微软雅黑" pitchFamily="34" charset="-122"/>
                <a:ea typeface="微软雅黑" pitchFamily="34" charset="-122"/>
                <a:cs typeface="Arial" pitchFamily="34" charset="0"/>
              </a:rPr>
              <a:t>到目前为止，已经了解到有以下几种存储器：</a:t>
            </a:r>
          </a:p>
          <a:p>
            <a:pPr eaLnBrk="1" hangingPunct="1">
              <a:lnSpc>
                <a:spcPct val="115000"/>
              </a:lnSpc>
              <a:spcBef>
                <a:spcPct val="15000"/>
              </a:spcBef>
            </a:pPr>
            <a:r>
              <a:rPr lang="zh-CN" altLang="en-US" sz="2200" b="1">
                <a:solidFill>
                  <a:srgbClr val="800000"/>
                </a:solidFill>
                <a:latin typeface="微软雅黑" pitchFamily="34" charset="-122"/>
                <a:ea typeface="微软雅黑" pitchFamily="34" charset="-122"/>
                <a:cs typeface="Arial" pitchFamily="34" charset="0"/>
              </a:rPr>
              <a:t>寄存器，</a:t>
            </a:r>
            <a:r>
              <a:rPr lang="en-US" altLang="zh-CN" sz="2200" b="1">
                <a:solidFill>
                  <a:srgbClr val="800000"/>
                </a:solidFill>
                <a:latin typeface="微软雅黑" pitchFamily="34" charset="-122"/>
                <a:ea typeface="微软雅黑" pitchFamily="34" charset="-122"/>
                <a:cs typeface="Arial" pitchFamily="34" charset="0"/>
              </a:rPr>
              <a:t>SRAM</a:t>
            </a:r>
            <a:r>
              <a:rPr lang="zh-CN" altLang="en-US" sz="2200" b="1">
                <a:solidFill>
                  <a:srgbClr val="800000"/>
                </a:solidFill>
                <a:latin typeface="微软雅黑" pitchFamily="34" charset="-122"/>
                <a:ea typeface="微软雅黑" pitchFamily="34" charset="-122"/>
                <a:cs typeface="Arial" pitchFamily="34" charset="0"/>
              </a:rPr>
              <a:t>，</a:t>
            </a:r>
            <a:r>
              <a:rPr lang="en-US" altLang="zh-CN" sz="2200" b="1">
                <a:solidFill>
                  <a:srgbClr val="800000"/>
                </a:solidFill>
                <a:latin typeface="微软雅黑" pitchFamily="34" charset="-122"/>
                <a:ea typeface="微软雅黑" pitchFamily="34" charset="-122"/>
                <a:cs typeface="Arial" pitchFamily="34" charset="0"/>
              </a:rPr>
              <a:t>DRAM</a:t>
            </a:r>
            <a:r>
              <a:rPr lang="zh-CN" altLang="en-US" sz="2200" b="1">
                <a:solidFill>
                  <a:srgbClr val="A50021"/>
                </a:solidFill>
                <a:latin typeface="微软雅黑" pitchFamily="34" charset="-122"/>
                <a:ea typeface="微软雅黑" pitchFamily="34" charset="-122"/>
                <a:cs typeface="Arial" pitchFamily="34" charset="0"/>
              </a:rPr>
              <a:t>， 硬盘</a:t>
            </a:r>
          </a:p>
        </p:txBody>
      </p:sp>
      <p:sp>
        <p:nvSpPr>
          <p:cNvPr id="399365" name="Rectangle 5"/>
          <p:cNvSpPr>
            <a:spLocks noChangeArrowheads="1"/>
          </p:cNvSpPr>
          <p:nvPr/>
        </p:nvSpPr>
        <p:spPr bwMode="auto">
          <a:xfrm>
            <a:off x="927100" y="5499100"/>
            <a:ext cx="5867400" cy="838200"/>
          </a:xfrm>
          <a:prstGeom prst="rect">
            <a:avLst/>
          </a:prstGeom>
          <a:noFill/>
          <a:ln w="9525">
            <a:noFill/>
            <a:miter lim="800000"/>
            <a:headEnd/>
            <a:tailEnd/>
          </a:ln>
        </p:spPr>
        <p:txBody>
          <a:bodyPr wrap="none" lIns="0" tIns="0" rIns="0" bIns="0">
            <a:spAutoFit/>
          </a:bodyPr>
          <a:lstStyle/>
          <a:p>
            <a:pPr eaLnBrk="1" hangingPunct="1">
              <a:spcBef>
                <a:spcPct val="50000"/>
              </a:spcBef>
            </a:pPr>
            <a:r>
              <a:rPr lang="zh-CN" altLang="en-US" sz="2200" b="1">
                <a:solidFill>
                  <a:srgbClr val="0000FF"/>
                </a:solidFill>
                <a:ea typeface="微软雅黑" pitchFamily="34" charset="-122"/>
              </a:rPr>
              <a:t>单独用某一种存储器，都不能满足我们的需要！</a:t>
            </a:r>
          </a:p>
          <a:p>
            <a:pPr eaLnBrk="1" hangingPunct="1">
              <a:spcBef>
                <a:spcPct val="50000"/>
              </a:spcBef>
            </a:pPr>
            <a:r>
              <a:rPr lang="zh-CN" altLang="en-US" sz="2200" b="1">
                <a:solidFill>
                  <a:srgbClr val="CC0000"/>
                </a:solidFill>
                <a:ea typeface="微软雅黑" pitchFamily="34" charset="-122"/>
              </a:rPr>
              <a:t>采用分层存储结构来构建计算机的存储体系！</a:t>
            </a:r>
          </a:p>
        </p:txBody>
      </p:sp>
      <p:grpSp>
        <p:nvGrpSpPr>
          <p:cNvPr id="2" name="Group 26"/>
          <p:cNvGrpSpPr>
            <a:grpSpLocks/>
          </p:cNvGrpSpPr>
          <p:nvPr/>
        </p:nvGrpSpPr>
        <p:grpSpPr bwMode="auto">
          <a:xfrm>
            <a:off x="523875" y="1646238"/>
            <a:ext cx="8305800" cy="3303587"/>
            <a:chOff x="336" y="1253"/>
            <a:chExt cx="5232" cy="2081"/>
          </a:xfrm>
        </p:grpSpPr>
        <p:graphicFrame>
          <p:nvGraphicFramePr>
            <p:cNvPr id="881670" name="Object 3"/>
            <p:cNvGraphicFramePr>
              <a:graphicFrameLocks noChangeAspect="1"/>
            </p:cNvGraphicFramePr>
            <p:nvPr/>
          </p:nvGraphicFramePr>
          <p:xfrm>
            <a:off x="336" y="1253"/>
            <a:ext cx="5232" cy="2081"/>
          </p:xfrm>
          <a:graphic>
            <a:graphicData uri="http://schemas.openxmlformats.org/presentationml/2006/ole">
              <mc:AlternateContent xmlns:mc="http://schemas.openxmlformats.org/markup-compatibility/2006">
                <mc:Choice xmlns:v="urn:schemas-microsoft-com:vml" Requires="v">
                  <p:oleObj spid="_x0000_s881694" name="位图图像" r:id="rId4" imgW="5649114" imgH="2362530" progId="Paint.Picture">
                    <p:embed/>
                  </p:oleObj>
                </mc:Choice>
                <mc:Fallback>
                  <p:oleObj name="位图图像" r:id="rId4" imgW="5649114" imgH="2362530"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253"/>
                          <a:ext cx="5232" cy="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pic>
                  </p:oleObj>
                </mc:Fallback>
              </mc:AlternateContent>
            </a:graphicData>
          </a:graphic>
        </p:graphicFrame>
        <p:sp>
          <p:nvSpPr>
            <p:cNvPr id="881671" name="Text Box 12"/>
            <p:cNvSpPr txBox="1">
              <a:spLocks noChangeArrowheads="1"/>
            </p:cNvSpPr>
            <p:nvPr/>
          </p:nvSpPr>
          <p:spPr bwMode="auto">
            <a:xfrm>
              <a:off x="3016" y="1741"/>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1ns</a:t>
              </a:r>
            </a:p>
          </p:txBody>
        </p:sp>
        <p:sp>
          <p:nvSpPr>
            <p:cNvPr id="881672" name="Text Box 17"/>
            <p:cNvSpPr txBox="1">
              <a:spLocks noChangeArrowheads="1"/>
            </p:cNvSpPr>
            <p:nvPr/>
          </p:nvSpPr>
          <p:spPr bwMode="auto">
            <a:xfrm>
              <a:off x="3016" y="2005"/>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2ns</a:t>
              </a:r>
            </a:p>
          </p:txBody>
        </p:sp>
        <p:sp>
          <p:nvSpPr>
            <p:cNvPr id="881673" name="Text Box 18"/>
            <p:cNvSpPr txBox="1">
              <a:spLocks noChangeArrowheads="1"/>
            </p:cNvSpPr>
            <p:nvPr/>
          </p:nvSpPr>
          <p:spPr bwMode="auto">
            <a:xfrm>
              <a:off x="2971" y="2286"/>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10ns</a:t>
              </a:r>
            </a:p>
          </p:txBody>
        </p:sp>
        <p:sp>
          <p:nvSpPr>
            <p:cNvPr id="881674" name="Text Box 19"/>
            <p:cNvSpPr txBox="1">
              <a:spLocks noChangeArrowheads="1"/>
            </p:cNvSpPr>
            <p:nvPr/>
          </p:nvSpPr>
          <p:spPr bwMode="auto">
            <a:xfrm>
              <a:off x="2971" y="2558"/>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10ms</a:t>
              </a:r>
            </a:p>
          </p:txBody>
        </p:sp>
        <p:sp>
          <p:nvSpPr>
            <p:cNvPr id="881675" name="Text Box 20"/>
            <p:cNvSpPr txBox="1">
              <a:spLocks noChangeArrowheads="1"/>
            </p:cNvSpPr>
            <p:nvPr/>
          </p:nvSpPr>
          <p:spPr bwMode="auto">
            <a:xfrm>
              <a:off x="1791" y="1706"/>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b="1">
                  <a:latin typeface="Times New Roman" pitchFamily="18" charset="0"/>
                  <a:ea typeface="华文新魏" pitchFamily="2" charset="-122"/>
                </a:rPr>
                <a:t>&lt;</a:t>
              </a:r>
              <a:r>
                <a:rPr kumimoji="1" lang="en-US" altLang="zh-CN" sz="1800">
                  <a:latin typeface="Comic Sans MS" pitchFamily="66" charset="0"/>
                  <a:ea typeface="华文新魏" pitchFamily="2" charset="-122"/>
                </a:rPr>
                <a:t>1KB</a:t>
              </a:r>
            </a:p>
          </p:txBody>
        </p:sp>
        <p:sp>
          <p:nvSpPr>
            <p:cNvPr id="881676" name="Text Box 21"/>
            <p:cNvSpPr txBox="1">
              <a:spLocks noChangeArrowheads="1"/>
            </p:cNvSpPr>
            <p:nvPr/>
          </p:nvSpPr>
          <p:spPr bwMode="auto">
            <a:xfrm>
              <a:off x="1837" y="2013"/>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1MB</a:t>
              </a:r>
            </a:p>
          </p:txBody>
        </p:sp>
        <p:sp>
          <p:nvSpPr>
            <p:cNvPr id="881677" name="Text Box 22"/>
            <p:cNvSpPr txBox="1">
              <a:spLocks noChangeArrowheads="1"/>
            </p:cNvSpPr>
            <p:nvPr/>
          </p:nvSpPr>
          <p:spPr bwMode="auto">
            <a:xfrm>
              <a:off x="1791" y="2286"/>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a:latin typeface="Comic Sans MS" pitchFamily="66" charset="0"/>
                  <a:ea typeface="华文新魏" pitchFamily="2" charset="-122"/>
                </a:rPr>
                <a:t>1GB</a:t>
              </a:r>
            </a:p>
          </p:txBody>
        </p:sp>
        <p:sp>
          <p:nvSpPr>
            <p:cNvPr id="881678" name="Text Box 23"/>
            <p:cNvSpPr txBox="1">
              <a:spLocks noChangeArrowheads="1"/>
            </p:cNvSpPr>
            <p:nvPr/>
          </p:nvSpPr>
          <p:spPr bwMode="auto">
            <a:xfrm>
              <a:off x="1746" y="2568"/>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dirty="0">
                  <a:latin typeface="Comic Sans MS" pitchFamily="66" charset="0"/>
                  <a:ea typeface="华文新魏" pitchFamily="2" charset="-122"/>
                </a:rPr>
                <a:t>1000GB</a:t>
              </a:r>
            </a:p>
          </p:txBody>
        </p:sp>
        <p:sp>
          <p:nvSpPr>
            <p:cNvPr id="881679" name="Text Box 24"/>
            <p:cNvSpPr txBox="1">
              <a:spLocks noChangeArrowheads="1"/>
            </p:cNvSpPr>
            <p:nvPr/>
          </p:nvSpPr>
          <p:spPr bwMode="auto">
            <a:xfrm>
              <a:off x="1746" y="2840"/>
              <a:ext cx="1089" cy="173"/>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1800" dirty="0">
                  <a:solidFill>
                    <a:srgbClr val="CC0000"/>
                  </a:solidFill>
                  <a:latin typeface="Comic Sans MS" pitchFamily="66" charset="0"/>
                  <a:ea typeface="华文新魏" pitchFamily="2" charset="-122"/>
                </a:rPr>
                <a:t>100GB</a:t>
              </a:r>
            </a:p>
          </p:txBody>
        </p:sp>
        <p:sp>
          <p:nvSpPr>
            <p:cNvPr id="881680" name="Text Box 25"/>
            <p:cNvSpPr txBox="1">
              <a:spLocks noChangeArrowheads="1"/>
            </p:cNvSpPr>
            <p:nvPr/>
          </p:nvSpPr>
          <p:spPr bwMode="auto">
            <a:xfrm>
              <a:off x="3016" y="2840"/>
              <a:ext cx="1089" cy="192"/>
            </a:xfrm>
            <a:prstGeom prst="rect">
              <a:avLst/>
            </a:prstGeom>
            <a:solidFill>
              <a:schemeClr val="bg1"/>
            </a:solidFill>
            <a:ln w="9525">
              <a:noFill/>
              <a:miter lim="800000"/>
              <a:headEnd/>
              <a:tailEnd/>
            </a:ln>
          </p:spPr>
          <p:txBody>
            <a:bodyPr lIns="0" tIns="0" rIns="0" bIns="0">
              <a:spAutoFit/>
            </a:bodyPr>
            <a:lstStyle/>
            <a:p>
              <a:pPr algn="ctr" eaLnBrk="1" hangingPunct="1">
                <a:spcBef>
                  <a:spcPct val="50000"/>
                </a:spcBef>
              </a:pPr>
              <a:r>
                <a:rPr kumimoji="1" lang="en-US" altLang="zh-CN" sz="2000">
                  <a:solidFill>
                    <a:srgbClr val="CC0000"/>
                  </a:solidFill>
                  <a:latin typeface="Comic Sans MS" pitchFamily="66" charset="0"/>
                  <a:ea typeface="华文新魏" pitchFamily="2" charset="-122"/>
                </a:rPr>
                <a:t>1ns</a:t>
              </a:r>
            </a:p>
          </p:txBody>
        </p:sp>
      </p:grpSp>
      <p:sp>
        <p:nvSpPr>
          <p:cNvPr id="399390" name="Rectangle 30"/>
          <p:cNvSpPr>
            <a:spLocks noChangeArrowheads="1"/>
          </p:cNvSpPr>
          <p:nvPr/>
        </p:nvSpPr>
        <p:spPr bwMode="auto">
          <a:xfrm>
            <a:off x="611188" y="4999038"/>
            <a:ext cx="6146800" cy="334962"/>
          </a:xfrm>
          <a:prstGeom prst="rect">
            <a:avLst/>
          </a:prstGeom>
          <a:noFill/>
          <a:ln w="9525">
            <a:noFill/>
            <a:miter lim="800000"/>
            <a:headEnd/>
            <a:tailEnd/>
          </a:ln>
        </p:spPr>
        <p:txBody>
          <a:bodyPr wrap="none" lIns="0" tIns="0" rIns="0" bIns="0">
            <a:spAutoFit/>
          </a:bodyPr>
          <a:lstStyle/>
          <a:p>
            <a:pPr eaLnBrk="1" hangingPunct="1">
              <a:spcBef>
                <a:spcPct val="50000"/>
              </a:spcBef>
            </a:pPr>
            <a:r>
              <a:rPr lang="zh-CN" altLang="en-US" sz="2200" b="1">
                <a:solidFill>
                  <a:srgbClr val="CC0000"/>
                </a:solidFill>
                <a:ea typeface="微软雅黑" pitchFamily="34" charset="-122"/>
              </a:rPr>
              <a:t>问题：你认为哪一种最适合做计算机的存储器呢？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64">
                                            <p:txEl>
                                              <p:pRg st="1" end="1"/>
                                            </p:txEl>
                                          </p:spTgt>
                                        </p:tgtEl>
                                        <p:attrNameLst>
                                          <p:attrName>style.visibility</p:attrName>
                                        </p:attrNameLst>
                                      </p:cBhvr>
                                      <p:to>
                                        <p:strVal val="visible"/>
                                      </p:to>
                                    </p:set>
                                    <p:animEffect transition="in" filter="blinds(horizontal)">
                                      <p:cBhvr>
                                        <p:cTn id="7" dur="500"/>
                                        <p:tgtEl>
                                          <p:spTgt spid="39936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0"/>
                                        </p:tgtEl>
                                        <p:attrNameLst>
                                          <p:attrName>style.visibility</p:attrName>
                                        </p:attrNameLst>
                                      </p:cBhvr>
                                      <p:to>
                                        <p:strVal val="visible"/>
                                      </p:to>
                                    </p:set>
                                    <p:animEffect transition="in" filter="blinds(horizontal)">
                                      <p:cBhvr>
                                        <p:cTn id="17" dur="500"/>
                                        <p:tgtEl>
                                          <p:spTgt spid="3993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9365">
                                            <p:txEl>
                                              <p:pRg st="0" end="0"/>
                                            </p:txEl>
                                          </p:spTgt>
                                        </p:tgtEl>
                                        <p:attrNameLst>
                                          <p:attrName>style.visibility</p:attrName>
                                        </p:attrNameLst>
                                      </p:cBhvr>
                                      <p:to>
                                        <p:strVal val="visible"/>
                                      </p:to>
                                    </p:set>
                                    <p:animEffect transition="in" filter="blinds(horizontal)">
                                      <p:cBhvr>
                                        <p:cTn id="22" dur="500"/>
                                        <p:tgtEl>
                                          <p:spTgt spid="39936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9365">
                                            <p:txEl>
                                              <p:pRg st="1" end="1"/>
                                            </p:txEl>
                                          </p:spTgt>
                                        </p:tgtEl>
                                        <p:attrNameLst>
                                          <p:attrName>style.visibility</p:attrName>
                                        </p:attrNameLst>
                                      </p:cBhvr>
                                      <p:to>
                                        <p:strVal val="visible"/>
                                      </p:to>
                                    </p:set>
                                    <p:animEffect transition="in" filter="blinds(horizontal)">
                                      <p:cBhvr>
                                        <p:cTn id="27" dur="500"/>
                                        <p:tgtEl>
                                          <p:spTgt spid="3993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idx="4294967295"/>
          </p:nvPr>
        </p:nvSpPr>
        <p:spPr/>
        <p:txBody>
          <a:bodyPr lIns="91440" tIns="45720" rIns="91440" bIns="45720" anchor="ctr"/>
          <a:lstStyle/>
          <a:p>
            <a:pPr eaLnBrk="1" hangingPunct="1"/>
            <a:r>
              <a:rPr lang="zh-CN" altLang="en-US" sz="3200"/>
              <a:t>看看命中率对平均访问时间的影响</a:t>
            </a:r>
          </a:p>
        </p:txBody>
      </p:sp>
      <p:sp>
        <p:nvSpPr>
          <p:cNvPr id="765956" name="Rectangle 4"/>
          <p:cNvSpPr>
            <a:spLocks noChangeArrowheads="1"/>
          </p:cNvSpPr>
          <p:nvPr/>
        </p:nvSpPr>
        <p:spPr bwMode="auto">
          <a:xfrm>
            <a:off x="296863" y="954088"/>
            <a:ext cx="8640762" cy="5248275"/>
          </a:xfrm>
          <a:prstGeom prst="rect">
            <a:avLst/>
          </a:prstGeom>
          <a:noFill/>
          <a:ln w="9525">
            <a:noFill/>
            <a:miter lim="800000"/>
            <a:headEnd/>
            <a:tailEnd/>
          </a:ln>
        </p:spPr>
        <p:txBody>
          <a:bodyPr/>
          <a:lstStyle/>
          <a:p>
            <a:pPr eaLnBrk="1" hangingPunct="1">
              <a:lnSpc>
                <a:spcPct val="110000"/>
              </a:lnSpc>
              <a:spcBef>
                <a:spcPct val="10000"/>
              </a:spcBef>
              <a:buClr>
                <a:schemeClr val="accent1"/>
              </a:buClr>
              <a:buFont typeface="Wingdings" pitchFamily="2" charset="2"/>
              <a:buNone/>
            </a:pPr>
            <a:r>
              <a:rPr kumimoji="1" lang="zh-CN" altLang="en-US" sz="2400" b="1" dirty="0">
                <a:ea typeface="宋体" pitchFamily="2" charset="-122"/>
              </a:rPr>
              <a:t> </a:t>
            </a:r>
            <a:r>
              <a:rPr kumimoji="1" lang="zh-CN" altLang="en-US" sz="2400" b="1" dirty="0" smtClean="0">
                <a:ea typeface="宋体" pitchFamily="2" charset="-122"/>
              </a:rPr>
              <a:t>设</a:t>
            </a:r>
            <a:r>
              <a:rPr lang="el-GR" altLang="zh-CN" sz="2400" dirty="0"/>
              <a:t>α</a:t>
            </a:r>
            <a:r>
              <a:rPr kumimoji="1" lang="zh-CN" altLang="en-US" sz="2400" b="1" dirty="0" smtClean="0">
                <a:ea typeface="黑体" pitchFamily="49" charset="-122"/>
              </a:rPr>
              <a:t>是</a:t>
            </a:r>
            <a:r>
              <a:rPr kumimoji="1" lang="zh-CN" altLang="en-US" sz="2400" b="1" dirty="0">
                <a:ea typeface="黑体" pitchFamily="49" charset="-122"/>
              </a:rPr>
              <a:t>命中率，则平均</a:t>
            </a:r>
            <a:r>
              <a:rPr kumimoji="1" lang="zh-CN" altLang="en-US" sz="2400" b="1" dirty="0" smtClean="0">
                <a:ea typeface="黑体" pitchFamily="49" charset="-122"/>
              </a:rPr>
              <a:t>访问</a:t>
            </a:r>
            <a:endParaRPr kumimoji="1" lang="en-US" altLang="zh-CN" sz="2400" b="1" dirty="0" smtClean="0">
              <a:ea typeface="黑体" pitchFamily="49" charset="-122"/>
            </a:endParaRPr>
          </a:p>
          <a:p>
            <a:pPr eaLnBrk="1" hangingPunct="1">
              <a:lnSpc>
                <a:spcPct val="110000"/>
              </a:lnSpc>
              <a:spcBef>
                <a:spcPct val="10000"/>
              </a:spcBef>
              <a:buClr>
                <a:schemeClr val="accent1"/>
              </a:buClr>
              <a:buFont typeface="Wingdings" pitchFamily="2" charset="2"/>
              <a:buNone/>
            </a:pPr>
            <a:endParaRPr kumimoji="1" lang="en-US" altLang="zh-CN" sz="2400" b="1" dirty="0">
              <a:solidFill>
                <a:srgbClr val="000099"/>
              </a:solidFill>
              <a:ea typeface="黑体" pitchFamily="49" charset="-122"/>
            </a:endParaRPr>
          </a:p>
          <a:p>
            <a:pPr eaLnBrk="1" hangingPunct="1">
              <a:lnSpc>
                <a:spcPct val="110000"/>
              </a:lnSpc>
              <a:spcBef>
                <a:spcPct val="10000"/>
              </a:spcBef>
              <a:buClr>
                <a:schemeClr val="accent1"/>
              </a:buClr>
            </a:pPr>
            <a:r>
              <a:rPr kumimoji="1" lang="zh-CN" altLang="en-US" sz="2400" b="1" dirty="0">
                <a:ea typeface="黑体" pitchFamily="49" charset="-122"/>
              </a:rPr>
              <a:t>例</a:t>
            </a:r>
            <a:r>
              <a:rPr kumimoji="1" lang="en-US" altLang="zh-CN" sz="2400" b="1" dirty="0">
                <a:ea typeface="黑体" pitchFamily="49" charset="-122"/>
              </a:rPr>
              <a:t>1. </a:t>
            </a:r>
            <a:r>
              <a:rPr kumimoji="1" lang="zh-CN" altLang="en-US" sz="2400" b="1" dirty="0" smtClean="0">
                <a:ea typeface="黑体" pitchFamily="49" charset="-122"/>
              </a:rPr>
              <a:t>若</a:t>
            </a:r>
            <a:r>
              <a:rPr lang="el-GR" altLang="zh-CN" sz="2400" dirty="0"/>
              <a:t>α </a:t>
            </a:r>
            <a:r>
              <a:rPr kumimoji="1" lang="en-US" altLang="zh-CN" sz="2400" b="1" dirty="0" smtClean="0">
                <a:ea typeface="黑体" pitchFamily="49" charset="-122"/>
              </a:rPr>
              <a:t>=</a:t>
            </a:r>
            <a:r>
              <a:rPr kumimoji="1" lang="en-US" altLang="zh-CN" sz="2400" b="1" dirty="0">
                <a:ea typeface="黑体" pitchFamily="49" charset="-122"/>
              </a:rPr>
              <a:t>0.85, </a:t>
            </a:r>
            <a:r>
              <a:rPr lang="en-US" altLang="zh-CN" sz="2400" i="1" dirty="0" err="1"/>
              <a:t>t</a:t>
            </a:r>
            <a:r>
              <a:rPr lang="en-US" altLang="zh-CN" sz="2400" i="1" baseline="-25000" dirty="0" err="1"/>
              <a:t>c</a:t>
            </a:r>
            <a:r>
              <a:rPr lang="en-US" altLang="zh-CN" sz="2400" i="1" baseline="-25000" dirty="0"/>
              <a:t> </a:t>
            </a:r>
            <a:r>
              <a:rPr kumimoji="1" lang="en-US" altLang="zh-CN" sz="2400" b="1" dirty="0" smtClean="0">
                <a:ea typeface="黑体" pitchFamily="49" charset="-122"/>
              </a:rPr>
              <a:t>=1ns</a:t>
            </a:r>
            <a:r>
              <a:rPr kumimoji="1" lang="en-US" altLang="zh-CN" sz="2400" b="1" dirty="0">
                <a:ea typeface="黑体" pitchFamily="49" charset="-122"/>
              </a:rPr>
              <a:t>, </a:t>
            </a:r>
            <a:r>
              <a:rPr lang="en-US" altLang="zh-CN" sz="2400" i="1" dirty="0" smtClean="0"/>
              <a:t>t</a:t>
            </a:r>
            <a:r>
              <a:rPr lang="en-US" altLang="zh-CN" sz="2400" i="1" baseline="-25000" dirty="0" smtClean="0"/>
              <a:t>m</a:t>
            </a:r>
            <a:r>
              <a:rPr kumimoji="1" lang="en-US" altLang="zh-CN" sz="2400" b="1" dirty="0" smtClean="0">
                <a:ea typeface="黑体" pitchFamily="49" charset="-122"/>
              </a:rPr>
              <a:t>=20ns</a:t>
            </a:r>
            <a:r>
              <a:rPr kumimoji="1" lang="zh-CN" altLang="en-US" sz="2400" b="1" dirty="0">
                <a:ea typeface="黑体" pitchFamily="49" charset="-122"/>
              </a:rPr>
              <a:t>，</a:t>
            </a:r>
            <a:r>
              <a:rPr kumimoji="1" lang="zh-CN" altLang="en-US" sz="2400" b="1" dirty="0" smtClean="0">
                <a:ea typeface="黑体" pitchFamily="49" charset="-122"/>
              </a:rPr>
              <a:t>则</a:t>
            </a:r>
            <a:r>
              <a:rPr lang="en-US" altLang="zh-CN" sz="2400" i="1" dirty="0" err="1"/>
              <a:t>t</a:t>
            </a:r>
            <a:r>
              <a:rPr lang="en-US" altLang="zh-CN" sz="2400" i="1" baseline="-25000" dirty="0" err="1"/>
              <a:t>avg</a:t>
            </a:r>
            <a:r>
              <a:rPr kumimoji="1" lang="zh-CN" altLang="en-US" sz="2400" b="1" dirty="0" smtClean="0">
                <a:ea typeface="黑体" pitchFamily="49" charset="-122"/>
              </a:rPr>
              <a:t>为</a:t>
            </a:r>
            <a:r>
              <a:rPr kumimoji="1" lang="zh-CN" altLang="en-US" sz="2400" b="1" dirty="0">
                <a:ea typeface="黑体" pitchFamily="49" charset="-122"/>
              </a:rPr>
              <a:t>多少？</a:t>
            </a:r>
          </a:p>
          <a:p>
            <a:pPr marL="365125" lvl="1" indent="-182563" eaLnBrk="1" hangingPunct="1">
              <a:lnSpc>
                <a:spcPct val="110000"/>
              </a:lnSpc>
              <a:spcBef>
                <a:spcPct val="10000"/>
              </a:spcBef>
            </a:pPr>
            <a:r>
              <a:rPr kumimoji="1" lang="zh-CN" altLang="en-US" sz="2400" b="1" dirty="0">
                <a:solidFill>
                  <a:srgbClr val="000099"/>
                </a:solidFill>
                <a:ea typeface="黑体" pitchFamily="49" charset="-122"/>
              </a:rPr>
              <a:t>  答： </a:t>
            </a:r>
            <a:r>
              <a:rPr lang="en-US" altLang="zh-CN" sz="2400" i="1" dirty="0" err="1"/>
              <a:t>t</a:t>
            </a:r>
            <a:r>
              <a:rPr lang="en-US" altLang="zh-CN" sz="2400" i="1" baseline="-25000" dirty="0" err="1"/>
              <a:t>avg</a:t>
            </a:r>
            <a:r>
              <a:rPr kumimoji="1" lang="en-US" altLang="zh-CN" sz="2400" b="1" dirty="0" smtClean="0">
                <a:solidFill>
                  <a:srgbClr val="000099"/>
                </a:solidFill>
                <a:ea typeface="黑体" pitchFamily="49" charset="-122"/>
              </a:rPr>
              <a:t> </a:t>
            </a:r>
            <a:r>
              <a:rPr kumimoji="1" lang="en-US" altLang="zh-CN" sz="2400" b="1" dirty="0">
                <a:solidFill>
                  <a:srgbClr val="000099"/>
                </a:solidFill>
                <a:ea typeface="黑体" pitchFamily="49" charset="-122"/>
              </a:rPr>
              <a:t>= 4ns</a:t>
            </a:r>
          </a:p>
          <a:p>
            <a:pPr marL="365125" lvl="1" indent="-182563" eaLnBrk="1" hangingPunct="1">
              <a:lnSpc>
                <a:spcPct val="110000"/>
              </a:lnSpc>
              <a:spcBef>
                <a:spcPct val="10000"/>
              </a:spcBef>
            </a:pPr>
            <a:r>
              <a:rPr kumimoji="1" lang="en-US" altLang="zh-CN" sz="2400" b="1" dirty="0">
                <a:solidFill>
                  <a:srgbClr val="000099"/>
                </a:solidFill>
                <a:ea typeface="黑体" pitchFamily="49" charset="-122"/>
              </a:rPr>
              <a:t>  </a:t>
            </a:r>
          </a:p>
          <a:p>
            <a:pPr eaLnBrk="1" hangingPunct="1">
              <a:lnSpc>
                <a:spcPct val="110000"/>
              </a:lnSpc>
              <a:spcBef>
                <a:spcPct val="10000"/>
              </a:spcBef>
              <a:buClr>
                <a:schemeClr val="accent1"/>
              </a:buClr>
              <a:buFont typeface="Wingdings" pitchFamily="2" charset="2"/>
              <a:buNone/>
            </a:pPr>
            <a:r>
              <a:rPr kumimoji="1" lang="zh-CN" altLang="en-US" sz="2400" b="1" dirty="0">
                <a:ea typeface="黑体" pitchFamily="49" charset="-122"/>
              </a:rPr>
              <a:t>例</a:t>
            </a:r>
            <a:r>
              <a:rPr kumimoji="1" lang="en-US" altLang="zh-CN" sz="2400" b="1" dirty="0">
                <a:ea typeface="黑体" pitchFamily="49" charset="-122"/>
              </a:rPr>
              <a:t>2. </a:t>
            </a:r>
            <a:r>
              <a:rPr kumimoji="1" lang="zh-CN" altLang="en-US" sz="2400" b="1" dirty="0">
                <a:ea typeface="黑体" pitchFamily="49" charset="-122"/>
              </a:rPr>
              <a:t>若命中</a:t>
            </a:r>
            <a:r>
              <a:rPr kumimoji="1" lang="zh-CN" altLang="en-US" sz="2400" b="1" dirty="0" smtClean="0">
                <a:ea typeface="黑体" pitchFamily="49" charset="-122"/>
              </a:rPr>
              <a:t>率</a:t>
            </a:r>
            <a:r>
              <a:rPr lang="el-GR" altLang="zh-CN" sz="2400" dirty="0"/>
              <a:t>α</a:t>
            </a:r>
            <a:r>
              <a:rPr kumimoji="1" lang="zh-CN" altLang="en-US" sz="2400" b="1" dirty="0" smtClean="0">
                <a:ea typeface="黑体" pitchFamily="49" charset="-122"/>
              </a:rPr>
              <a:t>提高</a:t>
            </a:r>
            <a:r>
              <a:rPr kumimoji="1" lang="zh-CN" altLang="en-US" sz="2400" b="1" dirty="0">
                <a:ea typeface="黑体" pitchFamily="49" charset="-122"/>
              </a:rPr>
              <a:t>到</a:t>
            </a:r>
            <a:r>
              <a:rPr kumimoji="1" lang="en-US" altLang="zh-CN" sz="2400" b="1" dirty="0">
                <a:ea typeface="黑体" pitchFamily="49" charset="-122"/>
              </a:rPr>
              <a:t>0.95</a:t>
            </a:r>
            <a:r>
              <a:rPr kumimoji="1" lang="zh-CN" altLang="en-US" sz="2400" b="1" dirty="0">
                <a:ea typeface="黑体" pitchFamily="49" charset="-122"/>
              </a:rPr>
              <a:t>，则结果又如何？ </a:t>
            </a:r>
          </a:p>
          <a:p>
            <a:pPr marL="365125" lvl="1" indent="-182563" eaLnBrk="1" hangingPunct="1">
              <a:lnSpc>
                <a:spcPct val="110000"/>
              </a:lnSpc>
              <a:spcBef>
                <a:spcPct val="10000"/>
              </a:spcBef>
            </a:pPr>
            <a:r>
              <a:rPr kumimoji="1" lang="zh-CN" altLang="en-US" sz="2400" b="1" dirty="0">
                <a:solidFill>
                  <a:srgbClr val="000099"/>
                </a:solidFill>
                <a:ea typeface="黑体" pitchFamily="49" charset="-122"/>
              </a:rPr>
              <a:t>	答： </a:t>
            </a:r>
            <a:r>
              <a:rPr lang="en-US" altLang="zh-CN" sz="2400" i="1" dirty="0" err="1"/>
              <a:t>t</a:t>
            </a:r>
            <a:r>
              <a:rPr lang="en-US" altLang="zh-CN" sz="2400" i="1" baseline="-25000" dirty="0" err="1"/>
              <a:t>avg</a:t>
            </a:r>
            <a:r>
              <a:rPr kumimoji="1" lang="en-US" altLang="zh-CN" sz="2400" b="1" dirty="0" smtClean="0">
                <a:solidFill>
                  <a:srgbClr val="000099"/>
                </a:solidFill>
                <a:ea typeface="黑体" pitchFamily="49" charset="-122"/>
              </a:rPr>
              <a:t> </a:t>
            </a:r>
            <a:r>
              <a:rPr kumimoji="1" lang="en-US" altLang="zh-CN" sz="2400" b="1" dirty="0">
                <a:solidFill>
                  <a:srgbClr val="000099"/>
                </a:solidFill>
                <a:ea typeface="黑体" pitchFamily="49" charset="-122"/>
              </a:rPr>
              <a:t>= 2ns</a:t>
            </a:r>
          </a:p>
          <a:p>
            <a:pPr marL="365125" lvl="1" indent="-182563" eaLnBrk="1" hangingPunct="1">
              <a:lnSpc>
                <a:spcPct val="110000"/>
              </a:lnSpc>
              <a:spcBef>
                <a:spcPct val="10000"/>
              </a:spcBef>
            </a:pPr>
            <a:endParaRPr kumimoji="1" lang="en-US" altLang="zh-CN" sz="2400" b="1" dirty="0">
              <a:solidFill>
                <a:srgbClr val="000099"/>
              </a:solidFill>
              <a:ea typeface="黑体" pitchFamily="49" charset="-122"/>
            </a:endParaRPr>
          </a:p>
          <a:p>
            <a:pPr eaLnBrk="1" hangingPunct="1">
              <a:lnSpc>
                <a:spcPct val="110000"/>
              </a:lnSpc>
              <a:spcBef>
                <a:spcPct val="10000"/>
              </a:spcBef>
              <a:buClr>
                <a:schemeClr val="accent1"/>
              </a:buClr>
              <a:buFont typeface="Wingdings" pitchFamily="2" charset="2"/>
              <a:buNone/>
            </a:pPr>
            <a:r>
              <a:rPr kumimoji="1" lang="zh-CN" altLang="en-US" sz="2400" b="1" dirty="0">
                <a:ea typeface="黑体" pitchFamily="49" charset="-122"/>
              </a:rPr>
              <a:t>例</a:t>
            </a:r>
            <a:r>
              <a:rPr kumimoji="1" lang="en-US" altLang="zh-CN" sz="2400" b="1" dirty="0">
                <a:ea typeface="黑体" pitchFamily="49" charset="-122"/>
              </a:rPr>
              <a:t>3. </a:t>
            </a:r>
            <a:r>
              <a:rPr kumimoji="1" lang="zh-CN" altLang="en-US" sz="2400" b="1" dirty="0">
                <a:ea typeface="黑体" pitchFamily="49" charset="-122"/>
              </a:rPr>
              <a:t>若命中率为</a:t>
            </a:r>
            <a:r>
              <a:rPr kumimoji="1" lang="en-US" altLang="zh-CN" sz="2400" b="1" dirty="0">
                <a:ea typeface="黑体" pitchFamily="49" charset="-122"/>
              </a:rPr>
              <a:t>0.99</a:t>
            </a:r>
            <a:r>
              <a:rPr kumimoji="1" lang="zh-CN" altLang="en-US" sz="2400" b="1" dirty="0">
                <a:ea typeface="黑体" pitchFamily="49" charset="-122"/>
              </a:rPr>
              <a:t>呢？ </a:t>
            </a:r>
          </a:p>
          <a:p>
            <a:pPr marL="365125" lvl="1" indent="-182563" eaLnBrk="1" hangingPunct="1">
              <a:lnSpc>
                <a:spcPct val="110000"/>
              </a:lnSpc>
              <a:spcBef>
                <a:spcPct val="10000"/>
              </a:spcBef>
            </a:pPr>
            <a:r>
              <a:rPr kumimoji="1" lang="zh-CN" altLang="en-US" sz="2400" b="1" dirty="0">
                <a:solidFill>
                  <a:srgbClr val="000099"/>
                </a:solidFill>
                <a:ea typeface="黑体" pitchFamily="49" charset="-122"/>
              </a:rPr>
              <a:t>   答</a:t>
            </a:r>
            <a:r>
              <a:rPr kumimoji="1" lang="en-US" altLang="zh-CN" sz="2400" b="1" dirty="0">
                <a:solidFill>
                  <a:srgbClr val="000099"/>
                </a:solidFill>
                <a:ea typeface="黑体" pitchFamily="49" charset="-122"/>
              </a:rPr>
              <a:t>: </a:t>
            </a:r>
            <a:r>
              <a:rPr lang="en-US" altLang="zh-CN" sz="2400" i="1" dirty="0" err="1"/>
              <a:t>t</a:t>
            </a:r>
            <a:r>
              <a:rPr lang="en-US" altLang="zh-CN" sz="2400" i="1" baseline="-25000" dirty="0" err="1"/>
              <a:t>avg</a:t>
            </a:r>
            <a:r>
              <a:rPr kumimoji="1" lang="en-US" altLang="zh-CN" sz="2400" b="1" dirty="0" smtClean="0">
                <a:solidFill>
                  <a:srgbClr val="000099"/>
                </a:solidFill>
                <a:ea typeface="黑体" pitchFamily="49" charset="-122"/>
              </a:rPr>
              <a:t> </a:t>
            </a:r>
            <a:r>
              <a:rPr kumimoji="1" lang="en-US" altLang="zh-CN" sz="2400" b="1" dirty="0">
                <a:solidFill>
                  <a:srgbClr val="000099"/>
                </a:solidFill>
                <a:ea typeface="黑体" pitchFamily="49" charset="-122"/>
              </a:rPr>
              <a:t>= 1.2ns</a:t>
            </a:r>
            <a:endParaRPr kumimoji="1" lang="zh-CN" altLang="en-US" sz="2400" b="1" dirty="0">
              <a:solidFill>
                <a:srgbClr val="000099"/>
              </a:solidFill>
              <a:ea typeface="黑体" pitchFamily="49" charset="-122"/>
            </a:endParaRPr>
          </a:p>
        </p:txBody>
      </p:sp>
      <p:sp>
        <p:nvSpPr>
          <p:cNvPr id="765957" name="Text Box 5"/>
          <p:cNvSpPr txBox="1">
            <a:spLocks noChangeArrowheads="1"/>
          </p:cNvSpPr>
          <p:nvPr/>
        </p:nvSpPr>
        <p:spPr bwMode="auto">
          <a:xfrm>
            <a:off x="3941763" y="5634038"/>
            <a:ext cx="4505325" cy="334962"/>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FF0000"/>
                </a:solidFill>
                <a:ea typeface="黑体" pitchFamily="49" charset="-122"/>
              </a:rPr>
              <a:t>访存速度与命中率的关系非常大！</a:t>
            </a:r>
          </a:p>
        </p:txBody>
      </p:sp>
      <p:sp>
        <p:nvSpPr>
          <p:cNvPr id="5" name="TextBox 4"/>
          <p:cNvSpPr txBox="1"/>
          <p:nvPr/>
        </p:nvSpPr>
        <p:spPr>
          <a:xfrm>
            <a:off x="4244719" y="954088"/>
            <a:ext cx="3518537" cy="461665"/>
          </a:xfrm>
          <a:prstGeom prst="rect">
            <a:avLst/>
          </a:prstGeom>
          <a:noFill/>
        </p:spPr>
        <p:txBody>
          <a:bodyPr wrap="square" rtlCol="0">
            <a:spAutoFit/>
          </a:bodyPr>
          <a:lstStyle/>
          <a:p>
            <a:r>
              <a:rPr lang="en-US" altLang="zh-CN" sz="2400" i="1" dirty="0" err="1" smtClean="0"/>
              <a:t>t</a:t>
            </a:r>
            <a:r>
              <a:rPr lang="en-US" altLang="zh-CN" sz="2400" i="1" baseline="-25000" dirty="0" err="1" smtClean="0"/>
              <a:t>avg</a:t>
            </a:r>
            <a:r>
              <a:rPr lang="en-US" altLang="zh-CN" sz="2400" dirty="0" smtClean="0"/>
              <a:t> = </a:t>
            </a:r>
            <a:r>
              <a:rPr lang="en-US" altLang="zh-CN" sz="2400" i="1" dirty="0" err="1" smtClean="0"/>
              <a:t>t</a:t>
            </a:r>
            <a:r>
              <a:rPr lang="en-US" altLang="zh-CN" sz="2400" i="1" baseline="-25000" dirty="0" err="1" smtClean="0"/>
              <a:t>c</a:t>
            </a:r>
            <a:r>
              <a:rPr lang="en-US" altLang="zh-CN" sz="2400" dirty="0" smtClean="0"/>
              <a:t> + (1-</a:t>
            </a:r>
            <a:r>
              <a:rPr lang="el-GR" altLang="zh-CN" sz="2400" dirty="0" smtClean="0"/>
              <a:t>α</a:t>
            </a:r>
            <a:r>
              <a:rPr lang="en-US" altLang="zh-CN" sz="2400" dirty="0" smtClean="0"/>
              <a:t>) </a:t>
            </a:r>
            <a:r>
              <a:rPr lang="en-US" altLang="zh-CN" sz="2400" i="1" dirty="0" smtClean="0"/>
              <a:t>t</a:t>
            </a:r>
            <a:r>
              <a:rPr lang="en-US" altLang="zh-CN" sz="2400" i="1" baseline="-25000" dirty="0" smtClean="0"/>
              <a:t>m</a:t>
            </a:r>
            <a:endParaRPr lang="zh-CN" altLang="en-US" sz="2400" i="1" baseline="-25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idx="4294967295"/>
          </p:nvPr>
        </p:nvSpPr>
        <p:spPr/>
        <p:txBody>
          <a:bodyPr lIns="91440" tIns="45720" rIns="91440" bIns="45720" anchor="ctr"/>
          <a:lstStyle/>
          <a:p>
            <a:pPr eaLnBrk="1" hangingPunct="1"/>
            <a:r>
              <a:rPr lang="zh-CN" altLang="en-US" sz="3200"/>
              <a:t>高速缓存的缺失率和关联度</a:t>
            </a:r>
          </a:p>
        </p:txBody>
      </p:sp>
      <p:sp>
        <p:nvSpPr>
          <p:cNvPr id="718851" name="Rectangle 3"/>
          <p:cNvSpPr>
            <a:spLocks noGrp="1" noChangeArrowheads="1"/>
          </p:cNvSpPr>
          <p:nvPr>
            <p:ph type="body" idx="4294967295"/>
          </p:nvPr>
        </p:nvSpPr>
        <p:spPr>
          <a:xfrm>
            <a:off x="238125" y="777875"/>
            <a:ext cx="8677275" cy="4970591"/>
          </a:xfrm>
        </p:spPr>
        <p:txBody>
          <a:bodyPr lIns="91440" tIns="45720" rIns="91440" bIns="45720"/>
          <a:lstStyle/>
          <a:p>
            <a:pPr eaLnBrk="1" hangingPunct="1"/>
            <a:r>
              <a:rPr lang="zh-CN" altLang="en-US" sz="2000" dirty="0">
                <a:latin typeface="微软雅黑" pitchFamily="34" charset="-122"/>
                <a:ea typeface="微软雅黑" pitchFamily="34" charset="-122"/>
              </a:rPr>
              <a:t>三种映射方式</a:t>
            </a:r>
          </a:p>
          <a:p>
            <a:pPr lvl="1" eaLnBrk="1" hangingPunct="1"/>
            <a:r>
              <a:rPr lang="zh-CN" altLang="en-US" sz="2000" dirty="0">
                <a:latin typeface="微软雅黑" pitchFamily="34" charset="-122"/>
                <a:ea typeface="微软雅黑" pitchFamily="34" charset="-122"/>
              </a:rPr>
              <a:t>直接映射：唯一映射（只有一个可能的位置）</a:t>
            </a:r>
          </a:p>
          <a:p>
            <a:pPr lvl="1" eaLnBrk="1" hangingPunct="1"/>
            <a:r>
              <a:rPr lang="zh-CN" altLang="en-US" sz="2000" dirty="0">
                <a:latin typeface="微软雅黑" pitchFamily="34" charset="-122"/>
                <a:ea typeface="微软雅黑" pitchFamily="34" charset="-122"/>
              </a:rPr>
              <a:t>全相联映射：任意映射（每个位置都可能）</a:t>
            </a:r>
          </a:p>
          <a:p>
            <a:pPr lvl="1" eaLnBrk="1" hangingPunct="1"/>
            <a:r>
              <a:rPr lang="en-US" altLang="zh-CN" sz="2000" dirty="0">
                <a:latin typeface="微软雅黑" pitchFamily="34" charset="-122"/>
                <a:ea typeface="微软雅黑" pitchFamily="34" charset="-122"/>
              </a:rPr>
              <a:t>N-</a:t>
            </a:r>
            <a:r>
              <a:rPr lang="zh-CN" altLang="en-US" sz="2000" dirty="0">
                <a:latin typeface="微软雅黑" pitchFamily="34" charset="-122"/>
                <a:ea typeface="微软雅黑" pitchFamily="34" charset="-122"/>
              </a:rPr>
              <a:t>路组相联映射：</a:t>
            </a:r>
            <a:r>
              <a:rPr lang="en-US" altLang="zh-CN" sz="2000" dirty="0">
                <a:latin typeface="微软雅黑" pitchFamily="34" charset="-122"/>
                <a:ea typeface="微软雅黑" pitchFamily="34" charset="-122"/>
              </a:rPr>
              <a:t>N-</a:t>
            </a:r>
            <a:r>
              <a:rPr lang="zh-CN" altLang="en-US" sz="2000" dirty="0">
                <a:latin typeface="微软雅黑" pitchFamily="34" charset="-122"/>
                <a:ea typeface="微软雅黑" pitchFamily="34" charset="-122"/>
              </a:rPr>
              <a:t>路映射（有</a:t>
            </a:r>
            <a:r>
              <a:rPr lang="en-US" altLang="zh-CN" sz="2000" dirty="0">
                <a:latin typeface="微软雅黑" pitchFamily="34" charset="-122"/>
                <a:ea typeface="微软雅黑" pitchFamily="34" charset="-122"/>
              </a:rPr>
              <a:t>N</a:t>
            </a:r>
            <a:r>
              <a:rPr lang="zh-CN" altLang="en-US" sz="2000" dirty="0">
                <a:latin typeface="微软雅黑" pitchFamily="34" charset="-122"/>
                <a:ea typeface="微软雅黑" pitchFamily="34" charset="-122"/>
              </a:rPr>
              <a:t>个可能的位置）</a:t>
            </a:r>
          </a:p>
          <a:p>
            <a:pPr eaLnBrk="1" hangingPunct="1"/>
            <a:r>
              <a:rPr lang="zh-CN" altLang="en-US" sz="2000" dirty="0">
                <a:latin typeface="微软雅黑" pitchFamily="34" charset="-122"/>
                <a:ea typeface="微软雅黑" pitchFamily="34" charset="-122"/>
              </a:rPr>
              <a:t>什么叫关联度？</a:t>
            </a:r>
          </a:p>
          <a:p>
            <a:pPr lvl="1" eaLnBrk="1" hangingPunct="1"/>
            <a:r>
              <a:rPr lang="zh-CN" altLang="en-US" sz="2000" dirty="0">
                <a:latin typeface="微软雅黑" pitchFamily="34" charset="-122"/>
                <a:ea typeface="微软雅黑" pitchFamily="34" charset="-122"/>
              </a:rPr>
              <a:t>一个主存块映射到</a:t>
            </a:r>
            <a:r>
              <a:rPr lang="en-US" altLang="zh-CN" sz="2000" dirty="0">
                <a:latin typeface="微软雅黑" pitchFamily="34" charset="-122"/>
                <a:ea typeface="微软雅黑" pitchFamily="34" charset="-122"/>
              </a:rPr>
              <a:t>Cache</a:t>
            </a:r>
            <a:r>
              <a:rPr lang="zh-CN" altLang="en-US" sz="2000" dirty="0">
                <a:latin typeface="微软雅黑" pitchFamily="34" charset="-122"/>
                <a:ea typeface="微软雅黑" pitchFamily="34" charset="-122"/>
              </a:rPr>
              <a:t>中时，可能存放的位置个数</a:t>
            </a:r>
          </a:p>
          <a:p>
            <a:pPr lvl="2" eaLnBrk="1" hangingPunct="1"/>
            <a:r>
              <a:rPr lang="zh-CN" altLang="en-US" sz="2000" dirty="0">
                <a:latin typeface="微软雅黑" pitchFamily="34" charset="-122"/>
                <a:ea typeface="微软雅黑" pitchFamily="34" charset="-122"/>
              </a:rPr>
              <a:t>直接映射关联度？</a:t>
            </a:r>
          </a:p>
          <a:p>
            <a:pPr lvl="2" eaLnBrk="1" hangingPunct="1"/>
            <a:r>
              <a:rPr lang="zh-CN" altLang="en-US" sz="2000" dirty="0">
                <a:latin typeface="微软雅黑" pitchFamily="34" charset="-122"/>
                <a:ea typeface="微软雅黑" pitchFamily="34" charset="-122"/>
              </a:rPr>
              <a:t>全相联映射关联度？</a:t>
            </a:r>
          </a:p>
          <a:p>
            <a:pPr lvl="2" eaLnBrk="1" hangingPunct="1"/>
            <a:r>
              <a:rPr lang="en-US" altLang="zh-CN" sz="2000" dirty="0">
                <a:latin typeface="微软雅黑" pitchFamily="34" charset="-122"/>
                <a:ea typeface="微软雅黑" pitchFamily="34" charset="-122"/>
              </a:rPr>
              <a:t>N-</a:t>
            </a:r>
            <a:r>
              <a:rPr lang="zh-CN" altLang="en-US" sz="2000" dirty="0">
                <a:latin typeface="微软雅黑" pitchFamily="34" charset="-122"/>
                <a:ea typeface="微软雅黑" pitchFamily="34" charset="-122"/>
              </a:rPr>
              <a:t>路组相联映射关联度？</a:t>
            </a:r>
            <a:endParaRPr lang="en-US" altLang="zh-CN" sz="2000" dirty="0">
              <a:latin typeface="微软雅黑" pitchFamily="34" charset="-122"/>
              <a:ea typeface="微软雅黑" pitchFamily="34" charset="-122"/>
            </a:endParaRPr>
          </a:p>
          <a:p>
            <a:pPr eaLnBrk="1" hangingPunct="1"/>
            <a:r>
              <a:rPr lang="zh-CN" altLang="en-US" sz="2000" dirty="0">
                <a:latin typeface="微软雅黑" pitchFamily="34" charset="-122"/>
                <a:ea typeface="微软雅黑" pitchFamily="34" charset="-122"/>
              </a:rPr>
              <a:t>关联度和</a:t>
            </a:r>
            <a:r>
              <a:rPr lang="en-US" altLang="zh-CN" sz="2000" dirty="0">
                <a:latin typeface="微软雅黑" pitchFamily="34" charset="-122"/>
                <a:ea typeface="微软雅黑" pitchFamily="34" charset="-122"/>
              </a:rPr>
              <a:t>miss rate</a:t>
            </a:r>
            <a:r>
              <a:rPr lang="zh-CN" altLang="en-US" sz="2000" dirty="0">
                <a:latin typeface="微软雅黑" pitchFamily="34" charset="-122"/>
                <a:ea typeface="微软雅黑" pitchFamily="34" charset="-122"/>
              </a:rPr>
              <a:t>有什么关系呢？和命中时间的关系呢？</a:t>
            </a:r>
          </a:p>
          <a:p>
            <a:pPr lvl="1" eaLnBrk="1" hangingPunct="1"/>
            <a:r>
              <a:rPr lang="zh-CN" altLang="en-US" sz="2000" dirty="0" smtClean="0">
                <a:latin typeface="微软雅黑" pitchFamily="34" charset="-122"/>
                <a:ea typeface="微软雅黑" pitchFamily="34" charset="-122"/>
              </a:rPr>
              <a:t>缺失</a:t>
            </a:r>
            <a:r>
              <a:rPr lang="zh-CN" altLang="en-US" sz="2000" dirty="0">
                <a:latin typeface="微软雅黑" pitchFamily="34" charset="-122"/>
                <a:ea typeface="微软雅黑" pitchFamily="34" charset="-122"/>
              </a:rPr>
              <a:t>率：直接映射最高，全相联映射最低</a:t>
            </a:r>
          </a:p>
          <a:p>
            <a:pPr lvl="1" eaLnBrk="1" hangingPunct="1"/>
            <a:r>
              <a:rPr lang="zh-CN" altLang="en-US" sz="2000" dirty="0">
                <a:latin typeface="微软雅黑" pitchFamily="34" charset="-122"/>
                <a:ea typeface="微软雅黑" pitchFamily="34" charset="-122"/>
              </a:rPr>
              <a:t>命中时间：直接映射最小，全相联映射</a:t>
            </a:r>
            <a:r>
              <a:rPr lang="zh-CN" altLang="en-US" sz="2000" dirty="0" smtClean="0">
                <a:latin typeface="微软雅黑" pitchFamily="34" charset="-122"/>
                <a:ea typeface="微软雅黑" pitchFamily="34" charset="-122"/>
              </a:rPr>
              <a:t>最大</a:t>
            </a:r>
            <a:endParaRPr lang="zh-CN" altLang="en-US" sz="2000" dirty="0">
              <a:latin typeface="微软雅黑" pitchFamily="34" charset="-122"/>
              <a:ea typeface="微软雅黑" pitchFamily="34" charset="-122"/>
            </a:endParaRPr>
          </a:p>
        </p:txBody>
      </p:sp>
      <p:sp>
        <p:nvSpPr>
          <p:cNvPr id="605188" name="Rectangle 4"/>
          <p:cNvSpPr>
            <a:spLocks noChangeArrowheads="1"/>
          </p:cNvSpPr>
          <p:nvPr/>
        </p:nvSpPr>
        <p:spPr bwMode="auto">
          <a:xfrm>
            <a:off x="3851275" y="3209925"/>
            <a:ext cx="2108200" cy="334963"/>
          </a:xfrm>
          <a:prstGeom prst="rect">
            <a:avLst/>
          </a:prstGeom>
          <a:noFill/>
          <a:ln w="9525">
            <a:noFill/>
            <a:miter lim="800000"/>
            <a:headEnd/>
            <a:tailEnd/>
          </a:ln>
          <a:effectLst/>
        </p:spPr>
        <p:txBody>
          <a:bodyPr wrap="none" lIns="0" tIns="0" rIns="0" bIns="0">
            <a:spAutoFit/>
          </a:bodyPr>
          <a:lstStyle/>
          <a:p>
            <a:pPr eaLnBrk="1" hangingPunct="1">
              <a:spcBef>
                <a:spcPct val="20000"/>
              </a:spcBef>
            </a:pPr>
            <a:r>
              <a:rPr lang="zh-CN" altLang="en-US" sz="2200" b="1">
                <a:solidFill>
                  <a:srgbClr val="FF0000"/>
                </a:solidFill>
                <a:latin typeface="黑体" pitchFamily="49" charset="-122"/>
                <a:ea typeface="黑体" pitchFamily="49" charset="-122"/>
              </a:rPr>
              <a:t>关联度最低，为</a:t>
            </a:r>
            <a:r>
              <a:rPr lang="en-US" altLang="zh-CN" sz="2200" b="1">
                <a:solidFill>
                  <a:srgbClr val="FF0000"/>
                </a:solidFill>
                <a:latin typeface="黑体" pitchFamily="49" charset="-122"/>
                <a:ea typeface="黑体" pitchFamily="49" charset="-122"/>
              </a:rPr>
              <a:t>1</a:t>
            </a:r>
          </a:p>
        </p:txBody>
      </p:sp>
      <p:sp>
        <p:nvSpPr>
          <p:cNvPr id="605189" name="Rectangle 5"/>
          <p:cNvSpPr>
            <a:spLocks noChangeArrowheads="1"/>
          </p:cNvSpPr>
          <p:nvPr/>
        </p:nvSpPr>
        <p:spPr bwMode="auto">
          <a:xfrm>
            <a:off x="3260725" y="3643313"/>
            <a:ext cx="4149725" cy="334962"/>
          </a:xfrm>
          <a:prstGeom prst="rect">
            <a:avLst/>
          </a:prstGeom>
          <a:noFill/>
          <a:ln w="9525">
            <a:noFill/>
            <a:miter lim="800000"/>
            <a:headEnd/>
            <a:tailEnd/>
          </a:ln>
          <a:effectLst/>
        </p:spPr>
        <p:txBody>
          <a:bodyPr wrap="none" lIns="0" tIns="0" rIns="0" bIns="0">
            <a:spAutoFit/>
          </a:bodyPr>
          <a:lstStyle/>
          <a:p>
            <a:pPr lvl="2" eaLnBrk="1" hangingPunct="1">
              <a:spcBef>
                <a:spcPct val="20000"/>
              </a:spcBef>
            </a:pPr>
            <a:r>
              <a:rPr lang="zh-CN" altLang="en-US" sz="2200" b="1">
                <a:solidFill>
                  <a:srgbClr val="FF0000"/>
                </a:solidFill>
                <a:latin typeface="黑体" pitchFamily="49" charset="-122"/>
                <a:ea typeface="黑体" pitchFamily="49" charset="-122"/>
              </a:rPr>
              <a:t>关联度最高，为</a:t>
            </a:r>
            <a:r>
              <a:rPr lang="en-US" altLang="zh-CN" sz="2200" b="1">
                <a:solidFill>
                  <a:srgbClr val="FF0000"/>
                </a:solidFill>
                <a:latin typeface="黑体" pitchFamily="49" charset="-122"/>
                <a:ea typeface="黑体" pitchFamily="49" charset="-122"/>
              </a:rPr>
              <a:t>Cache</a:t>
            </a:r>
            <a:r>
              <a:rPr lang="zh-CN" altLang="en-US" sz="2200" b="1">
                <a:solidFill>
                  <a:srgbClr val="FF0000"/>
                </a:solidFill>
                <a:latin typeface="黑体" pitchFamily="49" charset="-122"/>
                <a:ea typeface="黑体" pitchFamily="49" charset="-122"/>
              </a:rPr>
              <a:t>行数</a:t>
            </a:r>
          </a:p>
        </p:txBody>
      </p:sp>
      <p:sp>
        <p:nvSpPr>
          <p:cNvPr id="605190" name="Rectangle 6"/>
          <p:cNvSpPr>
            <a:spLocks noChangeArrowheads="1"/>
          </p:cNvSpPr>
          <p:nvPr/>
        </p:nvSpPr>
        <p:spPr bwMode="auto">
          <a:xfrm>
            <a:off x="4841875" y="4044950"/>
            <a:ext cx="2108200" cy="334963"/>
          </a:xfrm>
          <a:prstGeom prst="rect">
            <a:avLst/>
          </a:prstGeom>
          <a:noFill/>
          <a:ln w="9525">
            <a:noFill/>
            <a:miter lim="800000"/>
            <a:headEnd/>
            <a:tailEnd/>
          </a:ln>
          <a:effectLst/>
        </p:spPr>
        <p:txBody>
          <a:bodyPr wrap="none" lIns="0" tIns="0" rIns="0" bIns="0">
            <a:spAutoFit/>
          </a:bodyPr>
          <a:lstStyle/>
          <a:p>
            <a:pPr eaLnBrk="1" hangingPunct="1">
              <a:spcBef>
                <a:spcPct val="50000"/>
              </a:spcBef>
            </a:pPr>
            <a:r>
              <a:rPr lang="zh-CN" altLang="en-US" sz="2200" b="1">
                <a:solidFill>
                  <a:srgbClr val="FF0000"/>
                </a:solidFill>
                <a:latin typeface="黑体" pitchFamily="49" charset="-122"/>
                <a:ea typeface="黑体" pitchFamily="49" charset="-122"/>
              </a:rPr>
              <a:t>关联度居中，为</a:t>
            </a:r>
            <a:r>
              <a:rPr lang="en-US" altLang="zh-CN" sz="2200" b="1">
                <a:solidFill>
                  <a:srgbClr val="FF0000"/>
                </a:solidFill>
                <a:latin typeface="黑体" pitchFamily="49" charset="-122"/>
                <a:ea typeface="黑体" pitchFamily="49" charset="-122"/>
              </a:rPr>
              <a:t>N</a:t>
            </a:r>
            <a:endParaRPr lang="zh-CN" altLang="en-US" sz="2200" b="1">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9282" name="Picture 3"/>
          <p:cNvPicPr>
            <a:picLocks noGrp="1" noChangeAspect="1" noChangeArrowheads="1"/>
          </p:cNvPicPr>
          <p:nvPr>
            <p:ph idx="4294967295"/>
          </p:nvPr>
        </p:nvPicPr>
        <p:blipFill>
          <a:blip r:embed="rId2"/>
          <a:srcRect/>
          <a:stretch>
            <a:fillRect/>
          </a:stretch>
        </p:blipFill>
        <p:spPr>
          <a:xfrm>
            <a:off x="206375" y="527050"/>
            <a:ext cx="8937625" cy="6330950"/>
          </a:xfrm>
          <a:noFill/>
        </p:spPr>
      </p:pic>
      <p:sp>
        <p:nvSpPr>
          <p:cNvPr id="721936" name="Text Box 16"/>
          <p:cNvSpPr txBox="1">
            <a:spLocks noChangeArrowheads="1"/>
          </p:cNvSpPr>
          <p:nvPr/>
        </p:nvSpPr>
        <p:spPr bwMode="auto">
          <a:xfrm>
            <a:off x="4706938" y="6105525"/>
            <a:ext cx="1709737" cy="61595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黑体" pitchFamily="49" charset="-122"/>
              </a:rPr>
              <a:t>如何只取</a:t>
            </a:r>
            <a:r>
              <a:rPr kumimoji="1" lang="en-US" altLang="zh-CN" sz="2000" b="1">
                <a:solidFill>
                  <a:srgbClr val="CC0000"/>
                </a:solidFill>
                <a:ea typeface="黑体" pitchFamily="49" charset="-122"/>
              </a:rPr>
              <a:t>Data</a:t>
            </a:r>
            <a:r>
              <a:rPr kumimoji="1" lang="zh-CN" altLang="en-US" sz="2000" b="1">
                <a:solidFill>
                  <a:srgbClr val="CC0000"/>
                </a:solidFill>
                <a:ea typeface="黑体" pitchFamily="49" charset="-122"/>
              </a:rPr>
              <a:t>中某字节？</a:t>
            </a:r>
          </a:p>
        </p:txBody>
      </p:sp>
      <p:sp>
        <p:nvSpPr>
          <p:cNvPr id="721939" name="Text Box 19"/>
          <p:cNvSpPr txBox="1">
            <a:spLocks noChangeArrowheads="1"/>
          </p:cNvSpPr>
          <p:nvPr/>
        </p:nvSpPr>
        <p:spPr bwMode="auto">
          <a:xfrm>
            <a:off x="377825" y="5672138"/>
            <a:ext cx="2609850" cy="9144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dirty="0">
                <a:solidFill>
                  <a:srgbClr val="CC0000"/>
                </a:solidFill>
                <a:ea typeface="黑体" pitchFamily="49" charset="-122"/>
              </a:rPr>
              <a:t>关联度不同，总的标记位数不同，也即额外空间开销不同！</a:t>
            </a:r>
          </a:p>
        </p:txBody>
      </p:sp>
      <p:sp>
        <p:nvSpPr>
          <p:cNvPr id="6" name="Text Box 16"/>
          <p:cNvSpPr txBox="1">
            <a:spLocks noChangeArrowheads="1"/>
          </p:cNvSpPr>
          <p:nvPr/>
        </p:nvSpPr>
        <p:spPr bwMode="auto">
          <a:xfrm>
            <a:off x="7092950" y="6129338"/>
            <a:ext cx="1754188"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chemeClr val="accent2"/>
                </a:solidFill>
                <a:ea typeface="黑体" pitchFamily="49" charset="-122"/>
              </a:rPr>
              <a:t>根据地址中最低两位来取！</a:t>
            </a:r>
          </a:p>
        </p:txBody>
      </p:sp>
      <p:sp>
        <p:nvSpPr>
          <p:cNvPr id="609286" name="Rectangle 2"/>
          <p:cNvSpPr>
            <a:spLocks noGrp="1" noChangeArrowheads="1"/>
          </p:cNvSpPr>
          <p:nvPr>
            <p:ph type="title" idx="4294967295"/>
          </p:nvPr>
        </p:nvSpPr>
        <p:spPr>
          <a:xfrm>
            <a:off x="236538" y="134938"/>
            <a:ext cx="4808537" cy="515937"/>
          </a:xfrm>
        </p:spPr>
        <p:txBody>
          <a:bodyPr lIns="91440" tIns="45720" rIns="91440" bIns="45720" anchor="ctr"/>
          <a:lstStyle/>
          <a:p>
            <a:pPr eaLnBrk="1" hangingPunct="1"/>
            <a:r>
              <a:rPr lang="zh-CN" altLang="en-US" sz="3200"/>
              <a:t>标记位大小与关联度</a:t>
            </a:r>
          </a:p>
        </p:txBody>
      </p:sp>
      <p:sp>
        <p:nvSpPr>
          <p:cNvPr id="2" name="Text Box 19"/>
          <p:cNvSpPr txBox="1">
            <a:spLocks noChangeArrowheads="1"/>
          </p:cNvSpPr>
          <p:nvPr/>
        </p:nvSpPr>
        <p:spPr bwMode="auto">
          <a:xfrm>
            <a:off x="5943600" y="1063624"/>
            <a:ext cx="3038475" cy="307777"/>
          </a:xfrm>
          <a:prstGeom prst="rect">
            <a:avLst/>
          </a:prstGeom>
          <a:noFill/>
          <a:ln w="9525">
            <a:noFill/>
            <a:miter lim="800000"/>
            <a:headEnd/>
            <a:tailEnd/>
          </a:ln>
        </p:spPr>
        <p:txBody>
          <a:bodyPr wrap="square" lIns="0" tIns="0" rIns="0" bIns="0">
            <a:spAutoFit/>
          </a:bodyPr>
          <a:lstStyle/>
          <a:p>
            <a:pPr eaLnBrk="1" hangingPunct="1">
              <a:spcBef>
                <a:spcPct val="50000"/>
              </a:spcBef>
            </a:pPr>
            <a:r>
              <a:rPr kumimoji="1" lang="zh-CN" altLang="en-US" sz="2000" dirty="0">
                <a:latin typeface="微软雅黑" panose="020B0503020204020204" pitchFamily="34" charset="-122"/>
                <a:ea typeface="微软雅黑" panose="020B0503020204020204" pitchFamily="34" charset="-122"/>
              </a:rPr>
              <a:t>按字节编址，块大小为</a:t>
            </a:r>
            <a:r>
              <a:rPr kumimoji="1" lang="en-US" altLang="zh-CN" sz="2000" dirty="0" smtClean="0">
                <a:latin typeface="微软雅黑" panose="020B0503020204020204" pitchFamily="34" charset="-122"/>
                <a:ea typeface="微软雅黑" panose="020B0503020204020204" pitchFamily="34" charset="-122"/>
              </a:rPr>
              <a:t>4B</a:t>
            </a:r>
            <a:endParaRPr kumimoji="1"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1936"/>
                                        </p:tgtEl>
                                        <p:attrNameLst>
                                          <p:attrName>style.visibility</p:attrName>
                                        </p:attrNameLst>
                                      </p:cBhvr>
                                      <p:to>
                                        <p:strVal val="visible"/>
                                      </p:to>
                                    </p:set>
                                    <p:animEffect transition="in" filter="blinds(horizontal)">
                                      <p:cBhvr>
                                        <p:cTn id="7" dur="500"/>
                                        <p:tgtEl>
                                          <p:spTgt spid="7219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1939"/>
                                        </p:tgtEl>
                                        <p:attrNameLst>
                                          <p:attrName>style.visibility</p:attrName>
                                        </p:attrNameLst>
                                      </p:cBhvr>
                                      <p:to>
                                        <p:strVal val="visible"/>
                                      </p:to>
                                    </p:set>
                                    <p:animEffect transition="in" filter="blinds(horizontal)">
                                      <p:cBhvr>
                                        <p:cTn id="17" dur="500"/>
                                        <p:tgtEl>
                                          <p:spTgt spid="72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36" grpId="0"/>
      <p:bldP spid="721939"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en-US" altLang="zh-CN" dirty="0" smtClean="0"/>
              <a:t>1</a:t>
            </a:r>
            <a:endParaRPr lang="zh-CN" altLang="en-US" dirty="0"/>
          </a:p>
        </p:txBody>
      </p:sp>
      <p:sp>
        <p:nvSpPr>
          <p:cNvPr id="3" name="内容占位符 2"/>
          <p:cNvSpPr>
            <a:spLocks noGrp="1"/>
          </p:cNvSpPr>
          <p:nvPr>
            <p:ph idx="1"/>
          </p:nvPr>
        </p:nvSpPr>
        <p:spPr>
          <a:xfrm>
            <a:off x="276225" y="881813"/>
            <a:ext cx="4124325" cy="2510674"/>
          </a:xfrm>
        </p:spPr>
        <p:txBody>
          <a:bodyPr>
            <a:normAutofit lnSpcReduction="10000"/>
          </a:bodyPr>
          <a:lstStyle/>
          <a:p>
            <a:pPr>
              <a:buNone/>
            </a:pPr>
            <a:r>
              <a:rPr lang="zh-CN" altLang="en-US" sz="2000" dirty="0" smtClean="0"/>
              <a:t>分析右侧代码，假设：</a:t>
            </a:r>
            <a:endParaRPr lang="en-US" altLang="zh-CN" sz="2000" dirty="0" smtClean="0"/>
          </a:p>
          <a:p>
            <a:r>
              <a:rPr lang="en-US" altLang="zh-CN" sz="2000" dirty="0" err="1" smtClean="0"/>
              <a:t>sizeof</a:t>
            </a:r>
            <a:r>
              <a:rPr lang="en-US" altLang="zh-CN" sz="2000" dirty="0" smtClean="0"/>
              <a:t>(</a:t>
            </a:r>
            <a:r>
              <a:rPr lang="en-US" altLang="zh-CN" sz="2000" dirty="0" err="1" smtClean="0"/>
              <a:t>int</a:t>
            </a:r>
            <a:r>
              <a:rPr lang="en-US" altLang="zh-CN" sz="2000" dirty="0" smtClean="0"/>
              <a:t>) = 4</a:t>
            </a:r>
          </a:p>
          <a:p>
            <a:r>
              <a:rPr lang="zh-CN" altLang="en-US" sz="2000" dirty="0" smtClean="0"/>
              <a:t>数组</a:t>
            </a:r>
            <a:r>
              <a:rPr lang="en-US" altLang="zh-CN" sz="2000" dirty="0" smtClean="0"/>
              <a:t>x</a:t>
            </a:r>
            <a:r>
              <a:rPr lang="zh-CN" altLang="en-US" sz="2000" dirty="0" smtClean="0"/>
              <a:t>开始于内存地址</a:t>
            </a:r>
            <a:r>
              <a:rPr lang="en-US" altLang="zh-CN" sz="2000" dirty="0" smtClean="0"/>
              <a:t>0x0</a:t>
            </a:r>
            <a:r>
              <a:rPr lang="zh-CN" altLang="en-US" sz="2000" dirty="0" smtClean="0"/>
              <a:t>并以行顺序存储</a:t>
            </a:r>
            <a:endParaRPr lang="en-US" altLang="zh-CN" sz="2000" dirty="0" smtClean="0"/>
          </a:p>
          <a:p>
            <a:r>
              <a:rPr lang="zh-CN" altLang="en-US" sz="2000" dirty="0" smtClean="0"/>
              <a:t>缓存开始为空</a:t>
            </a:r>
            <a:endParaRPr lang="en-US" altLang="zh-CN" sz="2000" dirty="0" smtClean="0"/>
          </a:p>
          <a:p>
            <a:r>
              <a:rPr lang="zh-CN" altLang="en-US" sz="2000" dirty="0" smtClean="0"/>
              <a:t>除数组外，局部变量保存于寄存器中</a:t>
            </a:r>
            <a:endParaRPr lang="en-US" altLang="zh-CN" sz="2000" dirty="0" smtClean="0"/>
          </a:p>
          <a:p>
            <a:pPr>
              <a:buNone/>
            </a:pP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4773672" y="954045"/>
            <a:ext cx="4143375" cy="1866900"/>
          </a:xfrm>
          <a:prstGeom prst="rect">
            <a:avLst/>
          </a:prstGeom>
          <a:noFill/>
          <a:ln w="9525">
            <a:noFill/>
            <a:miter lim="800000"/>
            <a:headEnd/>
            <a:tailEnd/>
          </a:ln>
          <a:effectLst/>
        </p:spPr>
      </p:pic>
      <p:sp>
        <p:nvSpPr>
          <p:cNvPr id="5" name="内容占位符 2"/>
          <p:cNvSpPr txBox="1">
            <a:spLocks/>
          </p:cNvSpPr>
          <p:nvPr/>
        </p:nvSpPr>
        <p:spPr>
          <a:xfrm>
            <a:off x="373005" y="3392487"/>
            <a:ext cx="8544042" cy="346551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400" b="1" i="0" u="none" strike="noStrike" kern="1200" cap="none" spc="0" normalizeH="0" baseline="0" noProof="0" dirty="0" smtClean="0">
                <a:ln>
                  <a:noFill/>
                </a:ln>
                <a:solidFill>
                  <a:schemeClr val="tx1"/>
                </a:solidFill>
                <a:effectLst/>
                <a:uLnTx/>
                <a:uFillTx/>
                <a:latin typeface="+mn-lt"/>
              </a:rPr>
              <a:t>回答下列问题：</a:t>
            </a:r>
            <a:endParaRPr kumimoji="0" lang="en-US" altLang="zh-CN" sz="2400" b="1" i="0" u="none" strike="noStrike" kern="1200" cap="none" spc="0" normalizeH="0" baseline="0" noProof="0" dirty="0" smtClean="0">
              <a:ln>
                <a:noFill/>
              </a:ln>
              <a:solidFill>
                <a:schemeClr val="tx1"/>
              </a:solidFill>
              <a:effectLst/>
              <a:uLnTx/>
              <a:uFillTx/>
              <a:latin typeface="+mn-lt"/>
            </a:endParaRPr>
          </a:p>
          <a:p>
            <a:pPr marL="342900" lvl="0" indent="-342900">
              <a:spcBef>
                <a:spcPct val="20000"/>
              </a:spcBef>
              <a:buFont typeface="Arial" pitchFamily="34" charset="0"/>
              <a:buChar char="•"/>
            </a:pPr>
            <a:r>
              <a:rPr kumimoji="0" lang="zh-CN" altLang="en-US" sz="2400" b="1" i="0" u="none" strike="noStrike" kern="1200" cap="none" spc="0" normalizeH="0" baseline="0" noProof="0" dirty="0" smtClean="0">
                <a:ln>
                  <a:noFill/>
                </a:ln>
                <a:solidFill>
                  <a:schemeClr val="tx1"/>
                </a:solidFill>
                <a:effectLst/>
                <a:uLnTx/>
                <a:uFillTx/>
                <a:latin typeface="+mn-lt"/>
              </a:rPr>
              <a:t>假设缓存为</a:t>
            </a:r>
            <a:r>
              <a:rPr lang="en-US" altLang="zh-CN" sz="2400" b="1" dirty="0" smtClean="0"/>
              <a:t>512</a:t>
            </a:r>
            <a:r>
              <a:rPr lang="zh-CN" altLang="en-US" sz="2400" b="1" dirty="0" smtClean="0"/>
              <a:t>字节、直接映射、块大小为</a:t>
            </a:r>
            <a:r>
              <a:rPr lang="en-US" altLang="zh-CN" sz="2400" b="1" dirty="0" smtClean="0"/>
              <a:t>16</a:t>
            </a:r>
            <a:r>
              <a:rPr lang="zh-CN" altLang="en-US" sz="2400" b="1" dirty="0" smtClean="0"/>
              <a:t>字节。不命中率是多少？</a:t>
            </a:r>
            <a:endParaRPr lang="en-US" altLang="zh-CN" sz="2400" b="1" dirty="0" smtClean="0"/>
          </a:p>
          <a:p>
            <a:pPr marL="800100" lvl="1" indent="-342900">
              <a:spcBef>
                <a:spcPct val="20000"/>
              </a:spcBef>
              <a:buFont typeface="Arial" pitchFamily="34" charset="0"/>
              <a:buChar char="•"/>
            </a:pPr>
            <a:r>
              <a:rPr lang="zh-CN" altLang="en-US" sz="2400" b="1" dirty="0" smtClean="0">
                <a:solidFill>
                  <a:srgbClr val="FF0000"/>
                </a:solidFill>
              </a:rPr>
              <a:t>不命中率为</a:t>
            </a:r>
            <a:r>
              <a:rPr lang="en-US" altLang="zh-CN" sz="2400" b="1" dirty="0" smtClean="0">
                <a:solidFill>
                  <a:srgbClr val="FF0000"/>
                </a:solidFill>
              </a:rPr>
              <a:t>100%</a:t>
            </a:r>
          </a:p>
          <a:p>
            <a:pPr marL="800100" lvl="1" indent="-342900">
              <a:spcBef>
                <a:spcPct val="20000"/>
              </a:spcBef>
              <a:buFont typeface="Arial" pitchFamily="34" charset="0"/>
              <a:buChar char="•"/>
            </a:pPr>
            <a:r>
              <a:rPr lang="zh-CN" altLang="en-US" sz="2400" b="1" dirty="0" smtClean="0">
                <a:solidFill>
                  <a:srgbClr val="FF0000"/>
                </a:solidFill>
              </a:rPr>
              <a:t>由于每次对</a:t>
            </a:r>
            <a:r>
              <a:rPr lang="en-US" altLang="zh-CN" sz="2400" b="1" dirty="0" smtClean="0">
                <a:solidFill>
                  <a:srgbClr val="FF0000"/>
                </a:solidFill>
              </a:rPr>
              <a:t>x[1][</a:t>
            </a:r>
            <a:r>
              <a:rPr lang="en-US" altLang="zh-CN" sz="2400" b="1" dirty="0" err="1" smtClean="0">
                <a:solidFill>
                  <a:srgbClr val="FF0000"/>
                </a:solidFill>
              </a:rPr>
              <a:t>i</a:t>
            </a:r>
            <a:r>
              <a:rPr lang="en-US" altLang="zh-CN" sz="2400" b="1" dirty="0" smtClean="0">
                <a:solidFill>
                  <a:srgbClr val="FF0000"/>
                </a:solidFill>
              </a:rPr>
              <a:t>]</a:t>
            </a:r>
            <a:r>
              <a:rPr lang="zh-CN" altLang="en-US" sz="2400" b="1" dirty="0" smtClean="0">
                <a:solidFill>
                  <a:srgbClr val="FF0000"/>
                </a:solidFill>
              </a:rPr>
              <a:t>的访问与前次对</a:t>
            </a:r>
            <a:r>
              <a:rPr lang="en-US" altLang="zh-CN" sz="2400" b="1" dirty="0" smtClean="0">
                <a:solidFill>
                  <a:srgbClr val="FF0000"/>
                </a:solidFill>
              </a:rPr>
              <a:t>x[0][</a:t>
            </a:r>
            <a:r>
              <a:rPr lang="en-US" altLang="zh-CN" sz="2400" b="1" dirty="0" err="1" smtClean="0">
                <a:solidFill>
                  <a:srgbClr val="FF0000"/>
                </a:solidFill>
              </a:rPr>
              <a:t>i</a:t>
            </a:r>
            <a:r>
              <a:rPr lang="en-US" altLang="zh-CN" sz="2400" b="1" dirty="0" smtClean="0">
                <a:solidFill>
                  <a:srgbClr val="FF0000"/>
                </a:solidFill>
              </a:rPr>
              <a:t>]</a:t>
            </a:r>
            <a:r>
              <a:rPr lang="zh-CN" altLang="en-US" sz="2400" b="1" dirty="0" smtClean="0">
                <a:solidFill>
                  <a:srgbClr val="FF0000"/>
                </a:solidFill>
              </a:rPr>
              <a:t>的访问冲突</a:t>
            </a:r>
            <a:endParaRPr lang="en-US" altLang="zh-CN" sz="2400" b="1" dirty="0" smtClean="0">
              <a:solidFill>
                <a:srgbClr val="FF0000"/>
              </a:solidFill>
            </a:endParaRPr>
          </a:p>
          <a:p>
            <a:pPr marL="342900" lvl="0" indent="-342900">
              <a:spcBef>
                <a:spcPct val="20000"/>
              </a:spcBef>
              <a:buFont typeface="Arial" pitchFamily="34" charset="0"/>
              <a:buChar char="•"/>
            </a:pPr>
            <a:r>
              <a:rPr lang="zh-CN" altLang="en-US" sz="2400" b="1" dirty="0" smtClean="0"/>
              <a:t>如果将缓存大小加大一倍至</a:t>
            </a:r>
            <a:r>
              <a:rPr lang="en-US" altLang="zh-CN" sz="2400" b="1" dirty="0" smtClean="0"/>
              <a:t>1024</a:t>
            </a:r>
            <a:r>
              <a:rPr lang="zh-CN" altLang="en-US" sz="2400" b="1" dirty="0" smtClean="0"/>
              <a:t>字节，不命中率是多少？</a:t>
            </a:r>
            <a:endParaRPr lang="en-US" altLang="zh-CN" sz="2400" b="1" dirty="0" smtClean="0"/>
          </a:p>
          <a:p>
            <a:pPr marL="800100" lvl="1" indent="-342900">
              <a:spcBef>
                <a:spcPct val="20000"/>
              </a:spcBef>
              <a:buFont typeface="Arial" pitchFamily="34" charset="0"/>
              <a:buChar char="•"/>
            </a:pPr>
            <a:r>
              <a:rPr lang="zh-CN" altLang="en-US" sz="2400" b="1" dirty="0" smtClean="0">
                <a:solidFill>
                  <a:srgbClr val="FF0000"/>
                </a:solidFill>
              </a:rPr>
              <a:t>不命中率为</a:t>
            </a:r>
            <a:r>
              <a:rPr lang="en-US" altLang="zh-CN" sz="2400" b="1" dirty="0" smtClean="0">
                <a:solidFill>
                  <a:srgbClr val="FF0000"/>
                </a:solidFill>
              </a:rPr>
              <a:t>25%</a:t>
            </a:r>
          </a:p>
          <a:p>
            <a:pPr marL="800100" lvl="1" indent="-342900">
              <a:spcBef>
                <a:spcPct val="20000"/>
              </a:spcBef>
              <a:buFont typeface="Arial" pitchFamily="34" charset="0"/>
              <a:buChar char="•"/>
            </a:pPr>
            <a:r>
              <a:rPr lang="zh-CN" altLang="en-US" sz="2400" b="1" dirty="0" smtClean="0">
                <a:solidFill>
                  <a:srgbClr val="FF0000"/>
                </a:solidFill>
              </a:rPr>
              <a:t>因为整个数组可放进缓存，因此不命中只会发生于每个新块中首个数组元素的冷不命中，而每个块包含</a:t>
            </a:r>
            <a:r>
              <a:rPr lang="en-US" altLang="zh-CN" sz="2400" b="1" dirty="0" smtClean="0">
                <a:solidFill>
                  <a:srgbClr val="FF0000"/>
                </a:solidFill>
              </a:rPr>
              <a:t>4</a:t>
            </a:r>
            <a:r>
              <a:rPr lang="zh-CN" altLang="en-US" sz="2400" b="1" dirty="0" smtClean="0">
                <a:solidFill>
                  <a:srgbClr val="FF0000"/>
                </a:solidFill>
              </a:rPr>
              <a:t>个数组元素，因此</a:t>
            </a:r>
            <a:r>
              <a:rPr lang="en-US" altLang="zh-CN" sz="2400" b="1" dirty="0" smtClean="0">
                <a:solidFill>
                  <a:srgbClr val="FF0000"/>
                </a:solidFill>
              </a:rPr>
              <a:t>1/4=25%</a:t>
            </a:r>
          </a:p>
          <a:p>
            <a:pPr marL="342900" lvl="0" indent="-342900">
              <a:spcBef>
                <a:spcPct val="20000"/>
              </a:spcBef>
              <a:buFont typeface="Arial" pitchFamily="34" charset="0"/>
              <a:buChar char="•"/>
            </a:pPr>
            <a:r>
              <a:rPr lang="zh-CN" altLang="en-US" sz="2400" b="1" dirty="0" smtClean="0"/>
              <a:t>假设缓存为</a:t>
            </a:r>
            <a:r>
              <a:rPr lang="en-US" altLang="zh-CN" sz="2400" b="1" dirty="0" smtClean="0"/>
              <a:t>512</a:t>
            </a:r>
            <a:r>
              <a:rPr lang="zh-CN" altLang="en-US" sz="2400" b="1" dirty="0" smtClean="0"/>
              <a:t>字节、</a:t>
            </a:r>
            <a:r>
              <a:rPr lang="en-US" altLang="zh-CN" sz="2400" b="1" dirty="0" smtClean="0"/>
              <a:t>2</a:t>
            </a:r>
            <a:r>
              <a:rPr lang="zh-CN" altLang="en-US" sz="2400" b="1" dirty="0" smtClean="0"/>
              <a:t>路组相联且使用</a:t>
            </a:r>
            <a:r>
              <a:rPr lang="en-US" altLang="zh-CN" sz="2400" b="1" dirty="0" smtClean="0"/>
              <a:t>LRU </a:t>
            </a:r>
            <a:r>
              <a:rPr lang="zh-CN" altLang="en-US" sz="2400" b="1" dirty="0" smtClean="0"/>
              <a:t>替换策略、块大小为</a:t>
            </a:r>
            <a:r>
              <a:rPr lang="en-US" altLang="zh-CN" sz="2400" b="1" dirty="0" smtClean="0"/>
              <a:t>16</a:t>
            </a:r>
            <a:r>
              <a:rPr lang="zh-CN" altLang="en-US" sz="2400" b="1" dirty="0" smtClean="0"/>
              <a:t>字节。不命中率是多少？</a:t>
            </a:r>
            <a:endParaRPr lang="en-US" altLang="zh-CN" sz="2400" b="1" dirty="0" smtClean="0"/>
          </a:p>
          <a:p>
            <a:pPr marL="800100" lvl="1" indent="-342900">
              <a:spcBef>
                <a:spcPct val="20000"/>
              </a:spcBef>
              <a:buFont typeface="Arial" pitchFamily="34" charset="0"/>
              <a:buChar char="•"/>
            </a:pPr>
            <a:r>
              <a:rPr lang="zh-CN" altLang="en-US" sz="2400" b="1" dirty="0" smtClean="0">
                <a:solidFill>
                  <a:srgbClr val="FF0000"/>
                </a:solidFill>
              </a:rPr>
              <a:t>不命中率为</a:t>
            </a:r>
            <a:r>
              <a:rPr lang="en-US" altLang="zh-CN" sz="2400" b="1" dirty="0" smtClean="0">
                <a:solidFill>
                  <a:srgbClr val="FF0000"/>
                </a:solidFill>
              </a:rPr>
              <a:t>25%</a:t>
            </a:r>
          </a:p>
          <a:p>
            <a:pPr marL="800100" lvl="1" indent="-342900">
              <a:spcBef>
                <a:spcPct val="20000"/>
              </a:spcBef>
              <a:buFont typeface="Arial" pitchFamily="34" charset="0"/>
              <a:buChar char="•"/>
            </a:pPr>
            <a:r>
              <a:rPr lang="zh-CN" altLang="en-US" sz="2400" b="1" dirty="0" smtClean="0">
                <a:solidFill>
                  <a:srgbClr val="FF0000"/>
                </a:solidFill>
              </a:rPr>
              <a:t>因为</a:t>
            </a:r>
            <a:r>
              <a:rPr lang="en-US" altLang="zh-CN" sz="2400" b="1" dirty="0" smtClean="0">
                <a:solidFill>
                  <a:srgbClr val="FF0000"/>
                </a:solidFill>
              </a:rPr>
              <a:t>2</a:t>
            </a:r>
            <a:r>
              <a:rPr lang="zh-CN" altLang="en-US" sz="2400" b="1" dirty="0" smtClean="0">
                <a:solidFill>
                  <a:srgbClr val="FF0000"/>
                </a:solidFill>
              </a:rPr>
              <a:t>路组相联使得</a:t>
            </a:r>
            <a:r>
              <a:rPr lang="en-US" altLang="zh-CN" sz="2400" b="1" dirty="0" smtClean="0">
                <a:solidFill>
                  <a:srgbClr val="FF0000"/>
                </a:solidFill>
              </a:rPr>
              <a:t>x[1][</a:t>
            </a:r>
            <a:r>
              <a:rPr lang="en-US" altLang="zh-CN" sz="2400" b="1" dirty="0" err="1" smtClean="0">
                <a:solidFill>
                  <a:srgbClr val="FF0000"/>
                </a:solidFill>
              </a:rPr>
              <a:t>i</a:t>
            </a:r>
            <a:r>
              <a:rPr lang="en-US" altLang="zh-CN" sz="2400" b="1" dirty="0" smtClean="0">
                <a:solidFill>
                  <a:srgbClr val="FF0000"/>
                </a:solidFill>
              </a:rPr>
              <a:t>]</a:t>
            </a:r>
            <a:r>
              <a:rPr lang="zh-CN" altLang="en-US" sz="2400" b="1" dirty="0" smtClean="0">
                <a:solidFill>
                  <a:srgbClr val="FF0000"/>
                </a:solidFill>
              </a:rPr>
              <a:t>和</a:t>
            </a:r>
            <a:r>
              <a:rPr lang="en-US" altLang="zh-CN" sz="2400" b="1" dirty="0" smtClean="0">
                <a:solidFill>
                  <a:srgbClr val="FF0000"/>
                </a:solidFill>
              </a:rPr>
              <a:t>x[0][</a:t>
            </a:r>
            <a:r>
              <a:rPr lang="en-US" altLang="zh-CN" sz="2400" b="1" dirty="0" err="1" smtClean="0">
                <a:solidFill>
                  <a:srgbClr val="FF0000"/>
                </a:solidFill>
              </a:rPr>
              <a:t>i</a:t>
            </a:r>
            <a:r>
              <a:rPr lang="en-US" altLang="zh-CN" sz="2400" b="1" dirty="0" smtClean="0">
                <a:solidFill>
                  <a:srgbClr val="FF0000"/>
                </a:solidFill>
              </a:rPr>
              <a:t>]</a:t>
            </a:r>
            <a:r>
              <a:rPr lang="zh-CN" altLang="en-US" sz="2400" b="1" dirty="0" smtClean="0">
                <a:solidFill>
                  <a:srgbClr val="FF0000"/>
                </a:solidFill>
              </a:rPr>
              <a:t>分别缓存于同一组的不同行中</a:t>
            </a:r>
            <a:r>
              <a:rPr lang="en-US" altLang="zh-CN" sz="2400" b="1" dirty="0" smtClean="0">
                <a:solidFill>
                  <a:srgbClr val="FF0000"/>
                </a:solidFill>
              </a:rPr>
              <a:t> </a:t>
            </a:r>
            <a:r>
              <a:rPr lang="zh-CN" altLang="en-US" sz="2400" b="1" dirty="0" smtClean="0">
                <a:solidFill>
                  <a:srgbClr val="FF0000"/>
                </a:solidFill>
              </a:rPr>
              <a:t>，因此不命中只会发生于每个新块中首个数组元素的冷不命中，因此</a:t>
            </a:r>
            <a:r>
              <a:rPr lang="en-US" altLang="zh-CN" sz="2400" b="1" dirty="0" smtClean="0">
                <a:solidFill>
                  <a:srgbClr val="FF0000"/>
                </a:solidFill>
              </a:rPr>
              <a:t>1/4=25%</a:t>
            </a:r>
            <a:endParaRPr lang="en-US" altLang="zh-CN" sz="2400" b="1" dirty="0" smtClean="0"/>
          </a:p>
          <a:p>
            <a:pPr marL="342900" indent="-342900">
              <a:spcBef>
                <a:spcPct val="20000"/>
              </a:spcBef>
              <a:buFont typeface="Arial" pitchFamily="34" charset="0"/>
              <a:buChar char="•"/>
            </a:pPr>
            <a:endParaRPr kumimoji="0" lang="en-US" altLang="zh-CN" sz="2400" b="1" i="0" u="none" strike="noStrike" kern="1200" cap="none" spc="0" normalizeH="0" baseline="0" noProof="0" dirty="0" smtClean="0">
              <a:ln>
                <a:noFill/>
              </a:ln>
              <a:solidFill>
                <a:srgbClr val="FF0000"/>
              </a:solidFill>
              <a:effectLst/>
              <a:uLnTx/>
              <a:uFillTx/>
              <a:latin typeface="+mn-lt"/>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2400" b="1" i="0" u="none" strike="noStrike" kern="1200" cap="none" spc="0" normalizeH="0" baseline="0" noProof="0" dirty="0">
              <a:ln>
                <a:noFill/>
              </a:ln>
              <a:solidFill>
                <a:schemeClr val="tx1"/>
              </a:solidFill>
              <a:effectLst/>
              <a:uLnTx/>
              <a:uFillTx/>
              <a:latin typeface="+mn-lt"/>
            </a:endParaRPr>
          </a:p>
        </p:txBody>
      </p:sp>
    </p:spTree>
    <p:extLst>
      <p:ext uri="{BB962C8B-B14F-4D97-AF65-F5344CB8AC3E}">
        <p14:creationId xmlns:p14="http://schemas.microsoft.com/office/powerpoint/2010/main" val="274099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l"/>
            <a:r>
              <a:rPr lang="zh-CN" altLang="en-US" dirty="0" smtClean="0"/>
              <a:t>                          例题</a:t>
            </a:r>
            <a:r>
              <a:rPr lang="en-US" altLang="zh-CN" dirty="0" smtClean="0"/>
              <a:t>2</a:t>
            </a:r>
            <a:endParaRPr lang="zh-CN" altLang="en-US" dirty="0"/>
          </a:p>
        </p:txBody>
      </p:sp>
      <p:sp>
        <p:nvSpPr>
          <p:cNvPr id="3" name="内容占位符 2"/>
          <p:cNvSpPr>
            <a:spLocks noGrp="1"/>
          </p:cNvSpPr>
          <p:nvPr>
            <p:ph idx="4294967295"/>
          </p:nvPr>
        </p:nvSpPr>
        <p:spPr>
          <a:xfrm>
            <a:off x="228600" y="896938"/>
            <a:ext cx="4383088" cy="3724275"/>
          </a:xfrm>
        </p:spPr>
        <p:txBody>
          <a:bodyPr>
            <a:normAutofit/>
          </a:bodyPr>
          <a:lstStyle/>
          <a:p>
            <a:pPr marL="0" indent="0">
              <a:buNone/>
            </a:pPr>
            <a:r>
              <a:rPr lang="zh-CN" altLang="en-US" sz="2000" dirty="0" smtClean="0"/>
              <a:t>对右图所示</a:t>
            </a:r>
            <a:r>
              <a:rPr lang="en-US" altLang="zh-CN" sz="2000" dirty="0" smtClean="0"/>
              <a:t>3</a:t>
            </a:r>
            <a:r>
              <a:rPr lang="zh-CN" altLang="en-US" sz="2000" dirty="0" smtClean="0"/>
              <a:t>个求和函数，假设计算机具有</a:t>
            </a:r>
            <a:r>
              <a:rPr lang="en-US" altLang="zh-CN" sz="2000" dirty="0" smtClean="0"/>
              <a:t>4KB</a:t>
            </a:r>
            <a:r>
              <a:rPr lang="zh-CN" altLang="en-US" sz="2000" dirty="0" smtClean="0"/>
              <a:t>直接映射缓存，每个内存块</a:t>
            </a:r>
            <a:r>
              <a:rPr lang="en-US" altLang="zh-CN" sz="2000" dirty="0" smtClean="0"/>
              <a:t>16</a:t>
            </a:r>
            <a:r>
              <a:rPr lang="zh-CN" altLang="en-US" sz="2000" dirty="0" smtClean="0"/>
              <a:t>字节，并且：</a:t>
            </a:r>
            <a:endParaRPr lang="en-US" altLang="zh-CN" sz="2000" dirty="0" smtClean="0"/>
          </a:p>
          <a:p>
            <a:r>
              <a:rPr lang="en-US" altLang="zh-CN" sz="2000" dirty="0" err="1" smtClean="0"/>
              <a:t>sizeof</a:t>
            </a:r>
            <a:r>
              <a:rPr lang="en-US" altLang="zh-CN" sz="2000" dirty="0" smtClean="0"/>
              <a:t>(</a:t>
            </a:r>
            <a:r>
              <a:rPr lang="en-US" altLang="zh-CN" sz="2000" dirty="0" err="1" smtClean="0"/>
              <a:t>int</a:t>
            </a:r>
            <a:r>
              <a:rPr lang="en-US" altLang="zh-CN" sz="2000" dirty="0" smtClean="0"/>
              <a:t>) == 4</a:t>
            </a:r>
          </a:p>
          <a:p>
            <a:r>
              <a:rPr lang="zh-CN" altLang="en-US" sz="2000" dirty="0" smtClean="0"/>
              <a:t>数组</a:t>
            </a:r>
            <a:r>
              <a:rPr lang="en-US" altLang="zh-CN" sz="2000" dirty="0" smtClean="0"/>
              <a:t>a</a:t>
            </a:r>
            <a:r>
              <a:rPr lang="zh-CN" altLang="en-US" sz="2000" dirty="0" smtClean="0"/>
              <a:t>开始于内存地址</a:t>
            </a:r>
            <a:r>
              <a:rPr lang="en-US" altLang="zh-CN" sz="2000" dirty="0" smtClean="0"/>
              <a:t>0x08000000</a:t>
            </a:r>
          </a:p>
          <a:p>
            <a:r>
              <a:rPr lang="zh-CN" altLang="en-US" sz="2000" dirty="0" smtClean="0"/>
              <a:t>缓存开始为空</a:t>
            </a:r>
            <a:endParaRPr lang="en-US" altLang="zh-CN" sz="2000" dirty="0" smtClean="0"/>
          </a:p>
          <a:p>
            <a:r>
              <a:rPr lang="zh-CN" altLang="en-US" sz="2000" dirty="0" smtClean="0"/>
              <a:t>除数组外，局部变量</a:t>
            </a:r>
            <a:r>
              <a:rPr lang="en-US" altLang="zh-CN" sz="2000" dirty="0" err="1" smtClean="0"/>
              <a:t>i</a:t>
            </a:r>
            <a:r>
              <a:rPr lang="zh-CN" altLang="en-US" sz="2000" dirty="0" smtClean="0"/>
              <a:t>、</a:t>
            </a:r>
            <a:r>
              <a:rPr lang="en-US" altLang="zh-CN" sz="2000" dirty="0" smtClean="0"/>
              <a:t>j</a:t>
            </a:r>
            <a:r>
              <a:rPr lang="zh-CN" altLang="en-US" sz="2000" dirty="0" smtClean="0"/>
              <a:t>、</a:t>
            </a:r>
            <a:r>
              <a:rPr lang="en-US" altLang="zh-CN" sz="2000" dirty="0" smtClean="0"/>
              <a:t>sum</a:t>
            </a:r>
            <a:r>
              <a:rPr lang="zh-CN" altLang="en-US" sz="2000" dirty="0" smtClean="0"/>
              <a:t>等保存于寄存器中</a:t>
            </a:r>
            <a:endParaRPr lang="en-US" altLang="zh-CN" sz="2000" dirty="0" smtClean="0"/>
          </a:p>
          <a:p>
            <a:pPr>
              <a:buNone/>
            </a:pPr>
            <a:r>
              <a:rPr lang="zh-CN" altLang="en-US" sz="2000" dirty="0" smtClean="0"/>
              <a:t>计算缓存不命中率并填写下表</a:t>
            </a:r>
            <a:r>
              <a:rPr lang="en-US" altLang="zh-CN" sz="2000" dirty="0" smtClean="0"/>
              <a:t>:</a:t>
            </a:r>
          </a:p>
          <a:p>
            <a:endParaRPr lang="en-US" altLang="zh-CN" sz="2000" dirty="0" smtClean="0"/>
          </a:p>
          <a:p>
            <a:pPr>
              <a:buNone/>
            </a:pPr>
            <a:endParaRPr lang="zh-CN" altLang="en-US" sz="2000" dirty="0"/>
          </a:p>
        </p:txBody>
      </p:sp>
      <p:pic>
        <p:nvPicPr>
          <p:cNvPr id="2" name="Picture 2"/>
          <p:cNvPicPr>
            <a:picLocks noChangeAspect="1" noChangeArrowheads="1"/>
          </p:cNvPicPr>
          <p:nvPr/>
        </p:nvPicPr>
        <p:blipFill>
          <a:blip r:embed="rId2"/>
          <a:srcRect/>
          <a:stretch>
            <a:fillRect/>
          </a:stretch>
        </p:blipFill>
        <p:spPr bwMode="auto">
          <a:xfrm>
            <a:off x="4900617" y="0"/>
            <a:ext cx="3100388" cy="2357438"/>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a:stretch>
            <a:fillRect/>
          </a:stretch>
        </p:blipFill>
        <p:spPr bwMode="auto">
          <a:xfrm>
            <a:off x="4864894" y="2386012"/>
            <a:ext cx="4279106" cy="447198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25652" y="4730255"/>
            <a:ext cx="4330214" cy="1606572"/>
          </a:xfrm>
          <a:prstGeom prst="rect">
            <a:avLst/>
          </a:prstGeom>
          <a:noFill/>
          <a:ln w="9525">
            <a:noFill/>
            <a:miter lim="800000"/>
            <a:headEnd/>
            <a:tailEnd/>
          </a:ln>
          <a:effectLst/>
        </p:spPr>
      </p:pic>
      <p:sp>
        <p:nvSpPr>
          <p:cNvPr id="9" name="TextBox 8"/>
          <p:cNvSpPr txBox="1"/>
          <p:nvPr/>
        </p:nvSpPr>
        <p:spPr>
          <a:xfrm>
            <a:off x="2116103" y="5173265"/>
            <a:ext cx="811245" cy="338554"/>
          </a:xfrm>
          <a:prstGeom prst="rect">
            <a:avLst/>
          </a:prstGeom>
          <a:noFill/>
        </p:spPr>
        <p:txBody>
          <a:bodyPr wrap="square" rtlCol="0">
            <a:spAutoFit/>
          </a:bodyPr>
          <a:lstStyle/>
          <a:p>
            <a:r>
              <a:rPr lang="en-US" altLang="zh-CN" dirty="0" smtClean="0">
                <a:solidFill>
                  <a:srgbClr val="FF0000"/>
                </a:solidFill>
              </a:rPr>
              <a:t>25%</a:t>
            </a:r>
            <a:endParaRPr lang="zh-CN" altLang="en-US" dirty="0">
              <a:solidFill>
                <a:srgbClr val="FF0000"/>
              </a:solidFill>
            </a:endParaRPr>
          </a:p>
        </p:txBody>
      </p:sp>
      <p:sp>
        <p:nvSpPr>
          <p:cNvPr id="10" name="TextBox 9"/>
          <p:cNvSpPr txBox="1"/>
          <p:nvPr/>
        </p:nvSpPr>
        <p:spPr>
          <a:xfrm>
            <a:off x="3768714" y="5173265"/>
            <a:ext cx="735680" cy="338554"/>
          </a:xfrm>
          <a:prstGeom prst="rect">
            <a:avLst/>
          </a:prstGeom>
          <a:noFill/>
        </p:spPr>
        <p:txBody>
          <a:bodyPr wrap="square" rtlCol="0">
            <a:spAutoFit/>
          </a:bodyPr>
          <a:lstStyle/>
          <a:p>
            <a:r>
              <a:rPr lang="en-US" altLang="zh-CN" dirty="0" smtClean="0">
                <a:solidFill>
                  <a:srgbClr val="FF0000"/>
                </a:solidFill>
              </a:rPr>
              <a:t>25%</a:t>
            </a:r>
            <a:endParaRPr lang="zh-CN" altLang="en-US" dirty="0">
              <a:solidFill>
                <a:srgbClr val="FF0000"/>
              </a:solidFill>
            </a:endParaRPr>
          </a:p>
        </p:txBody>
      </p:sp>
      <p:sp>
        <p:nvSpPr>
          <p:cNvPr id="11" name="TextBox 10"/>
          <p:cNvSpPr txBox="1"/>
          <p:nvPr/>
        </p:nvSpPr>
        <p:spPr>
          <a:xfrm>
            <a:off x="2125629" y="5518152"/>
            <a:ext cx="730260" cy="369332"/>
          </a:xfrm>
          <a:prstGeom prst="rect">
            <a:avLst/>
          </a:prstGeom>
          <a:noFill/>
        </p:spPr>
        <p:txBody>
          <a:bodyPr wrap="square" rtlCol="0">
            <a:spAutoFit/>
          </a:bodyPr>
          <a:lstStyle/>
          <a:p>
            <a:r>
              <a:rPr lang="en-US" altLang="zh-CN" dirty="0" smtClean="0">
                <a:solidFill>
                  <a:srgbClr val="FF0000"/>
                </a:solidFill>
              </a:rPr>
              <a:t>100%</a:t>
            </a:r>
            <a:endParaRPr lang="zh-CN" altLang="en-US" dirty="0">
              <a:solidFill>
                <a:srgbClr val="FF0000"/>
              </a:solidFill>
            </a:endParaRPr>
          </a:p>
        </p:txBody>
      </p:sp>
      <p:sp>
        <p:nvSpPr>
          <p:cNvPr id="12" name="TextBox 11"/>
          <p:cNvSpPr txBox="1"/>
          <p:nvPr/>
        </p:nvSpPr>
        <p:spPr>
          <a:xfrm>
            <a:off x="3768714" y="5533541"/>
            <a:ext cx="735680" cy="338554"/>
          </a:xfrm>
          <a:prstGeom prst="rect">
            <a:avLst/>
          </a:prstGeom>
          <a:noFill/>
        </p:spPr>
        <p:txBody>
          <a:bodyPr wrap="square" rtlCol="0">
            <a:spAutoFit/>
          </a:bodyPr>
          <a:lstStyle/>
          <a:p>
            <a:r>
              <a:rPr lang="en-US" altLang="zh-CN" dirty="0" smtClean="0">
                <a:solidFill>
                  <a:srgbClr val="FF0000"/>
                </a:solidFill>
              </a:rPr>
              <a:t>25%</a:t>
            </a:r>
            <a:endParaRPr lang="zh-CN" altLang="en-US" dirty="0">
              <a:solidFill>
                <a:srgbClr val="FF0000"/>
              </a:solidFill>
            </a:endParaRPr>
          </a:p>
        </p:txBody>
      </p:sp>
      <p:sp>
        <p:nvSpPr>
          <p:cNvPr id="13" name="TextBox 12"/>
          <p:cNvSpPr txBox="1"/>
          <p:nvPr/>
        </p:nvSpPr>
        <p:spPr>
          <a:xfrm>
            <a:off x="2125629" y="5901325"/>
            <a:ext cx="792195" cy="338554"/>
          </a:xfrm>
          <a:prstGeom prst="rect">
            <a:avLst/>
          </a:prstGeom>
          <a:noFill/>
        </p:spPr>
        <p:txBody>
          <a:bodyPr wrap="square" rtlCol="0">
            <a:spAutoFit/>
          </a:bodyPr>
          <a:lstStyle/>
          <a:p>
            <a:r>
              <a:rPr lang="en-US" altLang="zh-CN" dirty="0" smtClean="0">
                <a:solidFill>
                  <a:srgbClr val="FF0000"/>
                </a:solidFill>
              </a:rPr>
              <a:t>50%</a:t>
            </a:r>
            <a:endParaRPr lang="zh-CN" altLang="en-US" dirty="0">
              <a:solidFill>
                <a:srgbClr val="FF0000"/>
              </a:solidFill>
            </a:endParaRPr>
          </a:p>
        </p:txBody>
      </p:sp>
      <p:sp>
        <p:nvSpPr>
          <p:cNvPr id="14" name="TextBox 13"/>
          <p:cNvSpPr txBox="1"/>
          <p:nvPr/>
        </p:nvSpPr>
        <p:spPr>
          <a:xfrm>
            <a:off x="3768714" y="5887625"/>
            <a:ext cx="735680" cy="338554"/>
          </a:xfrm>
          <a:prstGeom prst="rect">
            <a:avLst/>
          </a:prstGeom>
          <a:noFill/>
        </p:spPr>
        <p:txBody>
          <a:bodyPr wrap="square" rtlCol="0">
            <a:spAutoFit/>
          </a:bodyPr>
          <a:lstStyle/>
          <a:p>
            <a:r>
              <a:rPr lang="en-US" altLang="zh-CN" dirty="0" smtClean="0">
                <a:solidFill>
                  <a:srgbClr val="FF0000"/>
                </a:solidFill>
              </a:rPr>
              <a:t>25%</a:t>
            </a:r>
            <a:endParaRPr lang="zh-CN" altLang="en-US" dirty="0">
              <a:solidFill>
                <a:srgbClr val="FF0000"/>
              </a:solidFill>
            </a:endParaRPr>
          </a:p>
        </p:txBody>
      </p:sp>
      <p:sp>
        <p:nvSpPr>
          <p:cNvPr id="6" name="矩形 5"/>
          <p:cNvSpPr/>
          <p:nvPr/>
        </p:nvSpPr>
        <p:spPr bwMode="auto">
          <a:xfrm>
            <a:off x="3371850" y="4730255"/>
            <a:ext cx="1284016" cy="1699120"/>
          </a:xfrm>
          <a:prstGeom prst="rect">
            <a:avLst/>
          </a:prstGeom>
          <a:solidFill>
            <a:schemeClr val="bg1"/>
          </a:solidFill>
          <a:ln w="50800" cap="flat" cmpd="sng" algn="ctr">
            <a:solidFill>
              <a:schemeClr val="bg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80894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idx="4294967295"/>
          </p:nvPr>
        </p:nvSpPr>
        <p:spPr>
          <a:xfrm>
            <a:off x="238125" y="107950"/>
            <a:ext cx="8805863" cy="569913"/>
          </a:xfrm>
        </p:spPr>
        <p:txBody>
          <a:bodyPr lIns="91440" tIns="45720" rIns="91440" bIns="45720" anchor="ctr"/>
          <a:lstStyle/>
          <a:p>
            <a:pPr defTabSz="717550" eaLnBrk="1" hangingPunct="1"/>
            <a:r>
              <a:rPr lang="zh-CN" altLang="en-US"/>
              <a:t>存储器的层次结构</a:t>
            </a:r>
          </a:p>
        </p:txBody>
      </p:sp>
      <p:sp>
        <p:nvSpPr>
          <p:cNvPr id="883715" name="Text Box 4"/>
          <p:cNvSpPr txBox="1">
            <a:spLocks noChangeArrowheads="1"/>
          </p:cNvSpPr>
          <p:nvPr/>
        </p:nvSpPr>
        <p:spPr bwMode="auto">
          <a:xfrm>
            <a:off x="3941763" y="2259013"/>
            <a:ext cx="1527175" cy="6953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en-US" altLang="zh-CN" sz="2200" b="1">
                <a:ea typeface="黑体" pitchFamily="49" charset="-122"/>
              </a:rPr>
              <a:t>cache</a:t>
            </a:r>
            <a:endParaRPr kumimoji="1" lang="zh-CN" altLang="en-US" sz="2200" b="1">
              <a:ea typeface="黑体" pitchFamily="49" charset="-122"/>
            </a:endParaRPr>
          </a:p>
        </p:txBody>
      </p:sp>
      <p:sp>
        <p:nvSpPr>
          <p:cNvPr id="883716" name="Text Box 5"/>
          <p:cNvSpPr txBox="1">
            <a:spLocks noChangeArrowheads="1"/>
          </p:cNvSpPr>
          <p:nvPr/>
        </p:nvSpPr>
        <p:spPr bwMode="auto">
          <a:xfrm>
            <a:off x="3492500" y="2933700"/>
            <a:ext cx="2519363" cy="7207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主存</a:t>
            </a:r>
            <a:r>
              <a:rPr kumimoji="1" lang="en-US" altLang="zh-CN" sz="2200" b="1">
                <a:ea typeface="黑体" pitchFamily="49" charset="-122"/>
              </a:rPr>
              <a:t>(RAM</a:t>
            </a:r>
            <a:r>
              <a:rPr kumimoji="1" lang="zh-CN" altLang="en-US" sz="2200" b="1">
                <a:ea typeface="黑体" pitchFamily="49" charset="-122"/>
              </a:rPr>
              <a:t>和</a:t>
            </a:r>
            <a:r>
              <a:rPr kumimoji="1" lang="en-US" altLang="zh-CN" sz="2200" b="1">
                <a:ea typeface="黑体" pitchFamily="49" charset="-122"/>
              </a:rPr>
              <a:t>ROM)</a:t>
            </a:r>
          </a:p>
        </p:txBody>
      </p:sp>
      <p:sp>
        <p:nvSpPr>
          <p:cNvPr id="883717" name="Text Box 6"/>
          <p:cNvSpPr txBox="1">
            <a:spLocks noChangeArrowheads="1"/>
          </p:cNvSpPr>
          <p:nvPr/>
        </p:nvSpPr>
        <p:spPr bwMode="auto">
          <a:xfrm>
            <a:off x="2816225" y="3654425"/>
            <a:ext cx="3735388" cy="6953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 外存储器（硬盘、光盘）</a:t>
            </a:r>
          </a:p>
        </p:txBody>
      </p:sp>
      <p:sp>
        <p:nvSpPr>
          <p:cNvPr id="883718" name="Text Box 7"/>
          <p:cNvSpPr txBox="1">
            <a:spLocks noChangeArrowheads="1"/>
          </p:cNvSpPr>
          <p:nvPr/>
        </p:nvSpPr>
        <p:spPr bwMode="auto">
          <a:xfrm>
            <a:off x="2276475" y="4329113"/>
            <a:ext cx="4995863" cy="693737"/>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后备存储器（磁带库、光盘库）</a:t>
            </a:r>
          </a:p>
        </p:txBody>
      </p:sp>
      <p:sp>
        <p:nvSpPr>
          <p:cNvPr id="883719" name="Line 8"/>
          <p:cNvSpPr>
            <a:spLocks noChangeShapeType="1"/>
          </p:cNvSpPr>
          <p:nvPr/>
        </p:nvSpPr>
        <p:spPr bwMode="auto">
          <a:xfrm flipV="1">
            <a:off x="0" y="3649663"/>
            <a:ext cx="9086850" cy="1587"/>
          </a:xfrm>
          <a:prstGeom prst="line">
            <a:avLst/>
          </a:prstGeom>
          <a:noFill/>
          <a:ln w="28575">
            <a:solidFill>
              <a:schemeClr val="accent1"/>
            </a:solidFill>
            <a:prstDash val="dash"/>
            <a:round/>
            <a:headEnd/>
            <a:tailEnd/>
          </a:ln>
        </p:spPr>
        <p:txBody>
          <a:bodyPr/>
          <a:lstStyle/>
          <a:p>
            <a:endParaRPr lang="zh-CN" altLang="en-US"/>
          </a:p>
        </p:txBody>
      </p:sp>
      <p:sp>
        <p:nvSpPr>
          <p:cNvPr id="883720" name="Text Box 9"/>
          <p:cNvSpPr txBox="1">
            <a:spLocks noChangeArrowheads="1"/>
          </p:cNvSpPr>
          <p:nvPr/>
        </p:nvSpPr>
        <p:spPr bwMode="auto">
          <a:xfrm>
            <a:off x="6192838" y="1314450"/>
            <a:ext cx="657225" cy="2159000"/>
          </a:xfrm>
          <a:prstGeom prst="rect">
            <a:avLst/>
          </a:prstGeom>
          <a:noFill/>
          <a:ln w="9525">
            <a:noFill/>
            <a:miter lim="800000"/>
            <a:headEnd/>
            <a:tailEnd/>
          </a:ln>
        </p:spPr>
        <p:txBody>
          <a:bodyPr lIns="116623" tIns="58311" rIns="116623" bIns="58311"/>
          <a:lstStyle/>
          <a:p>
            <a:pPr algn="ctr" eaLnBrk="1" hangingPunct="1">
              <a:lnSpc>
                <a:spcPct val="110000"/>
              </a:lnSpc>
            </a:pPr>
            <a:r>
              <a:rPr kumimoji="1" lang="zh-CN" altLang="en-US" sz="2400" b="1">
                <a:solidFill>
                  <a:srgbClr val="0000CC"/>
                </a:solidFill>
                <a:latin typeface="Times New Roman" pitchFamily="18" charset="0"/>
                <a:ea typeface="黑体" pitchFamily="49" charset="-122"/>
              </a:rPr>
              <a:t>内部存储器</a:t>
            </a:r>
            <a:endParaRPr kumimoji="1" lang="zh-CN" altLang="en-US" sz="2400" b="1">
              <a:solidFill>
                <a:srgbClr val="0000CC"/>
              </a:solidFill>
              <a:ea typeface="黑体" pitchFamily="49" charset="-122"/>
            </a:endParaRPr>
          </a:p>
        </p:txBody>
      </p:sp>
      <p:sp>
        <p:nvSpPr>
          <p:cNvPr id="883721" name="Text Box 10"/>
          <p:cNvSpPr txBox="1">
            <a:spLocks noChangeArrowheads="1"/>
          </p:cNvSpPr>
          <p:nvPr/>
        </p:nvSpPr>
        <p:spPr bwMode="auto">
          <a:xfrm>
            <a:off x="3716338" y="5094288"/>
            <a:ext cx="2116137" cy="976312"/>
          </a:xfrm>
          <a:prstGeom prst="rect">
            <a:avLst/>
          </a:prstGeom>
          <a:noFill/>
          <a:ln w="9525">
            <a:noFill/>
            <a:miter lim="800000"/>
            <a:headEnd/>
            <a:tailEnd/>
          </a:ln>
        </p:spPr>
        <p:txBody>
          <a:bodyPr lIns="116623" tIns="58311" rIns="116623" bIns="58311"/>
          <a:lstStyle/>
          <a:p>
            <a:pPr algn="ctr" eaLnBrk="1" hangingPunct="1">
              <a:lnSpc>
                <a:spcPct val="110000"/>
              </a:lnSpc>
            </a:pPr>
            <a:r>
              <a:rPr kumimoji="1" lang="zh-CN" altLang="en-US" sz="2400" b="1">
                <a:solidFill>
                  <a:srgbClr val="0000CC"/>
                </a:solidFill>
                <a:latin typeface="Times New Roman" pitchFamily="18" charset="0"/>
                <a:ea typeface="黑体" pitchFamily="49" charset="-122"/>
              </a:rPr>
              <a:t>外部存储器</a:t>
            </a:r>
            <a:endParaRPr kumimoji="1" lang="zh-CN" altLang="en-US" sz="2400" b="1">
              <a:solidFill>
                <a:srgbClr val="0000CC"/>
              </a:solidFill>
              <a:ea typeface="黑体" pitchFamily="49" charset="-122"/>
            </a:endParaRPr>
          </a:p>
        </p:txBody>
      </p:sp>
      <p:sp>
        <p:nvSpPr>
          <p:cNvPr id="883722" name="Text Box 11"/>
          <p:cNvSpPr txBox="1">
            <a:spLocks noChangeArrowheads="1"/>
          </p:cNvSpPr>
          <p:nvPr/>
        </p:nvSpPr>
        <p:spPr bwMode="auto">
          <a:xfrm>
            <a:off x="4284663" y="1620838"/>
            <a:ext cx="901700" cy="636587"/>
          </a:xfrm>
          <a:prstGeom prst="rect">
            <a:avLst/>
          </a:prstGeom>
          <a:solidFill>
            <a:schemeClr val="bg1"/>
          </a:solidFill>
          <a:ln w="9525">
            <a:solidFill>
              <a:srgbClr val="000000"/>
            </a:solidFill>
            <a:miter lim="800000"/>
            <a:headEnd/>
            <a:tailEnd/>
          </a:ln>
        </p:spPr>
        <p:txBody>
          <a:bodyPr lIns="0" tIns="0" rIns="0" bIns="0"/>
          <a:lstStyle/>
          <a:p>
            <a:pPr algn="ctr" eaLnBrk="1" hangingPunct="1">
              <a:lnSpc>
                <a:spcPct val="110000"/>
              </a:lnSpc>
            </a:pPr>
            <a:r>
              <a:rPr kumimoji="1" lang="zh-CN" altLang="en-US" sz="2200" b="1">
                <a:ea typeface="黑体" pitchFamily="49" charset="-122"/>
              </a:rPr>
              <a:t>寄存器</a:t>
            </a:r>
          </a:p>
        </p:txBody>
      </p:sp>
      <p:sp>
        <p:nvSpPr>
          <p:cNvPr id="883723" name="Text Box 13"/>
          <p:cNvSpPr txBox="1">
            <a:spLocks noChangeArrowheads="1"/>
          </p:cNvSpPr>
          <p:nvPr/>
        </p:nvSpPr>
        <p:spPr bwMode="auto">
          <a:xfrm>
            <a:off x="7219950" y="1268413"/>
            <a:ext cx="1614488" cy="652462"/>
          </a:xfrm>
          <a:prstGeom prst="rect">
            <a:avLst/>
          </a:prstGeom>
          <a:noFill/>
          <a:ln w="9525">
            <a:noFill/>
            <a:miter lim="800000"/>
            <a:headEnd/>
            <a:tailEnd/>
          </a:ln>
        </p:spPr>
        <p:txBody>
          <a:bodyPr lIns="116623" tIns="0" rIns="116623" bIns="0"/>
          <a:lstStyle/>
          <a:p>
            <a:pPr algn="ctr" eaLnBrk="1" hangingPunct="1">
              <a:lnSpc>
                <a:spcPct val="110000"/>
              </a:lnSpc>
            </a:pPr>
            <a:r>
              <a:rPr kumimoji="1" lang="zh-CN" altLang="en-US" sz="2200" b="1" dirty="0">
                <a:ea typeface="黑体" pitchFamily="49" charset="-122"/>
              </a:rPr>
              <a:t>典型容量</a:t>
            </a:r>
          </a:p>
        </p:txBody>
      </p:sp>
      <p:sp>
        <p:nvSpPr>
          <p:cNvPr id="883724" name="Text Box 14"/>
          <p:cNvSpPr txBox="1">
            <a:spLocks noChangeArrowheads="1"/>
          </p:cNvSpPr>
          <p:nvPr/>
        </p:nvSpPr>
        <p:spPr bwMode="auto">
          <a:xfrm>
            <a:off x="7227888" y="1808163"/>
            <a:ext cx="1530350"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&lt;1KB</a:t>
            </a:r>
          </a:p>
        </p:txBody>
      </p:sp>
      <p:sp>
        <p:nvSpPr>
          <p:cNvPr id="883725" name="Text Box 15"/>
          <p:cNvSpPr txBox="1">
            <a:spLocks noChangeArrowheads="1"/>
          </p:cNvSpPr>
          <p:nvPr/>
        </p:nvSpPr>
        <p:spPr bwMode="auto">
          <a:xfrm>
            <a:off x="7362825" y="2362200"/>
            <a:ext cx="1530350" cy="652463"/>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1MB</a:t>
            </a:r>
          </a:p>
        </p:txBody>
      </p:sp>
      <p:sp>
        <p:nvSpPr>
          <p:cNvPr id="883726" name="Text Box 16"/>
          <p:cNvSpPr txBox="1">
            <a:spLocks noChangeArrowheads="1"/>
          </p:cNvSpPr>
          <p:nvPr/>
        </p:nvSpPr>
        <p:spPr bwMode="auto">
          <a:xfrm>
            <a:off x="7046913" y="3014663"/>
            <a:ext cx="1871662"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256MB</a:t>
            </a:r>
            <a:r>
              <a:rPr kumimoji="1" lang="en-US" altLang="zh-CN" sz="1800" b="1">
                <a:ea typeface="华文新魏" pitchFamily="2" charset="-122"/>
              </a:rPr>
              <a:t>~</a:t>
            </a:r>
            <a:r>
              <a:rPr kumimoji="1" lang="en-US" altLang="zh-CN" sz="2200" b="1">
                <a:ea typeface="黑体" pitchFamily="49" charset="-122"/>
              </a:rPr>
              <a:t>1GB</a:t>
            </a:r>
          </a:p>
        </p:txBody>
      </p:sp>
      <p:sp>
        <p:nvSpPr>
          <p:cNvPr id="883727" name="Text Box 17"/>
          <p:cNvSpPr txBox="1">
            <a:spLocks noChangeArrowheads="1"/>
          </p:cNvSpPr>
          <p:nvPr/>
        </p:nvSpPr>
        <p:spPr bwMode="auto">
          <a:xfrm>
            <a:off x="7002463" y="3743325"/>
            <a:ext cx="2141537"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40GB</a:t>
            </a:r>
            <a:r>
              <a:rPr kumimoji="1" lang="en-US" altLang="zh-CN" sz="1800" b="1">
                <a:ea typeface="华文新魏" pitchFamily="2" charset="-122"/>
              </a:rPr>
              <a:t>~</a:t>
            </a:r>
            <a:r>
              <a:rPr kumimoji="1" lang="en-US" altLang="zh-CN" sz="2200" b="1">
                <a:ea typeface="黑体" pitchFamily="49" charset="-122"/>
              </a:rPr>
              <a:t>200GB</a:t>
            </a:r>
          </a:p>
        </p:txBody>
      </p:sp>
      <p:sp>
        <p:nvSpPr>
          <p:cNvPr id="883728" name="Text Box 18"/>
          <p:cNvSpPr txBox="1">
            <a:spLocks noChangeArrowheads="1"/>
          </p:cNvSpPr>
          <p:nvPr/>
        </p:nvSpPr>
        <p:spPr bwMode="auto">
          <a:xfrm>
            <a:off x="7361238" y="4464050"/>
            <a:ext cx="1755775" cy="652463"/>
          </a:xfrm>
          <a:prstGeom prst="rect">
            <a:avLst/>
          </a:prstGeom>
          <a:noFill/>
          <a:ln w="9525">
            <a:noFill/>
            <a:miter lim="800000"/>
            <a:headEnd/>
            <a:tailEnd/>
          </a:ln>
        </p:spPr>
        <p:txBody>
          <a:bodyPr lIns="0" tIns="0" rIns="0" bIns="0"/>
          <a:lstStyle/>
          <a:p>
            <a:pPr algn="just" eaLnBrk="1" hangingPunct="1">
              <a:lnSpc>
                <a:spcPct val="110000"/>
              </a:lnSpc>
            </a:pPr>
            <a:r>
              <a:rPr kumimoji="1" lang="en-US" altLang="zh-CN" sz="2200" b="1">
                <a:ea typeface="黑体" pitchFamily="49" charset="-122"/>
              </a:rPr>
              <a:t>10TB</a:t>
            </a:r>
            <a:r>
              <a:rPr kumimoji="1" lang="en-US" altLang="zh-CN" sz="1800" b="1">
                <a:ea typeface="华文新魏" pitchFamily="2" charset="-122"/>
              </a:rPr>
              <a:t>~</a:t>
            </a:r>
            <a:r>
              <a:rPr kumimoji="1" lang="en-US" altLang="zh-CN" sz="2200" b="1">
                <a:ea typeface="黑体" pitchFamily="49" charset="-122"/>
              </a:rPr>
              <a:t>100TB</a:t>
            </a:r>
          </a:p>
        </p:txBody>
      </p:sp>
      <p:sp>
        <p:nvSpPr>
          <p:cNvPr id="883729" name="Text Box 19"/>
          <p:cNvSpPr txBox="1">
            <a:spLocks noChangeArrowheads="1"/>
          </p:cNvSpPr>
          <p:nvPr/>
        </p:nvSpPr>
        <p:spPr bwMode="auto">
          <a:xfrm>
            <a:off x="282575" y="1290638"/>
            <a:ext cx="2263775" cy="652462"/>
          </a:xfrm>
          <a:prstGeom prst="rect">
            <a:avLst/>
          </a:prstGeom>
          <a:noFill/>
          <a:ln w="9525">
            <a:noFill/>
            <a:miter lim="800000"/>
            <a:headEnd/>
            <a:tailEnd/>
          </a:ln>
        </p:spPr>
        <p:txBody>
          <a:bodyPr lIns="116623" tIns="0" rIns="116623" bIns="0"/>
          <a:lstStyle/>
          <a:p>
            <a:pPr algn="ctr" eaLnBrk="1" hangingPunct="1">
              <a:lnSpc>
                <a:spcPct val="110000"/>
              </a:lnSpc>
            </a:pPr>
            <a:r>
              <a:rPr kumimoji="1" lang="zh-CN" altLang="en-US" sz="2200" b="1">
                <a:ea typeface="黑体" pitchFamily="49" charset="-122"/>
              </a:rPr>
              <a:t>典型存取时间</a:t>
            </a:r>
          </a:p>
        </p:txBody>
      </p:sp>
      <p:sp>
        <p:nvSpPr>
          <p:cNvPr id="883730" name="Text Box 20"/>
          <p:cNvSpPr txBox="1">
            <a:spLocks noChangeArrowheads="1"/>
          </p:cNvSpPr>
          <p:nvPr/>
        </p:nvSpPr>
        <p:spPr bwMode="auto">
          <a:xfrm>
            <a:off x="206375" y="1800225"/>
            <a:ext cx="2609850"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1ns(0.5</a:t>
            </a:r>
            <a:r>
              <a:rPr kumimoji="1" lang="en-US" altLang="zh-CN" sz="2200" b="1">
                <a:ea typeface="黑体" pitchFamily="49" charset="-122"/>
                <a:cs typeface="Times New Roman" pitchFamily="18" charset="0"/>
              </a:rPr>
              <a:t>~</a:t>
            </a:r>
            <a:r>
              <a:rPr kumimoji="1" lang="en-US" altLang="zh-CN" sz="2200" b="1">
                <a:ea typeface="黑体" pitchFamily="49" charset="-122"/>
              </a:rPr>
              <a:t>1cycles</a:t>
            </a:r>
            <a:r>
              <a:rPr kumimoji="1" lang="en-US" altLang="zh-CN" sz="1500" b="1">
                <a:solidFill>
                  <a:schemeClr val="hlink"/>
                </a:solidFill>
                <a:latin typeface="Times New Roman" pitchFamily="18" charset="0"/>
                <a:ea typeface="宋体" pitchFamily="2" charset="-122"/>
              </a:rPr>
              <a:t>)</a:t>
            </a:r>
            <a:endParaRPr kumimoji="1" lang="zh-CN" altLang="en-US" sz="2300" b="1">
              <a:solidFill>
                <a:schemeClr val="hlink"/>
              </a:solidFill>
              <a:ea typeface="宋体" pitchFamily="2" charset="-122"/>
            </a:endParaRPr>
          </a:p>
        </p:txBody>
      </p:sp>
      <p:sp>
        <p:nvSpPr>
          <p:cNvPr id="883731" name="Text Box 21"/>
          <p:cNvSpPr txBox="1">
            <a:spLocks noChangeArrowheads="1"/>
          </p:cNvSpPr>
          <p:nvPr/>
        </p:nvSpPr>
        <p:spPr bwMode="auto">
          <a:xfrm>
            <a:off x="206375" y="2347913"/>
            <a:ext cx="3105150"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2ns(1~3cycles)</a:t>
            </a:r>
          </a:p>
        </p:txBody>
      </p:sp>
      <p:sp>
        <p:nvSpPr>
          <p:cNvPr id="883732" name="Text Box 22"/>
          <p:cNvSpPr txBox="1">
            <a:spLocks noChangeArrowheads="1"/>
          </p:cNvSpPr>
          <p:nvPr/>
        </p:nvSpPr>
        <p:spPr bwMode="auto">
          <a:xfrm>
            <a:off x="115888" y="3024188"/>
            <a:ext cx="2925762"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10ns(10~100cycles)</a:t>
            </a:r>
            <a:endParaRPr kumimoji="1" lang="en-US" altLang="zh-CN" sz="1500" b="1">
              <a:solidFill>
                <a:schemeClr val="hlink"/>
              </a:solidFill>
              <a:latin typeface="Times New Roman" pitchFamily="18" charset="0"/>
              <a:ea typeface="宋体" pitchFamily="2" charset="-122"/>
            </a:endParaRPr>
          </a:p>
        </p:txBody>
      </p:sp>
      <p:sp>
        <p:nvSpPr>
          <p:cNvPr id="883733" name="Text Box 23"/>
          <p:cNvSpPr txBox="1">
            <a:spLocks noChangeArrowheads="1"/>
          </p:cNvSpPr>
          <p:nvPr/>
        </p:nvSpPr>
        <p:spPr bwMode="auto">
          <a:xfrm>
            <a:off x="115888" y="3789363"/>
            <a:ext cx="3060700" cy="650875"/>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000" b="1">
                <a:ea typeface="黑体" pitchFamily="49" charset="-122"/>
              </a:rPr>
              <a:t>10ms(10</a:t>
            </a:r>
            <a:r>
              <a:rPr kumimoji="1" lang="en-US" altLang="zh-CN" sz="2000" b="1" baseline="30000">
                <a:ea typeface="黑体" pitchFamily="49" charset="-122"/>
              </a:rPr>
              <a:t>7</a:t>
            </a:r>
            <a:r>
              <a:rPr kumimoji="1" lang="en-US" altLang="zh-CN" sz="2000" b="1">
                <a:ea typeface="华文新魏" pitchFamily="2" charset="-122"/>
              </a:rPr>
              <a:t>~10</a:t>
            </a:r>
            <a:r>
              <a:rPr kumimoji="1" lang="en-US" altLang="zh-CN" sz="2000" b="1" baseline="30000">
                <a:ea typeface="华文新魏" pitchFamily="2" charset="-122"/>
              </a:rPr>
              <a:t>8</a:t>
            </a:r>
            <a:r>
              <a:rPr kumimoji="1" lang="en-US" altLang="zh-CN" sz="2000" b="1">
                <a:ea typeface="华文新魏" pitchFamily="2" charset="-122"/>
              </a:rPr>
              <a:t>cycles)</a:t>
            </a:r>
            <a:endParaRPr kumimoji="1" lang="zh-CN" altLang="en-US" sz="2000" b="1">
              <a:ea typeface="华文新魏" pitchFamily="2" charset="-122"/>
            </a:endParaRPr>
          </a:p>
        </p:txBody>
      </p:sp>
      <p:sp>
        <p:nvSpPr>
          <p:cNvPr id="883734" name="Text Box 24"/>
          <p:cNvSpPr txBox="1">
            <a:spLocks noChangeArrowheads="1"/>
          </p:cNvSpPr>
          <p:nvPr/>
        </p:nvSpPr>
        <p:spPr bwMode="auto">
          <a:xfrm>
            <a:off x="115888" y="4418013"/>
            <a:ext cx="1889125"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10s(</a:t>
            </a:r>
            <a:r>
              <a:rPr kumimoji="1" lang="zh-CN" altLang="en-US" sz="2200" b="1">
                <a:ea typeface="黑体" pitchFamily="49" charset="-122"/>
              </a:rPr>
              <a:t>脱机</a:t>
            </a:r>
            <a:r>
              <a:rPr kumimoji="1" lang="en-US" altLang="zh-CN" sz="2200" b="1">
                <a:ea typeface="黑体" pitchFamily="49" charset="-122"/>
              </a:rPr>
              <a:t>)</a:t>
            </a:r>
          </a:p>
        </p:txBody>
      </p:sp>
      <p:sp>
        <p:nvSpPr>
          <p:cNvPr id="883735" name="Text Box 27"/>
          <p:cNvSpPr txBox="1">
            <a:spLocks noChangeArrowheads="1"/>
          </p:cNvSpPr>
          <p:nvPr/>
        </p:nvSpPr>
        <p:spPr bwMode="auto">
          <a:xfrm>
            <a:off x="655638" y="5854700"/>
            <a:ext cx="8191500" cy="36988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FF0066"/>
                </a:solidFill>
                <a:ea typeface="黑体" pitchFamily="49" charset="-122"/>
              </a:rPr>
              <a:t>列出的时间和容量会随时间变化，但数量级相对关系不变。</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idx="4294967295"/>
          </p:nvPr>
        </p:nvSpPr>
        <p:spPr>
          <a:xfrm>
            <a:off x="473075" y="128588"/>
            <a:ext cx="8142288" cy="474662"/>
          </a:xfrm>
          <a:noFill/>
        </p:spPr>
        <p:txBody>
          <a:bodyPr/>
          <a:lstStyle/>
          <a:p>
            <a:pPr eaLnBrk="1" hangingPunct="1"/>
            <a:r>
              <a:rPr lang="zh-CN" altLang="en-US" sz="3200"/>
              <a:t>层次化存储器结构（</a:t>
            </a:r>
            <a:r>
              <a:rPr lang="en-US" altLang="zh-CN" sz="3200"/>
              <a:t>Memory Hierarchy</a:t>
            </a:r>
            <a:r>
              <a:rPr lang="zh-CN" altLang="en-US" sz="3200"/>
              <a:t>）</a:t>
            </a:r>
          </a:p>
        </p:txBody>
      </p:sp>
      <p:sp>
        <p:nvSpPr>
          <p:cNvPr id="409603" name="Rectangle 3"/>
          <p:cNvSpPr>
            <a:spLocks noGrp="1" noChangeArrowheads="1"/>
          </p:cNvSpPr>
          <p:nvPr>
            <p:ph type="body" idx="4294967295"/>
          </p:nvPr>
        </p:nvSpPr>
        <p:spPr>
          <a:xfrm>
            <a:off x="341313" y="4594225"/>
            <a:ext cx="7921625" cy="2030413"/>
          </a:xfrm>
          <a:noFill/>
        </p:spPr>
        <p:txBody>
          <a:bodyPr/>
          <a:lstStyle/>
          <a:p>
            <a:pPr eaLnBrk="1" hangingPunct="1">
              <a:spcBef>
                <a:spcPct val="10000"/>
              </a:spcBef>
            </a:pPr>
            <a:r>
              <a:rPr lang="zh-CN" altLang="en-US" sz="2000" dirty="0">
                <a:latin typeface="微软雅黑" pitchFamily="34" charset="-122"/>
                <a:ea typeface="微软雅黑" pitchFamily="34" charset="-122"/>
              </a:rPr>
              <a:t>时间局部性（</a:t>
            </a:r>
            <a:r>
              <a:rPr lang="en-US" altLang="zh-CN" sz="2000" dirty="0">
                <a:latin typeface="微软雅黑" pitchFamily="34" charset="-122"/>
                <a:ea typeface="微软雅黑" pitchFamily="34" charset="-122"/>
              </a:rPr>
              <a:t>Temporal Locality</a:t>
            </a:r>
            <a:r>
              <a:rPr lang="zh-CN" altLang="en-US" sz="2000" dirty="0">
                <a:latin typeface="微软雅黑" pitchFamily="34" charset="-122"/>
                <a:ea typeface="微软雅黑" pitchFamily="34" charset="-122"/>
              </a:rPr>
              <a:t>）</a:t>
            </a:r>
          </a:p>
          <a:p>
            <a:pPr eaLnBrk="1" hangingPunct="1">
              <a:spcBef>
                <a:spcPct val="10000"/>
              </a:spcBef>
              <a:buFontTx/>
              <a:buNone/>
            </a:pPr>
            <a:r>
              <a:rPr lang="zh-CN" altLang="en-US" sz="2000" dirty="0">
                <a:solidFill>
                  <a:srgbClr val="CC0000"/>
                </a:solidFill>
                <a:latin typeface="微软雅黑" pitchFamily="34" charset="-122"/>
                <a:ea typeface="微软雅黑" pitchFamily="34" charset="-122"/>
              </a:rPr>
              <a:t>     含义：刚被访问过的单元很可能不久又被访问</a:t>
            </a:r>
            <a:endParaRPr lang="en-US" altLang="zh-CN" sz="2000" dirty="0">
              <a:latin typeface="微软雅黑" pitchFamily="34" charset="-122"/>
              <a:ea typeface="微软雅黑" pitchFamily="34" charset="-122"/>
            </a:endParaRPr>
          </a:p>
          <a:p>
            <a:pPr lvl="1" eaLnBrk="1" hangingPunct="1">
              <a:spcBef>
                <a:spcPct val="10000"/>
              </a:spcBef>
              <a:buFontTx/>
              <a:buNone/>
            </a:pPr>
            <a:r>
              <a:rPr lang="zh-CN" altLang="en-US" sz="2000" dirty="0">
                <a:latin typeface="微软雅黑" pitchFamily="34" charset="-122"/>
                <a:ea typeface="微软雅黑" pitchFamily="34" charset="-122"/>
              </a:rPr>
              <a:t>做法：让最近被访问过的信息保留在靠近</a:t>
            </a:r>
            <a:r>
              <a:rPr lang="en-US" altLang="zh-CN" sz="2000" dirty="0">
                <a:latin typeface="微软雅黑" pitchFamily="34" charset="-122"/>
                <a:ea typeface="微软雅黑" pitchFamily="34" charset="-122"/>
              </a:rPr>
              <a:t>CPU</a:t>
            </a:r>
            <a:r>
              <a:rPr lang="zh-CN" altLang="en-US" sz="2000" dirty="0">
                <a:latin typeface="微软雅黑" pitchFamily="34" charset="-122"/>
                <a:ea typeface="微软雅黑" pitchFamily="34" charset="-122"/>
              </a:rPr>
              <a:t>的存储器中</a:t>
            </a:r>
          </a:p>
          <a:p>
            <a:pPr eaLnBrk="1" hangingPunct="1">
              <a:spcBef>
                <a:spcPct val="10000"/>
              </a:spcBef>
            </a:pPr>
            <a:r>
              <a:rPr lang="zh-CN" altLang="en-US" sz="2000" dirty="0">
                <a:latin typeface="微软雅黑" pitchFamily="34" charset="-122"/>
                <a:ea typeface="微软雅黑" pitchFamily="34" charset="-122"/>
              </a:rPr>
              <a:t>空间局部性 （</a:t>
            </a:r>
            <a:r>
              <a:rPr lang="en-US" altLang="zh-CN" sz="2000" dirty="0">
                <a:latin typeface="微软雅黑" pitchFamily="34" charset="-122"/>
                <a:ea typeface="微软雅黑" pitchFamily="34" charset="-122"/>
              </a:rPr>
              <a:t>Spatial Locality</a:t>
            </a:r>
            <a:r>
              <a:rPr lang="zh-CN" altLang="en-US" sz="2000" dirty="0">
                <a:latin typeface="微软雅黑" pitchFamily="34" charset="-122"/>
                <a:ea typeface="微软雅黑" pitchFamily="34" charset="-122"/>
              </a:rPr>
              <a:t>）</a:t>
            </a:r>
          </a:p>
          <a:p>
            <a:pPr eaLnBrk="1" hangingPunct="1">
              <a:spcBef>
                <a:spcPct val="10000"/>
              </a:spcBef>
              <a:buFontTx/>
              <a:buNone/>
            </a:pPr>
            <a:r>
              <a:rPr lang="zh-CN" altLang="en-US" sz="2000" dirty="0">
                <a:solidFill>
                  <a:srgbClr val="CC0000"/>
                </a:solidFill>
                <a:latin typeface="微软雅黑" pitchFamily="34" charset="-122"/>
                <a:ea typeface="微软雅黑" pitchFamily="34" charset="-122"/>
              </a:rPr>
              <a:t>     含义：刚被访问过的单元的邻近单元很可能不久被访问</a:t>
            </a:r>
            <a:endParaRPr lang="en-US" altLang="zh-CN" sz="2000" dirty="0">
              <a:solidFill>
                <a:srgbClr val="CC0000"/>
              </a:solidFill>
              <a:latin typeface="微软雅黑" pitchFamily="34" charset="-122"/>
              <a:ea typeface="微软雅黑" pitchFamily="34" charset="-122"/>
            </a:endParaRPr>
          </a:p>
          <a:p>
            <a:pPr lvl="1" eaLnBrk="1" hangingPunct="1">
              <a:spcBef>
                <a:spcPct val="10000"/>
              </a:spcBef>
              <a:buFontTx/>
              <a:buNone/>
            </a:pPr>
            <a:r>
              <a:rPr lang="zh-CN" altLang="en-US" sz="2000" dirty="0">
                <a:latin typeface="微软雅黑" pitchFamily="34" charset="-122"/>
                <a:ea typeface="微软雅黑" pitchFamily="34" charset="-122"/>
              </a:rPr>
              <a:t>做法：将刚被访问过的单元的邻近单元调到靠近</a:t>
            </a:r>
            <a:r>
              <a:rPr lang="en-US" altLang="zh-CN" sz="2000" dirty="0">
                <a:latin typeface="微软雅黑" pitchFamily="34" charset="-122"/>
                <a:ea typeface="微软雅黑" pitchFamily="34" charset="-122"/>
              </a:rPr>
              <a:t>CPU</a:t>
            </a:r>
            <a:r>
              <a:rPr lang="zh-CN" altLang="en-US" sz="2000" dirty="0">
                <a:latin typeface="微软雅黑" pitchFamily="34" charset="-122"/>
                <a:ea typeface="微软雅黑" pitchFamily="34" charset="-122"/>
              </a:rPr>
              <a:t>的存储器中 </a:t>
            </a:r>
          </a:p>
        </p:txBody>
      </p:sp>
      <p:grpSp>
        <p:nvGrpSpPr>
          <p:cNvPr id="564228" name="Group 24"/>
          <p:cNvGrpSpPr>
            <a:grpSpLocks/>
          </p:cNvGrpSpPr>
          <p:nvPr/>
        </p:nvGrpSpPr>
        <p:grpSpPr bwMode="auto">
          <a:xfrm>
            <a:off x="1150938" y="863600"/>
            <a:ext cx="6913562" cy="1760538"/>
            <a:chOff x="553" y="1152"/>
            <a:chExt cx="3378" cy="1184"/>
          </a:xfrm>
        </p:grpSpPr>
        <p:sp>
          <p:nvSpPr>
            <p:cNvPr id="564229" name="Rectangle 4"/>
            <p:cNvSpPr>
              <a:spLocks noChangeArrowheads="1"/>
            </p:cNvSpPr>
            <p:nvPr/>
          </p:nvSpPr>
          <p:spPr bwMode="auto">
            <a:xfrm>
              <a:off x="1722" y="1296"/>
              <a:ext cx="800" cy="896"/>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30" name="Rectangle 5"/>
            <p:cNvSpPr>
              <a:spLocks noChangeArrowheads="1"/>
            </p:cNvSpPr>
            <p:nvPr/>
          </p:nvSpPr>
          <p:spPr bwMode="auto">
            <a:xfrm>
              <a:off x="3114" y="1152"/>
              <a:ext cx="752" cy="1184"/>
            </a:xfrm>
            <a:prstGeom prst="rect">
              <a:avLst/>
            </a:prstGeom>
            <a:noFill/>
            <a:ln w="254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31" name="Rectangle 6"/>
            <p:cNvSpPr>
              <a:spLocks noChangeArrowheads="1"/>
            </p:cNvSpPr>
            <p:nvPr/>
          </p:nvSpPr>
          <p:spPr bwMode="auto">
            <a:xfrm>
              <a:off x="3148" y="1161"/>
              <a:ext cx="727" cy="429"/>
            </a:xfrm>
            <a:prstGeom prst="rect">
              <a:avLst/>
            </a:prstGeom>
            <a:noFill/>
            <a:ln w="12700">
              <a:noFill/>
              <a:miter lim="800000"/>
              <a:headEnd/>
              <a:tailEnd/>
            </a:ln>
          </p:spPr>
          <p:txBody>
            <a:bodyPr wrap="none" lIns="90488" tIns="44450" rIns="90488" bIns="44450">
              <a:spAutoFit/>
            </a:bodyPr>
            <a:lstStyle/>
            <a:p>
              <a:pPr algn="ctr"/>
              <a:r>
                <a:rPr lang="en-US" altLang="zh-CN" sz="1800" b="1">
                  <a:ea typeface="宋体" pitchFamily="2" charset="-122"/>
                </a:rPr>
                <a:t>Lower</a:t>
              </a:r>
              <a:r>
                <a:rPr lang="en-US" altLang="zh-CN" b="1">
                  <a:latin typeface="Times New Roman" pitchFamily="18" charset="0"/>
                  <a:ea typeface="宋体" pitchFamily="2" charset="-122"/>
                </a:rPr>
                <a:t> </a:t>
              </a:r>
              <a:r>
                <a:rPr lang="en-US" altLang="zh-CN" sz="1800" b="1">
                  <a:ea typeface="宋体" pitchFamily="2" charset="-122"/>
                </a:rPr>
                <a:t>Level</a:t>
              </a:r>
            </a:p>
            <a:p>
              <a:pPr algn="ctr"/>
              <a:r>
                <a:rPr lang="en-US" altLang="zh-CN" sz="1800" b="1">
                  <a:ea typeface="宋体" pitchFamily="2" charset="-122"/>
                </a:rPr>
                <a:t>Memory</a:t>
              </a:r>
            </a:p>
          </p:txBody>
        </p:sp>
        <p:sp>
          <p:nvSpPr>
            <p:cNvPr id="564232" name="Rectangle 7"/>
            <p:cNvSpPr>
              <a:spLocks noChangeArrowheads="1"/>
            </p:cNvSpPr>
            <p:nvPr/>
          </p:nvSpPr>
          <p:spPr bwMode="auto">
            <a:xfrm>
              <a:off x="1752" y="1305"/>
              <a:ext cx="728" cy="429"/>
            </a:xfrm>
            <a:prstGeom prst="rect">
              <a:avLst/>
            </a:prstGeom>
            <a:noFill/>
            <a:ln w="12700">
              <a:noFill/>
              <a:miter lim="800000"/>
              <a:headEnd/>
              <a:tailEnd/>
            </a:ln>
          </p:spPr>
          <p:txBody>
            <a:bodyPr wrap="none" lIns="90488" tIns="44450" rIns="90488" bIns="44450">
              <a:spAutoFit/>
            </a:bodyPr>
            <a:lstStyle/>
            <a:p>
              <a:pPr algn="ctr"/>
              <a:r>
                <a:rPr lang="en-US" altLang="zh-CN" sz="1800" b="1">
                  <a:ea typeface="宋体" pitchFamily="2" charset="-122"/>
                </a:rPr>
                <a:t>Upper Level</a:t>
              </a:r>
            </a:p>
            <a:p>
              <a:pPr algn="ctr"/>
              <a:r>
                <a:rPr lang="en-US" altLang="zh-CN" sz="1800" b="1">
                  <a:ea typeface="宋体" pitchFamily="2" charset="-122"/>
                </a:rPr>
                <a:t>Memory</a:t>
              </a:r>
            </a:p>
          </p:txBody>
        </p:sp>
        <p:sp>
          <p:nvSpPr>
            <p:cNvPr id="564233" name="Line 8"/>
            <p:cNvSpPr>
              <a:spLocks noChangeShapeType="1"/>
            </p:cNvSpPr>
            <p:nvPr/>
          </p:nvSpPr>
          <p:spPr bwMode="auto">
            <a:xfrm flipH="1">
              <a:off x="554" y="1528"/>
              <a:ext cx="1168"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64234" name="Rectangle 9"/>
            <p:cNvSpPr>
              <a:spLocks noChangeArrowheads="1"/>
            </p:cNvSpPr>
            <p:nvPr/>
          </p:nvSpPr>
          <p:spPr bwMode="auto">
            <a:xfrm>
              <a:off x="793" y="1336"/>
              <a:ext cx="491" cy="244"/>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To CPU</a:t>
              </a:r>
            </a:p>
          </p:txBody>
        </p:sp>
        <p:sp>
          <p:nvSpPr>
            <p:cNvPr id="564235" name="Line 10"/>
            <p:cNvSpPr>
              <a:spLocks noChangeShapeType="1"/>
            </p:cNvSpPr>
            <p:nvPr/>
          </p:nvSpPr>
          <p:spPr bwMode="auto">
            <a:xfrm>
              <a:off x="570" y="2008"/>
              <a:ext cx="1136" cy="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64236" name="Rectangle 11"/>
            <p:cNvSpPr>
              <a:spLocks noChangeArrowheads="1"/>
            </p:cNvSpPr>
            <p:nvPr/>
          </p:nvSpPr>
          <p:spPr bwMode="auto">
            <a:xfrm>
              <a:off x="553" y="1816"/>
              <a:ext cx="634" cy="245"/>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From CPU</a:t>
              </a:r>
            </a:p>
          </p:txBody>
        </p:sp>
        <p:sp>
          <p:nvSpPr>
            <p:cNvPr id="564237" name="Line 12"/>
            <p:cNvSpPr>
              <a:spLocks noChangeShapeType="1"/>
            </p:cNvSpPr>
            <p:nvPr/>
          </p:nvSpPr>
          <p:spPr bwMode="auto">
            <a:xfrm>
              <a:off x="2538" y="1720"/>
              <a:ext cx="560" cy="0"/>
            </a:xfrm>
            <a:prstGeom prst="line">
              <a:avLst/>
            </a:prstGeom>
            <a:noFill/>
            <a:ln w="25400">
              <a:solidFill>
                <a:schemeClr val="tx1"/>
              </a:solidFill>
              <a:round/>
              <a:headEnd type="triangle" w="med" len="med"/>
              <a:tailEnd type="triangle" w="med" len="med"/>
            </a:ln>
          </p:spPr>
          <p:txBody>
            <a:bodyPr wrap="none" anchor="ctr"/>
            <a:lstStyle/>
            <a:p>
              <a:endParaRPr lang="zh-CN" altLang="en-US"/>
            </a:p>
          </p:txBody>
        </p:sp>
        <p:sp>
          <p:nvSpPr>
            <p:cNvPr id="564238" name="Rectangle 13"/>
            <p:cNvSpPr>
              <a:spLocks noChangeArrowheads="1"/>
            </p:cNvSpPr>
            <p:nvPr/>
          </p:nvSpPr>
          <p:spPr bwMode="auto">
            <a:xfrm>
              <a:off x="1814" y="1868"/>
              <a:ext cx="568" cy="232"/>
            </a:xfrm>
            <a:prstGeom prst="rect">
              <a:avLst/>
            </a:prstGeom>
            <a:solidFill>
              <a:schemeClr val="accent1"/>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39" name="Rectangle 14"/>
            <p:cNvSpPr>
              <a:spLocks noChangeArrowheads="1"/>
            </p:cNvSpPr>
            <p:nvPr/>
          </p:nvSpPr>
          <p:spPr bwMode="auto">
            <a:xfrm>
              <a:off x="1897" y="1687"/>
              <a:ext cx="498" cy="244"/>
            </a:xfrm>
            <a:prstGeom prst="rect">
              <a:avLst/>
            </a:prstGeom>
            <a:noFill/>
            <a:ln w="12700">
              <a:noFill/>
              <a:miter lim="800000"/>
              <a:headEnd/>
              <a:tailEnd/>
            </a:ln>
          </p:spPr>
          <p:txBody>
            <a:bodyPr wrap="none" lIns="90488" tIns="44450" rIns="90488" bIns="44450">
              <a:spAutoFit/>
            </a:bodyPr>
            <a:lstStyle/>
            <a:p>
              <a:r>
                <a:rPr lang="en-US" altLang="zh-CN" sz="1800" b="1">
                  <a:ea typeface="宋体" pitchFamily="2" charset="-122"/>
                </a:rPr>
                <a:t>Block X</a:t>
              </a:r>
            </a:p>
          </p:txBody>
        </p:sp>
        <p:sp>
          <p:nvSpPr>
            <p:cNvPr id="564240" name="Rectangle 15"/>
            <p:cNvSpPr>
              <a:spLocks noChangeArrowheads="1"/>
            </p:cNvSpPr>
            <p:nvPr/>
          </p:nvSpPr>
          <p:spPr bwMode="auto">
            <a:xfrm>
              <a:off x="3206" y="2060"/>
              <a:ext cx="568" cy="232"/>
            </a:xfrm>
            <a:prstGeom prst="rect">
              <a:avLst/>
            </a:prstGeom>
            <a:solidFill>
              <a:schemeClr val="hlink"/>
            </a:solidFill>
            <a:ln w="12700">
              <a:solidFill>
                <a:schemeClr val="tx1"/>
              </a:solidFill>
              <a:miter lim="800000"/>
              <a:headEnd/>
              <a:tailEnd/>
            </a:ln>
          </p:spPr>
          <p:txBody>
            <a:bodyPr wrap="none" anchor="ctr"/>
            <a:lstStyle/>
            <a:p>
              <a:pPr eaLnBrk="1" hangingPunct="1">
                <a:spcBef>
                  <a:spcPct val="50000"/>
                </a:spcBef>
              </a:pPr>
              <a:endParaRPr kumimoji="1" lang="zh-CN" altLang="en-US" sz="1800" b="1" i="1">
                <a:solidFill>
                  <a:srgbClr val="666699"/>
                </a:solidFill>
                <a:ea typeface="华文新魏" pitchFamily="2" charset="-122"/>
              </a:endParaRPr>
            </a:p>
          </p:txBody>
        </p:sp>
        <p:sp>
          <p:nvSpPr>
            <p:cNvPr id="564241" name="Rectangle 16"/>
            <p:cNvSpPr>
              <a:spLocks noChangeArrowheads="1"/>
            </p:cNvSpPr>
            <p:nvPr/>
          </p:nvSpPr>
          <p:spPr bwMode="auto">
            <a:xfrm>
              <a:off x="3289" y="1879"/>
              <a:ext cx="642" cy="245"/>
            </a:xfrm>
            <a:prstGeom prst="rect">
              <a:avLst/>
            </a:prstGeom>
            <a:noFill/>
            <a:ln w="12700">
              <a:noFill/>
              <a:miter lim="800000"/>
              <a:headEnd/>
              <a:tailEnd/>
            </a:ln>
          </p:spPr>
          <p:txBody>
            <a:bodyPr lIns="90488" tIns="44450" rIns="90488" bIns="44450">
              <a:spAutoFit/>
            </a:bodyPr>
            <a:lstStyle/>
            <a:p>
              <a:r>
                <a:rPr lang="en-US" altLang="zh-CN" sz="1800" b="1">
                  <a:ea typeface="宋体" pitchFamily="2" charset="-122"/>
                </a:rPr>
                <a:t>Block Y</a:t>
              </a:r>
            </a:p>
          </p:txBody>
        </p:sp>
        <p:sp>
          <p:nvSpPr>
            <p:cNvPr id="564242" name="Line 17"/>
            <p:cNvSpPr>
              <a:spLocks noChangeShapeType="1"/>
            </p:cNvSpPr>
            <p:nvPr/>
          </p:nvSpPr>
          <p:spPr bwMode="auto">
            <a:xfrm>
              <a:off x="2098" y="1872"/>
              <a:ext cx="0" cy="224"/>
            </a:xfrm>
            <a:prstGeom prst="line">
              <a:avLst/>
            </a:prstGeom>
            <a:noFill/>
            <a:ln w="25400">
              <a:solidFill>
                <a:schemeClr val="tx1"/>
              </a:solidFill>
              <a:round/>
              <a:headEnd/>
              <a:tailEnd/>
            </a:ln>
          </p:spPr>
          <p:txBody>
            <a:bodyPr wrap="none" anchor="ctr"/>
            <a:lstStyle/>
            <a:p>
              <a:endParaRPr lang="zh-CN" altLang="en-US"/>
            </a:p>
          </p:txBody>
        </p:sp>
        <p:sp>
          <p:nvSpPr>
            <p:cNvPr id="564243" name="Line 18"/>
            <p:cNvSpPr>
              <a:spLocks noChangeShapeType="1"/>
            </p:cNvSpPr>
            <p:nvPr/>
          </p:nvSpPr>
          <p:spPr bwMode="auto">
            <a:xfrm>
              <a:off x="2242" y="1872"/>
              <a:ext cx="0" cy="224"/>
            </a:xfrm>
            <a:prstGeom prst="line">
              <a:avLst/>
            </a:prstGeom>
            <a:noFill/>
            <a:ln w="25400">
              <a:solidFill>
                <a:schemeClr val="tx1"/>
              </a:solidFill>
              <a:round/>
              <a:headEnd/>
              <a:tailEnd/>
            </a:ln>
          </p:spPr>
          <p:txBody>
            <a:bodyPr wrap="none" anchor="ctr"/>
            <a:lstStyle/>
            <a:p>
              <a:endParaRPr lang="zh-CN" altLang="en-US"/>
            </a:p>
          </p:txBody>
        </p:sp>
        <p:sp>
          <p:nvSpPr>
            <p:cNvPr id="564244" name="Line 19"/>
            <p:cNvSpPr>
              <a:spLocks noChangeShapeType="1"/>
            </p:cNvSpPr>
            <p:nvPr/>
          </p:nvSpPr>
          <p:spPr bwMode="auto">
            <a:xfrm>
              <a:off x="1954" y="1872"/>
              <a:ext cx="0" cy="224"/>
            </a:xfrm>
            <a:prstGeom prst="line">
              <a:avLst/>
            </a:prstGeom>
            <a:noFill/>
            <a:ln w="25400">
              <a:solidFill>
                <a:schemeClr val="tx1"/>
              </a:solidFill>
              <a:round/>
              <a:headEnd/>
              <a:tailEnd/>
            </a:ln>
          </p:spPr>
          <p:txBody>
            <a:bodyPr wrap="none" anchor="ctr"/>
            <a:lstStyle/>
            <a:p>
              <a:endParaRPr lang="zh-CN" altLang="en-US"/>
            </a:p>
          </p:txBody>
        </p:sp>
        <p:sp>
          <p:nvSpPr>
            <p:cNvPr id="564245" name="Line 20"/>
            <p:cNvSpPr>
              <a:spLocks noChangeShapeType="1"/>
            </p:cNvSpPr>
            <p:nvPr/>
          </p:nvSpPr>
          <p:spPr bwMode="auto">
            <a:xfrm>
              <a:off x="3490" y="2064"/>
              <a:ext cx="0" cy="224"/>
            </a:xfrm>
            <a:prstGeom prst="line">
              <a:avLst/>
            </a:prstGeom>
            <a:noFill/>
            <a:ln w="25400">
              <a:solidFill>
                <a:schemeClr val="tx1"/>
              </a:solidFill>
              <a:round/>
              <a:headEnd/>
              <a:tailEnd/>
            </a:ln>
          </p:spPr>
          <p:txBody>
            <a:bodyPr wrap="none" anchor="ctr"/>
            <a:lstStyle/>
            <a:p>
              <a:endParaRPr lang="zh-CN" altLang="en-US"/>
            </a:p>
          </p:txBody>
        </p:sp>
        <p:sp>
          <p:nvSpPr>
            <p:cNvPr id="564246" name="Line 21"/>
            <p:cNvSpPr>
              <a:spLocks noChangeShapeType="1"/>
            </p:cNvSpPr>
            <p:nvPr/>
          </p:nvSpPr>
          <p:spPr bwMode="auto">
            <a:xfrm>
              <a:off x="3634" y="2064"/>
              <a:ext cx="0" cy="224"/>
            </a:xfrm>
            <a:prstGeom prst="line">
              <a:avLst/>
            </a:prstGeom>
            <a:noFill/>
            <a:ln w="25400">
              <a:solidFill>
                <a:schemeClr val="tx1"/>
              </a:solidFill>
              <a:round/>
              <a:headEnd/>
              <a:tailEnd/>
            </a:ln>
          </p:spPr>
          <p:txBody>
            <a:bodyPr wrap="none" anchor="ctr"/>
            <a:lstStyle/>
            <a:p>
              <a:endParaRPr lang="zh-CN" altLang="en-US"/>
            </a:p>
          </p:txBody>
        </p:sp>
        <p:sp>
          <p:nvSpPr>
            <p:cNvPr id="564247" name="Line 22"/>
            <p:cNvSpPr>
              <a:spLocks noChangeShapeType="1"/>
            </p:cNvSpPr>
            <p:nvPr/>
          </p:nvSpPr>
          <p:spPr bwMode="auto">
            <a:xfrm>
              <a:off x="3346" y="2064"/>
              <a:ext cx="0" cy="224"/>
            </a:xfrm>
            <a:prstGeom prst="line">
              <a:avLst/>
            </a:prstGeom>
            <a:noFill/>
            <a:ln w="25400">
              <a:solidFill>
                <a:schemeClr val="tx1"/>
              </a:solidFill>
              <a:round/>
              <a:headEnd/>
              <a:tailEnd/>
            </a:ln>
          </p:spPr>
          <p:txBody>
            <a:bodyPr wrap="none" anchor="ctr"/>
            <a:lstStyle/>
            <a:p>
              <a:endParaRPr lang="zh-CN" altLang="en-US"/>
            </a:p>
          </p:txBody>
        </p:sp>
      </p:grpSp>
      <p:sp>
        <p:nvSpPr>
          <p:cNvPr id="409623" name="Rectangle 23"/>
          <p:cNvSpPr>
            <a:spLocks noChangeArrowheads="1"/>
          </p:cNvSpPr>
          <p:nvPr/>
        </p:nvSpPr>
        <p:spPr bwMode="auto">
          <a:xfrm>
            <a:off x="350838" y="2663825"/>
            <a:ext cx="7362825" cy="1309688"/>
          </a:xfrm>
          <a:prstGeom prst="rect">
            <a:avLst/>
          </a:prstGeom>
          <a:noFill/>
          <a:ln w="9525">
            <a:noFill/>
            <a:miter lim="800000"/>
            <a:headEnd/>
            <a:tailEnd/>
          </a:ln>
        </p:spPr>
        <p:txBody>
          <a:bodyPr lIns="0" tIns="0" rIns="0" bIns="0">
            <a:spAutoFit/>
          </a:bodyPr>
          <a:lstStyle/>
          <a:p>
            <a:pPr eaLnBrk="1" hangingPunct="1">
              <a:spcBef>
                <a:spcPct val="10000"/>
              </a:spcBef>
              <a:buFont typeface="Wingdings" pitchFamily="2" charset="2"/>
              <a:buNone/>
            </a:pPr>
            <a:r>
              <a:rPr kumimoji="1" lang="zh-CN" altLang="en-US" sz="2000" b="1">
                <a:latin typeface="微软雅黑" pitchFamily="34" charset="-122"/>
                <a:ea typeface="微软雅黑" pitchFamily="34" charset="-122"/>
              </a:rPr>
              <a:t>数据总是在相邻两层之间</a:t>
            </a:r>
            <a:r>
              <a:rPr kumimoji="1" lang="zh-CN" altLang="en-US" sz="2000" b="1">
                <a:solidFill>
                  <a:srgbClr val="CC0000"/>
                </a:solidFill>
                <a:latin typeface="微软雅黑" pitchFamily="34" charset="-122"/>
                <a:ea typeface="微软雅黑" pitchFamily="34" charset="-122"/>
              </a:rPr>
              <a:t>复制传送</a:t>
            </a:r>
          </a:p>
          <a:p>
            <a:pPr eaLnBrk="1" hangingPunct="1">
              <a:spcBef>
                <a:spcPct val="10000"/>
              </a:spcBef>
              <a:buFont typeface="Wingdings" pitchFamily="2" charset="2"/>
              <a:buNone/>
            </a:pPr>
            <a:r>
              <a:rPr kumimoji="1" lang="en-US" altLang="zh-CN" sz="2000" b="1">
                <a:solidFill>
                  <a:srgbClr val="000099"/>
                </a:solidFill>
                <a:latin typeface="微软雅黑" pitchFamily="34" charset="-122"/>
                <a:ea typeface="微软雅黑" pitchFamily="34" charset="-122"/>
              </a:rPr>
              <a:t>   Upper Level: </a:t>
            </a:r>
            <a:r>
              <a:rPr kumimoji="1" lang="zh-CN" altLang="en-US" sz="2000" b="1">
                <a:solidFill>
                  <a:srgbClr val="000099"/>
                </a:solidFill>
                <a:latin typeface="微软雅黑" pitchFamily="34" charset="-122"/>
                <a:ea typeface="微软雅黑" pitchFamily="34" charset="-122"/>
              </a:rPr>
              <a:t>上层更靠</a:t>
            </a:r>
            <a:r>
              <a:rPr kumimoji="1" lang="en-US" altLang="zh-CN" sz="2000" b="1">
                <a:solidFill>
                  <a:srgbClr val="000099"/>
                </a:solidFill>
                <a:latin typeface="微软雅黑" pitchFamily="34" charset="-122"/>
                <a:ea typeface="微软雅黑" pitchFamily="34" charset="-122"/>
              </a:rPr>
              <a:t>CPU</a:t>
            </a:r>
          </a:p>
          <a:p>
            <a:pPr eaLnBrk="1" hangingPunct="1">
              <a:spcBef>
                <a:spcPct val="10000"/>
              </a:spcBef>
              <a:buFont typeface="Wingdings" pitchFamily="2" charset="2"/>
              <a:buNone/>
            </a:pPr>
            <a:r>
              <a:rPr kumimoji="1" lang="en-US" altLang="zh-CN" sz="2000" b="1">
                <a:solidFill>
                  <a:srgbClr val="000099"/>
                </a:solidFill>
                <a:latin typeface="微软雅黑" pitchFamily="34" charset="-122"/>
                <a:ea typeface="微软雅黑" pitchFamily="34" charset="-122"/>
              </a:rPr>
              <a:t>   Lower Level: </a:t>
            </a:r>
            <a:r>
              <a:rPr kumimoji="1" lang="zh-CN" altLang="en-US" sz="2000" b="1">
                <a:solidFill>
                  <a:srgbClr val="000099"/>
                </a:solidFill>
                <a:latin typeface="微软雅黑" pitchFamily="34" charset="-122"/>
                <a:ea typeface="微软雅黑" pitchFamily="34" charset="-122"/>
              </a:rPr>
              <a:t>下层更远离</a:t>
            </a:r>
            <a:r>
              <a:rPr kumimoji="1" lang="en-US" altLang="zh-CN" sz="2000" b="1">
                <a:solidFill>
                  <a:srgbClr val="000099"/>
                </a:solidFill>
                <a:latin typeface="微软雅黑" pitchFamily="34" charset="-122"/>
                <a:ea typeface="微软雅黑" pitchFamily="34" charset="-122"/>
              </a:rPr>
              <a:t>CPU</a:t>
            </a:r>
          </a:p>
          <a:p>
            <a:pPr eaLnBrk="1" hangingPunct="1">
              <a:spcBef>
                <a:spcPct val="10000"/>
              </a:spcBef>
              <a:buFont typeface="Wingdings" pitchFamily="2" charset="2"/>
              <a:buNone/>
            </a:pPr>
            <a:r>
              <a:rPr kumimoji="1" lang="en-US" altLang="zh-CN" sz="2000" b="1">
                <a:latin typeface="微软雅黑" pitchFamily="34" charset="-122"/>
                <a:ea typeface="微软雅黑" pitchFamily="34" charset="-122"/>
              </a:rPr>
              <a:t>Block: </a:t>
            </a:r>
            <a:r>
              <a:rPr kumimoji="1" lang="zh-CN" altLang="en-US" sz="2000" b="1">
                <a:latin typeface="微软雅黑" pitchFamily="34" charset="-122"/>
                <a:ea typeface="微软雅黑" pitchFamily="34" charset="-122"/>
              </a:rPr>
              <a:t>最小传送单位是定长块，互为副本</a:t>
            </a:r>
          </a:p>
        </p:txBody>
      </p:sp>
      <p:sp>
        <p:nvSpPr>
          <p:cNvPr id="409625" name="Text Box 25"/>
          <p:cNvSpPr txBox="1">
            <a:spLocks noChangeArrowheads="1"/>
          </p:cNvSpPr>
          <p:nvPr/>
        </p:nvSpPr>
        <p:spPr bwMode="auto">
          <a:xfrm>
            <a:off x="250825" y="4186238"/>
            <a:ext cx="5772150" cy="3048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问题：为什么这种层次化结构是有效的？</a:t>
            </a:r>
          </a:p>
        </p:txBody>
      </p:sp>
      <p:sp>
        <p:nvSpPr>
          <p:cNvPr id="564250" name="Text Box 26"/>
          <p:cNvSpPr txBox="1">
            <a:spLocks noChangeArrowheads="1"/>
          </p:cNvSpPr>
          <p:nvPr/>
        </p:nvSpPr>
        <p:spPr bwMode="auto">
          <a:xfrm>
            <a:off x="5111750" y="2889250"/>
            <a:ext cx="3646488" cy="304800"/>
          </a:xfrm>
          <a:prstGeom prst="rect">
            <a:avLst/>
          </a:prstGeom>
          <a:noFill/>
          <a:ln w="9525">
            <a:noFill/>
            <a:miter lim="800000"/>
            <a:headEnd/>
            <a:tailEnd/>
          </a:ln>
          <a:effectLst/>
        </p:spPr>
        <p:txBody>
          <a:bodyPr lIns="0" tIns="0" rIns="0" bIns="0">
            <a:spAutoFit/>
          </a:bodyPr>
          <a:lstStyle/>
          <a:p>
            <a:pPr eaLnBrk="1" hangingPunct="1">
              <a:spcBef>
                <a:spcPct val="50000"/>
              </a:spcBef>
            </a:pPr>
            <a:r>
              <a:rPr kumimoji="1" lang="zh-CN" altLang="en-US" sz="2000" b="1">
                <a:solidFill>
                  <a:srgbClr val="008000"/>
                </a:solidFill>
                <a:ea typeface="黑体" pitchFamily="49" charset="-122"/>
              </a:rPr>
              <a:t>相当于工厂中设置了多级仓库！</a:t>
            </a:r>
          </a:p>
        </p:txBody>
      </p:sp>
      <p:grpSp>
        <p:nvGrpSpPr>
          <p:cNvPr id="564251" name="Group 27"/>
          <p:cNvGrpSpPr>
            <a:grpSpLocks/>
          </p:cNvGrpSpPr>
          <p:nvPr/>
        </p:nvGrpSpPr>
        <p:grpSpPr bwMode="auto">
          <a:xfrm>
            <a:off x="4821238" y="3563938"/>
            <a:ext cx="4141787" cy="1301750"/>
            <a:chOff x="3334" y="2245"/>
            <a:chExt cx="2426" cy="820"/>
          </a:xfrm>
        </p:grpSpPr>
        <p:sp>
          <p:nvSpPr>
            <p:cNvPr id="409626" name="Text Box 26"/>
            <p:cNvSpPr txBox="1">
              <a:spLocks noChangeArrowheads="1"/>
            </p:cNvSpPr>
            <p:nvPr/>
          </p:nvSpPr>
          <p:spPr bwMode="auto">
            <a:xfrm>
              <a:off x="4014" y="2245"/>
              <a:ext cx="1746" cy="820"/>
            </a:xfrm>
            <a:prstGeom prst="rect">
              <a:avLst/>
            </a:prstGeom>
            <a:noFill/>
            <a:ln w="9525">
              <a:solidFill>
                <a:schemeClr val="tx1"/>
              </a:solidFill>
              <a:miter lim="800000"/>
              <a:headEnd/>
              <a:tailEnd/>
            </a:ln>
          </p:spPr>
          <p:txBody>
            <a:bodyPr lIns="36000" tIns="36000" rIns="36000" bIns="36000">
              <a:spAutoFit/>
            </a:bodyPr>
            <a:lstStyle/>
            <a:p>
              <a:pPr eaLnBrk="1" hangingPunct="1">
                <a:spcBef>
                  <a:spcPct val="50000"/>
                </a:spcBef>
              </a:pPr>
              <a:r>
                <a:rPr kumimoji="1" lang="zh-CN" altLang="en-US" sz="2000" b="1" dirty="0">
                  <a:solidFill>
                    <a:srgbClr val="0000FF"/>
                  </a:solidFill>
                  <a:ea typeface="微软雅黑" pitchFamily="34" charset="-122"/>
                </a:rPr>
                <a:t>程序访问局部化特点！</a:t>
              </a:r>
            </a:p>
            <a:p>
              <a:pPr eaLnBrk="1" hangingPunct="1"/>
              <a:r>
                <a:rPr kumimoji="1" lang="zh-CN" altLang="en-US" sz="2000" b="1" dirty="0">
                  <a:solidFill>
                    <a:srgbClr val="0000FF"/>
                  </a:solidFill>
                  <a:ea typeface="微软雅黑" pitchFamily="34" charset="-122"/>
                </a:rPr>
                <a:t>例如，写论文时图书馆借参考书：欲借书附近的书也是欲借书！</a:t>
              </a:r>
            </a:p>
          </p:txBody>
        </p:sp>
        <p:sp>
          <p:nvSpPr>
            <p:cNvPr id="564253" name="Line 29"/>
            <p:cNvSpPr>
              <a:spLocks noChangeShapeType="1"/>
            </p:cNvSpPr>
            <p:nvPr/>
          </p:nvSpPr>
          <p:spPr bwMode="auto">
            <a:xfrm flipV="1">
              <a:off x="3334" y="2557"/>
              <a:ext cx="680" cy="198"/>
            </a:xfrm>
            <a:prstGeom prst="line">
              <a:avLst/>
            </a:prstGeom>
            <a:noFill/>
            <a:ln w="9525">
              <a:solidFill>
                <a:schemeClr val="tx1"/>
              </a:solidFill>
              <a:round/>
              <a:headEnd/>
              <a:tailEnd type="triangle" w="med" len="med"/>
            </a:ln>
            <a:effectLst/>
          </p:spPr>
          <p:txBody>
            <a:bodyPr lIns="0" tIns="0" rIns="0" bIns="0">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23">
                                            <p:txEl>
                                              <p:pRg st="0" end="0"/>
                                            </p:txEl>
                                          </p:spTgt>
                                        </p:tgtEl>
                                        <p:attrNameLst>
                                          <p:attrName>style.visibility</p:attrName>
                                        </p:attrNameLst>
                                      </p:cBhvr>
                                      <p:to>
                                        <p:strVal val="visible"/>
                                      </p:to>
                                    </p:set>
                                    <p:animEffect transition="in" filter="blinds(horizontal)">
                                      <p:cBhvr>
                                        <p:cTn id="7" dur="500"/>
                                        <p:tgtEl>
                                          <p:spTgt spid="4096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23">
                                            <p:txEl>
                                              <p:pRg st="1" end="1"/>
                                            </p:txEl>
                                          </p:spTgt>
                                        </p:tgtEl>
                                        <p:attrNameLst>
                                          <p:attrName>style.visibility</p:attrName>
                                        </p:attrNameLst>
                                      </p:cBhvr>
                                      <p:to>
                                        <p:strVal val="visible"/>
                                      </p:to>
                                    </p:set>
                                    <p:animEffect transition="in" filter="blinds(horizontal)">
                                      <p:cBhvr>
                                        <p:cTn id="12" dur="500"/>
                                        <p:tgtEl>
                                          <p:spTgt spid="4096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23">
                                            <p:txEl>
                                              <p:pRg st="2" end="2"/>
                                            </p:txEl>
                                          </p:spTgt>
                                        </p:tgtEl>
                                        <p:attrNameLst>
                                          <p:attrName>style.visibility</p:attrName>
                                        </p:attrNameLst>
                                      </p:cBhvr>
                                      <p:to>
                                        <p:strVal val="visible"/>
                                      </p:to>
                                    </p:set>
                                    <p:animEffect transition="in" filter="blinds(horizontal)">
                                      <p:cBhvr>
                                        <p:cTn id="17" dur="500"/>
                                        <p:tgtEl>
                                          <p:spTgt spid="4096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23">
                                            <p:txEl>
                                              <p:pRg st="3" end="3"/>
                                            </p:txEl>
                                          </p:spTgt>
                                        </p:tgtEl>
                                        <p:attrNameLst>
                                          <p:attrName>style.visibility</p:attrName>
                                        </p:attrNameLst>
                                      </p:cBhvr>
                                      <p:to>
                                        <p:strVal val="visible"/>
                                      </p:to>
                                    </p:set>
                                    <p:animEffect transition="in" filter="blinds(horizontal)">
                                      <p:cBhvr>
                                        <p:cTn id="22" dur="500"/>
                                        <p:tgtEl>
                                          <p:spTgt spid="4096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25"/>
                                        </p:tgtEl>
                                        <p:attrNameLst>
                                          <p:attrName>style.visibility</p:attrName>
                                        </p:attrNameLst>
                                      </p:cBhvr>
                                      <p:to>
                                        <p:strVal val="visible"/>
                                      </p:to>
                                    </p:set>
                                    <p:animEffect transition="in" filter="blinds(horizontal)">
                                      <p:cBhvr>
                                        <p:cTn id="27" dur="500"/>
                                        <p:tgtEl>
                                          <p:spTgt spid="4096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4251"/>
                                        </p:tgtEl>
                                        <p:attrNameLst>
                                          <p:attrName>style.visibility</p:attrName>
                                        </p:attrNameLst>
                                      </p:cBhvr>
                                      <p:to>
                                        <p:strVal val="visible"/>
                                      </p:to>
                                    </p:set>
                                    <p:animEffect transition="in" filter="blinds(horizontal)">
                                      <p:cBhvr>
                                        <p:cTn id="32" dur="500"/>
                                        <p:tgtEl>
                                          <p:spTgt spid="56425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3">
                                            <p:txEl>
                                              <p:pRg st="0" end="0"/>
                                            </p:txEl>
                                          </p:spTgt>
                                        </p:tgtEl>
                                        <p:attrNameLst>
                                          <p:attrName>style.visibility</p:attrName>
                                        </p:attrNameLst>
                                      </p:cBhvr>
                                      <p:to>
                                        <p:strVal val="visible"/>
                                      </p:to>
                                    </p:set>
                                    <p:animEffect transition="in" filter="blinds(horizontal)">
                                      <p:cBhvr>
                                        <p:cTn id="37" dur="500"/>
                                        <p:tgtEl>
                                          <p:spTgt spid="409603">
                                            <p:txEl>
                                              <p:pRg st="0" end="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09603">
                                            <p:txEl>
                                              <p:pRg st="1" end="1"/>
                                            </p:txEl>
                                          </p:spTgt>
                                        </p:tgtEl>
                                        <p:attrNameLst>
                                          <p:attrName>style.visibility</p:attrName>
                                        </p:attrNameLst>
                                      </p:cBhvr>
                                      <p:to>
                                        <p:strVal val="visible"/>
                                      </p:to>
                                    </p:set>
                                    <p:animEffect transition="in" filter="blinds(horizontal)">
                                      <p:cBhvr>
                                        <p:cTn id="40" dur="500"/>
                                        <p:tgtEl>
                                          <p:spTgt spid="409603">
                                            <p:txEl>
                                              <p:pRg st="1" end="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09603">
                                            <p:txEl>
                                              <p:pRg st="2" end="2"/>
                                            </p:txEl>
                                          </p:spTgt>
                                        </p:tgtEl>
                                        <p:attrNameLst>
                                          <p:attrName>style.visibility</p:attrName>
                                        </p:attrNameLst>
                                      </p:cBhvr>
                                      <p:to>
                                        <p:strVal val="visible"/>
                                      </p:to>
                                    </p:set>
                                    <p:animEffect transition="in" filter="blinds(horizontal)">
                                      <p:cBhvr>
                                        <p:cTn id="43" dur="500"/>
                                        <p:tgtEl>
                                          <p:spTgt spid="40960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09603">
                                            <p:txEl>
                                              <p:pRg st="3" end="3"/>
                                            </p:txEl>
                                          </p:spTgt>
                                        </p:tgtEl>
                                        <p:attrNameLst>
                                          <p:attrName>style.visibility</p:attrName>
                                        </p:attrNameLst>
                                      </p:cBhvr>
                                      <p:to>
                                        <p:strVal val="visible"/>
                                      </p:to>
                                    </p:set>
                                    <p:animEffect transition="in" filter="blinds(horizontal)">
                                      <p:cBhvr>
                                        <p:cTn id="48" dur="500"/>
                                        <p:tgtEl>
                                          <p:spTgt spid="409603">
                                            <p:txEl>
                                              <p:pRg st="3" end="3"/>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409603">
                                            <p:txEl>
                                              <p:pRg st="4" end="4"/>
                                            </p:txEl>
                                          </p:spTgt>
                                        </p:tgtEl>
                                        <p:attrNameLst>
                                          <p:attrName>style.visibility</p:attrName>
                                        </p:attrNameLst>
                                      </p:cBhvr>
                                      <p:to>
                                        <p:strVal val="visible"/>
                                      </p:to>
                                    </p:set>
                                    <p:animEffect transition="in" filter="blinds(horizontal)">
                                      <p:cBhvr>
                                        <p:cTn id="51" dur="500"/>
                                        <p:tgtEl>
                                          <p:spTgt spid="409603">
                                            <p:txEl>
                                              <p:pRg st="4" end="4"/>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09603">
                                            <p:txEl>
                                              <p:pRg st="5" end="5"/>
                                            </p:txEl>
                                          </p:spTgt>
                                        </p:tgtEl>
                                        <p:attrNameLst>
                                          <p:attrName>style.visibility</p:attrName>
                                        </p:attrNameLst>
                                      </p:cBhvr>
                                      <p:to>
                                        <p:strVal val="visible"/>
                                      </p:to>
                                    </p:set>
                                    <p:animEffect transition="in" filter="blinds(horizontal)">
                                      <p:cBhvr>
                                        <p:cTn id="54" dur="500"/>
                                        <p:tgtEl>
                                          <p:spTgt spid="409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idx="4294967295"/>
          </p:nvPr>
        </p:nvSpPr>
        <p:spPr>
          <a:xfrm>
            <a:off x="107950" y="142875"/>
            <a:ext cx="8640763" cy="533400"/>
          </a:xfrm>
        </p:spPr>
        <p:txBody>
          <a:bodyPr lIns="91440" tIns="45720" rIns="91440" bIns="45720" anchor="ctr"/>
          <a:lstStyle/>
          <a:p>
            <a:pPr eaLnBrk="1" hangingPunct="1"/>
            <a:r>
              <a:rPr lang="zh-CN" altLang="en-US" sz="3200" dirty="0"/>
              <a:t>加快访存速度</a:t>
            </a:r>
            <a:r>
              <a:rPr lang="zh-CN" altLang="en-US" sz="3200" dirty="0" smtClean="0"/>
              <a:t>措施：</a:t>
            </a:r>
            <a:r>
              <a:rPr lang="zh-CN" altLang="en-US" sz="3200" dirty="0"/>
              <a:t>引入</a:t>
            </a:r>
            <a:r>
              <a:rPr lang="en-US" altLang="zh-CN" sz="3200" dirty="0"/>
              <a:t>Cache</a:t>
            </a:r>
          </a:p>
        </p:txBody>
      </p:sp>
      <p:sp>
        <p:nvSpPr>
          <p:cNvPr id="404483" name="Rectangle 3"/>
          <p:cNvSpPr>
            <a:spLocks noGrp="1" noChangeArrowheads="1"/>
          </p:cNvSpPr>
          <p:nvPr>
            <p:ph type="body" idx="4294967295"/>
          </p:nvPr>
        </p:nvSpPr>
        <p:spPr>
          <a:xfrm>
            <a:off x="100013" y="920750"/>
            <a:ext cx="8782050" cy="4086225"/>
          </a:xfrm>
        </p:spPr>
        <p:txBody>
          <a:bodyPr lIns="91440" tIns="45720" rIns="91440" bIns="45720"/>
          <a:lstStyle/>
          <a:p>
            <a:pPr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大量典型程序的运行情况分析结果表明</a:t>
            </a:r>
          </a:p>
          <a:p>
            <a:pPr lvl="1"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在较短时间间隔内，程序产生的地址往往集中在一个很小范围内</a:t>
            </a:r>
          </a:p>
          <a:p>
            <a:pPr lvl="1" eaLnBrk="1" hangingPunct="1">
              <a:lnSpc>
                <a:spcPct val="110000"/>
              </a:lnSpc>
              <a:spcBef>
                <a:spcPct val="30000"/>
              </a:spcBef>
              <a:buFontTx/>
              <a:buNone/>
            </a:pPr>
            <a:r>
              <a:rPr lang="zh-CN" altLang="en-US" sz="2000" dirty="0">
                <a:latin typeface="微软雅黑" pitchFamily="34" charset="-122"/>
                <a:ea typeface="微软雅黑" pitchFamily="34" charset="-122"/>
                <a:cs typeface="Arial" pitchFamily="34" charset="0"/>
              </a:rPr>
              <a:t>这种现象称为程序访问的局部性：</a:t>
            </a:r>
            <a:r>
              <a:rPr lang="zh-CN" altLang="en-US" sz="2000" dirty="0">
                <a:solidFill>
                  <a:srgbClr val="FF0000"/>
                </a:solidFill>
                <a:latin typeface="微软雅黑" pitchFamily="34" charset="-122"/>
                <a:ea typeface="微软雅黑" pitchFamily="34" charset="-122"/>
                <a:cs typeface="Arial" pitchFamily="34" charset="0"/>
              </a:rPr>
              <a:t>空间局部性、时间局部性</a:t>
            </a:r>
          </a:p>
          <a:p>
            <a:pPr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程序具有访问局部性特征的原因</a:t>
            </a:r>
          </a:p>
          <a:p>
            <a:pPr lvl="1"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指令：指令按序存放，地址连续，循环程序段或子程序段重复执行</a:t>
            </a:r>
          </a:p>
          <a:p>
            <a:pPr lvl="1"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数据：连续存放，数组元素重复、按序访问</a:t>
            </a:r>
          </a:p>
          <a:p>
            <a:pPr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为什么引入</a:t>
            </a:r>
            <a:r>
              <a:rPr lang="en-US" altLang="zh-CN" sz="2000" dirty="0">
                <a:latin typeface="微软雅黑" pitchFamily="34" charset="-122"/>
                <a:ea typeface="微软雅黑" pitchFamily="34" charset="-122"/>
                <a:cs typeface="Arial" pitchFamily="34" charset="0"/>
              </a:rPr>
              <a:t>Cache</a:t>
            </a:r>
            <a:r>
              <a:rPr lang="zh-CN" altLang="en-US" sz="2000" dirty="0">
                <a:latin typeface="微软雅黑" pitchFamily="34" charset="-122"/>
                <a:ea typeface="微软雅黑" pitchFamily="34" charset="-122"/>
                <a:cs typeface="Arial" pitchFamily="34" charset="0"/>
              </a:rPr>
              <a:t>会加快访存速度？</a:t>
            </a:r>
          </a:p>
          <a:p>
            <a:pPr lvl="1" eaLnBrk="1" hangingPunct="1">
              <a:lnSpc>
                <a:spcPct val="110000"/>
              </a:lnSpc>
              <a:spcBef>
                <a:spcPct val="30000"/>
              </a:spcBef>
            </a:pPr>
            <a:r>
              <a:rPr lang="zh-CN" altLang="en-US" sz="2000" dirty="0">
                <a:latin typeface="微软雅黑" pitchFamily="34" charset="-122"/>
                <a:ea typeface="微软雅黑" pitchFamily="34" charset="-122"/>
                <a:cs typeface="Arial" pitchFamily="34" charset="0"/>
              </a:rPr>
              <a:t>在</a:t>
            </a:r>
            <a:r>
              <a:rPr lang="en-US" altLang="zh-CN" sz="2000" dirty="0">
                <a:latin typeface="微软雅黑" pitchFamily="34" charset="-122"/>
                <a:ea typeface="微软雅黑" pitchFamily="34" charset="-122"/>
                <a:cs typeface="Arial" pitchFamily="34" charset="0"/>
              </a:rPr>
              <a:t>CPU</a:t>
            </a:r>
            <a:r>
              <a:rPr lang="zh-CN" altLang="en-US" sz="2000" dirty="0">
                <a:latin typeface="微软雅黑" pitchFamily="34" charset="-122"/>
                <a:ea typeface="微软雅黑" pitchFamily="34" charset="-122"/>
                <a:cs typeface="Arial" pitchFamily="34" charset="0"/>
              </a:rPr>
              <a:t>和主存之间设置一个快速小容量的存储器，其中总是存放最活跃（被频繁访问）的程序和数据，由于程序访问的局部性特征，大多数情况下，</a:t>
            </a:r>
            <a:r>
              <a:rPr lang="en-US" altLang="zh-CN" sz="2000" dirty="0">
                <a:latin typeface="微软雅黑" pitchFamily="34" charset="-122"/>
                <a:ea typeface="微软雅黑" pitchFamily="34" charset="-122"/>
                <a:cs typeface="Arial" pitchFamily="34" charset="0"/>
              </a:rPr>
              <a:t>CPU</a:t>
            </a:r>
            <a:r>
              <a:rPr lang="zh-CN" altLang="en-US" sz="2000" dirty="0">
                <a:latin typeface="微软雅黑" pitchFamily="34" charset="-122"/>
                <a:ea typeface="微软雅黑" pitchFamily="34" charset="-122"/>
                <a:cs typeface="Arial" pitchFamily="34" charset="0"/>
              </a:rPr>
              <a:t>能直接从这个高速缓存中取得指令和数据，而不必访问主存。</a:t>
            </a:r>
          </a:p>
        </p:txBody>
      </p:sp>
      <p:sp>
        <p:nvSpPr>
          <p:cNvPr id="404484" name="Text Box 4"/>
          <p:cNvSpPr txBox="1">
            <a:spLocks noChangeArrowheads="1"/>
          </p:cNvSpPr>
          <p:nvPr/>
        </p:nvSpPr>
        <p:spPr bwMode="auto">
          <a:xfrm>
            <a:off x="625475" y="5718175"/>
            <a:ext cx="7056438" cy="36512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CC3300"/>
                </a:solidFill>
                <a:ea typeface="黑体" pitchFamily="49" charset="-122"/>
              </a:rPr>
              <a:t>这个高速缓存就是位于主存和</a:t>
            </a:r>
            <a:r>
              <a:rPr kumimoji="1" lang="en-US" altLang="zh-CN" sz="2400" b="1">
                <a:solidFill>
                  <a:srgbClr val="CC3300"/>
                </a:solidFill>
                <a:ea typeface="黑体" pitchFamily="49" charset="-122"/>
              </a:rPr>
              <a:t>CPU</a:t>
            </a:r>
            <a:r>
              <a:rPr kumimoji="1" lang="zh-CN" altLang="en-US" sz="2400" b="1">
                <a:solidFill>
                  <a:srgbClr val="CC3300"/>
                </a:solidFill>
                <a:ea typeface="黑体" pitchFamily="49" charset="-122"/>
              </a:rPr>
              <a:t>之间的</a:t>
            </a:r>
            <a:r>
              <a:rPr kumimoji="1" lang="en-US" altLang="zh-CN" sz="2400" b="1">
                <a:solidFill>
                  <a:srgbClr val="CC3300"/>
                </a:solidFill>
                <a:ea typeface="黑体" pitchFamily="49" charset="-122"/>
              </a:rPr>
              <a:t>Cache</a:t>
            </a:r>
            <a:r>
              <a:rPr kumimoji="1" lang="zh-CN" altLang="en-US" sz="2400" b="1">
                <a:solidFill>
                  <a:srgbClr val="CC3300"/>
                </a:solidFill>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4483">
                                            <p:txEl>
                                              <p:pRg st="1" end="1"/>
                                            </p:txEl>
                                          </p:spTgt>
                                        </p:tgtEl>
                                        <p:attrNameLst>
                                          <p:attrName>style.visibility</p:attrName>
                                        </p:attrNameLst>
                                      </p:cBhvr>
                                      <p:to>
                                        <p:strVal val="visible"/>
                                      </p:to>
                                    </p:set>
                                    <p:animEffect transition="in" filter="blinds(horizontal)">
                                      <p:cBhvr>
                                        <p:cTn id="7" dur="500"/>
                                        <p:tgtEl>
                                          <p:spTgt spid="404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4483">
                                            <p:txEl>
                                              <p:pRg st="2" end="2"/>
                                            </p:txEl>
                                          </p:spTgt>
                                        </p:tgtEl>
                                        <p:attrNameLst>
                                          <p:attrName>style.visibility</p:attrName>
                                        </p:attrNameLst>
                                      </p:cBhvr>
                                      <p:to>
                                        <p:strVal val="visible"/>
                                      </p:to>
                                    </p:set>
                                    <p:animEffect transition="in" filter="blinds(horizontal)">
                                      <p:cBhvr>
                                        <p:cTn id="12" dur="500"/>
                                        <p:tgtEl>
                                          <p:spTgt spid="404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4483">
                                            <p:txEl>
                                              <p:pRg st="4" end="4"/>
                                            </p:txEl>
                                          </p:spTgt>
                                        </p:tgtEl>
                                        <p:attrNameLst>
                                          <p:attrName>style.visibility</p:attrName>
                                        </p:attrNameLst>
                                      </p:cBhvr>
                                      <p:to>
                                        <p:strVal val="visible"/>
                                      </p:to>
                                    </p:set>
                                    <p:animEffect transition="in" filter="blinds(horizontal)">
                                      <p:cBhvr>
                                        <p:cTn id="17" dur="500"/>
                                        <p:tgtEl>
                                          <p:spTgt spid="40448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4483">
                                            <p:txEl>
                                              <p:pRg st="5" end="5"/>
                                            </p:txEl>
                                          </p:spTgt>
                                        </p:tgtEl>
                                        <p:attrNameLst>
                                          <p:attrName>style.visibility</p:attrName>
                                        </p:attrNameLst>
                                      </p:cBhvr>
                                      <p:to>
                                        <p:strVal val="visible"/>
                                      </p:to>
                                    </p:set>
                                    <p:animEffect transition="in" filter="blinds(horizontal)">
                                      <p:cBhvr>
                                        <p:cTn id="22" dur="500"/>
                                        <p:tgtEl>
                                          <p:spTgt spid="40448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4483">
                                            <p:txEl>
                                              <p:pRg st="7" end="7"/>
                                            </p:txEl>
                                          </p:spTgt>
                                        </p:tgtEl>
                                        <p:attrNameLst>
                                          <p:attrName>style.visibility</p:attrName>
                                        </p:attrNameLst>
                                      </p:cBhvr>
                                      <p:to>
                                        <p:strVal val="visible"/>
                                      </p:to>
                                    </p:set>
                                    <p:animEffect transition="in" filter="blinds(horizontal)">
                                      <p:cBhvr>
                                        <p:cTn id="27" dur="500"/>
                                        <p:tgtEl>
                                          <p:spTgt spid="40448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4484"/>
                                        </p:tgtEl>
                                        <p:attrNameLst>
                                          <p:attrName>style.visibility</p:attrName>
                                        </p:attrNameLst>
                                      </p:cBhvr>
                                      <p:to>
                                        <p:strVal val="visible"/>
                                      </p:to>
                                    </p:set>
                                    <p:animEffect transition="in" filter="blinds(horizontal)">
                                      <p:cBhvr>
                                        <p:cTn id="32" dur="500"/>
                                        <p:tgtEl>
                                          <p:spTgt spid="404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533288"/>
          </a:xfrm>
        </p:spPr>
        <p:txBody>
          <a:bodyPr/>
          <a:lstStyle/>
          <a:p>
            <a:r>
              <a:rPr lang="en-US" altLang="zh-CN" dirty="0" smtClean="0"/>
              <a:t>1</a:t>
            </a:r>
            <a:r>
              <a:rPr lang="zh-CN" altLang="en-US" dirty="0" smtClean="0"/>
              <a:t>、局部性</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88062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idx="4294967295"/>
          </p:nvPr>
        </p:nvSpPr>
        <p:spPr>
          <a:xfrm>
            <a:off x="684213" y="38100"/>
            <a:ext cx="6791325" cy="569913"/>
          </a:xfrm>
        </p:spPr>
        <p:txBody>
          <a:bodyPr lIns="91440" tIns="45720" rIns="91440" bIns="45720" anchor="ctr"/>
          <a:lstStyle/>
          <a:p>
            <a:pPr defTabSz="717550" eaLnBrk="1" hangingPunct="1"/>
            <a:r>
              <a:rPr lang="zh-CN" altLang="en-US"/>
              <a:t>程序的局部性原理举例</a:t>
            </a:r>
            <a:r>
              <a:rPr lang="en-US" altLang="zh-CN"/>
              <a:t>1</a:t>
            </a:r>
          </a:p>
        </p:txBody>
      </p:sp>
      <p:sp>
        <p:nvSpPr>
          <p:cNvPr id="568323" name="Rectangle 3"/>
          <p:cNvSpPr>
            <a:spLocks noChangeArrowheads="1"/>
          </p:cNvSpPr>
          <p:nvPr/>
        </p:nvSpPr>
        <p:spPr bwMode="auto">
          <a:xfrm>
            <a:off x="3627438" y="863600"/>
            <a:ext cx="2565400" cy="1333500"/>
          </a:xfrm>
          <a:prstGeom prst="rect">
            <a:avLst/>
          </a:prstGeom>
          <a:solidFill>
            <a:schemeClr val="bg1"/>
          </a:solidFill>
          <a:ln w="25400">
            <a:solidFill>
              <a:schemeClr val="hlink"/>
            </a:solidFill>
            <a:miter lim="800000"/>
            <a:headEnd/>
            <a:tailEnd/>
          </a:ln>
        </p:spPr>
        <p:txBody>
          <a:bodyPr lIns="89140" tIns="43777" rIns="89140" bIns="43777">
            <a:spAutoFit/>
          </a:bodyPr>
          <a:lstStyle/>
          <a:p>
            <a:pPr>
              <a:tabLst>
                <a:tab pos="457200" algn="l"/>
              </a:tabLst>
            </a:pPr>
            <a:r>
              <a:rPr lang="en-US" altLang="zh-TW" sz="2000" b="1">
                <a:ea typeface="PMingLiU" pitchFamily="18" charset="-120"/>
              </a:rPr>
              <a:t>sum = 0;</a:t>
            </a:r>
          </a:p>
          <a:p>
            <a:pPr>
              <a:tabLst>
                <a:tab pos="457200" algn="l"/>
              </a:tabLst>
            </a:pPr>
            <a:r>
              <a:rPr lang="en-US" altLang="zh-TW" sz="2000" b="1">
                <a:ea typeface="PMingLiU" pitchFamily="18" charset="-120"/>
              </a:rPr>
              <a:t>for (i = 0; i &lt; n; i++)</a:t>
            </a:r>
          </a:p>
          <a:p>
            <a:pPr>
              <a:tabLst>
                <a:tab pos="457200" algn="l"/>
              </a:tabLst>
            </a:pPr>
            <a:r>
              <a:rPr lang="en-US" altLang="zh-TW" sz="2000" b="1">
                <a:ea typeface="PMingLiU" pitchFamily="18" charset="-120"/>
              </a:rPr>
              <a:t>	sum += a[i];</a:t>
            </a:r>
          </a:p>
          <a:p>
            <a:pPr>
              <a:tabLst>
                <a:tab pos="457200" algn="l"/>
              </a:tabLst>
            </a:pPr>
            <a:r>
              <a:rPr lang="en-US" altLang="zh-TW" sz="2000" b="1">
                <a:ea typeface="PMingLiU" pitchFamily="18" charset="-120"/>
              </a:rPr>
              <a:t>*v = sum;</a:t>
            </a:r>
          </a:p>
        </p:txBody>
      </p:sp>
      <p:sp>
        <p:nvSpPr>
          <p:cNvPr id="573445" name="Rectangle 5"/>
          <p:cNvSpPr>
            <a:spLocks noChangeArrowheads="1"/>
          </p:cNvSpPr>
          <p:nvPr/>
        </p:nvSpPr>
        <p:spPr bwMode="auto">
          <a:xfrm>
            <a:off x="385763" y="5454650"/>
            <a:ext cx="5759450" cy="1117600"/>
          </a:xfrm>
          <a:prstGeom prst="rect">
            <a:avLst/>
          </a:prstGeom>
          <a:noFill/>
          <a:ln w="12700">
            <a:noFill/>
            <a:miter lim="800000"/>
            <a:headEnd/>
            <a:tailEnd/>
          </a:ln>
        </p:spPr>
        <p:txBody>
          <a:bodyPr lIns="89140" tIns="43777" rIns="89140" bIns="43777"/>
          <a:lstStyle/>
          <a:p>
            <a:pPr marL="225425" indent="-225425" defTabSz="895350" eaLnBrk="1" hangingPunct="1">
              <a:spcBef>
                <a:spcPct val="20000"/>
              </a:spcBef>
              <a:buClr>
                <a:schemeClr val="accent1"/>
              </a:buClr>
              <a:buSzPct val="80000"/>
              <a:buFont typeface="Wingdings" pitchFamily="2" charset="2"/>
              <a:buNone/>
            </a:pPr>
            <a:r>
              <a:rPr kumimoji="1" lang="zh-CN" altLang="en-US" sz="2000" b="1">
                <a:solidFill>
                  <a:srgbClr val="0000FF"/>
                </a:solidFill>
                <a:latin typeface="微软雅黑" pitchFamily="34" charset="-122"/>
                <a:ea typeface="微软雅黑" pitchFamily="34" charset="-122"/>
              </a:rPr>
              <a:t>每条指令</a:t>
            </a:r>
            <a:r>
              <a:rPr kumimoji="1" lang="en-US" altLang="zh-CN" sz="2000" b="1">
                <a:solidFill>
                  <a:srgbClr val="0000FF"/>
                </a:solidFill>
                <a:latin typeface="微软雅黑" pitchFamily="34" charset="-122"/>
                <a:ea typeface="微软雅黑" pitchFamily="34" charset="-122"/>
              </a:rPr>
              <a:t>4</a:t>
            </a:r>
            <a:r>
              <a:rPr kumimoji="1" lang="zh-CN" altLang="en-US" sz="2000" b="1">
                <a:solidFill>
                  <a:srgbClr val="0000FF"/>
                </a:solidFill>
                <a:latin typeface="微软雅黑" pitchFamily="34" charset="-122"/>
                <a:ea typeface="微软雅黑" pitchFamily="34" charset="-122"/>
              </a:rPr>
              <a:t>个字节；每个数组元素</a:t>
            </a:r>
            <a:r>
              <a:rPr kumimoji="1" lang="en-US" altLang="zh-CN" sz="2000" b="1">
                <a:solidFill>
                  <a:srgbClr val="0000FF"/>
                </a:solidFill>
                <a:latin typeface="微软雅黑" pitchFamily="34" charset="-122"/>
                <a:ea typeface="微软雅黑" pitchFamily="34" charset="-122"/>
              </a:rPr>
              <a:t>4</a:t>
            </a:r>
            <a:r>
              <a:rPr kumimoji="1" lang="zh-CN" altLang="en-US" sz="2000" b="1">
                <a:solidFill>
                  <a:srgbClr val="0000FF"/>
                </a:solidFill>
                <a:latin typeface="微软雅黑" pitchFamily="34" charset="-122"/>
                <a:ea typeface="微软雅黑" pitchFamily="34" charset="-122"/>
              </a:rPr>
              <a:t>字节</a:t>
            </a:r>
          </a:p>
          <a:p>
            <a:pPr marL="225425" indent="-225425" defTabSz="895350" eaLnBrk="1" hangingPunct="1">
              <a:spcBef>
                <a:spcPct val="20000"/>
              </a:spcBef>
              <a:buClr>
                <a:schemeClr val="accent1"/>
              </a:buClr>
              <a:buSzPct val="80000"/>
              <a:buFont typeface="Wingdings" pitchFamily="2" charset="2"/>
              <a:buNone/>
            </a:pPr>
            <a:r>
              <a:rPr kumimoji="1" lang="zh-CN" altLang="en-US" sz="2000" b="1">
                <a:solidFill>
                  <a:srgbClr val="0000FF"/>
                </a:solidFill>
                <a:latin typeface="微软雅黑" pitchFamily="34" charset="-122"/>
                <a:ea typeface="微软雅黑" pitchFamily="34" charset="-122"/>
              </a:rPr>
              <a:t>指令和数组元素在内存中均连续存放</a:t>
            </a:r>
          </a:p>
          <a:p>
            <a:pPr marL="225425" indent="-225425" defTabSz="895350" eaLnBrk="1" hangingPunct="1">
              <a:spcBef>
                <a:spcPct val="20000"/>
              </a:spcBef>
              <a:buClr>
                <a:schemeClr val="accent1"/>
              </a:buClr>
              <a:buSzPct val="80000"/>
              <a:buFont typeface="Wingdings" pitchFamily="2" charset="2"/>
              <a:buNone/>
            </a:pPr>
            <a:r>
              <a:rPr kumimoji="1" lang="en-US" altLang="zh-CN" sz="2000" b="1">
                <a:solidFill>
                  <a:srgbClr val="0000FF"/>
                </a:solidFill>
                <a:latin typeface="微软雅黑" pitchFamily="34" charset="-122"/>
                <a:ea typeface="微软雅黑" pitchFamily="34" charset="-122"/>
              </a:rPr>
              <a:t>sum, ap ,i, t </a:t>
            </a:r>
            <a:r>
              <a:rPr kumimoji="1" lang="zh-CN" altLang="en-US" sz="2000" b="1">
                <a:solidFill>
                  <a:srgbClr val="0000FF"/>
                </a:solidFill>
                <a:latin typeface="微软雅黑" pitchFamily="34" charset="-122"/>
                <a:ea typeface="微软雅黑" pitchFamily="34" charset="-122"/>
              </a:rPr>
              <a:t>均为通用寄存器；</a:t>
            </a:r>
            <a:r>
              <a:rPr kumimoji="1" lang="en-US" altLang="zh-CN" sz="2000" b="1">
                <a:solidFill>
                  <a:srgbClr val="0000FF"/>
                </a:solidFill>
                <a:latin typeface="微软雅黑" pitchFamily="34" charset="-122"/>
                <a:ea typeface="微软雅黑" pitchFamily="34" charset="-122"/>
              </a:rPr>
              <a:t>A</a:t>
            </a:r>
            <a:r>
              <a:rPr kumimoji="1" lang="zh-CN" altLang="en-US" sz="2000" b="1">
                <a:solidFill>
                  <a:srgbClr val="0000FF"/>
                </a:solidFill>
                <a:latin typeface="微软雅黑" pitchFamily="34" charset="-122"/>
                <a:ea typeface="微软雅黑" pitchFamily="34" charset="-122"/>
              </a:rPr>
              <a:t>，</a:t>
            </a:r>
            <a:r>
              <a:rPr kumimoji="1" lang="en-US" altLang="zh-CN" sz="2000" b="1">
                <a:solidFill>
                  <a:srgbClr val="0000FF"/>
                </a:solidFill>
                <a:latin typeface="微软雅黑" pitchFamily="34" charset="-122"/>
                <a:ea typeface="微软雅黑" pitchFamily="34" charset="-122"/>
              </a:rPr>
              <a:t>V</a:t>
            </a:r>
            <a:r>
              <a:rPr kumimoji="1" lang="zh-CN" altLang="en-US" sz="2000" b="1">
                <a:solidFill>
                  <a:srgbClr val="0000FF"/>
                </a:solidFill>
                <a:latin typeface="微软雅黑" pitchFamily="34" charset="-122"/>
                <a:ea typeface="微软雅黑" pitchFamily="34" charset="-122"/>
              </a:rPr>
              <a:t>为内存地址</a:t>
            </a:r>
          </a:p>
        </p:txBody>
      </p:sp>
      <p:sp>
        <p:nvSpPr>
          <p:cNvPr id="568325" name="Rectangle 6"/>
          <p:cNvSpPr>
            <a:spLocks noChangeArrowheads="1"/>
          </p:cNvSpPr>
          <p:nvPr/>
        </p:nvSpPr>
        <p:spPr bwMode="auto">
          <a:xfrm>
            <a:off x="206375" y="2368550"/>
            <a:ext cx="5445125" cy="2860675"/>
          </a:xfrm>
          <a:prstGeom prst="rect">
            <a:avLst/>
          </a:prstGeom>
          <a:noFill/>
          <a:ln w="25400">
            <a:solidFill>
              <a:srgbClr val="339966"/>
            </a:solidFill>
            <a:miter lim="800000"/>
            <a:headEnd/>
            <a:tailEnd/>
          </a:ln>
        </p:spPr>
        <p:txBody>
          <a:bodyPr lIns="89140" tIns="43777" rIns="89140" bIns="43777">
            <a:spAutoFit/>
          </a:bodyPr>
          <a:lstStyle/>
          <a:p>
            <a:pPr>
              <a:tabLst>
                <a:tab pos="520700" algn="l"/>
                <a:tab pos="1257300" algn="l"/>
              </a:tabLst>
            </a:pPr>
            <a:r>
              <a:rPr lang="en-US" altLang="zh-TW" sz="1800" b="1">
                <a:ea typeface="PMingLiU" pitchFamily="18" charset="-120"/>
              </a:rPr>
              <a:t>I0:		sum  &lt;-- 0</a:t>
            </a:r>
          </a:p>
          <a:p>
            <a:pPr>
              <a:tabLst>
                <a:tab pos="520700" algn="l"/>
                <a:tab pos="1257300" algn="l"/>
              </a:tabLst>
            </a:pPr>
            <a:r>
              <a:rPr lang="en-US" altLang="zh-TW" sz="1800" b="1">
                <a:ea typeface="PMingLiU" pitchFamily="18" charset="-120"/>
              </a:rPr>
              <a:t>I1:		ap  &lt;-- </a:t>
            </a:r>
            <a:r>
              <a:rPr lang="en-US" altLang="zh-CN" sz="1800" b="1">
                <a:ea typeface="PMingLiU" pitchFamily="18" charset="-120"/>
              </a:rPr>
              <a:t>A   A</a:t>
            </a:r>
            <a:r>
              <a:rPr lang="zh-CN" altLang="en-US" sz="1800" b="1">
                <a:ea typeface="PMingLiU" pitchFamily="18" charset="-120"/>
              </a:rPr>
              <a:t>是数组</a:t>
            </a:r>
            <a:r>
              <a:rPr lang="en-US" altLang="zh-CN" sz="1800" b="1">
                <a:ea typeface="PMingLiU" pitchFamily="18" charset="-120"/>
              </a:rPr>
              <a:t>a</a:t>
            </a:r>
            <a:r>
              <a:rPr lang="zh-CN" altLang="en-US" sz="1800" b="1">
                <a:ea typeface="PMingLiU" pitchFamily="18" charset="-120"/>
              </a:rPr>
              <a:t>的起始地址</a:t>
            </a:r>
            <a:endParaRPr lang="zh-TW" altLang="en-US" sz="1800" b="1">
              <a:ea typeface="PMingLiU" pitchFamily="18" charset="-120"/>
            </a:endParaRPr>
          </a:p>
          <a:p>
            <a:pPr>
              <a:tabLst>
                <a:tab pos="520700" algn="l"/>
                <a:tab pos="1257300" algn="l"/>
              </a:tabLst>
            </a:pPr>
            <a:r>
              <a:rPr lang="en-US" altLang="zh-TW" sz="1800" b="1">
                <a:ea typeface="PMingLiU" pitchFamily="18" charset="-120"/>
              </a:rPr>
              <a:t>I2:		i   &lt;-- 0</a:t>
            </a:r>
          </a:p>
          <a:p>
            <a:pPr>
              <a:tabLst>
                <a:tab pos="520700" algn="l"/>
                <a:tab pos="1257300" algn="l"/>
              </a:tabLst>
            </a:pPr>
            <a:r>
              <a:rPr lang="en-US" altLang="zh-TW" sz="1800" b="1">
                <a:ea typeface="PMingLiU" pitchFamily="18" charset="-120"/>
              </a:rPr>
              <a:t>I3:		if (i &gt;= n) goto done</a:t>
            </a:r>
          </a:p>
          <a:p>
            <a:pPr>
              <a:tabLst>
                <a:tab pos="520700" algn="l"/>
                <a:tab pos="1257300" algn="l"/>
              </a:tabLst>
            </a:pPr>
            <a:r>
              <a:rPr lang="en-US" altLang="zh-CN" sz="1800" b="1">
                <a:ea typeface="PMingLiU" pitchFamily="18" charset="-120"/>
              </a:rPr>
              <a:t>I</a:t>
            </a:r>
            <a:r>
              <a:rPr lang="en-US" altLang="zh-TW" sz="1800" b="1">
                <a:ea typeface="PMingLiU" pitchFamily="18" charset="-120"/>
              </a:rPr>
              <a:t>4:	loop:	t   &lt;-- </a:t>
            </a:r>
            <a:r>
              <a:rPr lang="en-US" altLang="zh-CN" sz="1800" b="1">
                <a:ea typeface="PMingLiU" pitchFamily="18" charset="-120"/>
              </a:rPr>
              <a:t>(</a:t>
            </a:r>
            <a:r>
              <a:rPr lang="en-US" altLang="zh-TW" sz="1800" b="1">
                <a:ea typeface="PMingLiU" pitchFamily="18" charset="-120"/>
              </a:rPr>
              <a:t>ap</a:t>
            </a:r>
            <a:r>
              <a:rPr lang="en-US" altLang="zh-CN" sz="1800" b="1">
                <a:ea typeface="PMingLiU" pitchFamily="18" charset="-120"/>
              </a:rPr>
              <a:t>) </a:t>
            </a:r>
            <a:r>
              <a:rPr lang="zh-CN" altLang="en-US" sz="1800" b="1">
                <a:ea typeface="PMingLiU" pitchFamily="18" charset="-120"/>
              </a:rPr>
              <a:t>数组元素</a:t>
            </a:r>
            <a:r>
              <a:rPr lang="en-US" altLang="zh-CN" sz="1800" b="1">
                <a:ea typeface="PMingLiU" pitchFamily="18" charset="-120"/>
              </a:rPr>
              <a:t>a[i]</a:t>
            </a:r>
            <a:r>
              <a:rPr lang="zh-CN" altLang="en-US" sz="1800" b="1">
                <a:ea typeface="PMingLiU" pitchFamily="18" charset="-120"/>
              </a:rPr>
              <a:t>的值 </a:t>
            </a:r>
            <a:endParaRPr lang="zh-TW" altLang="en-US" sz="1800" b="1">
              <a:ea typeface="PMingLiU" pitchFamily="18" charset="-120"/>
            </a:endParaRPr>
          </a:p>
          <a:p>
            <a:pPr>
              <a:tabLst>
                <a:tab pos="520700" algn="l"/>
                <a:tab pos="1257300" algn="l"/>
              </a:tabLst>
            </a:pPr>
            <a:r>
              <a:rPr lang="en-US" altLang="zh-TW" sz="1800" b="1">
                <a:ea typeface="PMingLiU" pitchFamily="18" charset="-120"/>
              </a:rPr>
              <a:t>I5:		sum &lt;-- sum + t</a:t>
            </a:r>
            <a:r>
              <a:rPr lang="en-US" altLang="zh-CN" sz="1800" b="1">
                <a:ea typeface="PMingLiU" pitchFamily="18" charset="-120"/>
              </a:rPr>
              <a:t>   </a:t>
            </a:r>
            <a:r>
              <a:rPr lang="zh-CN" altLang="en-US" sz="1800" b="1">
                <a:ea typeface="PMingLiU" pitchFamily="18" charset="-120"/>
              </a:rPr>
              <a:t>累计在</a:t>
            </a:r>
            <a:r>
              <a:rPr lang="en-US" altLang="zh-CN" sz="1800" b="1">
                <a:ea typeface="PMingLiU" pitchFamily="18" charset="-120"/>
              </a:rPr>
              <a:t>sum</a:t>
            </a:r>
            <a:r>
              <a:rPr lang="zh-CN" altLang="en-US" sz="1800" b="1">
                <a:ea typeface="PMingLiU" pitchFamily="18" charset="-120"/>
              </a:rPr>
              <a:t>中</a:t>
            </a:r>
          </a:p>
          <a:p>
            <a:pPr>
              <a:tabLst>
                <a:tab pos="520700" algn="l"/>
                <a:tab pos="1257300" algn="l"/>
              </a:tabLst>
            </a:pPr>
            <a:r>
              <a:rPr lang="en-US" altLang="zh-TW" sz="1800" b="1">
                <a:ea typeface="PMingLiU" pitchFamily="18" charset="-120"/>
              </a:rPr>
              <a:t>I6:		ap  &lt;-- ap + 4</a:t>
            </a:r>
            <a:r>
              <a:rPr lang="en-US" altLang="zh-CN" sz="1800" b="1">
                <a:ea typeface="PMingLiU" pitchFamily="18" charset="-120"/>
              </a:rPr>
              <a:t>   </a:t>
            </a:r>
            <a:r>
              <a:rPr lang="zh-CN" altLang="en-US" sz="1800" b="1">
                <a:ea typeface="PMingLiU" pitchFamily="18" charset="-120"/>
              </a:rPr>
              <a:t>计算下个数组元素地址</a:t>
            </a:r>
            <a:endParaRPr lang="zh-TW" altLang="en-US" sz="1800" b="1">
              <a:ea typeface="PMingLiU" pitchFamily="18" charset="-120"/>
            </a:endParaRPr>
          </a:p>
          <a:p>
            <a:pPr>
              <a:tabLst>
                <a:tab pos="520700" algn="l"/>
                <a:tab pos="1257300" algn="l"/>
              </a:tabLst>
            </a:pPr>
            <a:r>
              <a:rPr lang="en-US" altLang="zh-TW" sz="1800" b="1">
                <a:ea typeface="PMingLiU" pitchFamily="18" charset="-120"/>
              </a:rPr>
              <a:t>I7:		i   &lt;-- i + 1</a:t>
            </a:r>
            <a:r>
              <a:rPr lang="en-US" altLang="zh-CN" sz="1800" b="1">
                <a:ea typeface="PMingLiU" pitchFamily="18" charset="-120"/>
              </a:rPr>
              <a:t>  </a:t>
            </a:r>
            <a:endParaRPr lang="en-US" altLang="zh-TW" sz="1800" b="1">
              <a:ea typeface="PMingLiU" pitchFamily="18" charset="-120"/>
            </a:endParaRPr>
          </a:p>
          <a:p>
            <a:pPr>
              <a:tabLst>
                <a:tab pos="520700" algn="l"/>
                <a:tab pos="1257300" algn="l"/>
              </a:tabLst>
            </a:pPr>
            <a:r>
              <a:rPr lang="en-US" altLang="zh-TW" sz="1800" b="1">
                <a:ea typeface="PMingLiU" pitchFamily="18" charset="-120"/>
              </a:rPr>
              <a:t>I8:		if (i &lt; n) goto loop</a:t>
            </a:r>
          </a:p>
          <a:p>
            <a:pPr>
              <a:tabLst>
                <a:tab pos="520700" algn="l"/>
                <a:tab pos="1257300" algn="l"/>
              </a:tabLst>
            </a:pPr>
            <a:r>
              <a:rPr lang="en-US" altLang="zh-TW" sz="1800" b="1">
                <a:ea typeface="PMingLiU" pitchFamily="18" charset="-120"/>
              </a:rPr>
              <a:t>I9:	done:	</a:t>
            </a:r>
            <a:r>
              <a:rPr lang="en-US" altLang="zh-CN" sz="1800" b="1">
                <a:ea typeface="PMingLiU" pitchFamily="18" charset="-120"/>
              </a:rPr>
              <a:t>V</a:t>
            </a:r>
            <a:r>
              <a:rPr lang="en-US" altLang="zh-TW" sz="1800" b="1">
                <a:ea typeface="PMingLiU" pitchFamily="18" charset="-120"/>
              </a:rPr>
              <a:t>  &lt;-- sum</a:t>
            </a:r>
            <a:r>
              <a:rPr lang="en-US" altLang="zh-CN" sz="1800" b="1">
                <a:ea typeface="PMingLiU" pitchFamily="18" charset="-120"/>
              </a:rPr>
              <a:t>   </a:t>
            </a:r>
            <a:r>
              <a:rPr lang="zh-CN" altLang="en-US" sz="1800" b="1">
                <a:ea typeface="PMingLiU" pitchFamily="18" charset="-120"/>
              </a:rPr>
              <a:t>累计结果保存至地址</a:t>
            </a:r>
            <a:r>
              <a:rPr lang="en-US" altLang="zh-CN" sz="1800" b="1">
                <a:ea typeface="PMingLiU" pitchFamily="18" charset="-120"/>
              </a:rPr>
              <a:t>v</a:t>
            </a:r>
            <a:endParaRPr lang="en-US" altLang="zh-TW" sz="1800" b="1">
              <a:ea typeface="PMingLiU" pitchFamily="18" charset="-120"/>
            </a:endParaRPr>
          </a:p>
        </p:txBody>
      </p:sp>
      <p:grpSp>
        <p:nvGrpSpPr>
          <p:cNvPr id="2" name="Group 59"/>
          <p:cNvGrpSpPr>
            <a:grpSpLocks/>
          </p:cNvGrpSpPr>
          <p:nvPr/>
        </p:nvGrpSpPr>
        <p:grpSpPr bwMode="auto">
          <a:xfrm>
            <a:off x="6235700" y="892175"/>
            <a:ext cx="2849563" cy="5448300"/>
            <a:chOff x="3928" y="562"/>
            <a:chExt cx="1795" cy="3432"/>
          </a:xfrm>
        </p:grpSpPr>
        <p:sp>
          <p:nvSpPr>
            <p:cNvPr id="568327" name="Rectangle 10"/>
            <p:cNvSpPr>
              <a:spLocks noChangeArrowheads="1"/>
            </p:cNvSpPr>
            <p:nvPr/>
          </p:nvSpPr>
          <p:spPr bwMode="auto">
            <a:xfrm>
              <a:off x="4580" y="982"/>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I1</a:t>
              </a:r>
            </a:p>
          </p:txBody>
        </p:sp>
        <p:sp>
          <p:nvSpPr>
            <p:cNvPr id="568328" name="Rectangle 11"/>
            <p:cNvSpPr>
              <a:spLocks noChangeArrowheads="1"/>
            </p:cNvSpPr>
            <p:nvPr/>
          </p:nvSpPr>
          <p:spPr bwMode="auto">
            <a:xfrm>
              <a:off x="4580" y="1150"/>
              <a:ext cx="890" cy="15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I2</a:t>
              </a:r>
            </a:p>
          </p:txBody>
        </p:sp>
        <p:sp>
          <p:nvSpPr>
            <p:cNvPr id="568329" name="Rectangle 12"/>
            <p:cNvSpPr>
              <a:spLocks noChangeArrowheads="1"/>
            </p:cNvSpPr>
            <p:nvPr/>
          </p:nvSpPr>
          <p:spPr bwMode="auto">
            <a:xfrm>
              <a:off x="4580" y="1319"/>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I3</a:t>
              </a:r>
            </a:p>
          </p:txBody>
        </p:sp>
        <p:sp>
          <p:nvSpPr>
            <p:cNvPr id="568330" name="Rectangle 13"/>
            <p:cNvSpPr>
              <a:spLocks noChangeArrowheads="1"/>
            </p:cNvSpPr>
            <p:nvPr/>
          </p:nvSpPr>
          <p:spPr bwMode="auto">
            <a:xfrm>
              <a:off x="4580" y="1488"/>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I4</a:t>
              </a:r>
            </a:p>
          </p:txBody>
        </p:sp>
        <p:sp>
          <p:nvSpPr>
            <p:cNvPr id="568331" name="Rectangle 14"/>
            <p:cNvSpPr>
              <a:spLocks noChangeArrowheads="1"/>
            </p:cNvSpPr>
            <p:nvPr/>
          </p:nvSpPr>
          <p:spPr bwMode="auto">
            <a:xfrm>
              <a:off x="4580" y="1657"/>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I5</a:t>
              </a:r>
            </a:p>
          </p:txBody>
        </p:sp>
        <p:sp>
          <p:nvSpPr>
            <p:cNvPr id="568332" name="Rectangle 15"/>
            <p:cNvSpPr>
              <a:spLocks noChangeArrowheads="1"/>
            </p:cNvSpPr>
            <p:nvPr/>
          </p:nvSpPr>
          <p:spPr bwMode="auto">
            <a:xfrm>
              <a:off x="4580" y="1826"/>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I6</a:t>
              </a:r>
            </a:p>
          </p:txBody>
        </p:sp>
        <p:sp>
          <p:nvSpPr>
            <p:cNvPr id="568333" name="Rectangle 16"/>
            <p:cNvSpPr>
              <a:spLocks noChangeArrowheads="1"/>
            </p:cNvSpPr>
            <p:nvPr/>
          </p:nvSpPr>
          <p:spPr bwMode="auto">
            <a:xfrm>
              <a:off x="4080" y="970"/>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0x100</a:t>
              </a:r>
            </a:p>
          </p:txBody>
        </p:sp>
        <p:sp>
          <p:nvSpPr>
            <p:cNvPr id="568334" name="Rectangle 17"/>
            <p:cNvSpPr>
              <a:spLocks noChangeArrowheads="1"/>
            </p:cNvSpPr>
            <p:nvPr/>
          </p:nvSpPr>
          <p:spPr bwMode="auto">
            <a:xfrm>
              <a:off x="4080" y="1139"/>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0x104</a:t>
              </a:r>
            </a:p>
          </p:txBody>
        </p:sp>
        <p:sp>
          <p:nvSpPr>
            <p:cNvPr id="568335" name="Rectangle 18"/>
            <p:cNvSpPr>
              <a:spLocks noChangeArrowheads="1"/>
            </p:cNvSpPr>
            <p:nvPr/>
          </p:nvSpPr>
          <p:spPr bwMode="auto">
            <a:xfrm>
              <a:off x="4080" y="1308"/>
              <a:ext cx="477" cy="210"/>
            </a:xfrm>
            <a:prstGeom prst="rect">
              <a:avLst/>
            </a:prstGeom>
            <a:noFill/>
            <a:ln w="25400">
              <a:noFill/>
              <a:miter lim="800000"/>
              <a:headEnd/>
              <a:tailEnd/>
            </a:ln>
          </p:spPr>
          <p:txBody>
            <a:bodyPr lIns="89140" tIns="43777" rIns="89140" bIns="43777">
              <a:spAutoFit/>
            </a:bodyPr>
            <a:lstStyle/>
            <a:p>
              <a:r>
                <a:rPr lang="en-US" altLang="zh-TW" b="1">
                  <a:ea typeface="PMingLiU" pitchFamily="18" charset="-120"/>
                </a:rPr>
                <a:t>0x108</a:t>
              </a:r>
            </a:p>
          </p:txBody>
        </p:sp>
        <p:sp>
          <p:nvSpPr>
            <p:cNvPr id="568336" name="Rectangle 19"/>
            <p:cNvSpPr>
              <a:spLocks noChangeArrowheads="1"/>
            </p:cNvSpPr>
            <p:nvPr/>
          </p:nvSpPr>
          <p:spPr bwMode="auto">
            <a:xfrm>
              <a:off x="4080" y="1477"/>
              <a:ext cx="48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0x10C</a:t>
              </a:r>
            </a:p>
          </p:txBody>
        </p:sp>
        <p:sp>
          <p:nvSpPr>
            <p:cNvPr id="568337" name="Rectangle 20"/>
            <p:cNvSpPr>
              <a:spLocks noChangeArrowheads="1"/>
            </p:cNvSpPr>
            <p:nvPr/>
          </p:nvSpPr>
          <p:spPr bwMode="auto">
            <a:xfrm>
              <a:off x="4080" y="1646"/>
              <a:ext cx="468" cy="209"/>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0x110</a:t>
              </a:r>
            </a:p>
          </p:txBody>
        </p:sp>
        <p:sp>
          <p:nvSpPr>
            <p:cNvPr id="568338" name="Rectangle 21"/>
            <p:cNvSpPr>
              <a:spLocks noChangeArrowheads="1"/>
            </p:cNvSpPr>
            <p:nvPr/>
          </p:nvSpPr>
          <p:spPr bwMode="auto">
            <a:xfrm>
              <a:off x="4080" y="1814"/>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0x114</a:t>
              </a:r>
            </a:p>
          </p:txBody>
        </p:sp>
        <p:sp>
          <p:nvSpPr>
            <p:cNvPr id="568339" name="Rectangle 22"/>
            <p:cNvSpPr>
              <a:spLocks noChangeArrowheads="1"/>
            </p:cNvSpPr>
            <p:nvPr/>
          </p:nvSpPr>
          <p:spPr bwMode="auto">
            <a:xfrm>
              <a:off x="4580" y="2389"/>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a[0]</a:t>
              </a:r>
            </a:p>
          </p:txBody>
        </p:sp>
        <p:sp>
          <p:nvSpPr>
            <p:cNvPr id="568340" name="Rectangle 23"/>
            <p:cNvSpPr>
              <a:spLocks noChangeArrowheads="1"/>
            </p:cNvSpPr>
            <p:nvPr/>
          </p:nvSpPr>
          <p:spPr bwMode="auto">
            <a:xfrm>
              <a:off x="4580" y="2558"/>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a[1]</a:t>
              </a:r>
            </a:p>
          </p:txBody>
        </p:sp>
        <p:sp>
          <p:nvSpPr>
            <p:cNvPr id="568341" name="Rectangle 24"/>
            <p:cNvSpPr>
              <a:spLocks noChangeArrowheads="1"/>
            </p:cNvSpPr>
            <p:nvPr/>
          </p:nvSpPr>
          <p:spPr bwMode="auto">
            <a:xfrm>
              <a:off x="4580" y="2726"/>
              <a:ext cx="890" cy="151"/>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a[2]</a:t>
              </a:r>
            </a:p>
          </p:txBody>
        </p:sp>
        <p:sp>
          <p:nvSpPr>
            <p:cNvPr id="568342" name="Rectangle 25"/>
            <p:cNvSpPr>
              <a:spLocks noChangeArrowheads="1"/>
            </p:cNvSpPr>
            <p:nvPr/>
          </p:nvSpPr>
          <p:spPr bwMode="auto">
            <a:xfrm>
              <a:off x="4580" y="2895"/>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a[3]</a:t>
              </a:r>
            </a:p>
          </p:txBody>
        </p:sp>
        <p:sp>
          <p:nvSpPr>
            <p:cNvPr id="568343" name="Rectangle 26"/>
            <p:cNvSpPr>
              <a:spLocks noChangeArrowheads="1"/>
            </p:cNvSpPr>
            <p:nvPr/>
          </p:nvSpPr>
          <p:spPr bwMode="auto">
            <a:xfrm>
              <a:off x="4580" y="3064"/>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a[4]</a:t>
              </a:r>
            </a:p>
          </p:txBody>
        </p:sp>
        <p:sp>
          <p:nvSpPr>
            <p:cNvPr id="568344" name="Rectangle 27"/>
            <p:cNvSpPr>
              <a:spLocks noChangeArrowheads="1"/>
            </p:cNvSpPr>
            <p:nvPr/>
          </p:nvSpPr>
          <p:spPr bwMode="auto">
            <a:xfrm>
              <a:off x="4580" y="3233"/>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a[5]</a:t>
              </a:r>
            </a:p>
          </p:txBody>
        </p:sp>
        <p:sp>
          <p:nvSpPr>
            <p:cNvPr id="568345" name="Rectangle 28"/>
            <p:cNvSpPr>
              <a:spLocks noChangeArrowheads="1"/>
            </p:cNvSpPr>
            <p:nvPr/>
          </p:nvSpPr>
          <p:spPr bwMode="auto">
            <a:xfrm>
              <a:off x="4080" y="2377"/>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0x400</a:t>
              </a:r>
            </a:p>
          </p:txBody>
        </p:sp>
        <p:sp>
          <p:nvSpPr>
            <p:cNvPr id="568346" name="Rectangle 29"/>
            <p:cNvSpPr>
              <a:spLocks noChangeArrowheads="1"/>
            </p:cNvSpPr>
            <p:nvPr/>
          </p:nvSpPr>
          <p:spPr bwMode="auto">
            <a:xfrm>
              <a:off x="4080" y="2546"/>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0x404</a:t>
              </a:r>
            </a:p>
          </p:txBody>
        </p:sp>
        <p:sp>
          <p:nvSpPr>
            <p:cNvPr id="568347" name="Rectangle 30"/>
            <p:cNvSpPr>
              <a:spLocks noChangeArrowheads="1"/>
            </p:cNvSpPr>
            <p:nvPr/>
          </p:nvSpPr>
          <p:spPr bwMode="auto">
            <a:xfrm>
              <a:off x="4080" y="2715"/>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0x408</a:t>
              </a:r>
            </a:p>
          </p:txBody>
        </p:sp>
        <p:sp>
          <p:nvSpPr>
            <p:cNvPr id="568348" name="Rectangle 31"/>
            <p:cNvSpPr>
              <a:spLocks noChangeArrowheads="1"/>
            </p:cNvSpPr>
            <p:nvPr/>
          </p:nvSpPr>
          <p:spPr bwMode="auto">
            <a:xfrm>
              <a:off x="4080" y="2884"/>
              <a:ext cx="48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0x40C</a:t>
              </a:r>
            </a:p>
          </p:txBody>
        </p:sp>
        <p:sp>
          <p:nvSpPr>
            <p:cNvPr id="568349" name="Rectangle 32"/>
            <p:cNvSpPr>
              <a:spLocks noChangeArrowheads="1"/>
            </p:cNvSpPr>
            <p:nvPr/>
          </p:nvSpPr>
          <p:spPr bwMode="auto">
            <a:xfrm>
              <a:off x="4080" y="3053"/>
              <a:ext cx="46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0x410</a:t>
              </a:r>
            </a:p>
          </p:txBody>
        </p:sp>
        <p:sp>
          <p:nvSpPr>
            <p:cNvPr id="568350" name="Rectangle 33"/>
            <p:cNvSpPr>
              <a:spLocks noChangeArrowheads="1"/>
            </p:cNvSpPr>
            <p:nvPr/>
          </p:nvSpPr>
          <p:spPr bwMode="auto">
            <a:xfrm>
              <a:off x="4080" y="3222"/>
              <a:ext cx="468" cy="209"/>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0x414</a:t>
              </a:r>
            </a:p>
          </p:txBody>
        </p:sp>
        <p:sp>
          <p:nvSpPr>
            <p:cNvPr id="568351" name="Rectangle 34"/>
            <p:cNvSpPr>
              <a:spLocks noChangeArrowheads="1"/>
            </p:cNvSpPr>
            <p:nvPr/>
          </p:nvSpPr>
          <p:spPr bwMode="auto">
            <a:xfrm>
              <a:off x="4580" y="1995"/>
              <a:ext cx="890" cy="375"/>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a:latin typeface="Times New Roman" pitchFamily="18" charset="0"/>
                  <a:ea typeface="PMingLiU" pitchFamily="18" charset="-120"/>
                </a:rPr>
                <a:t>• • •</a:t>
              </a:r>
            </a:p>
          </p:txBody>
        </p:sp>
        <p:sp>
          <p:nvSpPr>
            <p:cNvPr id="568352" name="Rectangle 35"/>
            <p:cNvSpPr>
              <a:spLocks noChangeArrowheads="1"/>
            </p:cNvSpPr>
            <p:nvPr/>
          </p:nvSpPr>
          <p:spPr bwMode="auto">
            <a:xfrm>
              <a:off x="4580" y="3796"/>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endParaRPr lang="zh-CN" altLang="en-US" sz="1400" b="1">
                <a:latin typeface="Courier New" pitchFamily="49" charset="0"/>
                <a:ea typeface="PMingLiU" pitchFamily="18" charset="-120"/>
              </a:endParaRPr>
            </a:p>
          </p:txBody>
        </p:sp>
        <p:sp>
          <p:nvSpPr>
            <p:cNvPr id="568353" name="Rectangle 36"/>
            <p:cNvSpPr>
              <a:spLocks noChangeArrowheads="1"/>
            </p:cNvSpPr>
            <p:nvPr/>
          </p:nvSpPr>
          <p:spPr bwMode="auto">
            <a:xfrm>
              <a:off x="4080" y="3784"/>
              <a:ext cx="488"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0x7A4</a:t>
              </a:r>
            </a:p>
          </p:txBody>
        </p:sp>
        <p:sp>
          <p:nvSpPr>
            <p:cNvPr id="568354" name="Rectangle 37"/>
            <p:cNvSpPr>
              <a:spLocks noChangeArrowheads="1"/>
            </p:cNvSpPr>
            <p:nvPr/>
          </p:nvSpPr>
          <p:spPr bwMode="auto">
            <a:xfrm>
              <a:off x="4580" y="3402"/>
              <a:ext cx="890" cy="375"/>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ea typeface="PMingLiU" pitchFamily="18" charset="-120"/>
                </a:rPr>
                <a:t>• • •</a:t>
              </a:r>
            </a:p>
          </p:txBody>
        </p:sp>
        <p:sp>
          <p:nvSpPr>
            <p:cNvPr id="568355" name="Rectangle 38"/>
            <p:cNvSpPr>
              <a:spLocks noChangeArrowheads="1"/>
            </p:cNvSpPr>
            <p:nvPr/>
          </p:nvSpPr>
          <p:spPr bwMode="auto">
            <a:xfrm>
              <a:off x="3928" y="562"/>
              <a:ext cx="880" cy="229"/>
            </a:xfrm>
            <a:prstGeom prst="rect">
              <a:avLst/>
            </a:prstGeom>
            <a:noFill/>
            <a:ln w="25400">
              <a:noFill/>
              <a:miter lim="800000"/>
              <a:headEnd/>
              <a:tailEnd/>
            </a:ln>
          </p:spPr>
          <p:txBody>
            <a:bodyPr wrap="none" lIns="89140" tIns="43777" rIns="89140" bIns="43777">
              <a:spAutoFit/>
            </a:bodyPr>
            <a:lstStyle/>
            <a:p>
              <a:r>
                <a:rPr lang="zh-CN" altLang="en-US" sz="1800" b="1">
                  <a:solidFill>
                    <a:srgbClr val="006600"/>
                  </a:solidFill>
                  <a:latin typeface="Times New Roman" pitchFamily="18" charset="0"/>
                  <a:ea typeface="PMingLiU" pitchFamily="18" charset="-120"/>
                </a:rPr>
                <a:t>主存的布局</a:t>
              </a:r>
              <a:r>
                <a:rPr lang="en-US" altLang="zh-CN" sz="1800" b="1">
                  <a:solidFill>
                    <a:srgbClr val="006600"/>
                  </a:solidFill>
                  <a:latin typeface="Times New Roman" pitchFamily="18" charset="0"/>
                  <a:ea typeface="PMingLiU" pitchFamily="18" charset="-120"/>
                </a:rPr>
                <a:t>:</a:t>
              </a:r>
            </a:p>
          </p:txBody>
        </p:sp>
        <p:sp>
          <p:nvSpPr>
            <p:cNvPr id="568356" name="Rectangle 39"/>
            <p:cNvSpPr>
              <a:spLocks noChangeArrowheads="1"/>
            </p:cNvSpPr>
            <p:nvPr/>
          </p:nvSpPr>
          <p:spPr bwMode="auto">
            <a:xfrm>
              <a:off x="4580" y="813"/>
              <a:ext cx="890" cy="150"/>
            </a:xfrm>
            <a:prstGeom prst="rect">
              <a:avLst/>
            </a:prstGeom>
            <a:solidFill>
              <a:schemeClr val="bg1"/>
            </a:solidFill>
            <a:ln w="25400">
              <a:solidFill>
                <a:schemeClr val="tx1"/>
              </a:solidFill>
              <a:miter lim="800000"/>
              <a:headEnd/>
              <a:tailEnd/>
            </a:ln>
          </p:spPr>
          <p:txBody>
            <a:bodyPr wrap="none" lIns="89140" tIns="43777" rIns="89140" bIns="43777" anchor="ctr"/>
            <a:lstStyle/>
            <a:p>
              <a:pPr algn="ctr"/>
              <a:r>
                <a:rPr lang="en-US" altLang="zh-TW" sz="1400" b="1">
                  <a:latin typeface="Times New Roman" pitchFamily="18" charset="0"/>
                  <a:ea typeface="PMingLiU" pitchFamily="18" charset="-120"/>
                </a:rPr>
                <a:t>I0</a:t>
              </a:r>
            </a:p>
          </p:txBody>
        </p:sp>
        <p:sp>
          <p:nvSpPr>
            <p:cNvPr id="568357" name="Rectangle 40"/>
            <p:cNvSpPr>
              <a:spLocks noChangeArrowheads="1"/>
            </p:cNvSpPr>
            <p:nvPr/>
          </p:nvSpPr>
          <p:spPr bwMode="auto">
            <a:xfrm>
              <a:off x="4080" y="801"/>
              <a:ext cx="495" cy="210"/>
            </a:xfrm>
            <a:prstGeom prst="rect">
              <a:avLst/>
            </a:prstGeom>
            <a:noFill/>
            <a:ln w="25400">
              <a:noFill/>
              <a:miter lim="800000"/>
              <a:headEnd/>
              <a:tailEnd/>
            </a:ln>
          </p:spPr>
          <p:txBody>
            <a:bodyPr wrap="none" lIns="89140" tIns="43777" rIns="89140" bIns="43777">
              <a:spAutoFit/>
            </a:bodyPr>
            <a:lstStyle/>
            <a:p>
              <a:r>
                <a:rPr lang="en-US" altLang="zh-TW" b="1">
                  <a:ea typeface="PMingLiU" pitchFamily="18" charset="-120"/>
                </a:rPr>
                <a:t>0x0FC</a:t>
              </a:r>
            </a:p>
          </p:txBody>
        </p:sp>
        <p:sp>
          <p:nvSpPr>
            <p:cNvPr id="568358" name="Text Box 41"/>
            <p:cNvSpPr txBox="1">
              <a:spLocks noChangeArrowheads="1"/>
            </p:cNvSpPr>
            <p:nvPr/>
          </p:nvSpPr>
          <p:spPr bwMode="auto">
            <a:xfrm>
              <a:off x="5431" y="1232"/>
              <a:ext cx="288" cy="2686"/>
            </a:xfrm>
            <a:prstGeom prst="rect">
              <a:avLst/>
            </a:prstGeom>
            <a:noFill/>
            <a:ln w="9525">
              <a:noFill/>
              <a:miter lim="800000"/>
              <a:headEnd/>
              <a:tailEnd/>
            </a:ln>
          </p:spPr>
          <p:txBody>
            <a:bodyPr vert="eaVert" lIns="90083" tIns="45046" rIns="90083" bIns="45046">
              <a:spAutoFit/>
            </a:bodyPr>
            <a:lstStyle/>
            <a:p>
              <a:pPr eaLnBrk="1" hangingPunct="1">
                <a:spcBef>
                  <a:spcPct val="50000"/>
                </a:spcBef>
              </a:pPr>
              <a:r>
                <a:rPr kumimoji="1" lang="zh-CN" altLang="en-US" sz="1800" b="1">
                  <a:solidFill>
                    <a:srgbClr val="006600"/>
                  </a:solidFill>
                  <a:ea typeface="黑体" pitchFamily="49" charset="-122"/>
                </a:rPr>
                <a:t>指  </a:t>
              </a:r>
              <a:r>
                <a:rPr lang="zh-CN" altLang="en-US" sz="1800" b="1">
                  <a:solidFill>
                    <a:srgbClr val="006600"/>
                  </a:solidFill>
                  <a:latin typeface="Times New Roman" pitchFamily="18" charset="0"/>
                  <a:ea typeface="PMingLiU" pitchFamily="18" charset="-120"/>
                </a:rPr>
                <a:t>令                            数   据</a:t>
              </a:r>
            </a:p>
          </p:txBody>
        </p:sp>
        <p:sp>
          <p:nvSpPr>
            <p:cNvPr id="568359" name="Text Box 42"/>
            <p:cNvSpPr txBox="1">
              <a:spLocks noChangeArrowheads="1"/>
            </p:cNvSpPr>
            <p:nvPr/>
          </p:nvSpPr>
          <p:spPr bwMode="auto">
            <a:xfrm>
              <a:off x="5432" y="2333"/>
              <a:ext cx="291" cy="22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800" b="1">
                  <a:solidFill>
                    <a:srgbClr val="FF0000"/>
                  </a:solidFill>
                  <a:ea typeface="宋体" pitchFamily="2" charset="-122"/>
                </a:rPr>
                <a:t>A</a:t>
              </a:r>
            </a:p>
          </p:txBody>
        </p:sp>
        <p:sp>
          <p:nvSpPr>
            <p:cNvPr id="568360" name="Text Box 43"/>
            <p:cNvSpPr txBox="1">
              <a:spLocks noChangeArrowheads="1"/>
            </p:cNvSpPr>
            <p:nvPr/>
          </p:nvSpPr>
          <p:spPr bwMode="auto">
            <a:xfrm>
              <a:off x="5432" y="3706"/>
              <a:ext cx="291" cy="229"/>
            </a:xfrm>
            <a:prstGeom prst="rect">
              <a:avLst/>
            </a:prstGeom>
            <a:noFill/>
            <a:ln w="9525">
              <a:noFill/>
              <a:miter lim="800000"/>
              <a:headEnd/>
              <a:tailEnd/>
            </a:ln>
          </p:spPr>
          <p:txBody>
            <a:bodyPr lIns="90083" tIns="45046" rIns="90083" bIns="45046">
              <a:spAutoFit/>
            </a:bodyPr>
            <a:lstStyle/>
            <a:p>
              <a:pPr eaLnBrk="1" hangingPunct="1">
                <a:spcBef>
                  <a:spcPct val="50000"/>
                </a:spcBef>
              </a:pPr>
              <a:r>
                <a:rPr kumimoji="1" lang="en-US" altLang="zh-CN" sz="1800" b="1">
                  <a:solidFill>
                    <a:srgbClr val="FF0000"/>
                  </a:solidFill>
                  <a:ea typeface="宋体" pitchFamily="2" charset="-122"/>
                </a:rPr>
                <a:t>V</a:t>
              </a:r>
            </a:p>
          </p:txBody>
        </p:sp>
      </p:grpSp>
      <p:sp>
        <p:nvSpPr>
          <p:cNvPr id="568361" name="Text Box 45"/>
          <p:cNvSpPr txBox="1">
            <a:spLocks noChangeArrowheads="1"/>
          </p:cNvSpPr>
          <p:nvPr/>
        </p:nvSpPr>
        <p:spPr bwMode="auto">
          <a:xfrm>
            <a:off x="501650" y="1023938"/>
            <a:ext cx="2774950" cy="8382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200" b="1">
                <a:solidFill>
                  <a:srgbClr val="CC0000"/>
                </a:solidFill>
                <a:ea typeface="黑体" pitchFamily="49" charset="-122"/>
              </a:rPr>
              <a:t>高级语言源程序</a:t>
            </a:r>
          </a:p>
          <a:p>
            <a:pPr eaLnBrk="1" hangingPunct="1">
              <a:spcBef>
                <a:spcPct val="50000"/>
              </a:spcBef>
            </a:pPr>
            <a:r>
              <a:rPr kumimoji="1" lang="zh-CN" altLang="en-US" sz="2200" b="1">
                <a:solidFill>
                  <a:srgbClr val="CC0000"/>
                </a:solidFill>
                <a:ea typeface="黑体" pitchFamily="49" charset="-122"/>
              </a:rPr>
              <a:t>对应的汇编语言程序</a:t>
            </a:r>
          </a:p>
        </p:txBody>
      </p:sp>
      <p:sp>
        <p:nvSpPr>
          <p:cNvPr id="568362" name="Line 46"/>
          <p:cNvSpPr>
            <a:spLocks noChangeShapeType="1"/>
          </p:cNvSpPr>
          <p:nvPr/>
        </p:nvSpPr>
        <p:spPr bwMode="auto">
          <a:xfrm flipV="1">
            <a:off x="2457450" y="1133475"/>
            <a:ext cx="1123950" cy="134938"/>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568363" name="Line 47"/>
          <p:cNvSpPr>
            <a:spLocks noChangeShapeType="1"/>
          </p:cNvSpPr>
          <p:nvPr/>
        </p:nvSpPr>
        <p:spPr bwMode="auto">
          <a:xfrm>
            <a:off x="2816225" y="1854200"/>
            <a:ext cx="360363" cy="449263"/>
          </a:xfrm>
          <a:prstGeom prst="line">
            <a:avLst/>
          </a:prstGeom>
          <a:noFill/>
          <a:ln w="28575">
            <a:solidFill>
              <a:srgbClr val="CC0000"/>
            </a:solidFill>
            <a:round/>
            <a:headEnd/>
            <a:tailEnd type="triangle" w="med" len="med"/>
          </a:ln>
        </p:spPr>
        <p:txBody>
          <a:bodyPr lIns="0" tIns="0" rIns="0" bIns="0">
            <a:spAutoFit/>
          </a:bodyPr>
          <a:lstStyle/>
          <a:p>
            <a:endParaRPr lang="zh-CN" altLang="en-US"/>
          </a:p>
        </p:txBody>
      </p:sp>
      <p:sp>
        <p:nvSpPr>
          <p:cNvPr id="568364" name="Line 44"/>
          <p:cNvSpPr>
            <a:spLocks noChangeShapeType="1"/>
          </p:cNvSpPr>
          <p:nvPr/>
        </p:nvSpPr>
        <p:spPr bwMode="auto">
          <a:xfrm flipH="1">
            <a:off x="836613" y="4778375"/>
            <a:ext cx="541337" cy="0"/>
          </a:xfrm>
          <a:prstGeom prst="line">
            <a:avLst/>
          </a:prstGeom>
          <a:noFill/>
          <a:ln w="28575">
            <a:solidFill>
              <a:srgbClr val="FF0000"/>
            </a:solidFill>
            <a:round/>
            <a:headEnd/>
            <a:tailEnd/>
          </a:ln>
          <a:effectLst/>
        </p:spPr>
        <p:txBody>
          <a:bodyPr lIns="0" tIns="0" rIns="0" bIns="0">
            <a:spAutoFit/>
          </a:bodyPr>
          <a:lstStyle/>
          <a:p>
            <a:endParaRPr lang="zh-CN" altLang="en-US"/>
          </a:p>
        </p:txBody>
      </p:sp>
      <p:sp>
        <p:nvSpPr>
          <p:cNvPr id="568365" name="Line 45"/>
          <p:cNvSpPr>
            <a:spLocks noChangeShapeType="1"/>
          </p:cNvSpPr>
          <p:nvPr/>
        </p:nvSpPr>
        <p:spPr bwMode="auto">
          <a:xfrm flipV="1">
            <a:off x="836613" y="3833813"/>
            <a:ext cx="0" cy="944562"/>
          </a:xfrm>
          <a:prstGeom prst="line">
            <a:avLst/>
          </a:prstGeom>
          <a:noFill/>
          <a:ln w="28575">
            <a:solidFill>
              <a:srgbClr val="FF0000"/>
            </a:solidFill>
            <a:round/>
            <a:headEnd/>
            <a:tailEnd type="triangle" w="med" len="med"/>
          </a:ln>
          <a:effectLst/>
        </p:spPr>
        <p:txBody>
          <a:bodyPr lIns="0" tIns="0" rIns="0" bIns="0">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45">
                                            <p:txEl>
                                              <p:pRg st="0" end="0"/>
                                            </p:txEl>
                                          </p:spTgt>
                                        </p:tgtEl>
                                        <p:attrNameLst>
                                          <p:attrName>style.visibility</p:attrName>
                                        </p:attrNameLst>
                                      </p:cBhvr>
                                      <p:to>
                                        <p:strVal val="visible"/>
                                      </p:to>
                                    </p:set>
                                    <p:animEffect transition="in" filter="blinds(horizontal)">
                                      <p:cBhvr>
                                        <p:cTn id="7" dur="500"/>
                                        <p:tgtEl>
                                          <p:spTgt spid="573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45">
                                            <p:txEl>
                                              <p:pRg st="1" end="1"/>
                                            </p:txEl>
                                          </p:spTgt>
                                        </p:tgtEl>
                                        <p:attrNameLst>
                                          <p:attrName>style.visibility</p:attrName>
                                        </p:attrNameLst>
                                      </p:cBhvr>
                                      <p:to>
                                        <p:strVal val="visible"/>
                                      </p:to>
                                    </p:set>
                                    <p:animEffect transition="in" filter="blinds(horizontal)">
                                      <p:cBhvr>
                                        <p:cTn id="12" dur="500"/>
                                        <p:tgtEl>
                                          <p:spTgt spid="5734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45">
                                            <p:txEl>
                                              <p:pRg st="2" end="2"/>
                                            </p:txEl>
                                          </p:spTgt>
                                        </p:tgtEl>
                                        <p:attrNameLst>
                                          <p:attrName>style.visibility</p:attrName>
                                        </p:attrNameLst>
                                      </p:cBhvr>
                                      <p:to>
                                        <p:strVal val="visible"/>
                                      </p:to>
                                    </p:set>
                                    <p:animEffect transition="in" filter="blinds(horizontal)">
                                      <p:cBhvr>
                                        <p:cTn id="17" dur="500"/>
                                        <p:tgtEl>
                                          <p:spTgt spid="5734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2184130184</TotalTime>
  <Pages>40</Pages>
  <Words>5321</Words>
  <Application>Microsoft Office PowerPoint</Application>
  <PresentationFormat>全屏显示(4:3)</PresentationFormat>
  <Paragraphs>795</Paragraphs>
  <Slides>44</Slides>
  <Notes>12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lecture1</vt:lpstr>
      <vt:lpstr>位图图像</vt:lpstr>
      <vt:lpstr> 第6章 层次结构存储系统  存储器概述 主存与CPU的连接及其读写操作 磁盘存储器 高速缓冲存储器(cache) 虚拟存储器 IA-32/Linux中的地址转换  </vt:lpstr>
      <vt:lpstr>层次结构存储系统</vt:lpstr>
      <vt:lpstr>层次结构存储系统</vt:lpstr>
      <vt:lpstr>希望的理想存储器</vt:lpstr>
      <vt:lpstr>存储器的层次结构</vt:lpstr>
      <vt:lpstr>层次化存储器结构（Memory Hierarchy）</vt:lpstr>
      <vt:lpstr>加快访存速度措施：引入Cache</vt:lpstr>
      <vt:lpstr>1、局部性</vt:lpstr>
      <vt:lpstr>程序的局部性原理举例1</vt:lpstr>
      <vt:lpstr>程序的局部性原理举例1</vt:lpstr>
      <vt:lpstr>程序的局部性原理举例2</vt:lpstr>
      <vt:lpstr>程序的局部性原理举例2</vt:lpstr>
      <vt:lpstr>程序的局部性原理举例2</vt:lpstr>
      <vt:lpstr>矩阵相乘——ijk</vt:lpstr>
      <vt:lpstr>矩阵相乘——ikj</vt:lpstr>
      <vt:lpstr>矩阵相乘——jki</vt:lpstr>
      <vt:lpstr>分块矩阵相乘</vt:lpstr>
      <vt:lpstr>2、什么是cache</vt:lpstr>
      <vt:lpstr>Cache(高速缓存)是什么样的？</vt:lpstr>
      <vt:lpstr>Cache 的操作过程</vt:lpstr>
      <vt:lpstr>Cache（高速缓存）的实现</vt:lpstr>
      <vt:lpstr>3、cache映射类型</vt:lpstr>
      <vt:lpstr>Cache映射(Cache Mapping)</vt:lpstr>
      <vt:lpstr>The Simplest Cache: Direct  Mapped Cache</vt:lpstr>
      <vt:lpstr>直接映射Cache组织示意图</vt:lpstr>
      <vt:lpstr>有效位（Valid Bit）</vt:lpstr>
      <vt:lpstr>64 KB Direct Mapped Cache with 16B Blocks</vt:lpstr>
      <vt:lpstr>如何计算Cache的容量？</vt:lpstr>
      <vt:lpstr>       全相联映射Cache组织示意图</vt:lpstr>
      <vt:lpstr>举例：Fully Associative</vt:lpstr>
      <vt:lpstr>组相联映射（Set Associative）</vt:lpstr>
      <vt:lpstr>PowerPoint 演示文稿</vt:lpstr>
      <vt:lpstr>例1：A Two-way Set Associative Cache</vt:lpstr>
      <vt:lpstr>例题</vt:lpstr>
      <vt:lpstr>例题</vt:lpstr>
      <vt:lpstr>4、Cache命中率</vt:lpstr>
      <vt:lpstr>命中率、缺失率、缺失损失</vt:lpstr>
      <vt:lpstr>Average access time(平均访问时间)</vt:lpstr>
      <vt:lpstr>命中率到底应该有多大？</vt:lpstr>
      <vt:lpstr>看看命中率对平均访问时间的影响</vt:lpstr>
      <vt:lpstr>高速缓存的缺失率和关联度</vt:lpstr>
      <vt:lpstr>标记位大小与关联度</vt:lpstr>
      <vt:lpstr>例题1</vt:lpstr>
      <vt:lpstr>                          例题2</vt:lpstr>
    </vt:vector>
  </TitlesOfParts>
  <Company>Wayne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lastModifiedBy>JieTang</cp:lastModifiedBy>
  <cp:revision>1542</cp:revision>
  <cp:lastPrinted>1998-02-02T13:15:44Z</cp:lastPrinted>
  <dcterms:created xsi:type="dcterms:W3CDTF">1996-09-09T11:33:30Z</dcterms:created>
  <dcterms:modified xsi:type="dcterms:W3CDTF">2020-11-23T09:22:56Z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