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498" r:id="rId2"/>
    <p:sldId id="500" r:id="rId3"/>
    <p:sldId id="708" r:id="rId4"/>
    <p:sldId id="728" r:id="rId5"/>
    <p:sldId id="729" r:id="rId6"/>
    <p:sldId id="734" r:id="rId7"/>
    <p:sldId id="709" r:id="rId8"/>
    <p:sldId id="710" r:id="rId9"/>
    <p:sldId id="598" r:id="rId10"/>
    <p:sldId id="599" r:id="rId11"/>
    <p:sldId id="600" r:id="rId12"/>
    <p:sldId id="602" r:id="rId13"/>
    <p:sldId id="730" r:id="rId14"/>
    <p:sldId id="711" r:id="rId15"/>
    <p:sldId id="713" r:id="rId16"/>
    <p:sldId id="603" r:id="rId17"/>
    <p:sldId id="605" r:id="rId18"/>
    <p:sldId id="606" r:id="rId19"/>
    <p:sldId id="726" r:id="rId20"/>
    <p:sldId id="607" r:id="rId21"/>
    <p:sldId id="608" r:id="rId22"/>
    <p:sldId id="716" r:id="rId23"/>
    <p:sldId id="721" r:id="rId24"/>
    <p:sldId id="731" r:id="rId25"/>
    <p:sldId id="609" r:id="rId26"/>
    <p:sldId id="610" r:id="rId27"/>
    <p:sldId id="611" r:id="rId28"/>
    <p:sldId id="612" r:id="rId29"/>
    <p:sldId id="613" r:id="rId30"/>
    <p:sldId id="722" r:id="rId31"/>
    <p:sldId id="732" r:id="rId32"/>
    <p:sldId id="638" r:id="rId33"/>
    <p:sldId id="639" r:id="rId34"/>
    <p:sldId id="640" r:id="rId35"/>
    <p:sldId id="642" r:id="rId36"/>
    <p:sldId id="643" r:id="rId37"/>
    <p:sldId id="733" r:id="rId38"/>
    <p:sldId id="614" r:id="rId39"/>
    <p:sldId id="615" r:id="rId40"/>
    <p:sldId id="616" r:id="rId41"/>
    <p:sldId id="727" r:id="rId42"/>
    <p:sldId id="723" r:id="rId43"/>
    <p:sldId id="725" r:id="rId44"/>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98"/>
    <a:srgbClr val="A50021"/>
    <a:srgbClr val="993300"/>
    <a:srgbClr val="6D6D6D"/>
    <a:srgbClr val="818181"/>
    <a:srgbClr val="469CDC"/>
    <a:srgbClr val="006600"/>
    <a:srgbClr val="D1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5204" autoAdjust="0"/>
  </p:normalViewPr>
  <p:slideViewPr>
    <p:cSldViewPr snapToGrid="0">
      <p:cViewPr varScale="1">
        <p:scale>
          <a:sx n="65" d="100"/>
          <a:sy n="65" d="100"/>
        </p:scale>
        <p:origin x="-2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782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59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extLst>
      <p:ext uri="{BB962C8B-B14F-4D97-AF65-F5344CB8AC3E}">
        <p14:creationId xmlns:p14="http://schemas.microsoft.com/office/powerpoint/2010/main" val="292165029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57AB1443-E257-4BBD-9EF5-40CE8B4C75CA}" type="slidenum">
              <a:rPr kumimoji="1" lang="zh-CN" altLang="en-US" sz="1300">
                <a:latin typeface="Times New Roman" pitchFamily="18" charset="0"/>
              </a:rPr>
              <a:pPr algn="r" defTabSz="965200" eaLnBrk="1" hangingPunct="1"/>
              <a:t>8</a:t>
            </a:fld>
            <a:endParaRPr kumimoji="1" lang="en-US" altLang="zh-CN" sz="1300">
              <a:latin typeface="Times New Roman" pitchFamily="18" charset="0"/>
            </a:endParaRPr>
          </a:p>
        </p:txBody>
      </p:sp>
      <p:sp>
        <p:nvSpPr>
          <p:cNvPr id="829443" name="Rectangle 2"/>
          <p:cNvSpPr>
            <a:spLocks noGrp="1" noRot="1" noChangeAspect="1" noChangeArrowheads="1" noTextEdit="1"/>
          </p:cNvSpPr>
          <p:nvPr>
            <p:ph type="sldImg"/>
          </p:nvPr>
        </p:nvSpPr>
        <p:spPr>
          <a:xfrm>
            <a:off x="990600" y="766763"/>
            <a:ext cx="5118100" cy="3838575"/>
          </a:xfrm>
        </p:spPr>
      </p:sp>
      <p:sp>
        <p:nvSpPr>
          <p:cNvPr id="829444" name="Rectangle 3"/>
          <p:cNvSpPr>
            <a:spLocks noGrp="1" noChangeArrowheads="1"/>
          </p:cNvSpPr>
          <p:nvPr>
            <p:ph type="body" idx="1"/>
          </p:nvPr>
        </p:nvSpPr>
        <p:spPr>
          <a:xfrm>
            <a:off x="946150" y="4860925"/>
            <a:ext cx="5207000" cy="4606925"/>
          </a:xfrm>
        </p:spPr>
        <p:txBody>
          <a:bodyPr lIns="96575" tIns="48288" rIns="96575" bIns="48288"/>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Rot="1" noChangeAspect="1" noChangeArrowheads="1" noTextEdit="1"/>
          </p:cNvSpPr>
          <p:nvPr>
            <p:ph type="sldImg"/>
          </p:nvPr>
        </p:nvSpPr>
        <p:spPr>
          <a:xfrm>
            <a:off x="952500" y="731838"/>
            <a:ext cx="5207000" cy="3905250"/>
          </a:xfrm>
        </p:spPr>
      </p:sp>
      <p:sp>
        <p:nvSpPr>
          <p:cNvPr id="739331" name="Rectangle 3"/>
          <p:cNvSpPr>
            <a:spLocks noGrp="1" noChangeArrowheads="1"/>
          </p:cNvSpPr>
          <p:nvPr>
            <p:ph type="body" idx="1"/>
          </p:nvPr>
        </p:nvSpPr>
        <p:spPr>
          <a:xfrm>
            <a:off x="963613" y="4881563"/>
            <a:ext cx="5184775" cy="4554537"/>
          </a:xfrm>
        </p:spPr>
        <p:txBody>
          <a:bodyPr lIns="91440" tIns="45720" rIns="91440" bIns="45720"/>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1378"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1379"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3426"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3427"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7523"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9570"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9571"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幻灯片图像占位符 1"/>
          <p:cNvSpPr>
            <a:spLocks noGrp="1" noRot="1" noChangeAspect="1" noTextEdit="1"/>
          </p:cNvSpPr>
          <p:nvPr>
            <p:ph type="sldImg"/>
          </p:nvPr>
        </p:nvSpPr>
        <p:spPr>
          <a:xfrm>
            <a:off x="990600" y="766763"/>
            <a:ext cx="5118100" cy="3838575"/>
          </a:xfrm>
        </p:spPr>
      </p:sp>
      <p:sp>
        <p:nvSpPr>
          <p:cNvPr id="654339" name="备注占位符 2"/>
          <p:cNvSpPr>
            <a:spLocks noGrp="1"/>
          </p:cNvSpPr>
          <p:nvPr>
            <p:ph type="body" idx="1"/>
          </p:nvPr>
        </p:nvSpPr>
        <p:spPr>
          <a:xfrm>
            <a:off x="947738" y="4860925"/>
            <a:ext cx="5203825" cy="4606925"/>
          </a:xfrm>
        </p:spPr>
        <p:txBody>
          <a:bodyPr lIns="96575" tIns="48288" rIns="96575" bIns="48288"/>
          <a:lstStyle/>
          <a:p>
            <a:endParaRPr lang="zh-CN" altLang="en-US"/>
          </a:p>
        </p:txBody>
      </p:sp>
      <p:sp>
        <p:nvSpPr>
          <p:cNvPr id="654340" name="灯片编号占位符 3"/>
          <p:cNvSpPr txBox="1">
            <a:spLocks noGrp="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14F3FB6-8099-4566-A448-2DBFE9B15C17}" type="slidenum">
              <a:rPr kumimoji="1" lang="zh-CN" altLang="en-US" sz="1300">
                <a:latin typeface="Times New Roman" pitchFamily="18" charset="0"/>
              </a:rPr>
              <a:pPr algn="r" defTabSz="965200" eaLnBrk="1" hangingPunct="1"/>
              <a:t>12</a:t>
            </a:fld>
            <a:endParaRPr kumimoji="1" lang="en-US" altLang="zh-CN" sz="13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D6D2602-72C0-466A-ACD8-5D2BBFF558BE}" type="slidenum">
              <a:rPr kumimoji="1" lang="zh-CN" altLang="en-US" sz="1300">
                <a:latin typeface="Times New Roman" pitchFamily="18" charset="0"/>
              </a:rPr>
              <a:pPr algn="r" defTabSz="965200" eaLnBrk="1" hangingPunct="1"/>
              <a:t>18</a:t>
            </a:fld>
            <a:endParaRPr kumimoji="1" lang="en-US" altLang="zh-CN" sz="1300">
              <a:latin typeface="Times New Roman" pitchFamily="18" charset="0"/>
            </a:endParaRPr>
          </a:p>
        </p:txBody>
      </p:sp>
      <p:sp>
        <p:nvSpPr>
          <p:cNvPr id="659459" name="Rectangle 2"/>
          <p:cNvSpPr>
            <a:spLocks noGrp="1" noRot="1" noChangeAspect="1" noChangeArrowheads="1" noTextEdit="1"/>
          </p:cNvSpPr>
          <p:nvPr>
            <p:ph type="sldImg"/>
          </p:nvPr>
        </p:nvSpPr>
        <p:spPr>
          <a:xfrm>
            <a:off x="987425" y="642938"/>
            <a:ext cx="5137150" cy="3852862"/>
          </a:xfrm>
        </p:spPr>
      </p:sp>
      <p:sp>
        <p:nvSpPr>
          <p:cNvPr id="659460"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5218" name="Text Box 1"/>
          <p:cNvSpPr txBox="1">
            <a:spLocks noChangeArrowheads="1"/>
          </p:cNvSpPr>
          <p:nvPr/>
        </p:nvSpPr>
        <p:spPr bwMode="auto">
          <a:xfrm>
            <a:off x="2201863" y="774700"/>
            <a:ext cx="2695575" cy="3824288"/>
          </a:xfrm>
          <a:prstGeom prst="rect">
            <a:avLst/>
          </a:prstGeom>
          <a:solidFill>
            <a:srgbClr val="FFFFFF"/>
          </a:solidFill>
          <a:ln w="9525">
            <a:solidFill>
              <a:srgbClr val="000000"/>
            </a:solidFill>
            <a:miter lim="800000"/>
            <a:headEnd/>
            <a:tailEnd/>
          </a:ln>
        </p:spPr>
        <p:txBody>
          <a:bodyPr wrap="none" lIns="93838" tIns="46919" rIns="93838" bIns="46919" anchor="ctr"/>
          <a:lstStyle>
            <a:lvl1pPr defTabSz="938213">
              <a:defRPr sz="2400">
                <a:solidFill>
                  <a:schemeClr val="tx1"/>
                </a:solidFill>
                <a:latin typeface="Times New Roman" pitchFamily="18" charset="0"/>
              </a:defRPr>
            </a:lvl1pPr>
            <a:lvl2pPr marL="762000" indent="-292100" defTabSz="938213">
              <a:defRPr sz="2400">
                <a:solidFill>
                  <a:schemeClr val="tx1"/>
                </a:solidFill>
                <a:latin typeface="Times New Roman" pitchFamily="18" charset="0"/>
              </a:defRPr>
            </a:lvl2pPr>
            <a:lvl3pPr marL="1173163" indent="-234950" defTabSz="938213">
              <a:defRPr sz="2400">
                <a:solidFill>
                  <a:schemeClr val="tx1"/>
                </a:solidFill>
                <a:latin typeface="Times New Roman" pitchFamily="18" charset="0"/>
              </a:defRPr>
            </a:lvl3pPr>
            <a:lvl4pPr marL="1641475" indent="-233363" defTabSz="938213">
              <a:defRPr sz="2400">
                <a:solidFill>
                  <a:schemeClr val="tx1"/>
                </a:solidFill>
                <a:latin typeface="Times New Roman" pitchFamily="18" charset="0"/>
              </a:defRPr>
            </a:lvl4pPr>
            <a:lvl5pPr marL="2111375" indent="-234950" defTabSz="938213">
              <a:defRPr sz="2400">
                <a:solidFill>
                  <a:schemeClr val="tx1"/>
                </a:solidFill>
                <a:latin typeface="Times New Roman" pitchFamily="18" charset="0"/>
              </a:defRPr>
            </a:lvl5pPr>
            <a:lvl6pPr marL="2568575" indent="-234950" defTabSz="938213" eaLnBrk="0" fontAlgn="base" hangingPunct="0">
              <a:spcBef>
                <a:spcPct val="0"/>
              </a:spcBef>
              <a:spcAft>
                <a:spcPct val="0"/>
              </a:spcAft>
              <a:defRPr sz="2400">
                <a:solidFill>
                  <a:schemeClr val="tx1"/>
                </a:solidFill>
                <a:latin typeface="Times New Roman" pitchFamily="18" charset="0"/>
              </a:defRPr>
            </a:lvl6pPr>
            <a:lvl7pPr marL="3025775" indent="-234950" defTabSz="938213" eaLnBrk="0" fontAlgn="base" hangingPunct="0">
              <a:spcBef>
                <a:spcPct val="0"/>
              </a:spcBef>
              <a:spcAft>
                <a:spcPct val="0"/>
              </a:spcAft>
              <a:defRPr sz="2400">
                <a:solidFill>
                  <a:schemeClr val="tx1"/>
                </a:solidFill>
                <a:latin typeface="Times New Roman" pitchFamily="18" charset="0"/>
              </a:defRPr>
            </a:lvl7pPr>
            <a:lvl8pPr marL="3482975" indent="-234950" defTabSz="938213" eaLnBrk="0" fontAlgn="base" hangingPunct="0">
              <a:spcBef>
                <a:spcPct val="0"/>
              </a:spcBef>
              <a:spcAft>
                <a:spcPct val="0"/>
              </a:spcAft>
              <a:defRPr sz="2400">
                <a:solidFill>
                  <a:schemeClr val="tx1"/>
                </a:solidFill>
                <a:latin typeface="Times New Roman" pitchFamily="18" charset="0"/>
              </a:defRPr>
            </a:lvl8pPr>
            <a:lvl9pPr marL="3940175" indent="-234950" defTabSz="938213" eaLnBrk="0" fontAlgn="base" hangingPunct="0">
              <a:spcBef>
                <a:spcPct val="0"/>
              </a:spcBef>
              <a:spcAft>
                <a:spcPct val="0"/>
              </a:spcAft>
              <a:defRPr sz="2400">
                <a:solidFill>
                  <a:schemeClr val="tx1"/>
                </a:solidFill>
                <a:latin typeface="Times New Roman" pitchFamily="18" charset="0"/>
              </a:defRPr>
            </a:lvl9pPr>
          </a:lstStyle>
          <a:p>
            <a:endParaRPr lang="en-US" altLang="zh-CN" sz="2500" b="1">
              <a:latin typeface="Arial Narrow" pitchFamily="34" charset="0"/>
            </a:endParaRPr>
          </a:p>
        </p:txBody>
      </p:sp>
      <p:sp>
        <p:nvSpPr>
          <p:cNvPr id="905219" name="Rectangle 2"/>
          <p:cNvSpPr txBox="1">
            <a:spLocks noGrp="1" noChangeArrowheads="1"/>
          </p:cNvSpPr>
          <p:nvPr>
            <p:ph type="body"/>
          </p:nvPr>
        </p:nvSpPr>
        <p:spPr>
          <a:xfrm>
            <a:off x="946150" y="4860925"/>
            <a:ext cx="5207000" cy="4608513"/>
          </a:xfrm>
          <a:noFill/>
          <a:ln/>
          <a:extLst>
            <a:ext uri="{91240B29-F687-4F45-9708-019B960494DF}">
              <a14:hiddenLine xmlns:a14="http://schemas.microsoft.com/office/drawing/2010/main" w="12700">
                <a:solidFill>
                  <a:schemeClr val="tx1"/>
                </a:solidFill>
                <a:round/>
                <a:headEnd/>
                <a:tailEnd/>
              </a14:hiddenLine>
            </a:ext>
          </a:extLst>
        </p:spPr>
        <p:txBody>
          <a:bodyPr wrap="none" lIns="93838" tIns="46919" rIns="93838" bIns="46919" anchor="ct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DA704E99-3078-4FE1-9FDE-5B0C18E98484}" type="slidenum">
              <a:rPr kumimoji="1" lang="zh-CN" altLang="en-US" sz="1300">
                <a:latin typeface="Times New Roman" pitchFamily="18" charset="0"/>
              </a:rPr>
              <a:pPr algn="r" defTabSz="965200" eaLnBrk="1" hangingPunct="1"/>
              <a:t>20</a:t>
            </a:fld>
            <a:endParaRPr kumimoji="1" lang="en-US" altLang="zh-CN" sz="1300">
              <a:latin typeface="Times New Roman" pitchFamily="18" charset="0"/>
            </a:endParaRPr>
          </a:p>
        </p:txBody>
      </p:sp>
      <p:sp>
        <p:nvSpPr>
          <p:cNvPr id="661507" name="Rectangle 2"/>
          <p:cNvSpPr>
            <a:spLocks noGrp="1" noRot="1" noChangeAspect="1" noChangeArrowheads="1" noTextEdit="1"/>
          </p:cNvSpPr>
          <p:nvPr>
            <p:ph type="sldImg"/>
          </p:nvPr>
        </p:nvSpPr>
        <p:spPr>
          <a:xfrm>
            <a:off x="987425" y="642938"/>
            <a:ext cx="5137150" cy="3852862"/>
          </a:xfrm>
        </p:spPr>
      </p:sp>
      <p:sp>
        <p:nvSpPr>
          <p:cNvPr id="661508"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D94C1145-7ABC-45A0-B43F-4864A8F9E087}" type="slidenum">
              <a:rPr kumimoji="1" lang="zh-CN" altLang="en-US" sz="1300">
                <a:latin typeface="Times New Roman" pitchFamily="18" charset="0"/>
              </a:rPr>
              <a:pPr algn="r" defTabSz="965200" eaLnBrk="1" hangingPunct="1"/>
              <a:t>21</a:t>
            </a:fld>
            <a:endParaRPr kumimoji="1" lang="en-US" altLang="zh-CN" sz="1300">
              <a:latin typeface="Times New Roman" pitchFamily="18" charset="0"/>
            </a:endParaRPr>
          </a:p>
        </p:txBody>
      </p:sp>
      <p:sp>
        <p:nvSpPr>
          <p:cNvPr id="663555" name="Rectangle 2"/>
          <p:cNvSpPr>
            <a:spLocks noGrp="1" noRot="1" noChangeAspect="1" noChangeArrowheads="1" noTextEdit="1"/>
          </p:cNvSpPr>
          <p:nvPr>
            <p:ph type="sldImg"/>
          </p:nvPr>
        </p:nvSpPr>
        <p:spPr>
          <a:xfrm>
            <a:off x="987425" y="642938"/>
            <a:ext cx="5137150" cy="3852862"/>
          </a:xfrm>
        </p:spPr>
      </p:sp>
      <p:sp>
        <p:nvSpPr>
          <p:cNvPr id="663556"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9797382-4A0B-468C-B67D-4ED9222C7148}" type="slidenum">
              <a:rPr kumimoji="1" lang="zh-CN" altLang="en-US" sz="1300">
                <a:latin typeface="Times New Roman" pitchFamily="18" charset="0"/>
              </a:rPr>
              <a:pPr algn="r" defTabSz="965200" eaLnBrk="1" hangingPunct="1"/>
              <a:t>25</a:t>
            </a:fld>
            <a:endParaRPr kumimoji="1" lang="en-US" altLang="zh-CN" sz="1300">
              <a:latin typeface="Times New Roman" pitchFamily="18" charset="0"/>
            </a:endParaRPr>
          </a:p>
        </p:txBody>
      </p:sp>
      <p:sp>
        <p:nvSpPr>
          <p:cNvPr id="665603" name="Rectangle 2"/>
          <p:cNvSpPr>
            <a:spLocks noGrp="1" noRot="1" noChangeAspect="1" noChangeArrowheads="1" noTextEdit="1"/>
          </p:cNvSpPr>
          <p:nvPr>
            <p:ph type="sldImg"/>
          </p:nvPr>
        </p:nvSpPr>
        <p:spPr>
          <a:xfrm>
            <a:off x="987425" y="642938"/>
            <a:ext cx="5137150" cy="3852862"/>
          </a:xfrm>
        </p:spPr>
      </p:sp>
      <p:sp>
        <p:nvSpPr>
          <p:cNvPr id="665604"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A538C545-6BC8-4F14-AAE8-200AA4A2C3CE}" type="slidenum">
              <a:rPr kumimoji="1" lang="zh-CN" altLang="en-US" sz="1300">
                <a:latin typeface="Times New Roman" pitchFamily="18" charset="0"/>
              </a:rPr>
              <a:pPr algn="r" defTabSz="965200" eaLnBrk="1" hangingPunct="1"/>
              <a:t>26</a:t>
            </a:fld>
            <a:endParaRPr kumimoji="1" lang="en-US" altLang="zh-CN" sz="1300">
              <a:latin typeface="Times New Roman" pitchFamily="18" charset="0"/>
            </a:endParaRPr>
          </a:p>
        </p:txBody>
      </p:sp>
      <p:sp>
        <p:nvSpPr>
          <p:cNvPr id="667651" name="Rectangle 2"/>
          <p:cNvSpPr>
            <a:spLocks noGrp="1" noRot="1" noChangeAspect="1" noChangeArrowheads="1" noTextEdit="1"/>
          </p:cNvSpPr>
          <p:nvPr>
            <p:ph type="sldImg"/>
          </p:nvPr>
        </p:nvSpPr>
        <p:spPr>
          <a:xfrm>
            <a:off x="987425" y="642938"/>
            <a:ext cx="5137150" cy="3852862"/>
          </a:xfrm>
        </p:spPr>
      </p:sp>
      <p:sp>
        <p:nvSpPr>
          <p:cNvPr id="667652"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2466AB7-7C91-498A-B33E-F7485980BE37}" type="slidenum">
              <a:rPr kumimoji="1" lang="zh-CN" altLang="en-US" sz="1300">
                <a:latin typeface="Times New Roman" pitchFamily="18" charset="0"/>
              </a:rPr>
              <a:pPr algn="r" defTabSz="965200" eaLnBrk="1" hangingPunct="1"/>
              <a:t>27</a:t>
            </a:fld>
            <a:endParaRPr kumimoji="1" lang="en-US" altLang="zh-CN" sz="1300">
              <a:latin typeface="Times New Roman" pitchFamily="18" charset="0"/>
            </a:endParaRPr>
          </a:p>
        </p:txBody>
      </p:sp>
      <p:sp>
        <p:nvSpPr>
          <p:cNvPr id="669699" name="Rectangle 2"/>
          <p:cNvSpPr>
            <a:spLocks noGrp="1" noRot="1" noChangeAspect="1" noChangeArrowheads="1" noTextEdit="1"/>
          </p:cNvSpPr>
          <p:nvPr>
            <p:ph type="sldImg"/>
          </p:nvPr>
        </p:nvSpPr>
        <p:spPr>
          <a:xfrm>
            <a:off x="987425" y="642938"/>
            <a:ext cx="5137150" cy="3852862"/>
          </a:xfrm>
        </p:spPr>
      </p:sp>
      <p:sp>
        <p:nvSpPr>
          <p:cNvPr id="669700"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128588"/>
            <a:ext cx="8807450" cy="5286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300" y="1295400"/>
            <a:ext cx="8191500" cy="2182813"/>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5802313"/>
          </a:xfrm>
        </p:spPr>
        <p:txBody>
          <a:bodyPr lIns="91440" tIns="45720" rIns="91440" bIns="45720" anchor="ctr"/>
          <a:lstStyle/>
          <a:p>
            <a:pPr eaLnBrk="1" hangingPunct="1">
              <a:lnSpc>
                <a:spcPct val="120000"/>
              </a:lnSpc>
            </a:pPr>
            <a:r>
              <a:rPr lang="zh-CN" altLang="en-US">
                <a:solidFill>
                  <a:srgbClr val="FF0000"/>
                </a:solidFill>
              </a:rPr>
              <a:t/>
            </a:r>
            <a:br>
              <a:rPr lang="zh-CN" altLang="en-US">
                <a:solidFill>
                  <a:srgbClr val="FF0000"/>
                </a:solidFill>
              </a:rPr>
            </a:br>
            <a:r>
              <a:rPr lang="zh-CN" altLang="en-US" sz="4400">
                <a:solidFill>
                  <a:schemeClr val="accent1"/>
                </a:solidFill>
                <a:latin typeface="微软雅黑" pitchFamily="34" charset="-122"/>
                <a:ea typeface="微软雅黑" pitchFamily="34" charset="-122"/>
              </a:rPr>
              <a:t>第</a:t>
            </a:r>
            <a:r>
              <a:rPr lang="en-US" altLang="zh-CN" sz="4400">
                <a:solidFill>
                  <a:schemeClr val="accent1"/>
                </a:solidFill>
                <a:latin typeface="微软雅黑" pitchFamily="34" charset="-122"/>
                <a:ea typeface="微软雅黑" pitchFamily="34" charset="-122"/>
              </a:rPr>
              <a:t>6</a:t>
            </a:r>
            <a:r>
              <a:rPr lang="zh-CN" altLang="en-US" sz="4400">
                <a:solidFill>
                  <a:schemeClr val="accent1"/>
                </a:solidFill>
                <a:latin typeface="微软雅黑" pitchFamily="34" charset="-122"/>
                <a:ea typeface="微软雅黑" pitchFamily="34" charset="-122"/>
              </a:rPr>
              <a:t>章</a:t>
            </a:r>
            <a:r>
              <a:rPr lang="zh-CN" altLang="en-US">
                <a:solidFill>
                  <a:srgbClr val="FF0000"/>
                </a:solidFill>
              </a:rPr>
              <a:t> </a:t>
            </a:r>
            <a:r>
              <a:rPr lang="zh-CN" altLang="en-US" sz="4400">
                <a:solidFill>
                  <a:schemeClr val="accent1"/>
                </a:solidFill>
                <a:latin typeface="微软雅黑" pitchFamily="34" charset="-122"/>
                <a:ea typeface="微软雅黑" pitchFamily="34" charset="-122"/>
              </a:rPr>
              <a:t>层次结构存储系统</a:t>
            </a:r>
            <a:r>
              <a:rPr lang="zh-CN" altLang="en-US" sz="4800">
                <a:solidFill>
                  <a:srgbClr val="FF0000"/>
                </a:solidFill>
                <a:latin typeface="微软雅黑" pitchFamily="34" charset="-122"/>
                <a:ea typeface="微软雅黑" pitchFamily="34" charset="-122"/>
              </a:rPr>
              <a:t/>
            </a:r>
            <a:br>
              <a:rPr lang="zh-CN" altLang="en-US" sz="4800">
                <a:solidFill>
                  <a:srgbClr val="FF0000"/>
                </a:solidFill>
                <a:latin typeface="微软雅黑" pitchFamily="34" charset="-122"/>
                <a:ea typeface="微软雅黑" pitchFamily="34" charset="-122"/>
              </a:rPr>
            </a:br>
            <a:r>
              <a:rPr lang="zh-CN" altLang="en-US">
                <a:latin typeface="微软雅黑" pitchFamily="34" charset="-122"/>
                <a:ea typeface="微软雅黑" pitchFamily="34" charset="-122"/>
              </a:rPr>
              <a:t/>
            </a:r>
            <a:br>
              <a:rPr lang="zh-CN" altLang="en-US">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存储器概述</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主存与</a:t>
            </a:r>
            <a:r>
              <a:rPr lang="en-US" altLang="zh-CN" sz="2800">
                <a:solidFill>
                  <a:schemeClr val="accent2"/>
                </a:solidFill>
                <a:latin typeface="微软雅黑" pitchFamily="34" charset="-122"/>
                <a:ea typeface="微软雅黑" pitchFamily="34" charset="-122"/>
              </a:rPr>
              <a:t>CPU</a:t>
            </a:r>
            <a:r>
              <a:rPr lang="zh-CN" altLang="en-US" sz="2800">
                <a:solidFill>
                  <a:schemeClr val="accent2"/>
                </a:solidFill>
                <a:latin typeface="微软雅黑" pitchFamily="34" charset="-122"/>
                <a:ea typeface="微软雅黑" pitchFamily="34" charset="-122"/>
              </a:rPr>
              <a:t>的连接及其读写操作</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磁盘存储器</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高速缓冲存储器</a:t>
            </a:r>
            <a:r>
              <a:rPr lang="en-US" altLang="zh-CN" sz="2800">
                <a:solidFill>
                  <a:schemeClr val="accent2"/>
                </a:solidFill>
                <a:latin typeface="微软雅黑" pitchFamily="34" charset="-122"/>
                <a:ea typeface="微软雅黑" pitchFamily="34" charset="-122"/>
              </a:rPr>
              <a:t>(cache)</a:t>
            </a:r>
            <a:br>
              <a:rPr lang="en-US" altLang="zh-CN"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虚拟存储器</a:t>
            </a:r>
            <a:br>
              <a:rPr lang="zh-CN" altLang="en-US" sz="2800">
                <a:solidFill>
                  <a:schemeClr val="accent2"/>
                </a:solidFill>
                <a:latin typeface="微软雅黑" pitchFamily="34" charset="-122"/>
                <a:ea typeface="微软雅黑" pitchFamily="34" charset="-122"/>
              </a:rPr>
            </a:br>
            <a:r>
              <a:rPr lang="en-US" altLang="zh-CN" sz="2800">
                <a:solidFill>
                  <a:schemeClr val="accent2"/>
                </a:solidFill>
                <a:latin typeface="微软雅黑" pitchFamily="34" charset="-122"/>
                <a:ea typeface="微软雅黑" pitchFamily="34" charset="-122"/>
              </a:rPr>
              <a:t>IA-32/Linux</a:t>
            </a:r>
            <a:r>
              <a:rPr lang="zh-CN" altLang="en-US" sz="2800">
                <a:solidFill>
                  <a:schemeClr val="accent2"/>
                </a:solidFill>
                <a:latin typeface="微软雅黑" pitchFamily="34" charset="-122"/>
                <a:ea typeface="微软雅黑" pitchFamily="34" charset="-122"/>
              </a:rPr>
              <a:t>中的地址转换 </a:t>
            </a:r>
            <a:br>
              <a:rPr lang="zh-CN" altLang="en-US" sz="2800">
                <a:solidFill>
                  <a:schemeClr val="accent2"/>
                </a:solidFill>
                <a:latin typeface="微软雅黑" pitchFamily="34" charset="-122"/>
                <a:ea typeface="微软雅黑" pitchFamily="34" charset="-122"/>
              </a:rPr>
            </a:br>
            <a:endParaRPr lang="zh-CN" altLang="en-US" sz="280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虚拟存储技术的实质</a:t>
            </a:r>
          </a:p>
        </p:txBody>
      </p:sp>
      <p:sp>
        <p:nvSpPr>
          <p:cNvPr id="649219" name="Rectangle 4"/>
          <p:cNvSpPr>
            <a:spLocks noChangeArrowheads="1"/>
          </p:cNvSpPr>
          <p:nvPr/>
        </p:nvSpPr>
        <p:spPr bwMode="auto">
          <a:xfrm>
            <a:off x="2543175" y="14763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0" name="Text Box 5"/>
          <p:cNvSpPr txBox="1">
            <a:spLocks noChangeArrowheads="1"/>
          </p:cNvSpPr>
          <p:nvPr/>
        </p:nvSpPr>
        <p:spPr bwMode="auto">
          <a:xfrm>
            <a:off x="2695575" y="581025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1" name="Rectangle 10"/>
          <p:cNvSpPr>
            <a:spLocks noChangeArrowheads="1"/>
          </p:cNvSpPr>
          <p:nvPr/>
        </p:nvSpPr>
        <p:spPr bwMode="auto">
          <a:xfrm>
            <a:off x="160338" y="1484313"/>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2" name="Text Box 11"/>
          <p:cNvSpPr txBox="1">
            <a:spLocks noChangeArrowheads="1"/>
          </p:cNvSpPr>
          <p:nvPr/>
        </p:nvSpPr>
        <p:spPr bwMode="auto">
          <a:xfrm>
            <a:off x="341313" y="5770563"/>
            <a:ext cx="1125537"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3" name="Line 12"/>
          <p:cNvSpPr>
            <a:spLocks noChangeShapeType="1"/>
          </p:cNvSpPr>
          <p:nvPr/>
        </p:nvSpPr>
        <p:spPr bwMode="auto">
          <a:xfrm flipV="1">
            <a:off x="152400" y="3857625"/>
            <a:ext cx="128587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4" name="Text Box 13"/>
          <p:cNvSpPr txBox="1">
            <a:spLocks noChangeArrowheads="1"/>
          </p:cNvSpPr>
          <p:nvPr/>
        </p:nvSpPr>
        <p:spPr bwMode="auto">
          <a:xfrm>
            <a:off x="238125" y="449580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25" name="Text Box 14"/>
          <p:cNvSpPr txBox="1">
            <a:spLocks noChangeArrowheads="1"/>
          </p:cNvSpPr>
          <p:nvPr/>
        </p:nvSpPr>
        <p:spPr bwMode="auto">
          <a:xfrm>
            <a:off x="2665413" y="3779838"/>
            <a:ext cx="106680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26" name="Line 15"/>
          <p:cNvSpPr>
            <a:spLocks noChangeShapeType="1"/>
          </p:cNvSpPr>
          <p:nvPr/>
        </p:nvSpPr>
        <p:spPr bwMode="auto">
          <a:xfrm>
            <a:off x="2543175" y="2876550"/>
            <a:ext cx="134302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7" name="Line 16"/>
          <p:cNvSpPr>
            <a:spLocks noChangeShapeType="1"/>
          </p:cNvSpPr>
          <p:nvPr/>
        </p:nvSpPr>
        <p:spPr bwMode="auto">
          <a:xfrm flipV="1">
            <a:off x="1743075" y="3390900"/>
            <a:ext cx="485775" cy="0"/>
          </a:xfrm>
          <a:prstGeom prst="line">
            <a:avLst/>
          </a:prstGeom>
          <a:noFill/>
          <a:ln w="28575">
            <a:solidFill>
              <a:schemeClr val="tx1"/>
            </a:solidFill>
            <a:prstDash val="sysDot"/>
            <a:round/>
            <a:headEnd/>
            <a:tailEnd/>
          </a:ln>
        </p:spPr>
        <p:txBody>
          <a:bodyPr lIns="0" tIns="0" rIns="0" bIns="0">
            <a:spAutoFit/>
          </a:bodyPr>
          <a:lstStyle/>
          <a:p>
            <a:endParaRPr lang="zh-CN" altLang="en-US"/>
          </a:p>
        </p:txBody>
      </p:sp>
      <p:grpSp>
        <p:nvGrpSpPr>
          <p:cNvPr id="2" name="Group 50"/>
          <p:cNvGrpSpPr>
            <a:grpSpLocks/>
          </p:cNvGrpSpPr>
          <p:nvPr/>
        </p:nvGrpSpPr>
        <p:grpSpPr bwMode="auto">
          <a:xfrm>
            <a:off x="4686300" y="4333875"/>
            <a:ext cx="4191000" cy="2085975"/>
            <a:chOff x="2952" y="2730"/>
            <a:chExt cx="2640" cy="1314"/>
          </a:xfrm>
        </p:grpSpPr>
        <p:sp>
          <p:nvSpPr>
            <p:cNvPr id="649229" name="AutoShape 6"/>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0" name="Text Box 7"/>
            <p:cNvSpPr txBox="1">
              <a:spLocks noChangeArrowheads="1"/>
            </p:cNvSpPr>
            <p:nvPr/>
          </p:nvSpPr>
          <p:spPr bwMode="auto">
            <a:xfrm>
              <a:off x="3834" y="2874"/>
              <a:ext cx="894"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微软雅黑" pitchFamily="34" charset="-122"/>
                </a:rPr>
                <a:t>磁盘物理空间</a:t>
              </a:r>
            </a:p>
          </p:txBody>
        </p:sp>
        <p:sp>
          <p:nvSpPr>
            <p:cNvPr id="649231" name="Text Box 18"/>
            <p:cNvSpPr txBox="1">
              <a:spLocks noChangeArrowheads="1"/>
            </p:cNvSpPr>
            <p:nvPr/>
          </p:nvSpPr>
          <p:spPr bwMode="auto">
            <a:xfrm>
              <a:off x="3059" y="3251"/>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32" name="Text Box 19"/>
            <p:cNvSpPr txBox="1">
              <a:spLocks noChangeArrowheads="1"/>
            </p:cNvSpPr>
            <p:nvPr/>
          </p:nvSpPr>
          <p:spPr bwMode="auto">
            <a:xfrm>
              <a:off x="4318" y="353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33" name="Text Box 20"/>
            <p:cNvSpPr txBox="1">
              <a:spLocks noChangeArrowheads="1"/>
            </p:cNvSpPr>
            <p:nvPr/>
          </p:nvSpPr>
          <p:spPr bwMode="auto">
            <a:xfrm>
              <a:off x="3514" y="371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p>
          </p:txBody>
        </p:sp>
      </p:grpSp>
      <p:grpSp>
        <p:nvGrpSpPr>
          <p:cNvPr id="3" name="Group 48"/>
          <p:cNvGrpSpPr>
            <a:grpSpLocks/>
          </p:cNvGrpSpPr>
          <p:nvPr/>
        </p:nvGrpSpPr>
        <p:grpSpPr bwMode="auto">
          <a:xfrm>
            <a:off x="6777038" y="1543050"/>
            <a:ext cx="2366962" cy="1990725"/>
            <a:chOff x="4518" y="972"/>
            <a:chExt cx="1098" cy="1254"/>
          </a:xfrm>
        </p:grpSpPr>
        <p:sp>
          <p:nvSpPr>
            <p:cNvPr id="649235" name="Text Box 8"/>
            <p:cNvSpPr txBox="1">
              <a:spLocks noChangeArrowheads="1"/>
            </p:cNvSpPr>
            <p:nvPr/>
          </p:nvSpPr>
          <p:spPr bwMode="auto">
            <a:xfrm>
              <a:off x="4518" y="972"/>
              <a:ext cx="1098" cy="18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ea typeface="黑体" pitchFamily="49" charset="-122"/>
                </a:rPr>
                <a:t>       </a:t>
              </a:r>
              <a:r>
                <a:rPr kumimoji="1" lang="zh-CN" altLang="en-US" sz="1900" b="1">
                  <a:solidFill>
                    <a:srgbClr val="0000FF"/>
                  </a:solidFill>
                  <a:ea typeface="微软雅黑" pitchFamily="34" charset="-122"/>
                </a:rPr>
                <a:t>主存物理空间</a:t>
              </a:r>
            </a:p>
          </p:txBody>
        </p:sp>
        <p:sp>
          <p:nvSpPr>
            <p:cNvPr id="649236" name="Rectangle 9"/>
            <p:cNvSpPr>
              <a:spLocks noChangeArrowheads="1"/>
            </p:cNvSpPr>
            <p:nvPr/>
          </p:nvSpPr>
          <p:spPr bwMode="auto">
            <a:xfrm>
              <a:off x="4656" y="1272"/>
              <a:ext cx="774" cy="954"/>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7" name="Line 21"/>
            <p:cNvSpPr>
              <a:spLocks noChangeShapeType="1"/>
            </p:cNvSpPr>
            <p:nvPr/>
          </p:nvSpPr>
          <p:spPr bwMode="auto">
            <a:xfrm>
              <a:off x="4662" y="1650"/>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8" name="Line 22"/>
            <p:cNvSpPr>
              <a:spLocks noChangeShapeType="1"/>
            </p:cNvSpPr>
            <p:nvPr/>
          </p:nvSpPr>
          <p:spPr bwMode="auto">
            <a:xfrm>
              <a:off x="4655" y="1433"/>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9" name="Line 23"/>
            <p:cNvSpPr>
              <a:spLocks noChangeShapeType="1"/>
            </p:cNvSpPr>
            <p:nvPr/>
          </p:nvSpPr>
          <p:spPr bwMode="auto">
            <a:xfrm>
              <a:off x="4654" y="1888"/>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0" name="Line 24"/>
            <p:cNvSpPr>
              <a:spLocks noChangeShapeType="1"/>
            </p:cNvSpPr>
            <p:nvPr/>
          </p:nvSpPr>
          <p:spPr bwMode="auto">
            <a:xfrm>
              <a:off x="4653" y="2055"/>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1" name="Text Box 26"/>
            <p:cNvSpPr txBox="1">
              <a:spLocks noChangeArrowheads="1"/>
            </p:cNvSpPr>
            <p:nvPr/>
          </p:nvSpPr>
          <p:spPr bwMode="auto">
            <a:xfrm>
              <a:off x="4673" y="1679"/>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r>
                <a:rPr kumimoji="1" lang="zh-CN" altLang="en-US" sz="1800" b="1">
                  <a:solidFill>
                    <a:srgbClr val="CC0000"/>
                  </a:solidFill>
                  <a:ea typeface="黑体" pitchFamily="49" charset="-122"/>
                </a:rPr>
                <a:t>片段</a:t>
              </a:r>
            </a:p>
          </p:txBody>
        </p:sp>
        <p:sp>
          <p:nvSpPr>
            <p:cNvPr id="649242" name="Text Box 27"/>
            <p:cNvSpPr txBox="1">
              <a:spLocks noChangeArrowheads="1"/>
            </p:cNvSpPr>
            <p:nvPr/>
          </p:nvSpPr>
          <p:spPr bwMode="auto">
            <a:xfrm>
              <a:off x="4666" y="2050"/>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r>
                <a:rPr kumimoji="1" lang="zh-CN" altLang="en-US" sz="1800" b="1">
                  <a:solidFill>
                    <a:srgbClr val="CC0000"/>
                  </a:solidFill>
                  <a:ea typeface="黑体" pitchFamily="49" charset="-122"/>
                </a:rPr>
                <a:t>片段</a:t>
              </a:r>
            </a:p>
          </p:txBody>
        </p:sp>
        <p:sp>
          <p:nvSpPr>
            <p:cNvPr id="649243" name="Text Box 28"/>
            <p:cNvSpPr txBox="1">
              <a:spLocks noChangeArrowheads="1"/>
            </p:cNvSpPr>
            <p:nvPr/>
          </p:nvSpPr>
          <p:spPr bwMode="auto">
            <a:xfrm>
              <a:off x="4678" y="1474"/>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r>
                <a:rPr kumimoji="1" lang="zh-CN" altLang="en-US" sz="1800" b="1">
                  <a:solidFill>
                    <a:srgbClr val="CC0000"/>
                  </a:solidFill>
                  <a:ea typeface="黑体" pitchFamily="49" charset="-122"/>
                </a:rPr>
                <a:t>片段</a:t>
              </a:r>
            </a:p>
          </p:txBody>
        </p:sp>
        <p:sp>
          <p:nvSpPr>
            <p:cNvPr id="649244" name="Text Box 29"/>
            <p:cNvSpPr txBox="1">
              <a:spLocks noChangeArrowheads="1"/>
            </p:cNvSpPr>
            <p:nvPr/>
          </p:nvSpPr>
          <p:spPr bwMode="auto">
            <a:xfrm>
              <a:off x="4684" y="1282"/>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操作系统程序</a:t>
              </a:r>
            </a:p>
          </p:txBody>
        </p:sp>
        <p:sp>
          <p:nvSpPr>
            <p:cNvPr id="649245" name="Line 30"/>
            <p:cNvSpPr>
              <a:spLocks noChangeShapeType="1"/>
            </p:cNvSpPr>
            <p:nvPr/>
          </p:nvSpPr>
          <p:spPr bwMode="auto">
            <a:xfrm flipV="1">
              <a:off x="4871" y="1961"/>
              <a:ext cx="306" cy="0"/>
            </a:xfrm>
            <a:prstGeom prst="line">
              <a:avLst/>
            </a:prstGeom>
            <a:noFill/>
            <a:ln w="28575">
              <a:solidFill>
                <a:srgbClr val="CC0000"/>
              </a:solidFill>
              <a:prstDash val="sysDot"/>
              <a:round/>
              <a:headEnd/>
              <a:tailEnd/>
            </a:ln>
          </p:spPr>
          <p:txBody>
            <a:bodyPr lIns="0" tIns="0" rIns="0" bIns="0">
              <a:spAutoFit/>
            </a:bodyPr>
            <a:lstStyle/>
            <a:p>
              <a:endParaRPr lang="zh-CN" altLang="en-US"/>
            </a:p>
          </p:txBody>
        </p:sp>
      </p:grpSp>
      <p:sp>
        <p:nvSpPr>
          <p:cNvPr id="167967" name="Text Box 33"/>
          <p:cNvSpPr txBox="1">
            <a:spLocks noChangeArrowheads="1"/>
          </p:cNvSpPr>
          <p:nvPr/>
        </p:nvSpPr>
        <p:spPr bwMode="auto">
          <a:xfrm>
            <a:off x="6867525" y="279400"/>
            <a:ext cx="1979613" cy="9144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latin typeface="微软雅黑" pitchFamily="34" charset="-122"/>
                <a:ea typeface="微软雅黑" pitchFamily="34" charset="-122"/>
              </a:rPr>
              <a:t>通过页表建立虚拟空间和物理空间之间的映射</a:t>
            </a:r>
            <a:r>
              <a:rPr kumimoji="1" lang="en-US" altLang="zh-CN" sz="2000" b="1">
                <a:latin typeface="微软雅黑" pitchFamily="34" charset="-122"/>
                <a:ea typeface="微软雅黑" pitchFamily="34" charset="-122"/>
              </a:rPr>
              <a:t>!</a:t>
            </a:r>
          </a:p>
        </p:txBody>
      </p:sp>
      <p:sp>
        <p:nvSpPr>
          <p:cNvPr id="649247" name="Text Box 34"/>
          <p:cNvSpPr txBox="1">
            <a:spLocks noChangeArrowheads="1"/>
          </p:cNvSpPr>
          <p:nvPr/>
        </p:nvSpPr>
        <p:spPr bwMode="auto">
          <a:xfrm>
            <a:off x="57150" y="1112838"/>
            <a:ext cx="1743075"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grpSp>
        <p:nvGrpSpPr>
          <p:cNvPr id="4" name="Group 45"/>
          <p:cNvGrpSpPr>
            <a:grpSpLocks/>
          </p:cNvGrpSpPr>
          <p:nvPr/>
        </p:nvGrpSpPr>
        <p:grpSpPr bwMode="auto">
          <a:xfrm>
            <a:off x="3914775" y="2971800"/>
            <a:ext cx="3429000" cy="1200150"/>
            <a:chOff x="2466" y="1872"/>
            <a:chExt cx="2160" cy="756"/>
          </a:xfrm>
        </p:grpSpPr>
        <p:sp>
          <p:nvSpPr>
            <p:cNvPr id="649249" name="Line 37"/>
            <p:cNvSpPr>
              <a:spLocks noChangeShapeType="1"/>
            </p:cNvSpPr>
            <p:nvPr/>
          </p:nvSpPr>
          <p:spPr bwMode="auto">
            <a:xfrm flipV="1">
              <a:off x="2466" y="1872"/>
              <a:ext cx="2160" cy="756"/>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0" name="Text Box 38"/>
            <p:cNvSpPr txBox="1">
              <a:spLocks noChangeArrowheads="1"/>
            </p:cNvSpPr>
            <p:nvPr/>
          </p:nvSpPr>
          <p:spPr bwMode="auto">
            <a:xfrm rot="-1136569">
              <a:off x="2752" y="2049"/>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仅装入当前所需的代码和数据</a:t>
              </a:r>
            </a:p>
          </p:txBody>
        </p:sp>
      </p:grpSp>
      <p:grpSp>
        <p:nvGrpSpPr>
          <p:cNvPr id="5" name="Group 46"/>
          <p:cNvGrpSpPr>
            <a:grpSpLocks/>
          </p:cNvGrpSpPr>
          <p:nvPr/>
        </p:nvGrpSpPr>
        <p:grpSpPr bwMode="auto">
          <a:xfrm>
            <a:off x="3910013" y="4338638"/>
            <a:ext cx="900112" cy="538162"/>
            <a:chOff x="2463" y="2733"/>
            <a:chExt cx="567" cy="339"/>
          </a:xfrm>
        </p:grpSpPr>
        <p:sp>
          <p:nvSpPr>
            <p:cNvPr id="649252" name="Line 35"/>
            <p:cNvSpPr>
              <a:spLocks noChangeShapeType="1"/>
            </p:cNvSpPr>
            <p:nvPr/>
          </p:nvSpPr>
          <p:spPr bwMode="auto">
            <a:xfrm>
              <a:off x="2472" y="2772"/>
              <a:ext cx="462" cy="30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3" name="Text Box 39"/>
            <p:cNvSpPr txBox="1">
              <a:spLocks noChangeArrowheads="1"/>
            </p:cNvSpPr>
            <p:nvPr/>
          </p:nvSpPr>
          <p:spPr bwMode="auto">
            <a:xfrm rot="1844339">
              <a:off x="2463" y="2733"/>
              <a:ext cx="56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全部装入</a:t>
              </a:r>
            </a:p>
          </p:txBody>
        </p:sp>
      </p:grpSp>
      <p:sp>
        <p:nvSpPr>
          <p:cNvPr id="649254" name="Rectangle 40"/>
          <p:cNvSpPr>
            <a:spLocks noChangeArrowheads="1"/>
          </p:cNvSpPr>
          <p:nvPr/>
        </p:nvSpPr>
        <p:spPr bwMode="auto">
          <a:xfrm>
            <a:off x="161925" y="3833813"/>
            <a:ext cx="1295400" cy="1857375"/>
          </a:xfrm>
          <a:prstGeom prst="rect">
            <a:avLst/>
          </a:prstGeom>
          <a:solidFill>
            <a:srgbClr val="99CC00">
              <a:alpha val="30196"/>
            </a:srgb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55" name="Rectangle 41"/>
          <p:cNvSpPr>
            <a:spLocks noChangeArrowheads="1"/>
          </p:cNvSpPr>
          <p:nvPr/>
        </p:nvSpPr>
        <p:spPr bwMode="auto">
          <a:xfrm>
            <a:off x="2546350" y="2889250"/>
            <a:ext cx="1314450" cy="2819400"/>
          </a:xfrm>
          <a:prstGeom prst="rect">
            <a:avLst/>
          </a:prstGeom>
          <a:solidFill>
            <a:srgbClr val="99CC00">
              <a:alpha val="30196"/>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 name="Group 47"/>
          <p:cNvGrpSpPr>
            <a:grpSpLocks/>
          </p:cNvGrpSpPr>
          <p:nvPr/>
        </p:nvGrpSpPr>
        <p:grpSpPr bwMode="auto">
          <a:xfrm>
            <a:off x="7305675" y="3014663"/>
            <a:ext cx="1104900" cy="2678112"/>
            <a:chOff x="4602" y="1899"/>
            <a:chExt cx="696" cy="1687"/>
          </a:xfrm>
        </p:grpSpPr>
        <p:sp>
          <p:nvSpPr>
            <p:cNvPr id="649257" name="Line 42"/>
            <p:cNvSpPr>
              <a:spLocks noChangeShapeType="1"/>
            </p:cNvSpPr>
            <p:nvPr/>
          </p:nvSpPr>
          <p:spPr bwMode="auto">
            <a:xfrm flipV="1">
              <a:off x="4602" y="2232"/>
              <a:ext cx="696" cy="1290"/>
            </a:xfrm>
            <a:prstGeom prst="line">
              <a:avLst/>
            </a:prstGeom>
            <a:noFill/>
            <a:ln w="9525">
              <a:solidFill>
                <a:schemeClr val="tx1"/>
              </a:solidFill>
              <a:round/>
              <a:headEnd/>
              <a:tailEnd type="triangle" w="med" len="med"/>
            </a:ln>
          </p:spPr>
          <p:txBody>
            <a:bodyPr lIns="0" tIns="0" rIns="0" bIns="0">
              <a:spAutoFit/>
            </a:bodyPr>
            <a:lstStyle/>
            <a:p>
              <a:endParaRPr lang="zh-CN" altLang="en-US"/>
            </a:p>
          </p:txBody>
        </p:sp>
        <p:sp>
          <p:nvSpPr>
            <p:cNvPr id="649258" name="Text Box 43"/>
            <p:cNvSpPr txBox="1">
              <a:spLocks noChangeArrowheads="1"/>
            </p:cNvSpPr>
            <p:nvPr/>
          </p:nvSpPr>
          <p:spPr bwMode="auto">
            <a:xfrm rot="-3707124">
              <a:off x="4317" y="2666"/>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solidFill>
                    <a:srgbClr val="0000FF"/>
                  </a:solidFill>
                  <a:ea typeface="宋体" pitchFamily="2" charset="-122"/>
                </a:rPr>
                <a:t>发生缺页时，调入新页</a:t>
              </a:r>
            </a:p>
          </p:txBody>
        </p:sp>
      </p:grpSp>
      <p:sp>
        <p:nvSpPr>
          <p:cNvPr id="649259" name="Text Box 44"/>
          <p:cNvSpPr txBox="1">
            <a:spLocks noChangeArrowheads="1"/>
          </p:cNvSpPr>
          <p:nvPr/>
        </p:nvSpPr>
        <p:spPr bwMode="auto">
          <a:xfrm>
            <a:off x="2389188" y="1158875"/>
            <a:ext cx="1743075"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sp>
        <p:nvSpPr>
          <p:cNvPr id="167958" name="Text Box 51"/>
          <p:cNvSpPr txBox="1">
            <a:spLocks noChangeArrowheads="1"/>
          </p:cNvSpPr>
          <p:nvPr/>
        </p:nvSpPr>
        <p:spPr bwMode="auto">
          <a:xfrm>
            <a:off x="2495550" y="6381750"/>
            <a:ext cx="188595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 action="ppaction://hlinkshowjump?jump=previousslide"/>
              </a:rPr>
              <a:t>BACK</a:t>
            </a:r>
            <a:endParaRPr kumimoji="1" lang="en-US" altLang="zh-CN" sz="1800" b="1" i="1">
              <a:solidFill>
                <a:srgbClr val="666699"/>
              </a:solidFill>
              <a:ea typeface="华文新魏" pitchFamily="2" charset="-122"/>
            </a:endParaRPr>
          </a:p>
        </p:txBody>
      </p:sp>
      <p:grpSp>
        <p:nvGrpSpPr>
          <p:cNvPr id="7" name="组合 61"/>
          <p:cNvGrpSpPr>
            <a:grpSpLocks/>
          </p:cNvGrpSpPr>
          <p:nvPr/>
        </p:nvGrpSpPr>
        <p:grpSpPr bwMode="auto">
          <a:xfrm>
            <a:off x="1466850" y="1228725"/>
            <a:ext cx="5607050" cy="3143250"/>
            <a:chOff x="1466655" y="1228725"/>
            <a:chExt cx="5607870" cy="3143896"/>
          </a:xfrm>
        </p:grpSpPr>
        <p:sp>
          <p:nvSpPr>
            <p:cNvPr id="649262" name="Text Box 32"/>
            <p:cNvSpPr txBox="1">
              <a:spLocks noChangeArrowheads="1"/>
            </p:cNvSpPr>
            <p:nvPr/>
          </p:nvSpPr>
          <p:spPr bwMode="auto">
            <a:xfrm>
              <a:off x="4838700" y="122872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1</a:t>
              </a:r>
            </a:p>
          </p:txBody>
        </p:sp>
        <p:grpSp>
          <p:nvGrpSpPr>
            <p:cNvPr id="649263" name="组合 59"/>
            <p:cNvGrpSpPr>
              <a:grpSpLocks/>
            </p:cNvGrpSpPr>
            <p:nvPr/>
          </p:nvGrpSpPr>
          <p:grpSpPr bwMode="auto">
            <a:xfrm>
              <a:off x="1466655" y="1628800"/>
              <a:ext cx="5607870" cy="2743821"/>
              <a:chOff x="1466655" y="1628800"/>
              <a:chExt cx="5607870" cy="2743821"/>
            </a:xfrm>
          </p:grpSpPr>
          <p:sp>
            <p:nvSpPr>
              <p:cNvPr id="649264" name="Rectangle 31"/>
              <p:cNvSpPr>
                <a:spLocks noChangeArrowheads="1"/>
              </p:cNvSpPr>
              <p:nvPr/>
            </p:nvSpPr>
            <p:spPr bwMode="auto">
              <a:xfrm>
                <a:off x="4707015" y="162880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65" name="直接箭头连接符 50"/>
              <p:cNvCxnSpPr>
                <a:cxnSpLocks noChangeShapeType="1"/>
                <a:stCxn id="649264" idx="3"/>
                <a:endCxn id="649236" idx="1"/>
              </p:cNvCxnSpPr>
              <p:nvPr/>
            </p:nvCxnSpPr>
            <p:spPr bwMode="auto">
              <a:xfrm>
                <a:off x="6211965" y="1767300"/>
                <a:ext cx="862560" cy="1009238"/>
              </a:xfrm>
              <a:prstGeom prst="straightConnector1">
                <a:avLst/>
              </a:prstGeom>
              <a:noFill/>
              <a:ln w="19050" algn="ctr">
                <a:solidFill>
                  <a:schemeClr val="tx1"/>
                </a:solidFill>
                <a:round/>
                <a:headEnd/>
                <a:tailEnd type="arrow" w="med" len="med"/>
              </a:ln>
            </p:spPr>
          </p:cxnSp>
          <p:cxnSp>
            <p:nvCxnSpPr>
              <p:cNvPr id="649266" name="直接箭头连接符 55"/>
              <p:cNvCxnSpPr>
                <a:cxnSpLocks noChangeShapeType="1"/>
                <a:endCxn id="649264" idx="1"/>
              </p:cNvCxnSpPr>
              <p:nvPr/>
            </p:nvCxnSpPr>
            <p:spPr bwMode="auto">
              <a:xfrm flipV="1">
                <a:off x="1466655" y="1767300"/>
                <a:ext cx="3240360" cy="2605321"/>
              </a:xfrm>
              <a:prstGeom prst="straightConnector1">
                <a:avLst/>
              </a:prstGeom>
              <a:noFill/>
              <a:ln w="19050" algn="ctr">
                <a:solidFill>
                  <a:schemeClr val="tx1"/>
                </a:solidFill>
                <a:round/>
                <a:headEnd/>
                <a:tailEnd type="arrow" w="med" len="med"/>
              </a:ln>
            </p:spPr>
          </p:cxnSp>
        </p:grpSp>
      </p:grpSp>
      <p:grpSp>
        <p:nvGrpSpPr>
          <p:cNvPr id="9" name="组合 62"/>
          <p:cNvGrpSpPr>
            <a:grpSpLocks/>
          </p:cNvGrpSpPr>
          <p:nvPr/>
        </p:nvGrpSpPr>
        <p:grpSpPr bwMode="auto">
          <a:xfrm>
            <a:off x="3897313" y="2214563"/>
            <a:ext cx="3149600" cy="1257300"/>
            <a:chOff x="3896925" y="2213865"/>
            <a:chExt cx="3150350" cy="1258656"/>
          </a:xfrm>
        </p:grpSpPr>
        <p:sp>
          <p:nvSpPr>
            <p:cNvPr id="649268" name="Text Box 32"/>
            <p:cNvSpPr txBox="1">
              <a:spLocks noChangeArrowheads="1"/>
            </p:cNvSpPr>
            <p:nvPr/>
          </p:nvSpPr>
          <p:spPr bwMode="auto">
            <a:xfrm>
              <a:off x="4613675" y="221386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k</a:t>
              </a:r>
            </a:p>
          </p:txBody>
        </p:sp>
        <p:grpSp>
          <p:nvGrpSpPr>
            <p:cNvPr id="649269" name="组合 60"/>
            <p:cNvGrpSpPr>
              <a:grpSpLocks/>
            </p:cNvGrpSpPr>
            <p:nvPr/>
          </p:nvGrpSpPr>
          <p:grpSpPr bwMode="auto">
            <a:xfrm>
              <a:off x="3896925" y="2483895"/>
              <a:ext cx="3150350" cy="988626"/>
              <a:chOff x="3896925" y="2483895"/>
              <a:chExt cx="3150350" cy="988626"/>
            </a:xfrm>
          </p:grpSpPr>
          <p:sp>
            <p:nvSpPr>
              <p:cNvPr id="649270" name="Rectangle 31"/>
              <p:cNvSpPr>
                <a:spLocks noChangeArrowheads="1"/>
              </p:cNvSpPr>
              <p:nvPr/>
            </p:nvSpPr>
            <p:spPr bwMode="auto">
              <a:xfrm>
                <a:off x="4481990" y="261394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71" name="直接箭头连接符 51"/>
              <p:cNvCxnSpPr>
                <a:cxnSpLocks noChangeShapeType="1"/>
                <a:stCxn id="649270" idx="3"/>
              </p:cNvCxnSpPr>
              <p:nvPr/>
            </p:nvCxnSpPr>
            <p:spPr bwMode="auto">
              <a:xfrm flipV="1">
                <a:off x="5986940" y="2483895"/>
                <a:ext cx="1060335" cy="268545"/>
              </a:xfrm>
              <a:prstGeom prst="straightConnector1">
                <a:avLst/>
              </a:prstGeom>
              <a:noFill/>
              <a:ln w="19050" algn="ctr">
                <a:solidFill>
                  <a:schemeClr val="tx1"/>
                </a:solidFill>
                <a:round/>
                <a:headEnd/>
                <a:tailEnd type="arrow" w="med" len="med"/>
              </a:ln>
            </p:spPr>
          </p:cxnSp>
          <p:cxnSp>
            <p:nvCxnSpPr>
              <p:cNvPr id="649272" name="直接箭头连接符 57"/>
              <p:cNvCxnSpPr>
                <a:cxnSpLocks noChangeShapeType="1"/>
                <a:endCxn id="649270" idx="1"/>
              </p:cNvCxnSpPr>
              <p:nvPr/>
            </p:nvCxnSpPr>
            <p:spPr bwMode="auto">
              <a:xfrm flipV="1">
                <a:off x="3896925" y="2752440"/>
                <a:ext cx="585065" cy="720081"/>
              </a:xfrm>
              <a:prstGeom prst="straightConnector1">
                <a:avLst/>
              </a:prstGeom>
              <a:noFill/>
              <a:ln w="19050" algn="ctr">
                <a:solidFill>
                  <a:schemeClr val="tx1"/>
                </a:solidFill>
                <a:round/>
                <a:headEnd/>
                <a:tailEnd type="arrow"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blinds(horizontal)">
                                      <p:cBhvr>
                                        <p:cTn id="32" dur="500"/>
                                        <p:tgtEl>
                                          <p:spTgt spid="1679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7958"/>
                                        </p:tgtEl>
                                        <p:attrNameLst>
                                          <p:attrName>style.visibility</p:attrName>
                                        </p:attrNameLst>
                                      </p:cBhvr>
                                      <p:to>
                                        <p:strVal val="visible"/>
                                      </p:to>
                                    </p:set>
                                    <p:animEffect transition="in" filter="blinds(horizontal)">
                                      <p:cBhvr>
                                        <p:cTn id="47"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P spid="1679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0262" name="Group 22"/>
          <p:cNvGrpSpPr>
            <a:grpSpLocks/>
          </p:cNvGrpSpPr>
          <p:nvPr/>
        </p:nvGrpSpPr>
        <p:grpSpPr bwMode="auto">
          <a:xfrm>
            <a:off x="3470275" y="49213"/>
            <a:ext cx="5673725" cy="6808787"/>
            <a:chOff x="2008" y="576"/>
            <a:chExt cx="3574" cy="3717"/>
          </a:xfrm>
        </p:grpSpPr>
        <p:sp>
          <p:nvSpPr>
            <p:cNvPr id="650263" name="Text Box 25"/>
            <p:cNvSpPr txBox="1">
              <a:spLocks noChangeArrowheads="1"/>
            </p:cNvSpPr>
            <p:nvPr/>
          </p:nvSpPr>
          <p:spPr bwMode="auto">
            <a:xfrm>
              <a:off x="4990" y="1165"/>
              <a:ext cx="592" cy="339"/>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650264"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5"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650266" name="Text Box 29"/>
            <p:cNvSpPr txBox="1">
              <a:spLocks noChangeArrowheads="1"/>
            </p:cNvSpPr>
            <p:nvPr/>
          </p:nvSpPr>
          <p:spPr bwMode="auto">
            <a:xfrm>
              <a:off x="5005" y="2566"/>
              <a:ext cx="370" cy="19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650267"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8" name="Text Box 31"/>
            <p:cNvSpPr txBox="1">
              <a:spLocks noChangeArrowheads="1"/>
            </p:cNvSpPr>
            <p:nvPr/>
          </p:nvSpPr>
          <p:spPr bwMode="auto">
            <a:xfrm>
              <a:off x="2008" y="750"/>
              <a:ext cx="931"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650269" name="Text Box 32"/>
            <p:cNvSpPr txBox="1">
              <a:spLocks noChangeArrowheads="1"/>
            </p:cNvSpPr>
            <p:nvPr/>
          </p:nvSpPr>
          <p:spPr bwMode="auto">
            <a:xfrm>
              <a:off x="2083" y="3799"/>
              <a:ext cx="850"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650270" name="Group 30"/>
            <p:cNvGrpSpPr>
              <a:grpSpLocks/>
            </p:cNvGrpSpPr>
            <p:nvPr/>
          </p:nvGrpSpPr>
          <p:grpSpPr bwMode="auto">
            <a:xfrm>
              <a:off x="2767" y="585"/>
              <a:ext cx="1952" cy="3708"/>
              <a:chOff x="2785" y="795"/>
              <a:chExt cx="1924" cy="3490"/>
            </a:xfrm>
          </p:grpSpPr>
          <p:sp>
            <p:nvSpPr>
              <p:cNvPr id="650271"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650272"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4"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6"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650277"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a:t>
                </a:r>
                <a:r>
                  <a:rPr lang="en-GB" altLang="zh-CN" b="1">
                    <a:latin typeface="Calibri" pitchFamily="34" charset="0"/>
                    <a:ea typeface="微软雅黑" pitchFamily="34" charset="-122"/>
                    <a:cs typeface="msgothic"/>
                  </a:rPr>
                  <a:t>r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650278"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650279"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650281" name="Text Box 24"/>
              <p:cNvSpPr txBox="1">
                <a:spLocks noChangeArrowheads="1"/>
              </p:cNvSpPr>
              <p:nvPr/>
            </p:nvSpPr>
            <p:spPr bwMode="auto">
              <a:xfrm>
                <a:off x="2785" y="4114"/>
                <a:ext cx="190" cy="171"/>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650283"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650242" name="Rectangle 2"/>
          <p:cNvSpPr>
            <a:spLocks noGrp="1" noChangeArrowheads="1"/>
          </p:cNvSpPr>
          <p:nvPr>
            <p:ph type="title" idx="4294967295"/>
          </p:nvPr>
        </p:nvSpPr>
        <p:spPr>
          <a:xfrm>
            <a:off x="493713" y="0"/>
            <a:ext cx="3268662" cy="569913"/>
          </a:xfrm>
        </p:spPr>
        <p:txBody>
          <a:bodyPr lIns="91440" tIns="45720" rIns="91440" bIns="45720" anchor="ctr"/>
          <a:lstStyle/>
          <a:p>
            <a:pPr algn="l" eaLnBrk="1" hangingPunct="1"/>
            <a:r>
              <a:rPr lang="zh-CN" altLang="en-US"/>
              <a:t>虚拟地址空间</a:t>
            </a:r>
          </a:p>
        </p:txBody>
      </p:sp>
      <p:sp>
        <p:nvSpPr>
          <p:cNvPr id="660485" name="Rectangle 5"/>
          <p:cNvSpPr>
            <a:spLocks noGrp="1" noChangeArrowheads="1"/>
          </p:cNvSpPr>
          <p:nvPr>
            <p:ph type="body" sz="half" idx="4294967295"/>
          </p:nvPr>
        </p:nvSpPr>
        <p:spPr>
          <a:xfrm>
            <a:off x="114300" y="901700"/>
            <a:ext cx="3962400" cy="3692525"/>
          </a:xfrm>
        </p:spPr>
        <p:txBody>
          <a:bodyPr lIns="91440" tIns="45720" rIns="91440" bIns="45720"/>
          <a:lstStyle/>
          <a:p>
            <a:pPr eaLnBrk="1" hangingPunct="1">
              <a:lnSpc>
                <a:spcPct val="115000"/>
              </a:lnSpc>
              <a:spcBef>
                <a:spcPct val="25000"/>
              </a:spcBef>
            </a:pP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上的虚拟地址空间</a:t>
            </a:r>
          </a:p>
          <a:p>
            <a:pPr eaLnBrk="1" hangingPunct="1">
              <a:lnSpc>
                <a:spcPct val="115000"/>
              </a:lnSpc>
              <a:spcBef>
                <a:spcPct val="25000"/>
              </a:spcBef>
              <a:buFontTx/>
              <a:buNone/>
            </a:pPr>
            <a:r>
              <a:rPr lang="zh-CN" altLang="en-US" sz="2000">
                <a:latin typeface="微软雅黑" pitchFamily="34" charset="-122"/>
                <a:ea typeface="微软雅黑" pitchFamily="34" charset="-122"/>
              </a:rPr>
              <a:t>   （其他</a:t>
            </a:r>
            <a:r>
              <a:rPr lang="en-US" altLang="zh-CN" sz="2000">
                <a:latin typeface="微软雅黑" pitchFamily="34" charset="-122"/>
                <a:ea typeface="微软雅黑" pitchFamily="34" charset="-122"/>
              </a:rPr>
              <a:t>Unix</a:t>
            </a:r>
            <a:r>
              <a:rPr lang="zh-CN" altLang="en-US" sz="2000">
                <a:latin typeface="微软雅黑" pitchFamily="34" charset="-122"/>
                <a:ea typeface="微软雅黑" pitchFamily="34" charset="-122"/>
              </a:rPr>
              <a:t>系统的设计类此）</a:t>
            </a:r>
          </a:p>
          <a:p>
            <a:pPr lvl="1" eaLnBrk="1" hangingPunct="1">
              <a:spcBef>
                <a:spcPct val="25000"/>
              </a:spcBef>
            </a:pPr>
            <a:r>
              <a:rPr lang="zh-CN" altLang="en-US" sz="1900">
                <a:latin typeface="微软雅黑" pitchFamily="34" charset="-122"/>
                <a:ea typeface="微软雅黑" pitchFamily="34" charset="-122"/>
              </a:rPr>
              <a:t>内核空间（</a:t>
            </a:r>
            <a:r>
              <a:rPr lang="en-US" altLang="zh-CN" sz="1900">
                <a:latin typeface="微软雅黑" pitchFamily="34" charset="-122"/>
                <a:ea typeface="微软雅黑" pitchFamily="34" charset="-122"/>
              </a:rPr>
              <a:t>Kernel</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用户栈（</a:t>
            </a:r>
            <a:r>
              <a:rPr lang="en-US" altLang="zh-CN" sz="1900">
                <a:latin typeface="微软雅黑" pitchFamily="34" charset="-122"/>
                <a:ea typeface="微软雅黑" pitchFamily="34" charset="-122"/>
              </a:rPr>
              <a:t>User Stack</a:t>
            </a:r>
            <a:r>
              <a:rPr lang="zh-CN" altLang="en-US" sz="1900">
                <a:latin typeface="微软雅黑" pitchFamily="34" charset="-122"/>
                <a:ea typeface="微软雅黑" pitchFamily="34" charset="-122"/>
              </a:rPr>
              <a:t>）</a:t>
            </a:r>
            <a:endParaRPr lang="en-US" altLang="zh-CN" sz="1900">
              <a:latin typeface="微软雅黑" pitchFamily="34" charset="-122"/>
              <a:ea typeface="微软雅黑" pitchFamily="34" charset="-122"/>
            </a:endParaRPr>
          </a:p>
          <a:p>
            <a:pPr lvl="1" eaLnBrk="1" hangingPunct="1">
              <a:spcBef>
                <a:spcPct val="25000"/>
              </a:spcBef>
            </a:pPr>
            <a:r>
              <a:rPr lang="zh-CN" altLang="en-US" sz="1900">
                <a:latin typeface="微软雅黑" pitchFamily="34" charset="-122"/>
                <a:ea typeface="微软雅黑" pitchFamily="34" charset="-122"/>
              </a:rPr>
              <a:t>共享库（</a:t>
            </a:r>
            <a:r>
              <a:rPr lang="en-US" altLang="zh-CN" sz="1900">
                <a:latin typeface="微软雅黑" pitchFamily="34" charset="-122"/>
                <a:ea typeface="微软雅黑" pitchFamily="34" charset="-122"/>
              </a:rPr>
              <a:t>Shared Libraries</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堆（</a:t>
            </a:r>
            <a:r>
              <a:rPr lang="en-US" altLang="zh-CN" sz="1900">
                <a:latin typeface="微软雅黑" pitchFamily="34" charset="-122"/>
                <a:ea typeface="微软雅黑" pitchFamily="34" charset="-122"/>
              </a:rPr>
              <a:t>heap</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可读写数据（</a:t>
            </a:r>
            <a:r>
              <a:rPr lang="en-US" altLang="zh-CN" sz="1900">
                <a:latin typeface="微软雅黑" pitchFamily="34" charset="-122"/>
                <a:ea typeface="微软雅黑" pitchFamily="34" charset="-122"/>
              </a:rPr>
              <a:t>Read/Write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只读数据（</a:t>
            </a:r>
            <a:r>
              <a:rPr lang="en-US" altLang="zh-CN" sz="1900">
                <a:latin typeface="微软雅黑" pitchFamily="34" charset="-122"/>
                <a:ea typeface="微软雅黑" pitchFamily="34" charset="-122"/>
              </a:rPr>
              <a:t>Read-only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代码（</a:t>
            </a:r>
            <a:r>
              <a:rPr lang="en-US" altLang="zh-CN" sz="1900">
                <a:latin typeface="微软雅黑" pitchFamily="34" charset="-122"/>
                <a:ea typeface="微软雅黑" pitchFamily="34" charset="-122"/>
              </a:rPr>
              <a:t>Code</a:t>
            </a:r>
            <a:r>
              <a:rPr lang="zh-CN" altLang="en-US" sz="1900">
                <a:latin typeface="微软雅黑" pitchFamily="34" charset="-122"/>
                <a:ea typeface="微软雅黑" pitchFamily="34" charset="-122"/>
              </a:rPr>
              <a:t>）</a:t>
            </a:r>
          </a:p>
        </p:txBody>
      </p:sp>
      <p:sp>
        <p:nvSpPr>
          <p:cNvPr id="660487" name="Line 7"/>
          <p:cNvSpPr>
            <a:spLocks noChangeShapeType="1"/>
          </p:cNvSpPr>
          <p:nvPr/>
        </p:nvSpPr>
        <p:spPr bwMode="auto">
          <a:xfrm>
            <a:off x="2540000" y="4183063"/>
            <a:ext cx="2346325" cy="15081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8" name="Line 8"/>
          <p:cNvSpPr>
            <a:spLocks noChangeShapeType="1"/>
          </p:cNvSpPr>
          <p:nvPr/>
        </p:nvSpPr>
        <p:spPr bwMode="auto">
          <a:xfrm>
            <a:off x="2352675" y="4522788"/>
            <a:ext cx="2565400" cy="117951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9" name="Line 9"/>
          <p:cNvSpPr>
            <a:spLocks noChangeShapeType="1"/>
          </p:cNvSpPr>
          <p:nvPr/>
        </p:nvSpPr>
        <p:spPr bwMode="auto">
          <a:xfrm>
            <a:off x="2008188" y="3582988"/>
            <a:ext cx="2925762" cy="149066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0" name="Line 10"/>
          <p:cNvSpPr>
            <a:spLocks noChangeShapeType="1"/>
          </p:cNvSpPr>
          <p:nvPr/>
        </p:nvSpPr>
        <p:spPr bwMode="auto">
          <a:xfrm>
            <a:off x="2276475" y="3054350"/>
            <a:ext cx="2643188" cy="111918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1" name="Line 11"/>
          <p:cNvSpPr>
            <a:spLocks noChangeShapeType="1"/>
          </p:cNvSpPr>
          <p:nvPr/>
        </p:nvSpPr>
        <p:spPr bwMode="auto">
          <a:xfrm>
            <a:off x="4076700" y="2663825"/>
            <a:ext cx="844550" cy="793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2" name="Line 12"/>
          <p:cNvSpPr>
            <a:spLocks noChangeShapeType="1"/>
          </p:cNvSpPr>
          <p:nvPr/>
        </p:nvSpPr>
        <p:spPr bwMode="auto">
          <a:xfrm flipV="1">
            <a:off x="3267075" y="1169988"/>
            <a:ext cx="1611313" cy="10890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3" name="Line 13"/>
          <p:cNvSpPr>
            <a:spLocks noChangeShapeType="1"/>
          </p:cNvSpPr>
          <p:nvPr/>
        </p:nvSpPr>
        <p:spPr bwMode="auto">
          <a:xfrm flipV="1">
            <a:off x="2592388" y="641350"/>
            <a:ext cx="2211387" cy="121285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4" name="Text Box 14"/>
          <p:cNvSpPr txBox="1">
            <a:spLocks noChangeArrowheads="1"/>
          </p:cNvSpPr>
          <p:nvPr/>
        </p:nvSpPr>
        <p:spPr bwMode="auto">
          <a:xfrm>
            <a:off x="8069263" y="4371975"/>
            <a:ext cx="969962" cy="2133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可执行文件相关内容</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复制</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到代码段和数据段</a:t>
            </a:r>
            <a:endParaRPr kumimoji="1" lang="zh-CN" altLang="en-US" sz="2000" b="1">
              <a:solidFill>
                <a:srgbClr val="CC0000"/>
              </a:solidFill>
              <a:ea typeface="黑体" pitchFamily="49" charset="-122"/>
            </a:endParaRPr>
          </a:p>
        </p:txBody>
      </p:sp>
      <p:sp>
        <p:nvSpPr>
          <p:cNvPr id="650255" name="Text Box 15"/>
          <p:cNvSpPr txBox="1">
            <a:spLocks noChangeArrowheads="1"/>
          </p:cNvSpPr>
          <p:nvPr/>
        </p:nvSpPr>
        <p:spPr bwMode="auto">
          <a:xfrm>
            <a:off x="4800600" y="190500"/>
            <a:ext cx="21812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0496" name="Text Box 16"/>
          <p:cNvSpPr txBox="1">
            <a:spLocks noChangeArrowheads="1"/>
          </p:cNvSpPr>
          <p:nvPr/>
        </p:nvSpPr>
        <p:spPr bwMode="auto">
          <a:xfrm>
            <a:off x="398463" y="4905375"/>
            <a:ext cx="2887662"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问题：加载时是否真正从磁盘调入信息到主存？</a:t>
            </a:r>
          </a:p>
        </p:txBody>
      </p:sp>
      <p:sp>
        <p:nvSpPr>
          <p:cNvPr id="660498" name="Text Box 18"/>
          <p:cNvSpPr txBox="1">
            <a:spLocks noChangeArrowheads="1"/>
          </p:cNvSpPr>
          <p:nvPr/>
        </p:nvSpPr>
        <p:spPr bwMode="auto">
          <a:xfrm>
            <a:off x="374650" y="5695950"/>
            <a:ext cx="3240088" cy="8667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FF0000"/>
                </a:solidFill>
                <a:ea typeface="微软雅黑" pitchFamily="34" charset="-122"/>
              </a:rPr>
              <a:t>实际上不会从磁盘调入，只是将代码和数据与虚拟空间建立对应关系，称为</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映射</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a:t>
            </a:r>
          </a:p>
        </p:txBody>
      </p:sp>
      <p:grpSp>
        <p:nvGrpSpPr>
          <p:cNvPr id="3" name="组合 26"/>
          <p:cNvGrpSpPr>
            <a:grpSpLocks/>
          </p:cNvGrpSpPr>
          <p:nvPr/>
        </p:nvGrpSpPr>
        <p:grpSpPr bwMode="auto">
          <a:xfrm>
            <a:off x="7113588" y="1628775"/>
            <a:ext cx="2030412" cy="1844675"/>
            <a:chOff x="6687236" y="1628800"/>
            <a:chExt cx="2160239" cy="1845205"/>
          </a:xfrm>
        </p:grpSpPr>
        <p:cxnSp>
          <p:nvCxnSpPr>
            <p:cNvPr id="650259" name="直接箭头连接符 18"/>
            <p:cNvCxnSpPr>
              <a:cxnSpLocks noChangeShapeType="1"/>
            </p:cNvCxnSpPr>
            <p:nvPr/>
          </p:nvCxnSpPr>
          <p:spPr bwMode="auto">
            <a:xfrm flipH="1">
              <a:off x="6957265" y="1898830"/>
              <a:ext cx="720081" cy="90010"/>
            </a:xfrm>
            <a:prstGeom prst="straightConnector1">
              <a:avLst/>
            </a:prstGeom>
            <a:noFill/>
            <a:ln w="22225" algn="ctr">
              <a:solidFill>
                <a:srgbClr val="D10F0F"/>
              </a:solidFill>
              <a:round/>
              <a:headEnd/>
              <a:tailEnd type="arrow" w="med" len="med"/>
            </a:ln>
          </p:spPr>
        </p:cxnSp>
        <p:sp>
          <p:nvSpPr>
            <p:cNvPr id="650260" name="TextBox 19"/>
            <p:cNvSpPr txBox="1">
              <a:spLocks noChangeArrowheads="1"/>
            </p:cNvSpPr>
            <p:nvPr/>
          </p:nvSpPr>
          <p:spPr bwMode="auto">
            <a:xfrm>
              <a:off x="7631390" y="1628800"/>
              <a:ext cx="1216085" cy="701877"/>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C00000"/>
                  </a:solidFill>
                  <a:latin typeface="微软雅黑" pitchFamily="34" charset="-122"/>
                  <a:ea typeface="微软雅黑" pitchFamily="34" charset="-122"/>
                </a:rPr>
                <a:t>空洞    页面</a:t>
              </a:r>
            </a:p>
          </p:txBody>
        </p:sp>
        <p:cxnSp>
          <p:nvCxnSpPr>
            <p:cNvPr id="650261" name="直接箭头连接符 22"/>
            <p:cNvCxnSpPr>
              <a:cxnSpLocks noChangeShapeType="1"/>
            </p:cNvCxnSpPr>
            <p:nvPr/>
          </p:nvCxnSpPr>
          <p:spPr bwMode="auto">
            <a:xfrm flipH="1">
              <a:off x="6687236" y="2033845"/>
              <a:ext cx="945104" cy="1440160"/>
            </a:xfrm>
            <a:prstGeom prst="straightConnector1">
              <a:avLst/>
            </a:prstGeom>
            <a:noFill/>
            <a:ln w="22225" algn="ctr">
              <a:solidFill>
                <a:srgbClr val="D10F0F"/>
              </a:solidFill>
              <a:round/>
              <a:headEnd/>
              <a:tailEnd type="arrow"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animEffect transition="in" filter="blinds(horizontal)">
                                      <p:cBhvr>
                                        <p:cTn id="7" dur="500"/>
                                        <p:tgtEl>
                                          <p:spTgt spid="66048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0485">
                                            <p:txEl>
                                              <p:pRg st="1" end="1"/>
                                            </p:txEl>
                                          </p:spTgt>
                                        </p:tgtEl>
                                        <p:attrNameLst>
                                          <p:attrName>style.visibility</p:attrName>
                                        </p:attrNameLst>
                                      </p:cBhvr>
                                      <p:to>
                                        <p:strVal val="visible"/>
                                      </p:to>
                                    </p:set>
                                    <p:animEffect transition="in" filter="blinds(horizontal)">
                                      <p:cBhvr>
                                        <p:cTn id="10" dur="500"/>
                                        <p:tgtEl>
                                          <p:spTgt spid="66048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animEffect transition="in" filter="blinds(horizontal)">
                                      <p:cBhvr>
                                        <p:cTn id="15" dur="500"/>
                                        <p:tgtEl>
                                          <p:spTgt spid="66048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0493"/>
                                        </p:tgtEl>
                                        <p:attrNameLst>
                                          <p:attrName>style.visibility</p:attrName>
                                        </p:attrNameLst>
                                      </p:cBhvr>
                                      <p:to>
                                        <p:strVal val="visible"/>
                                      </p:to>
                                    </p:set>
                                    <p:animEffect transition="in" filter="blinds(horizontal)">
                                      <p:cBhvr>
                                        <p:cTn id="20" dur="500"/>
                                        <p:tgtEl>
                                          <p:spTgt spid="6604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60485">
                                            <p:txEl>
                                              <p:pRg st="3" end="3"/>
                                            </p:txEl>
                                          </p:spTgt>
                                        </p:tgtEl>
                                        <p:attrNameLst>
                                          <p:attrName>style.visibility</p:attrName>
                                        </p:attrNameLst>
                                      </p:cBhvr>
                                      <p:to>
                                        <p:strVal val="visible"/>
                                      </p:to>
                                    </p:set>
                                    <p:animEffect transition="in" filter="blinds(horizontal)">
                                      <p:cBhvr>
                                        <p:cTn id="25" dur="500"/>
                                        <p:tgtEl>
                                          <p:spTgt spid="660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0492"/>
                                        </p:tgtEl>
                                        <p:attrNameLst>
                                          <p:attrName>style.visibility</p:attrName>
                                        </p:attrNameLst>
                                      </p:cBhvr>
                                      <p:to>
                                        <p:strVal val="visible"/>
                                      </p:to>
                                    </p:set>
                                    <p:animEffect transition="in" filter="blinds(horizontal)">
                                      <p:cBhvr>
                                        <p:cTn id="30" dur="500"/>
                                        <p:tgtEl>
                                          <p:spTgt spid="66049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60485">
                                            <p:txEl>
                                              <p:pRg st="4" end="4"/>
                                            </p:txEl>
                                          </p:spTgt>
                                        </p:tgtEl>
                                        <p:attrNameLst>
                                          <p:attrName>style.visibility</p:attrName>
                                        </p:attrNameLst>
                                      </p:cBhvr>
                                      <p:to>
                                        <p:strVal val="visible"/>
                                      </p:to>
                                    </p:set>
                                    <p:animEffect transition="in" filter="blinds(horizontal)">
                                      <p:cBhvr>
                                        <p:cTn id="35" dur="500"/>
                                        <p:tgtEl>
                                          <p:spTgt spid="66048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0491"/>
                                        </p:tgtEl>
                                        <p:attrNameLst>
                                          <p:attrName>style.visibility</p:attrName>
                                        </p:attrNameLst>
                                      </p:cBhvr>
                                      <p:to>
                                        <p:strVal val="visible"/>
                                      </p:to>
                                    </p:set>
                                    <p:animEffect transition="in" filter="blinds(horizontal)">
                                      <p:cBhvr>
                                        <p:cTn id="40" dur="500"/>
                                        <p:tgtEl>
                                          <p:spTgt spid="66049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60485">
                                            <p:txEl>
                                              <p:pRg st="5" end="5"/>
                                            </p:txEl>
                                          </p:spTgt>
                                        </p:tgtEl>
                                        <p:attrNameLst>
                                          <p:attrName>style.visibility</p:attrName>
                                        </p:attrNameLst>
                                      </p:cBhvr>
                                      <p:to>
                                        <p:strVal val="visible"/>
                                      </p:to>
                                    </p:set>
                                    <p:animEffect transition="in" filter="blinds(horizontal)">
                                      <p:cBhvr>
                                        <p:cTn id="45" dur="500"/>
                                        <p:tgtEl>
                                          <p:spTgt spid="66048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0490"/>
                                        </p:tgtEl>
                                        <p:attrNameLst>
                                          <p:attrName>style.visibility</p:attrName>
                                        </p:attrNameLst>
                                      </p:cBhvr>
                                      <p:to>
                                        <p:strVal val="visible"/>
                                      </p:to>
                                    </p:set>
                                    <p:animEffect transition="in" filter="blinds(horizontal)">
                                      <p:cBhvr>
                                        <p:cTn id="50" dur="500"/>
                                        <p:tgtEl>
                                          <p:spTgt spid="66049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60485">
                                            <p:txEl>
                                              <p:pRg st="6" end="6"/>
                                            </p:txEl>
                                          </p:spTgt>
                                        </p:tgtEl>
                                        <p:attrNameLst>
                                          <p:attrName>style.visibility</p:attrName>
                                        </p:attrNameLst>
                                      </p:cBhvr>
                                      <p:to>
                                        <p:strVal val="visible"/>
                                      </p:to>
                                    </p:set>
                                    <p:animEffect transition="in" filter="blinds(horizontal)">
                                      <p:cBhvr>
                                        <p:cTn id="55" dur="500"/>
                                        <p:tgtEl>
                                          <p:spTgt spid="66048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0489"/>
                                        </p:tgtEl>
                                        <p:attrNameLst>
                                          <p:attrName>style.visibility</p:attrName>
                                        </p:attrNameLst>
                                      </p:cBhvr>
                                      <p:to>
                                        <p:strVal val="visible"/>
                                      </p:to>
                                    </p:set>
                                    <p:animEffect transition="in" filter="blinds(horizontal)">
                                      <p:cBhvr>
                                        <p:cTn id="60" dur="500"/>
                                        <p:tgtEl>
                                          <p:spTgt spid="66048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60485">
                                            <p:txEl>
                                              <p:pRg st="7" end="7"/>
                                            </p:txEl>
                                          </p:spTgt>
                                        </p:tgtEl>
                                        <p:attrNameLst>
                                          <p:attrName>style.visibility</p:attrName>
                                        </p:attrNameLst>
                                      </p:cBhvr>
                                      <p:to>
                                        <p:strVal val="visible"/>
                                      </p:to>
                                    </p:set>
                                    <p:animEffect transition="in" filter="blinds(horizontal)">
                                      <p:cBhvr>
                                        <p:cTn id="65" dur="500"/>
                                        <p:tgtEl>
                                          <p:spTgt spid="66048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60485">
                                            <p:txEl>
                                              <p:pRg st="8" end="8"/>
                                            </p:txEl>
                                          </p:spTgt>
                                        </p:tgtEl>
                                        <p:attrNameLst>
                                          <p:attrName>style.visibility</p:attrName>
                                        </p:attrNameLst>
                                      </p:cBhvr>
                                      <p:to>
                                        <p:strVal val="visible"/>
                                      </p:to>
                                    </p:set>
                                    <p:animEffect transition="in" filter="blinds(horizontal)">
                                      <p:cBhvr>
                                        <p:cTn id="70" dur="500"/>
                                        <p:tgtEl>
                                          <p:spTgt spid="660485">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60487"/>
                                        </p:tgtEl>
                                        <p:attrNameLst>
                                          <p:attrName>style.visibility</p:attrName>
                                        </p:attrNameLst>
                                      </p:cBhvr>
                                      <p:to>
                                        <p:strVal val="visible"/>
                                      </p:to>
                                    </p:set>
                                    <p:animEffect transition="in" filter="blinds(horizontal)">
                                      <p:cBhvr>
                                        <p:cTn id="75" dur="500"/>
                                        <p:tgtEl>
                                          <p:spTgt spid="6604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60488"/>
                                        </p:tgtEl>
                                        <p:attrNameLst>
                                          <p:attrName>style.visibility</p:attrName>
                                        </p:attrNameLst>
                                      </p:cBhvr>
                                      <p:to>
                                        <p:strVal val="visible"/>
                                      </p:to>
                                    </p:set>
                                    <p:animEffect transition="in" filter="blinds(horizontal)">
                                      <p:cBhvr>
                                        <p:cTn id="78" dur="500"/>
                                        <p:tgtEl>
                                          <p:spTgt spid="66048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60494"/>
                                        </p:tgtEl>
                                        <p:attrNameLst>
                                          <p:attrName>style.visibility</p:attrName>
                                        </p:attrNameLst>
                                      </p:cBhvr>
                                      <p:to>
                                        <p:strVal val="visible"/>
                                      </p:to>
                                    </p:set>
                                    <p:animEffect transition="in" filter="blinds(horizontal)">
                                      <p:cBhvr>
                                        <p:cTn id="83" dur="500"/>
                                        <p:tgtEl>
                                          <p:spTgt spid="66049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60496"/>
                                        </p:tgtEl>
                                        <p:attrNameLst>
                                          <p:attrName>style.visibility</p:attrName>
                                        </p:attrNameLst>
                                      </p:cBhvr>
                                      <p:to>
                                        <p:strVal val="visible"/>
                                      </p:to>
                                    </p:set>
                                    <p:animEffect transition="in" filter="blinds(horizontal)">
                                      <p:cBhvr>
                                        <p:cTn id="88" dur="500"/>
                                        <p:tgtEl>
                                          <p:spTgt spid="66049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60498"/>
                                        </p:tgtEl>
                                        <p:attrNameLst>
                                          <p:attrName>style.visibility</p:attrName>
                                        </p:attrNameLst>
                                      </p:cBhvr>
                                      <p:to>
                                        <p:strVal val="visible"/>
                                      </p:to>
                                    </p:set>
                                    <p:animEffect transition="in" filter="blinds(horizontal)">
                                      <p:cBhvr>
                                        <p:cTn id="93" dur="500"/>
                                        <p:tgtEl>
                                          <p:spTgt spid="66049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blinds(horizontal)">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7" grpId="0" animBg="1"/>
      <p:bldP spid="660488" grpId="0" animBg="1"/>
      <p:bldP spid="660489" grpId="0" animBg="1"/>
      <p:bldP spid="660490" grpId="0" animBg="1"/>
      <p:bldP spid="660491" grpId="0" animBg="1"/>
      <p:bldP spid="660492" grpId="0" animBg="1"/>
      <p:bldP spid="660493" grpId="0" animBg="1"/>
      <p:bldP spid="660494" grpId="0"/>
      <p:bldP spid="660496" grpId="0"/>
      <p:bldP spid="6604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688975" y="53975"/>
            <a:ext cx="7772400" cy="609600"/>
          </a:xfrm>
        </p:spPr>
        <p:txBody>
          <a:bodyPr lIns="91440" tIns="45720" rIns="91440" bIns="45720" anchor="ctr"/>
          <a:lstStyle/>
          <a:p>
            <a:pPr algn="l" eaLnBrk="1" hangingPunct="1"/>
            <a:r>
              <a:rPr lang="zh-CN" altLang="en-US"/>
              <a:t>                   虚拟存储器管理</a:t>
            </a:r>
          </a:p>
        </p:txBody>
      </p:sp>
      <p:sp>
        <p:nvSpPr>
          <p:cNvPr id="653315" name="Rectangle 3"/>
          <p:cNvSpPr>
            <a:spLocks noChangeArrowheads="1"/>
          </p:cNvSpPr>
          <p:nvPr/>
        </p:nvSpPr>
        <p:spPr bwMode="auto">
          <a:xfrm>
            <a:off x="228600" y="76200"/>
            <a:ext cx="8534400" cy="641350"/>
          </a:xfrm>
          <a:prstGeom prst="rect">
            <a:avLst/>
          </a:prstGeom>
          <a:noFill/>
          <a:ln w="9525">
            <a:noFill/>
            <a:miter lim="800000"/>
            <a:headEnd/>
            <a:tailEnd/>
          </a:ln>
        </p:spPr>
        <p:txBody>
          <a:bodyPr anchor="ctr"/>
          <a:lstStyle/>
          <a:p>
            <a:pPr eaLnBrk="1" hangingPunct="1"/>
            <a:endParaRPr kumimoji="1" lang="zh-CN" altLang="en-US" sz="3200" b="1">
              <a:solidFill>
                <a:srgbClr val="CC3300"/>
              </a:solidFill>
              <a:latin typeface="Times New Roman" pitchFamily="18" charset="0"/>
              <a:ea typeface="宋体" pitchFamily="2" charset="-122"/>
              <a:cs typeface="Arial" pitchFamily="34" charset="0"/>
            </a:endParaRPr>
          </a:p>
        </p:txBody>
      </p:sp>
      <p:sp>
        <p:nvSpPr>
          <p:cNvPr id="653316" name="Rectangle 4"/>
          <p:cNvSpPr>
            <a:spLocks noChangeArrowheads="1"/>
          </p:cNvSpPr>
          <p:nvPr/>
        </p:nvSpPr>
        <p:spPr bwMode="auto">
          <a:xfrm>
            <a:off x="457200" y="990600"/>
            <a:ext cx="8458200" cy="4800600"/>
          </a:xfrm>
          <a:prstGeom prst="rect">
            <a:avLst/>
          </a:prstGeom>
          <a:noFill/>
          <a:ln w="9525">
            <a:noFill/>
            <a:miter lim="800000"/>
            <a:headEnd/>
            <a:tailEnd/>
          </a:ln>
        </p:spPr>
        <p:txBody>
          <a:bodyPr/>
          <a:lstStyle/>
          <a:p>
            <a:pPr marL="342900" indent="-342900" eaLnBrk="1" hangingPunct="1">
              <a:lnSpc>
                <a:spcPct val="115000"/>
              </a:lnSpc>
              <a:spcBef>
                <a:spcPct val="20000"/>
              </a:spcBef>
              <a:buClr>
                <a:schemeClr val="accent1"/>
              </a:buClr>
              <a:buSzPct val="80000"/>
              <a:buFont typeface="Wingdings" pitchFamily="2" charset="2"/>
              <a:buChar char="u"/>
            </a:pPr>
            <a:endParaRPr kumimoji="1" lang="zh-CN" altLang="en-US" sz="2000" b="1">
              <a:solidFill>
                <a:schemeClr val="hlink"/>
              </a:solidFill>
              <a:ea typeface="宋体" pitchFamily="2" charset="-122"/>
              <a:cs typeface="Arial" pitchFamily="34" charset="0"/>
            </a:endParaRPr>
          </a:p>
        </p:txBody>
      </p:sp>
      <p:sp>
        <p:nvSpPr>
          <p:cNvPr id="499717" name="Rectangle 5"/>
          <p:cNvSpPr>
            <a:spLocks noChangeArrowheads="1"/>
          </p:cNvSpPr>
          <p:nvPr/>
        </p:nvSpPr>
        <p:spPr bwMode="auto">
          <a:xfrm>
            <a:off x="209550" y="954088"/>
            <a:ext cx="8734425" cy="3979862"/>
          </a:xfrm>
          <a:prstGeom prst="rect">
            <a:avLst/>
          </a:prstGeom>
          <a:noFill/>
          <a:ln w="9525">
            <a:noFill/>
            <a:miter lim="800000"/>
            <a:headEnd/>
            <a:tailEnd/>
          </a:ln>
        </p:spPr>
        <p:txBody>
          <a:bodyPr lIns="0" tIns="0" rIns="0" bIns="0">
            <a:spAutoFit/>
          </a:bodyPr>
          <a:lstStyle/>
          <a:p>
            <a:pPr eaLnBrk="1" hangingPunct="1">
              <a:spcBef>
                <a:spcPct val="50000"/>
              </a:spcBef>
              <a:buClr>
                <a:schemeClr val="accent1"/>
              </a:buClr>
              <a:buSzPct val="70000"/>
            </a:pPr>
            <a:r>
              <a:rPr kumimoji="1" lang="zh-CN" altLang="en-US" sz="2400" b="1">
                <a:latin typeface="黑体" pitchFamily="49" charset="-122"/>
                <a:ea typeface="黑体" pitchFamily="49" charset="-122"/>
                <a:cs typeface="Arial" pitchFamily="34" charset="0"/>
              </a:rPr>
              <a:t> </a:t>
            </a:r>
            <a:r>
              <a:rPr kumimoji="1" lang="zh-CN" altLang="en-US" sz="2400" b="1">
                <a:latin typeface="微软雅黑" pitchFamily="34" charset="-122"/>
                <a:ea typeface="微软雅黑" pitchFamily="34" charset="-122"/>
                <a:cs typeface="Arial" pitchFamily="34" charset="0"/>
              </a:rPr>
              <a:t>实现虚拟存储器管理，需考虑：</a:t>
            </a:r>
          </a:p>
          <a:p>
            <a:pPr lvl="1" eaLnBrk="1" hangingPunct="1">
              <a:spcBef>
                <a:spcPct val="20000"/>
              </a:spcBef>
              <a:buClr>
                <a:schemeClr val="accent1"/>
              </a:buClr>
              <a:buSzPct val="70000"/>
              <a:buFont typeface="Arial" pitchFamily="34" charset="0"/>
              <a:buNone/>
            </a:pPr>
            <a:r>
              <a:rPr kumimoji="1" lang="zh-CN" altLang="en-US" sz="2000" b="1">
                <a:solidFill>
                  <a:schemeClr val="hlink"/>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块大小（在虚拟存储器中“块</a:t>
            </a:r>
            <a:r>
              <a:rPr kumimoji="1" lang="en-US" altLang="zh-CN" sz="2200" b="1">
                <a:solidFill>
                  <a:srgbClr val="0000FF"/>
                </a:solidFill>
                <a:latin typeface="微软雅黑" pitchFamily="34" charset="-122"/>
                <a:ea typeface="微软雅黑" pitchFamily="34" charset="-122"/>
                <a:cs typeface="Arial" pitchFamily="34" charset="0"/>
              </a:rPr>
              <a:t>”</a:t>
            </a:r>
            <a:r>
              <a:rPr kumimoji="1" lang="zh-CN" altLang="en-US" sz="2200" b="1">
                <a:solidFill>
                  <a:srgbClr val="0000FF"/>
                </a:solidFill>
                <a:latin typeface="微软雅黑" pitchFamily="34" charset="-122"/>
                <a:ea typeface="微软雅黑" pitchFamily="34" charset="-122"/>
                <a:cs typeface="Arial" pitchFamily="34" charset="0"/>
              </a:rPr>
              <a:t>被称为“页 </a:t>
            </a:r>
            <a:r>
              <a:rPr kumimoji="1" lang="en-US" altLang="zh-CN" sz="2200" b="1">
                <a:solidFill>
                  <a:srgbClr val="0000FF"/>
                </a:solidFill>
                <a:latin typeface="微软雅黑" pitchFamily="34" charset="-122"/>
                <a:ea typeface="微软雅黑" pitchFamily="34" charset="-122"/>
                <a:cs typeface="Arial" pitchFamily="34" charset="0"/>
              </a:rPr>
              <a:t>/ Page”</a:t>
            </a:r>
            <a:r>
              <a:rPr kumimoji="1" lang="zh-CN" altLang="en-US" sz="2200" b="1">
                <a:solidFill>
                  <a:srgbClr val="0000FF"/>
                </a:solidFill>
                <a:latin typeface="微软雅黑" pitchFamily="34" charset="-122"/>
                <a:ea typeface="微软雅黑" pitchFamily="34" charset="-122"/>
                <a:cs typeface="Arial" pitchFamily="34" charset="0"/>
              </a:rPr>
              <a:t>）应多大？</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主存与辅存的空间如何分区管理</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程序块 </a:t>
            </a:r>
            <a:r>
              <a:rPr kumimoji="1" lang="en-US" altLang="zh-CN" sz="2200" b="1">
                <a:solidFill>
                  <a:srgbClr val="0000FF"/>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存储块之间如何映像</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逻辑地址和物理地址如何转换，转换速度如何提高</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主存与辅存之间如何进行替换（与</a:t>
            </a:r>
            <a:r>
              <a:rPr kumimoji="1" lang="en-US" altLang="zh-CN" sz="2200" b="1">
                <a:solidFill>
                  <a:srgbClr val="0000FF"/>
                </a:solidFill>
                <a:latin typeface="微软雅黑" pitchFamily="34" charset="-122"/>
                <a:ea typeface="微软雅黑" pitchFamily="34" charset="-122"/>
                <a:cs typeface="Arial" pitchFamily="34" charset="0"/>
              </a:rPr>
              <a:t>Cache</a:t>
            </a:r>
            <a:r>
              <a:rPr kumimoji="1" lang="zh-CN" altLang="en-US" sz="2200" b="1">
                <a:solidFill>
                  <a:srgbClr val="0000FF"/>
                </a:solidFill>
                <a:latin typeface="微软雅黑" pitchFamily="34" charset="-122"/>
                <a:ea typeface="微软雅黑" pitchFamily="34" charset="-122"/>
                <a:cs typeface="Arial" pitchFamily="34" charset="0"/>
              </a:rPr>
              <a:t>所用策略相似）</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页表如何实现，页表项中要记录哪些信息</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如何加快访问页表的速度</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如果要找的内容不在主存，怎么办</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如何保护进程各自的存储区不被其他进程访问</a:t>
            </a:r>
            <a:r>
              <a:rPr kumimoji="1" lang="en-US" altLang="zh-CN" sz="2200" b="1">
                <a:solidFill>
                  <a:srgbClr val="0000FF"/>
                </a:solidFill>
                <a:latin typeface="微软雅黑" pitchFamily="34" charset="-122"/>
                <a:ea typeface="微软雅黑" pitchFamily="34" charset="-122"/>
                <a:cs typeface="Arial" pitchFamily="34" charset="0"/>
              </a:rPr>
              <a:t>?</a:t>
            </a:r>
          </a:p>
        </p:txBody>
      </p:sp>
      <p:sp>
        <p:nvSpPr>
          <p:cNvPr id="499720" name="Rectangle 8"/>
          <p:cNvSpPr>
            <a:spLocks noChangeArrowheads="1"/>
          </p:cNvSpPr>
          <p:nvPr/>
        </p:nvSpPr>
        <p:spPr bwMode="auto">
          <a:xfrm>
            <a:off x="269875" y="5262563"/>
            <a:ext cx="4572000" cy="838200"/>
          </a:xfrm>
          <a:prstGeom prst="rect">
            <a:avLst/>
          </a:prstGeom>
          <a:noFill/>
          <a:ln w="9525">
            <a:noFill/>
            <a:miter lim="800000"/>
            <a:headEnd/>
            <a:tailEnd/>
          </a:ln>
        </p:spPr>
        <p:txBody>
          <a:bodyPr lIns="0" tIns="0" rIns="0" bIns="0">
            <a:spAutoFit/>
          </a:bodyPr>
          <a:lstStyle/>
          <a:p>
            <a:pPr lvl="1" eaLnBrk="1" hangingPunct="1">
              <a:spcBef>
                <a:spcPct val="50000"/>
              </a:spcBef>
              <a:buClr>
                <a:schemeClr val="accent1"/>
              </a:buClr>
              <a:buSzPct val="80000"/>
            </a:pPr>
            <a:r>
              <a:rPr kumimoji="1" lang="zh-CN" altLang="en-US" sz="1800" b="1">
                <a:solidFill>
                  <a:srgbClr val="000099"/>
                </a:solidFill>
                <a:ea typeface="宋体" pitchFamily="2" charset="-122"/>
              </a:rPr>
              <a:t> </a:t>
            </a:r>
            <a:r>
              <a:rPr kumimoji="1" lang="zh-CN" altLang="en-US" sz="2200" b="1">
                <a:latin typeface="微软雅黑" pitchFamily="34" charset="-122"/>
                <a:ea typeface="微软雅黑" pitchFamily="34" charset="-122"/>
              </a:rPr>
              <a:t>有三种虚拟存储器实现方式：</a:t>
            </a:r>
          </a:p>
          <a:p>
            <a:pPr lvl="1" eaLnBrk="1" hangingPunct="1">
              <a:spcBef>
                <a:spcPct val="50000"/>
              </a:spcBef>
              <a:buClr>
                <a:schemeClr val="accent1"/>
              </a:buClr>
              <a:buFont typeface="Wingdings" pitchFamily="2" charset="2"/>
              <a:buNone/>
            </a:pPr>
            <a:r>
              <a:rPr kumimoji="1" lang="zh-CN" altLang="en-US" sz="2200" b="1">
                <a:solidFill>
                  <a:srgbClr val="CC3300"/>
                </a:solidFill>
                <a:latin typeface="微软雅黑" pitchFamily="34" charset="-122"/>
                <a:ea typeface="微软雅黑" pitchFamily="34" charset="-122"/>
              </a:rPr>
              <a:t>     分页式、分段式、段页式</a:t>
            </a:r>
          </a:p>
        </p:txBody>
      </p:sp>
      <p:sp>
        <p:nvSpPr>
          <p:cNvPr id="499721" name="Text Box 9"/>
          <p:cNvSpPr txBox="1">
            <a:spLocks noChangeArrowheads="1"/>
          </p:cNvSpPr>
          <p:nvPr/>
        </p:nvSpPr>
        <p:spPr bwMode="auto">
          <a:xfrm>
            <a:off x="5157788" y="5229225"/>
            <a:ext cx="3330575" cy="7302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00"/>
                </a:solidFill>
                <a:latin typeface="微软雅黑" pitchFamily="34" charset="-122"/>
                <a:ea typeface="微软雅黑" pitchFamily="34" charset="-122"/>
              </a:rPr>
              <a:t>这些问题是由硬件和</a:t>
            </a:r>
            <a:r>
              <a:rPr kumimoji="1" lang="en-US" altLang="zh-CN" sz="2400" b="1">
                <a:solidFill>
                  <a:srgbClr val="FF0000"/>
                </a:solidFill>
                <a:latin typeface="微软雅黑" pitchFamily="34" charset="-122"/>
                <a:ea typeface="微软雅黑" pitchFamily="34" charset="-122"/>
              </a:rPr>
              <a:t>OS</a:t>
            </a:r>
            <a:r>
              <a:rPr kumimoji="1" lang="zh-CN" altLang="en-US" sz="2400" b="1">
                <a:solidFill>
                  <a:srgbClr val="FF0000"/>
                </a:solidFill>
                <a:latin typeface="微软雅黑" pitchFamily="34" charset="-122"/>
                <a:ea typeface="微软雅黑" pitchFamily="34" charset="-122"/>
              </a:rPr>
              <a:t>共同协调解决的！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pRg st="1" end="1"/>
                                            </p:txEl>
                                          </p:spTgt>
                                        </p:tgtEl>
                                        <p:attrNameLst>
                                          <p:attrName>style.visibility</p:attrName>
                                        </p:attrNameLst>
                                      </p:cBhvr>
                                      <p:to>
                                        <p:strVal val="visible"/>
                                      </p:to>
                                    </p:set>
                                    <p:animEffect transition="in" filter="blinds(horizontal)">
                                      <p:cBhvr>
                                        <p:cTn id="7" dur="500"/>
                                        <p:tgtEl>
                                          <p:spTgt spid="499717">
                                            <p:txEl>
                                              <p:pRg st="1" end="1"/>
                                            </p:txEl>
                                          </p:spTgt>
                                        </p:tgtEl>
                                      </p:cBhvr>
                                    </p:animEffect>
                                  </p:childTnLst>
                                  <p:subTnLst>
                                    <p:animClr clrSpc="rgb" dir="cw">
                                      <p:cBhvr override="childStyle">
                                        <p:cTn dur="1" fill="hold" display="0" masterRel="nextClick" afterEffect="1"/>
                                        <p:tgtEl>
                                          <p:spTgt spid="49971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7">
                                            <p:txEl>
                                              <p:pRg st="2" end="2"/>
                                            </p:txEl>
                                          </p:spTgt>
                                        </p:tgtEl>
                                        <p:attrNameLst>
                                          <p:attrName>style.visibility</p:attrName>
                                        </p:attrNameLst>
                                      </p:cBhvr>
                                      <p:to>
                                        <p:strVal val="visible"/>
                                      </p:to>
                                    </p:set>
                                    <p:animEffect transition="in" filter="blinds(horizontal)">
                                      <p:cBhvr>
                                        <p:cTn id="12" dur="500"/>
                                        <p:tgtEl>
                                          <p:spTgt spid="499717">
                                            <p:txEl>
                                              <p:pRg st="2" end="2"/>
                                            </p:txEl>
                                          </p:spTgt>
                                        </p:tgtEl>
                                      </p:cBhvr>
                                    </p:animEffect>
                                  </p:childTnLst>
                                  <p:subTnLst>
                                    <p:animClr clrSpc="rgb" dir="cw">
                                      <p:cBhvr override="childStyle">
                                        <p:cTn dur="1" fill="hold" display="0" masterRel="nextClick" afterEffect="1"/>
                                        <p:tgtEl>
                                          <p:spTgt spid="49971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7">
                                            <p:txEl>
                                              <p:pRg st="3" end="3"/>
                                            </p:txEl>
                                          </p:spTgt>
                                        </p:tgtEl>
                                        <p:attrNameLst>
                                          <p:attrName>style.visibility</p:attrName>
                                        </p:attrNameLst>
                                      </p:cBhvr>
                                      <p:to>
                                        <p:strVal val="visible"/>
                                      </p:to>
                                    </p:set>
                                    <p:animEffect transition="in" filter="blinds(horizontal)">
                                      <p:cBhvr>
                                        <p:cTn id="17" dur="500"/>
                                        <p:tgtEl>
                                          <p:spTgt spid="499717">
                                            <p:txEl>
                                              <p:pRg st="3" end="3"/>
                                            </p:txEl>
                                          </p:spTgt>
                                        </p:tgtEl>
                                      </p:cBhvr>
                                    </p:animEffect>
                                  </p:childTnLst>
                                  <p:subTnLst>
                                    <p:animClr clrSpc="rgb" dir="cw">
                                      <p:cBhvr override="childStyle">
                                        <p:cTn dur="1" fill="hold" display="0" masterRel="nextClick" afterEffect="1"/>
                                        <p:tgtEl>
                                          <p:spTgt spid="49971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9717">
                                            <p:txEl>
                                              <p:pRg st="4" end="4"/>
                                            </p:txEl>
                                          </p:spTgt>
                                        </p:tgtEl>
                                        <p:attrNameLst>
                                          <p:attrName>style.visibility</p:attrName>
                                        </p:attrNameLst>
                                      </p:cBhvr>
                                      <p:to>
                                        <p:strVal val="visible"/>
                                      </p:to>
                                    </p:set>
                                    <p:animEffect transition="in" filter="blinds(horizontal)">
                                      <p:cBhvr>
                                        <p:cTn id="22" dur="500"/>
                                        <p:tgtEl>
                                          <p:spTgt spid="499717">
                                            <p:txEl>
                                              <p:pRg st="4" end="4"/>
                                            </p:txEl>
                                          </p:spTgt>
                                        </p:tgtEl>
                                      </p:cBhvr>
                                    </p:animEffect>
                                  </p:childTnLst>
                                  <p:subTnLst>
                                    <p:animClr clrSpc="rgb" dir="cw">
                                      <p:cBhvr override="childStyle">
                                        <p:cTn dur="1" fill="hold" display="0" masterRel="nextClick" afterEffect="1"/>
                                        <p:tgtEl>
                                          <p:spTgt spid="49971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xEl>
                                              <p:pRg st="5" end="5"/>
                                            </p:txEl>
                                          </p:spTgt>
                                        </p:tgtEl>
                                        <p:attrNameLst>
                                          <p:attrName>style.visibility</p:attrName>
                                        </p:attrNameLst>
                                      </p:cBhvr>
                                      <p:to>
                                        <p:strVal val="visible"/>
                                      </p:to>
                                    </p:set>
                                    <p:animEffect transition="in" filter="blinds(horizontal)">
                                      <p:cBhvr>
                                        <p:cTn id="27" dur="500"/>
                                        <p:tgtEl>
                                          <p:spTgt spid="499717">
                                            <p:txEl>
                                              <p:pRg st="5" end="5"/>
                                            </p:txEl>
                                          </p:spTgt>
                                        </p:tgtEl>
                                      </p:cBhvr>
                                    </p:animEffect>
                                  </p:childTnLst>
                                  <p:subTnLst>
                                    <p:animClr clrSpc="rgb" dir="cw">
                                      <p:cBhvr override="childStyle">
                                        <p:cTn dur="1" fill="hold" display="0" masterRel="nextClick" afterEffect="1"/>
                                        <p:tgtEl>
                                          <p:spTgt spid="499717">
                                            <p:txEl>
                                              <p:pRg st="5" end="5"/>
                                            </p:txEl>
                                          </p:spTgt>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9717">
                                            <p:txEl>
                                              <p:pRg st="6" end="6"/>
                                            </p:txEl>
                                          </p:spTgt>
                                        </p:tgtEl>
                                        <p:attrNameLst>
                                          <p:attrName>style.visibility</p:attrName>
                                        </p:attrNameLst>
                                      </p:cBhvr>
                                      <p:to>
                                        <p:strVal val="visible"/>
                                      </p:to>
                                    </p:set>
                                    <p:animEffect transition="in" filter="blinds(horizontal)">
                                      <p:cBhvr>
                                        <p:cTn id="32" dur="500"/>
                                        <p:tgtEl>
                                          <p:spTgt spid="499717">
                                            <p:txEl>
                                              <p:pRg st="6" end="6"/>
                                            </p:txEl>
                                          </p:spTgt>
                                        </p:tgtEl>
                                      </p:cBhvr>
                                    </p:animEffect>
                                  </p:childTnLst>
                                  <p:subTnLst>
                                    <p:animClr clrSpc="rgb" dir="cw">
                                      <p:cBhvr override="childStyle">
                                        <p:cTn dur="1" fill="hold" display="0" masterRel="nextClick" afterEffect="1"/>
                                        <p:tgtEl>
                                          <p:spTgt spid="499717">
                                            <p:txEl>
                                              <p:pRg st="6" end="6"/>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9717">
                                            <p:txEl>
                                              <p:pRg st="7" end="7"/>
                                            </p:txEl>
                                          </p:spTgt>
                                        </p:tgtEl>
                                        <p:attrNameLst>
                                          <p:attrName>style.visibility</p:attrName>
                                        </p:attrNameLst>
                                      </p:cBhvr>
                                      <p:to>
                                        <p:strVal val="visible"/>
                                      </p:to>
                                    </p:set>
                                    <p:animEffect transition="in" filter="blinds(horizontal)">
                                      <p:cBhvr>
                                        <p:cTn id="37" dur="500"/>
                                        <p:tgtEl>
                                          <p:spTgt spid="499717">
                                            <p:txEl>
                                              <p:pRg st="7" end="7"/>
                                            </p:txEl>
                                          </p:spTgt>
                                        </p:tgtEl>
                                      </p:cBhvr>
                                    </p:animEffect>
                                  </p:childTnLst>
                                  <p:subTnLst>
                                    <p:animClr clrSpc="rgb" dir="cw">
                                      <p:cBhvr override="childStyle">
                                        <p:cTn dur="1" fill="hold" display="0" masterRel="nextClick" afterEffect="1"/>
                                        <p:tgtEl>
                                          <p:spTgt spid="499717">
                                            <p:txEl>
                                              <p:pRg st="7" end="7"/>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9717">
                                            <p:txEl>
                                              <p:pRg st="8" end="8"/>
                                            </p:txEl>
                                          </p:spTgt>
                                        </p:tgtEl>
                                        <p:attrNameLst>
                                          <p:attrName>style.visibility</p:attrName>
                                        </p:attrNameLst>
                                      </p:cBhvr>
                                      <p:to>
                                        <p:strVal val="visible"/>
                                      </p:to>
                                    </p:set>
                                    <p:animEffect transition="in" filter="blinds(horizontal)">
                                      <p:cBhvr>
                                        <p:cTn id="42" dur="500"/>
                                        <p:tgtEl>
                                          <p:spTgt spid="499717">
                                            <p:txEl>
                                              <p:pRg st="8" end="8"/>
                                            </p:txEl>
                                          </p:spTgt>
                                        </p:tgtEl>
                                      </p:cBhvr>
                                    </p:animEffect>
                                  </p:childTnLst>
                                  <p:subTnLst>
                                    <p:animClr clrSpc="rgb" dir="cw">
                                      <p:cBhvr override="childStyle">
                                        <p:cTn dur="1" fill="hold" display="0" masterRel="nextClick" afterEffect="1"/>
                                        <p:tgtEl>
                                          <p:spTgt spid="499717">
                                            <p:txEl>
                                              <p:pRg st="8" end="8"/>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9717">
                                            <p:txEl>
                                              <p:pRg st="9" end="9"/>
                                            </p:txEl>
                                          </p:spTgt>
                                        </p:tgtEl>
                                        <p:attrNameLst>
                                          <p:attrName>style.visibility</p:attrName>
                                        </p:attrNameLst>
                                      </p:cBhvr>
                                      <p:to>
                                        <p:strVal val="visible"/>
                                      </p:to>
                                    </p:set>
                                    <p:animEffect transition="in" filter="blinds(horizontal)">
                                      <p:cBhvr>
                                        <p:cTn id="47" dur="500"/>
                                        <p:tgtEl>
                                          <p:spTgt spid="499717">
                                            <p:txEl>
                                              <p:pRg st="9" end="9"/>
                                            </p:txEl>
                                          </p:spTgt>
                                        </p:tgtEl>
                                      </p:cBhvr>
                                    </p:animEffect>
                                  </p:childTnLst>
                                  <p:subTnLst>
                                    <p:animClr clrSpc="rgb" dir="cw">
                                      <p:cBhvr override="childStyle">
                                        <p:cTn dur="1" fill="hold" display="0" masterRel="nextClick" afterEffect="1"/>
                                        <p:tgtEl>
                                          <p:spTgt spid="499717">
                                            <p:txEl>
                                              <p:pRg st="9" end="9"/>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9720"/>
                                        </p:tgtEl>
                                        <p:attrNameLst>
                                          <p:attrName>style.visibility</p:attrName>
                                        </p:attrNameLst>
                                      </p:cBhvr>
                                      <p:to>
                                        <p:strVal val="visible"/>
                                      </p:to>
                                    </p:set>
                                    <p:animEffect transition="in" filter="blinds(horizontal)">
                                      <p:cBhvr>
                                        <p:cTn id="52" dur="500"/>
                                        <p:tgtEl>
                                          <p:spTgt spid="499720"/>
                                        </p:tgtEl>
                                      </p:cBhvr>
                                    </p:animEffect>
                                  </p:childTnLst>
                                  <p:subTnLst>
                                    <p:animClr clrSpc="rgb" dir="cw">
                                      <p:cBhvr override="childStyle">
                                        <p:cTn dur="1" fill="hold" display="0" masterRel="nextClick" afterEffect="1"/>
                                        <p:tgtEl>
                                          <p:spTgt spid="499720"/>
                                        </p:tgtEl>
                                        <p:attrNameLst>
                                          <p:attrName>ppt_c</p:attrName>
                                        </p:attrNameLst>
                                      </p:cBhvr>
                                      <p:to>
                                        <a:schemeClr val="accent1"/>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9721"/>
                                        </p:tgtEl>
                                        <p:attrNameLst>
                                          <p:attrName>style.visibility</p:attrName>
                                        </p:attrNameLst>
                                      </p:cBhvr>
                                      <p:to>
                                        <p:strVal val="visible"/>
                                      </p:to>
                                    </p:set>
                                    <p:animEffect transition="in" filter="blinds(horizontal)">
                                      <p:cBhvr>
                                        <p:cTn id="57" dur="500"/>
                                        <p:tgtEl>
                                          <p:spTgt spid="49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p:bldP spid="49972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2</a:t>
            </a:r>
            <a:r>
              <a:rPr lang="zh-CN" altLang="en-US" dirty="0" smtClean="0"/>
              <a:t>、分页式虚拟存储</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49955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sp>
        <p:nvSpPr>
          <p:cNvPr id="492547" name="Rectangle 3"/>
          <p:cNvSpPr>
            <a:spLocks noGrp="1" noChangeArrowheads="1"/>
          </p:cNvSpPr>
          <p:nvPr>
            <p:ph type="body" sz="half" idx="4294967295"/>
          </p:nvPr>
        </p:nvSpPr>
        <p:spPr>
          <a:xfrm>
            <a:off x="252413" y="863600"/>
            <a:ext cx="8640762" cy="5510213"/>
          </a:xfrm>
        </p:spPr>
        <p:txBody>
          <a:bodyPr lIns="91440" tIns="45720" rIns="91440" bIns="45720"/>
          <a:lstStyle/>
          <a:p>
            <a:pPr eaLnBrk="1" hangingPunct="1">
              <a:lnSpc>
                <a:spcPct val="110000"/>
              </a:lnSpc>
            </a:pPr>
            <a:r>
              <a:rPr lang="zh-CN" altLang="en-US" sz="2000" dirty="0">
                <a:latin typeface="微软雅黑" pitchFamily="34" charset="-122"/>
                <a:ea typeface="微软雅黑" pitchFamily="34" charset="-122"/>
              </a:rPr>
              <a:t>基本思想：</a:t>
            </a:r>
          </a:p>
          <a:p>
            <a:pPr lvl="1" eaLnBrk="1" hangingPunct="1">
              <a:lnSpc>
                <a:spcPct val="110000"/>
              </a:lnSpc>
            </a:pPr>
            <a:r>
              <a:rPr lang="zh-CN" altLang="en-US" sz="2000" dirty="0">
                <a:latin typeface="微软雅黑" pitchFamily="34" charset="-122"/>
                <a:ea typeface="微软雅黑" pitchFamily="34" charset="-122"/>
              </a:rPr>
              <a:t>内存被分成固定长且比较小的存储块</a:t>
            </a:r>
            <a:r>
              <a:rPr lang="zh-CN" altLang="en-US" sz="2000" dirty="0">
                <a:solidFill>
                  <a:srgbClr val="FF0000"/>
                </a:solidFill>
                <a:latin typeface="微软雅黑" pitchFamily="34" charset="-122"/>
                <a:ea typeface="微软雅黑" pitchFamily="34" charset="-122"/>
              </a:rPr>
              <a:t>（页框、实页、物理页）</a:t>
            </a:r>
          </a:p>
          <a:p>
            <a:pPr lvl="1" eaLnBrk="1" hangingPunct="1">
              <a:lnSpc>
                <a:spcPct val="110000"/>
              </a:lnSpc>
            </a:pPr>
            <a:r>
              <a:rPr lang="zh-CN" altLang="en-US" sz="2000" dirty="0">
                <a:latin typeface="微软雅黑" pitchFamily="34" charset="-122"/>
                <a:ea typeface="微软雅黑" pitchFamily="34" charset="-122"/>
              </a:rPr>
              <a:t>每个进程也被划分成固定长的程序块</a:t>
            </a:r>
            <a:r>
              <a:rPr lang="zh-CN" altLang="en-US" sz="2000" dirty="0">
                <a:solidFill>
                  <a:srgbClr val="FF0000"/>
                </a:solidFill>
                <a:latin typeface="微软雅黑" pitchFamily="34" charset="-122"/>
                <a:ea typeface="微软雅黑" pitchFamily="34" charset="-122"/>
              </a:rPr>
              <a:t>（页、虚页、逻辑页）</a:t>
            </a:r>
            <a:endParaRPr lang="en-US" altLang="zh-CN" sz="2000" dirty="0">
              <a:solidFill>
                <a:srgbClr val="FF0000"/>
              </a:solidFill>
              <a:latin typeface="微软雅黑" pitchFamily="34" charset="-122"/>
              <a:ea typeface="微软雅黑" pitchFamily="34" charset="-122"/>
            </a:endParaRPr>
          </a:p>
          <a:p>
            <a:pPr lvl="1" eaLnBrk="1" hangingPunct="1">
              <a:lnSpc>
                <a:spcPct val="110000"/>
              </a:lnSpc>
            </a:pPr>
            <a:r>
              <a:rPr lang="zh-CN" altLang="en-US" sz="2000" dirty="0">
                <a:solidFill>
                  <a:srgbClr val="A50021"/>
                </a:solidFill>
                <a:latin typeface="微软雅黑" pitchFamily="34" charset="-122"/>
                <a:ea typeface="微软雅黑" pitchFamily="34" charset="-122"/>
              </a:rPr>
              <a:t>程序块</a:t>
            </a:r>
            <a:r>
              <a:rPr lang="zh-CN" altLang="en-US" sz="2000" dirty="0">
                <a:latin typeface="微软雅黑" pitchFamily="34" charset="-122"/>
                <a:ea typeface="微软雅黑" pitchFamily="34" charset="-122"/>
              </a:rPr>
              <a:t>可装到存储器中可用的</a:t>
            </a:r>
            <a:r>
              <a:rPr lang="zh-CN" altLang="en-US" sz="2000" dirty="0">
                <a:solidFill>
                  <a:srgbClr val="A50021"/>
                </a:solidFill>
                <a:latin typeface="微软雅黑" pitchFamily="34" charset="-122"/>
                <a:ea typeface="微软雅黑" pitchFamily="34" charset="-122"/>
              </a:rPr>
              <a:t>存储块</a:t>
            </a:r>
            <a:r>
              <a:rPr lang="zh-CN" altLang="en-US" sz="2000" dirty="0">
                <a:latin typeface="微软雅黑" pitchFamily="34" charset="-122"/>
                <a:ea typeface="微软雅黑" pitchFamily="34" charset="-122"/>
              </a:rPr>
              <a:t>中</a:t>
            </a:r>
          </a:p>
          <a:p>
            <a:pPr lvl="1" eaLnBrk="1" hangingPunct="1">
              <a:lnSpc>
                <a:spcPct val="110000"/>
              </a:lnSpc>
            </a:pPr>
            <a:r>
              <a:rPr lang="zh-CN" altLang="en-US" sz="2000" dirty="0">
                <a:latin typeface="微软雅黑" pitchFamily="34" charset="-122"/>
                <a:ea typeface="微软雅黑" pitchFamily="34" charset="-122"/>
              </a:rPr>
              <a:t>无需用连续页框来存放一个进程</a:t>
            </a:r>
          </a:p>
          <a:p>
            <a:pPr lvl="1" eaLnBrk="1" hangingPunct="1">
              <a:lnSpc>
                <a:spcPct val="110000"/>
              </a:lnSpc>
            </a:pPr>
            <a:r>
              <a:rPr lang="zh-CN" altLang="en-US" sz="2000" dirty="0">
                <a:latin typeface="微软雅黑" pitchFamily="34" charset="-122"/>
                <a:ea typeface="微软雅黑" pitchFamily="34" charset="-122"/>
              </a:rPr>
              <a:t>操作系统为每个进程生成一个页表</a:t>
            </a:r>
          </a:p>
          <a:p>
            <a:pPr lvl="1" eaLnBrk="1" hangingPunct="1">
              <a:lnSpc>
                <a:spcPct val="110000"/>
              </a:lnSpc>
            </a:pPr>
            <a:r>
              <a:rPr lang="zh-CN" altLang="en-US" sz="2000" dirty="0">
                <a:latin typeface="微软雅黑" pitchFamily="34" charset="-122"/>
                <a:ea typeface="微软雅黑" pitchFamily="34" charset="-122"/>
              </a:rPr>
              <a:t>通过</a:t>
            </a:r>
            <a:r>
              <a:rPr lang="zh-CN" altLang="en-US" sz="2000" dirty="0">
                <a:solidFill>
                  <a:srgbClr val="A50021"/>
                </a:solidFill>
                <a:latin typeface="微软雅黑" pitchFamily="34" charset="-122"/>
                <a:ea typeface="微软雅黑" pitchFamily="34" charset="-122"/>
              </a:rPr>
              <a:t>页表</a:t>
            </a:r>
            <a:r>
              <a:rPr lang="en-US" altLang="zh-CN" sz="2000" dirty="0">
                <a:solidFill>
                  <a:srgbClr val="A50021"/>
                </a:solidFill>
                <a:latin typeface="微软雅黑" pitchFamily="34" charset="-122"/>
                <a:ea typeface="微软雅黑" pitchFamily="34" charset="-122"/>
              </a:rPr>
              <a:t>(page table)</a:t>
            </a:r>
            <a:r>
              <a:rPr lang="zh-CN" altLang="en-US" sz="2000" dirty="0">
                <a:latin typeface="微软雅黑" pitchFamily="34" charset="-122"/>
                <a:ea typeface="微软雅黑" pitchFamily="34" charset="-122"/>
              </a:rPr>
              <a:t>实现</a:t>
            </a:r>
            <a:r>
              <a:rPr lang="zh-CN" altLang="en-US" sz="2000" dirty="0">
                <a:solidFill>
                  <a:srgbClr val="FF0000"/>
                </a:solidFill>
                <a:latin typeface="微软雅黑" pitchFamily="34" charset="-122"/>
                <a:ea typeface="微软雅黑" pitchFamily="34" charset="-122"/>
                <a:hlinkClick r:id="" action="ppaction://hlinkshowjump?jump=nextslide"/>
              </a:rPr>
              <a:t>逻辑地址</a:t>
            </a:r>
            <a:r>
              <a:rPr lang="zh-CN" altLang="en-US" sz="2000" dirty="0">
                <a:latin typeface="微软雅黑" pitchFamily="34" charset="-122"/>
                <a:ea typeface="微软雅黑" pitchFamily="34" charset="-122"/>
                <a:hlinkClick r:id="" action="ppaction://hlinkshowjump?jump=nextslide"/>
              </a:rPr>
              <a:t>向</a:t>
            </a:r>
            <a:r>
              <a:rPr lang="zh-CN" altLang="en-US" sz="2000" dirty="0">
                <a:solidFill>
                  <a:srgbClr val="FF0000"/>
                </a:solidFill>
                <a:latin typeface="微软雅黑" pitchFamily="34" charset="-122"/>
                <a:ea typeface="微软雅黑" pitchFamily="34" charset="-122"/>
                <a:hlinkClick r:id="" action="ppaction://hlinkshowjump?jump=nextslide"/>
              </a:rPr>
              <a:t>物理地址</a:t>
            </a:r>
            <a:r>
              <a:rPr lang="zh-CN" altLang="en-US" sz="2000" dirty="0">
                <a:latin typeface="微软雅黑" pitchFamily="34" charset="-122"/>
                <a:ea typeface="微软雅黑" pitchFamily="34" charset="-122"/>
                <a:hlinkClick r:id="" action="ppaction://hlinkshowjump?jump=nextslide"/>
              </a:rPr>
              <a:t>转换</a:t>
            </a:r>
            <a:r>
              <a:rPr lang="zh-CN" altLang="en-US" sz="2000" dirty="0">
                <a:latin typeface="微软雅黑" pitchFamily="34" charset="-122"/>
                <a:ea typeface="微软雅黑" pitchFamily="34" charset="-122"/>
              </a:rPr>
              <a:t>（</a:t>
            </a:r>
            <a:r>
              <a:rPr lang="en-US" altLang="zh-CN" sz="2000" dirty="0">
                <a:solidFill>
                  <a:schemeClr val="accent1"/>
                </a:solidFill>
                <a:latin typeface="微软雅黑" pitchFamily="34" charset="-122"/>
                <a:ea typeface="微软雅黑" pitchFamily="34" charset="-122"/>
              </a:rPr>
              <a:t>Address Mapping</a:t>
            </a:r>
            <a:r>
              <a:rPr lang="zh-CN" altLang="en-US" sz="2000" dirty="0">
                <a:latin typeface="微软雅黑" pitchFamily="34" charset="-122"/>
                <a:ea typeface="微软雅黑" pitchFamily="34" charset="-122"/>
              </a:rPr>
              <a:t> ）</a:t>
            </a:r>
          </a:p>
          <a:p>
            <a:pPr eaLnBrk="1" hangingPunct="1">
              <a:lnSpc>
                <a:spcPct val="110000"/>
              </a:lnSpc>
            </a:pPr>
            <a:r>
              <a:rPr lang="zh-CN" altLang="en-US" sz="2000" dirty="0">
                <a:latin typeface="微软雅黑" pitchFamily="34" charset="-122"/>
                <a:ea typeface="微软雅黑" pitchFamily="34" charset="-122"/>
              </a:rPr>
              <a:t>逻辑地址（</a:t>
            </a:r>
            <a:r>
              <a:rPr lang="en-US" altLang="zh-CN" sz="2000" dirty="0">
                <a:latin typeface="微软雅黑" pitchFamily="34" charset="-122"/>
                <a:ea typeface="微软雅黑" pitchFamily="34" charset="-122"/>
              </a:rPr>
              <a:t>Logical Address</a:t>
            </a:r>
            <a:r>
              <a:rPr lang="zh-CN" altLang="en-US" sz="2000" dirty="0">
                <a:latin typeface="微软雅黑" pitchFamily="34" charset="-122"/>
                <a:ea typeface="微软雅黑" pitchFamily="34" charset="-122"/>
              </a:rPr>
              <a:t>）：</a:t>
            </a:r>
          </a:p>
          <a:p>
            <a:pPr lvl="1" eaLnBrk="1" hangingPunct="1">
              <a:lnSpc>
                <a:spcPct val="110000"/>
              </a:lnSpc>
            </a:pPr>
            <a:r>
              <a:rPr lang="zh-CN" altLang="en-US" sz="2000" dirty="0">
                <a:latin typeface="微软雅黑" pitchFamily="34" charset="-122"/>
                <a:ea typeface="微软雅黑" pitchFamily="34" charset="-122"/>
              </a:rPr>
              <a:t>程序中指令所用地址</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进程所在地址空间</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，也称为</a:t>
            </a:r>
            <a:r>
              <a:rPr lang="zh-CN" altLang="en-US" sz="2000" dirty="0">
                <a:solidFill>
                  <a:srgbClr val="FF0000"/>
                </a:solidFill>
                <a:latin typeface="微软雅黑" pitchFamily="34" charset="-122"/>
                <a:ea typeface="微软雅黑" pitchFamily="34" charset="-122"/>
              </a:rPr>
              <a:t>虚拟地址（</a:t>
            </a:r>
            <a:r>
              <a:rPr lang="en-US" altLang="zh-CN" sz="2000" dirty="0">
                <a:solidFill>
                  <a:srgbClr val="FF0000"/>
                </a:solidFill>
                <a:latin typeface="微软雅黑" pitchFamily="34" charset="-122"/>
                <a:ea typeface="微软雅黑" pitchFamily="34" charset="-122"/>
              </a:rPr>
              <a:t>Virtual Address</a:t>
            </a:r>
            <a:r>
              <a:rPr lang="zh-CN" altLang="en-US" sz="2000" dirty="0">
                <a:solidFill>
                  <a:srgbClr val="FF0000"/>
                </a:solidFill>
                <a:latin typeface="微软雅黑" pitchFamily="34" charset="-122"/>
                <a:ea typeface="微软雅黑" pitchFamily="34" charset="-122"/>
              </a:rPr>
              <a:t>，简称</a:t>
            </a:r>
            <a:r>
              <a:rPr lang="en-US" altLang="zh-CN" sz="2000" dirty="0">
                <a:solidFill>
                  <a:srgbClr val="FF0000"/>
                </a:solidFill>
                <a:latin typeface="微软雅黑" pitchFamily="34" charset="-122"/>
                <a:ea typeface="微软雅黑" pitchFamily="34" charset="-122"/>
              </a:rPr>
              <a:t>VA</a:t>
            </a:r>
            <a:r>
              <a:rPr lang="zh-CN" altLang="en-US" sz="2000" dirty="0">
                <a:solidFill>
                  <a:srgbClr val="FF0000"/>
                </a:solidFill>
                <a:latin typeface="微软雅黑" pitchFamily="34" charset="-122"/>
                <a:ea typeface="微软雅黑" pitchFamily="34" charset="-122"/>
              </a:rPr>
              <a:t>）</a:t>
            </a:r>
          </a:p>
          <a:p>
            <a:pPr eaLnBrk="1" hangingPunct="1">
              <a:lnSpc>
                <a:spcPct val="110000"/>
              </a:lnSpc>
            </a:pPr>
            <a:r>
              <a:rPr lang="zh-CN" altLang="en-US" sz="2000" dirty="0">
                <a:latin typeface="微软雅黑" pitchFamily="34" charset="-122"/>
                <a:ea typeface="微软雅黑" pitchFamily="34" charset="-122"/>
              </a:rPr>
              <a:t>物理地址（</a:t>
            </a:r>
            <a:r>
              <a:rPr lang="en-US" altLang="zh-CN" sz="2000" dirty="0">
                <a:latin typeface="微软雅黑" pitchFamily="34" charset="-122"/>
                <a:ea typeface="微软雅黑" pitchFamily="34" charset="-122"/>
              </a:rPr>
              <a:t>Physical Address</a:t>
            </a:r>
            <a:r>
              <a:rPr lang="zh-CN" altLang="en-US" sz="2000" dirty="0">
                <a:latin typeface="微软雅黑" pitchFamily="34" charset="-122"/>
                <a:ea typeface="微软雅黑" pitchFamily="34" charset="-122"/>
              </a:rPr>
              <a:t>，简称</a:t>
            </a:r>
            <a:r>
              <a:rPr lang="en-US" altLang="zh-CN" sz="2000" dirty="0">
                <a:latin typeface="微软雅黑" pitchFamily="34" charset="-122"/>
                <a:ea typeface="微软雅黑" pitchFamily="34" charset="-122"/>
              </a:rPr>
              <a:t>PA</a:t>
            </a:r>
            <a:r>
              <a:rPr lang="zh-CN" altLang="en-US" sz="2000" dirty="0">
                <a:latin typeface="微软雅黑" pitchFamily="34" charset="-122"/>
                <a:ea typeface="微软雅黑" pitchFamily="34" charset="-122"/>
              </a:rPr>
              <a:t>）：</a:t>
            </a:r>
          </a:p>
          <a:p>
            <a:pPr lvl="1" eaLnBrk="1" hangingPunct="1">
              <a:lnSpc>
                <a:spcPct val="110000"/>
              </a:lnSpc>
            </a:pPr>
            <a:r>
              <a:rPr lang="zh-CN" altLang="en-US" sz="2000" dirty="0">
                <a:latin typeface="微软雅黑" pitchFamily="34" charset="-122"/>
                <a:ea typeface="微软雅黑" pitchFamily="34" charset="-122"/>
              </a:rPr>
              <a:t>存放指令或数据的实际内存地址，也称为</a:t>
            </a:r>
            <a:r>
              <a:rPr lang="zh-CN" altLang="en-US" sz="2000" dirty="0">
                <a:solidFill>
                  <a:srgbClr val="FF0000"/>
                </a:solidFill>
                <a:latin typeface="微软雅黑" pitchFamily="34" charset="-122"/>
                <a:ea typeface="微软雅黑" pitchFamily="34" charset="-122"/>
              </a:rPr>
              <a:t>实地址、主存地址。</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pic>
        <p:nvPicPr>
          <p:cNvPr id="833539" name="Picture 4" descr="smx05_逻辑和物理地址"/>
          <p:cNvPicPr>
            <a:picLocks noGrp="1" noChangeAspect="1" noChangeArrowheads="1"/>
          </p:cNvPicPr>
          <p:nvPr>
            <p:ph sz="half" idx="4294967295"/>
          </p:nvPr>
        </p:nvPicPr>
        <p:blipFill>
          <a:blip r:embed="rId2"/>
          <a:srcRect/>
          <a:stretch>
            <a:fillRect/>
          </a:stretch>
        </p:blipFill>
        <p:spPr>
          <a:xfrm>
            <a:off x="2997200" y="908050"/>
            <a:ext cx="5967413" cy="5491163"/>
          </a:xfrm>
          <a:noFill/>
          <a:ln w="28575">
            <a:solidFill>
              <a:srgbClr val="CC99FF"/>
            </a:solidFill>
          </a:ln>
        </p:spPr>
      </p:pic>
      <p:sp>
        <p:nvSpPr>
          <p:cNvPr id="779271" name="Rectangle 7"/>
          <p:cNvSpPr>
            <a:spLocks noChangeArrowheads="1"/>
          </p:cNvSpPr>
          <p:nvPr/>
        </p:nvSpPr>
        <p:spPr bwMode="auto">
          <a:xfrm>
            <a:off x="185738" y="3943350"/>
            <a:ext cx="2655887" cy="13398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latin typeface="微软雅黑" pitchFamily="34" charset="-122"/>
                <a:ea typeface="微软雅黑" pitchFamily="34" charset="-122"/>
              </a:rPr>
              <a:t>采用 “</a:t>
            </a:r>
            <a:r>
              <a:rPr kumimoji="1" lang="zh-CN" altLang="en-US" sz="2200" b="1">
                <a:solidFill>
                  <a:srgbClr val="006600"/>
                </a:solidFill>
                <a:latin typeface="微软雅黑" pitchFamily="34" charset="-122"/>
                <a:ea typeface="微软雅黑" pitchFamily="34" charset="-122"/>
              </a:rPr>
              <a:t>按需调页</a:t>
            </a:r>
            <a:r>
              <a:rPr kumimoji="1" lang="zh-CN" altLang="en-US" sz="2200" b="1">
                <a:solidFill>
                  <a:srgbClr val="0000FF"/>
                </a:solidFill>
                <a:latin typeface="微软雅黑" pitchFamily="34" charset="-122"/>
                <a:ea typeface="微软雅黑" pitchFamily="34" charset="-122"/>
              </a:rPr>
              <a:t> </a:t>
            </a:r>
            <a:r>
              <a:rPr kumimoji="1" lang="en-US" altLang="zh-CN" sz="2200" b="1">
                <a:solidFill>
                  <a:srgbClr val="006600"/>
                </a:solidFill>
                <a:latin typeface="微软雅黑" pitchFamily="34" charset="-122"/>
                <a:ea typeface="微软雅黑" pitchFamily="34" charset="-122"/>
              </a:rPr>
              <a:t>Demand Paging</a:t>
            </a:r>
            <a:r>
              <a:rPr kumimoji="1" lang="en-US" altLang="zh-CN" sz="2200" b="1">
                <a:solidFill>
                  <a:srgbClr val="0000FF"/>
                </a:solidFill>
                <a:latin typeface="微软雅黑" pitchFamily="34" charset="-122"/>
                <a:ea typeface="微软雅黑" pitchFamily="34" charset="-122"/>
              </a:rPr>
              <a:t>”</a:t>
            </a:r>
            <a:r>
              <a:rPr kumimoji="1" lang="zh-CN" altLang="en-US" sz="2200" b="1">
                <a:solidFill>
                  <a:srgbClr val="0000FF"/>
                </a:solidFill>
                <a:latin typeface="微软雅黑" pitchFamily="34" charset="-122"/>
                <a:ea typeface="微软雅黑" pitchFamily="34" charset="-122"/>
              </a:rPr>
              <a:t>方式分配主存！这就是虚拟存储管理概念</a:t>
            </a:r>
          </a:p>
        </p:txBody>
      </p:sp>
      <p:sp>
        <p:nvSpPr>
          <p:cNvPr id="779272" name="Text Box 8"/>
          <p:cNvSpPr txBox="1">
            <a:spLocks noChangeArrowheads="1"/>
          </p:cNvSpPr>
          <p:nvPr/>
        </p:nvSpPr>
        <p:spPr bwMode="auto">
          <a:xfrm>
            <a:off x="276225" y="882650"/>
            <a:ext cx="2366963" cy="1004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微软雅黑" pitchFamily="34" charset="-122"/>
              </a:rPr>
              <a:t>问题：是否需要将一个进程的全部都装入内存？</a:t>
            </a:r>
          </a:p>
        </p:txBody>
      </p:sp>
      <p:sp>
        <p:nvSpPr>
          <p:cNvPr id="779273" name="Rectangle 9"/>
          <p:cNvSpPr>
            <a:spLocks noChangeArrowheads="1"/>
          </p:cNvSpPr>
          <p:nvPr/>
        </p:nvSpPr>
        <p:spPr bwMode="auto">
          <a:xfrm>
            <a:off x="230188" y="2098675"/>
            <a:ext cx="2611437" cy="1676400"/>
          </a:xfrm>
          <a:prstGeom prst="rect">
            <a:avLst/>
          </a:prstGeom>
          <a:noFill/>
          <a:ln w="9525">
            <a:noFill/>
            <a:miter lim="800000"/>
            <a:headEnd/>
            <a:tailEnd/>
          </a:ln>
        </p:spPr>
        <p:txBody>
          <a:bodyPr lIns="0" tIns="0" rIns="0" bIns="0">
            <a:spAutoFit/>
          </a:bodyPr>
          <a:lstStyle/>
          <a:p>
            <a:pPr eaLnBrk="1" hangingPunct="1">
              <a:lnSpc>
                <a:spcPct val="125000"/>
              </a:lnSpc>
              <a:spcBef>
                <a:spcPct val="50000"/>
              </a:spcBef>
            </a:pPr>
            <a:r>
              <a:rPr kumimoji="1" lang="zh-CN" altLang="en-US" sz="2200" b="1">
                <a:solidFill>
                  <a:srgbClr val="FF0000"/>
                </a:solidFill>
                <a:ea typeface="微软雅黑" pitchFamily="34" charset="-122"/>
              </a:rPr>
              <a:t>根据程序访问局部性可知：可把当前活跃的页面调入主存，其余留在磁盘上！</a:t>
            </a:r>
          </a:p>
        </p:txBody>
      </p:sp>
      <p:sp>
        <p:nvSpPr>
          <p:cNvPr id="833544" name="Text Box 8"/>
          <p:cNvSpPr txBox="1">
            <a:spLocks noChangeArrowheads="1"/>
          </p:cNvSpPr>
          <p:nvPr/>
        </p:nvSpPr>
        <p:spPr bwMode="auto">
          <a:xfrm>
            <a:off x="5246688" y="4329113"/>
            <a:ext cx="2025650" cy="9144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页表</a:t>
            </a:r>
            <a:r>
              <a:rPr kumimoji="1" lang="zh-CN" altLang="en-US" sz="2000" b="1">
                <a:solidFill>
                  <a:srgbClr val="000099"/>
                </a:solidFill>
                <a:ea typeface="黑体" pitchFamily="49" charset="-122"/>
              </a:rPr>
              <a:t>描述了虚拟页和物理页框之间的映射关系！</a:t>
            </a:r>
          </a:p>
        </p:txBody>
      </p:sp>
      <p:sp>
        <p:nvSpPr>
          <p:cNvPr id="833545" name="Text Box 9"/>
          <p:cNvSpPr txBox="1">
            <a:spLocks noChangeArrowheads="1"/>
          </p:cNvSpPr>
          <p:nvPr/>
        </p:nvSpPr>
        <p:spPr bwMode="auto">
          <a:xfrm>
            <a:off x="7272338" y="4778375"/>
            <a:ext cx="1304925" cy="365125"/>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400" b="1">
                <a:solidFill>
                  <a:srgbClr val="009900"/>
                </a:solidFill>
                <a:ea typeface="黑体" pitchFamily="49" charset="-122"/>
              </a:rPr>
              <a:t>   主存</a:t>
            </a:r>
          </a:p>
        </p:txBody>
      </p:sp>
      <p:sp>
        <p:nvSpPr>
          <p:cNvPr id="833547" name="Rectangle 11"/>
          <p:cNvSpPr>
            <a:spLocks noChangeArrowheads="1"/>
          </p:cNvSpPr>
          <p:nvPr/>
        </p:nvSpPr>
        <p:spPr bwMode="auto">
          <a:xfrm>
            <a:off x="561975" y="5589588"/>
            <a:ext cx="2208213" cy="1006475"/>
          </a:xfrm>
          <a:prstGeom prst="rect">
            <a:avLst/>
          </a:prstGeom>
          <a:noFill/>
          <a:ln w="50800">
            <a:noFill/>
            <a:miter lim="800000"/>
            <a:headEnd/>
            <a:tailEnd/>
          </a:ln>
          <a:effectLst/>
        </p:spPr>
        <p:txBody>
          <a:bodyPr>
            <a:spAutoFit/>
          </a:bodyPr>
          <a:lstStyle/>
          <a:p>
            <a:r>
              <a:rPr kumimoji="1" lang="zh-CN" altLang="en-US" sz="2000" b="1">
                <a:solidFill>
                  <a:srgbClr val="CC0000"/>
                </a:solidFill>
                <a:ea typeface="微软雅黑" pitchFamily="34" charset="-122"/>
              </a:rPr>
              <a:t>优点：浪费的空间最多是最后一页的部分！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2"/>
                                        </p:tgtEl>
                                        <p:attrNameLst>
                                          <p:attrName>style.visibility</p:attrName>
                                        </p:attrNameLst>
                                      </p:cBhvr>
                                      <p:to>
                                        <p:strVal val="visible"/>
                                      </p:to>
                                    </p:set>
                                    <p:animEffect transition="in" filter="blinds(horizontal)">
                                      <p:cBhvr>
                                        <p:cTn id="7" dur="500"/>
                                        <p:tgtEl>
                                          <p:spTgt spid="7792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73"/>
                                        </p:tgtEl>
                                        <p:attrNameLst>
                                          <p:attrName>style.visibility</p:attrName>
                                        </p:attrNameLst>
                                      </p:cBhvr>
                                      <p:to>
                                        <p:strVal val="visible"/>
                                      </p:to>
                                    </p:set>
                                    <p:animEffect transition="in" filter="blinds(horizontal)">
                                      <p:cBhvr>
                                        <p:cTn id="12" dur="500"/>
                                        <p:tgtEl>
                                          <p:spTgt spid="7792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71"/>
                                        </p:tgtEl>
                                        <p:attrNameLst>
                                          <p:attrName>style.visibility</p:attrName>
                                        </p:attrNameLst>
                                      </p:cBhvr>
                                      <p:to>
                                        <p:strVal val="visible"/>
                                      </p:to>
                                    </p:set>
                                    <p:animEffect transition="in" filter="blinds(horizontal)">
                                      <p:cBhvr>
                                        <p:cTn id="17" dur="500"/>
                                        <p:tgtEl>
                                          <p:spTgt spid="7792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3547"/>
                                        </p:tgtEl>
                                        <p:attrNameLst>
                                          <p:attrName>style.visibility</p:attrName>
                                        </p:attrNameLst>
                                      </p:cBhvr>
                                      <p:to>
                                        <p:strVal val="visible"/>
                                      </p:to>
                                    </p:set>
                                    <p:animEffect transition="in" filter="blinds(horizontal)">
                                      <p:cBhvr>
                                        <p:cTn id="22" dur="500"/>
                                        <p:tgtEl>
                                          <p:spTgt spid="83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1" grpId="0"/>
      <p:bldP spid="779272" grpId="0"/>
      <p:bldP spid="779273" grpId="0"/>
      <p:bldP spid="8335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701675" y="53975"/>
            <a:ext cx="7772400" cy="641350"/>
          </a:xfrm>
          <a:noFill/>
        </p:spPr>
        <p:txBody>
          <a:bodyPr lIns="91440" tIns="45720" rIns="91440" bIns="45720" anchor="ctr"/>
          <a:lstStyle/>
          <a:p>
            <a:pPr eaLnBrk="1" hangingPunct="1"/>
            <a:r>
              <a:rPr lang="zh-CN" altLang="en-US">
                <a:latin typeface="黑体"/>
              </a:rPr>
              <a:t>“</a:t>
            </a:r>
            <a:r>
              <a:rPr lang="zh-CN" altLang="en-US"/>
              <a:t>主存</a:t>
            </a:r>
            <a:r>
              <a:rPr lang="en-US" altLang="zh-CN"/>
              <a:t>--</a:t>
            </a:r>
            <a:r>
              <a:rPr lang="zh-CN" altLang="en-US"/>
              <a:t>磁盘</a:t>
            </a:r>
            <a:r>
              <a:rPr lang="zh-CN" altLang="en-US">
                <a:latin typeface="黑体"/>
              </a:rPr>
              <a:t>”</a:t>
            </a:r>
            <a:r>
              <a:rPr lang="zh-CN" altLang="en-US"/>
              <a:t>层次</a:t>
            </a:r>
          </a:p>
        </p:txBody>
      </p:sp>
      <p:sp>
        <p:nvSpPr>
          <p:cNvPr id="500866" name="Text Box 130"/>
          <p:cNvSpPr txBox="1">
            <a:spLocks noChangeArrowheads="1"/>
          </p:cNvSpPr>
          <p:nvPr/>
        </p:nvSpPr>
        <p:spPr bwMode="auto">
          <a:xfrm>
            <a:off x="385763" y="954088"/>
            <a:ext cx="8507412" cy="5296835"/>
          </a:xfrm>
          <a:prstGeom prst="rect">
            <a:avLst/>
          </a:prstGeom>
          <a:noFill/>
          <a:ln w="9525">
            <a:noFill/>
            <a:miter lim="800000"/>
            <a:headEnd/>
            <a:tailEnd/>
          </a:ln>
        </p:spPr>
        <p:txBody>
          <a:bodyPr lIns="0" tIns="0" rIns="0" bIns="0">
            <a:spAutoFit/>
          </a:bodyPr>
          <a:lstStyle/>
          <a:p>
            <a:pPr eaLnBrk="1" hangingPunct="1">
              <a:lnSpc>
                <a:spcPct val="120000"/>
              </a:lnSpc>
              <a:spcBef>
                <a:spcPts val="600"/>
              </a:spcBef>
            </a:pPr>
            <a:r>
              <a:rPr kumimoji="1" lang="zh-CN" altLang="en-US" sz="2200" b="1" dirty="0">
                <a:solidFill>
                  <a:srgbClr val="0000FF"/>
                </a:solidFill>
                <a:latin typeface="微软雅黑" pitchFamily="34" charset="-122"/>
                <a:ea typeface="微软雅黑" pitchFamily="34" charset="-122"/>
                <a:cs typeface="Arial" pitchFamily="34" charset="0"/>
              </a:rPr>
              <a:t>与“</a:t>
            </a:r>
            <a:r>
              <a:rPr kumimoji="1" lang="en-US" altLang="zh-CN" sz="2200" b="1" dirty="0">
                <a:solidFill>
                  <a:srgbClr val="0000FF"/>
                </a:solidFill>
                <a:latin typeface="微软雅黑" pitchFamily="34" charset="-122"/>
                <a:ea typeface="微软雅黑" pitchFamily="34" charset="-122"/>
                <a:cs typeface="Arial" pitchFamily="34" charset="0"/>
              </a:rPr>
              <a:t>Cache--</a:t>
            </a:r>
            <a:r>
              <a:rPr kumimoji="1" lang="zh-CN" altLang="en-US" sz="2200" b="1" dirty="0">
                <a:solidFill>
                  <a:srgbClr val="0000FF"/>
                </a:solidFill>
                <a:latin typeface="微软雅黑" pitchFamily="34" charset="-122"/>
                <a:ea typeface="微软雅黑" pitchFamily="34" charset="-122"/>
                <a:cs typeface="Arial" pitchFamily="34" charset="0"/>
              </a:rPr>
              <a:t>主存”层次相比：</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页大小（</a:t>
            </a:r>
            <a:r>
              <a:rPr kumimoji="1" lang="en-US" altLang="zh-CN" sz="2200" b="1" dirty="0">
                <a:solidFill>
                  <a:srgbClr val="CC0000"/>
                </a:solidFill>
                <a:latin typeface="微软雅黑" pitchFamily="34" charset="-122"/>
                <a:ea typeface="微软雅黑" pitchFamily="34" charset="-122"/>
                <a:cs typeface="Arial" pitchFamily="34" charset="0"/>
              </a:rPr>
              <a:t>2KB~64KB</a:t>
            </a:r>
            <a:r>
              <a:rPr kumimoji="1" lang="zh-CN" altLang="en-US" sz="2200" b="1" dirty="0">
                <a:solidFill>
                  <a:srgbClr val="CC0000"/>
                </a:solidFill>
                <a:latin typeface="微软雅黑" pitchFamily="34" charset="-122"/>
                <a:ea typeface="微软雅黑" pitchFamily="34" charset="-122"/>
                <a:cs typeface="Arial" pitchFamily="34" charset="0"/>
              </a:rPr>
              <a:t>）比</a:t>
            </a:r>
            <a:r>
              <a:rPr kumimoji="1" lang="en-US" altLang="zh-CN" sz="2200" b="1" dirty="0">
                <a:solidFill>
                  <a:srgbClr val="CC0000"/>
                </a:solidFill>
                <a:latin typeface="微软雅黑" pitchFamily="34" charset="-122"/>
                <a:ea typeface="微软雅黑" pitchFamily="34" charset="-122"/>
                <a:cs typeface="Arial" pitchFamily="34" charset="0"/>
              </a:rPr>
              <a:t>Cache</a:t>
            </a:r>
            <a:r>
              <a:rPr kumimoji="1" lang="zh-CN" altLang="en-US" sz="2200" b="1" dirty="0">
                <a:solidFill>
                  <a:srgbClr val="CC0000"/>
                </a:solidFill>
                <a:latin typeface="微软雅黑" pitchFamily="34" charset="-122"/>
                <a:ea typeface="微软雅黑" pitchFamily="34" charset="-122"/>
                <a:cs typeface="Arial" pitchFamily="34" charset="0"/>
              </a:rPr>
              <a:t>中的</a:t>
            </a:r>
            <a:r>
              <a:rPr kumimoji="1" lang="en-US" altLang="zh-CN" sz="2200" b="1" dirty="0">
                <a:solidFill>
                  <a:srgbClr val="CC0000"/>
                </a:solidFill>
                <a:latin typeface="微软雅黑" pitchFamily="34" charset="-122"/>
                <a:ea typeface="微软雅黑" pitchFamily="34" charset="-122"/>
                <a:cs typeface="Arial" pitchFamily="34" charset="0"/>
              </a:rPr>
              <a:t>Block</a:t>
            </a:r>
            <a:r>
              <a:rPr kumimoji="1" lang="zh-CN" altLang="en-US" sz="2200" b="1" dirty="0">
                <a:solidFill>
                  <a:srgbClr val="CC0000"/>
                </a:solidFill>
                <a:latin typeface="微软雅黑" pitchFamily="34" charset="-122"/>
                <a:ea typeface="微软雅黑" pitchFamily="34" charset="-122"/>
                <a:cs typeface="Arial" pitchFamily="34" charset="0"/>
              </a:rPr>
              <a:t>大得多！</a:t>
            </a:r>
            <a:r>
              <a:rPr kumimoji="1" lang="en-US" altLang="zh-CN" sz="2200" b="1" dirty="0">
                <a:solidFill>
                  <a:srgbClr val="CC0000"/>
                </a:solidFill>
                <a:latin typeface="微软雅黑" pitchFamily="34" charset="-122"/>
                <a:ea typeface="微软雅黑" pitchFamily="34" charset="-122"/>
                <a:cs typeface="Arial" pitchFamily="34" charset="0"/>
              </a:rPr>
              <a:t> Why</a:t>
            </a:r>
            <a:r>
              <a:rPr kumimoji="1" lang="zh-CN" altLang="en-US" sz="2200" b="1" dirty="0">
                <a:solidFill>
                  <a:srgbClr val="CC0000"/>
                </a:solidFill>
                <a:latin typeface="微软雅黑" pitchFamily="34" charset="-122"/>
                <a:ea typeface="微软雅黑" pitchFamily="34" charset="-122"/>
                <a:cs typeface="Arial" pitchFamily="34" charset="0"/>
              </a:rPr>
              <a:t>？</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采用全相联映射！</a:t>
            </a:r>
            <a:r>
              <a:rPr kumimoji="1" lang="en-US" altLang="zh-CN" sz="2200" b="1" dirty="0">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因为缺页的开销比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缺失开销大的多！缺页时需要访问磁盘（约</a:t>
            </a:r>
            <a:r>
              <a:rPr kumimoji="1" lang="zh-CN" altLang="en-US" sz="2200" b="1" dirty="0">
                <a:solidFill>
                  <a:srgbClr val="006600"/>
                </a:solidFill>
                <a:latin typeface="微软雅黑" pitchFamily="34" charset="-122"/>
                <a:ea typeface="微软雅黑" pitchFamily="34" charset="-122"/>
                <a:cs typeface="Arial" pitchFamily="34" charset="0"/>
                <a:hlinkClick r:id="rId2" action="ppaction://hlinksldjump"/>
              </a:rPr>
              <a:t>几百万个时钟周期</a:t>
            </a:r>
            <a:r>
              <a:rPr kumimoji="1" lang="zh-CN" altLang="en-US" sz="2200" b="1" dirty="0">
                <a:solidFill>
                  <a:srgbClr val="006600"/>
                </a:solidFill>
                <a:latin typeface="微软雅黑" pitchFamily="34" charset="-122"/>
                <a:ea typeface="微软雅黑" pitchFamily="34" charset="-122"/>
                <a:cs typeface="Arial" pitchFamily="34" charset="0"/>
              </a:rPr>
              <a:t>），而</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缺失时，访问主存仅需几十到几百个时钟周期！因此，页命中率比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命中率更重要！“大页面”和“全相联”可提高页命中率。</a:t>
            </a:r>
            <a:endParaRPr lang="zh-CN" altLang="en-US" sz="2200" b="1" dirty="0">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lang="zh-CN" altLang="en-US" sz="2200" b="1" dirty="0">
                <a:solidFill>
                  <a:srgbClr val="CC0000"/>
                </a:solidFill>
                <a:latin typeface="微软雅黑" pitchFamily="34" charset="-122"/>
                <a:ea typeface="微软雅黑" pitchFamily="34" charset="-122"/>
                <a:cs typeface="Arial" pitchFamily="34" charset="0"/>
              </a:rPr>
              <a:t>通过软件来处理“缺页”！</a:t>
            </a:r>
            <a:r>
              <a:rPr lang="en-US" altLang="zh-CN" sz="2200" b="1" dirty="0">
                <a:solidFill>
                  <a:srgbClr val="CC0000"/>
                </a:solidFill>
                <a:latin typeface="微软雅黑" pitchFamily="34" charset="-122"/>
                <a:ea typeface="微软雅黑" pitchFamily="34" charset="-122"/>
                <a:cs typeface="Arial" pitchFamily="34" charset="0"/>
              </a:rPr>
              <a:t>Why?</a:t>
            </a:r>
          </a:p>
          <a:p>
            <a:pPr eaLnBrk="1" hangingPunct="1">
              <a:lnSpc>
                <a:spcPct val="120000"/>
              </a:lnSpc>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缺页时需要访问磁盘（约几百万个时钟周期），慢！不能用硬件实现。</a:t>
            </a:r>
            <a:endParaRPr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采用</a:t>
            </a:r>
            <a:r>
              <a:rPr kumimoji="1" lang="en-US" altLang="zh-CN" sz="2200" b="1" dirty="0">
                <a:solidFill>
                  <a:srgbClr val="CC0000"/>
                </a:solidFill>
                <a:latin typeface="微软雅黑" pitchFamily="34" charset="-122"/>
                <a:ea typeface="微软雅黑" pitchFamily="34" charset="-122"/>
                <a:cs typeface="Arial" pitchFamily="34" charset="0"/>
              </a:rPr>
              <a:t>Write Back</a:t>
            </a:r>
            <a:r>
              <a:rPr kumimoji="1" lang="zh-CN" altLang="en-US" sz="2200" b="1" dirty="0">
                <a:solidFill>
                  <a:srgbClr val="CC0000"/>
                </a:solidFill>
                <a:latin typeface="微软雅黑" pitchFamily="34" charset="-122"/>
                <a:ea typeface="微软雅黑" pitchFamily="34" charset="-122"/>
                <a:cs typeface="Arial" pitchFamily="34" charset="0"/>
              </a:rPr>
              <a:t>写策略！ </a:t>
            </a:r>
            <a:r>
              <a:rPr kumimoji="1" lang="en-US" altLang="zh-CN" sz="2200" b="1" dirty="0">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避免频繁的慢速磁盘访问操作。</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地址转换用硬件实现！</a:t>
            </a:r>
            <a:r>
              <a:rPr kumimoji="1" lang="en-US" altLang="zh-CN" sz="2200" b="1" dirty="0">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加快指令执行</a:t>
            </a:r>
            <a:endParaRPr kumimoji="1" lang="zh-CN" altLang="en-US" sz="2200" b="1" dirty="0">
              <a:solidFill>
                <a:srgbClr val="CC0000"/>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3267075" y="7938"/>
            <a:ext cx="2387600" cy="641350"/>
          </a:xfrm>
        </p:spPr>
        <p:txBody>
          <a:bodyPr lIns="91440" tIns="45720" rIns="91440" bIns="45720" anchor="ctr"/>
          <a:lstStyle/>
          <a:p>
            <a:pPr algn="l" eaLnBrk="1" hangingPunct="1"/>
            <a:r>
              <a:rPr lang="zh-CN" altLang="en-US" sz="4000"/>
              <a:t>页表结构</a:t>
            </a:r>
          </a:p>
        </p:txBody>
      </p:sp>
      <p:pic>
        <p:nvPicPr>
          <p:cNvPr id="657411" name="Picture 4" descr="用户程序A的页表图"/>
          <p:cNvPicPr>
            <a:picLocks noChangeAspect="1" noChangeArrowheads="1"/>
          </p:cNvPicPr>
          <p:nvPr/>
        </p:nvPicPr>
        <p:blipFill>
          <a:blip r:embed="rId2"/>
          <a:srcRect/>
          <a:stretch>
            <a:fillRect/>
          </a:stretch>
        </p:blipFill>
        <p:spPr bwMode="auto">
          <a:xfrm>
            <a:off x="201613" y="811213"/>
            <a:ext cx="8664575" cy="5040312"/>
          </a:xfrm>
          <a:prstGeom prst="rect">
            <a:avLst/>
          </a:prstGeom>
          <a:noFill/>
          <a:ln w="9525">
            <a:noFill/>
            <a:miter lim="800000"/>
            <a:headEnd/>
            <a:tailEnd/>
          </a:ln>
        </p:spPr>
      </p:pic>
      <p:sp>
        <p:nvSpPr>
          <p:cNvPr id="503811" name="Rectangle 3"/>
          <p:cNvSpPr>
            <a:spLocks noGrp="1" noChangeArrowheads="1"/>
          </p:cNvSpPr>
          <p:nvPr>
            <p:ph type="body" idx="4294967295"/>
          </p:nvPr>
        </p:nvSpPr>
        <p:spPr>
          <a:xfrm>
            <a:off x="130175" y="4905375"/>
            <a:ext cx="8893175" cy="1492250"/>
          </a:xfrm>
          <a:solidFill>
            <a:schemeClr val="bg1"/>
          </a:solidFill>
        </p:spPr>
        <p:txBody>
          <a:bodyPr lIns="91440" tIns="45720" rIns="91440" bIns="45720"/>
          <a:lstStyle/>
          <a:p>
            <a:pPr eaLnBrk="1" hangingPunct="1">
              <a:lnSpc>
                <a:spcPct val="110000"/>
              </a:lnSpc>
              <a:spcBef>
                <a:spcPct val="10000"/>
              </a:spcBef>
            </a:pPr>
            <a:r>
              <a:rPr lang="zh-CN" altLang="en-US" sz="2000">
                <a:latin typeface="微软雅黑" pitchFamily="34" charset="-122"/>
                <a:ea typeface="微软雅黑" pitchFamily="34" charset="-122"/>
              </a:rPr>
              <a:t>每个进程有一个页表，其中有</a:t>
            </a:r>
            <a:r>
              <a:rPr lang="zh-CN" altLang="en-US" sz="2000">
                <a:solidFill>
                  <a:srgbClr val="CC0000"/>
                </a:solidFill>
                <a:latin typeface="微软雅黑" pitchFamily="34" charset="-122"/>
                <a:ea typeface="微软雅黑" pitchFamily="34" charset="-122"/>
              </a:rPr>
              <a:t>装入位、修改（</a:t>
            </a:r>
            <a:r>
              <a:rPr lang="en-US" altLang="zh-CN" sz="2000">
                <a:solidFill>
                  <a:srgbClr val="CC0000"/>
                </a:solidFill>
                <a:latin typeface="微软雅黑" pitchFamily="34" charset="-122"/>
                <a:ea typeface="微软雅黑" pitchFamily="34" charset="-122"/>
              </a:rPr>
              <a:t>Dirt</a:t>
            </a:r>
            <a:r>
              <a:rPr lang="zh-CN" altLang="en-US" sz="2000">
                <a:solidFill>
                  <a:srgbClr val="CC0000"/>
                </a:solidFill>
                <a:latin typeface="微软雅黑" pitchFamily="34" charset="-122"/>
                <a:ea typeface="微软雅黑" pitchFamily="34" charset="-122"/>
              </a:rPr>
              <a:t>）位、替换控制位、访问权限位、禁止缓存位、实页号。</a:t>
            </a:r>
            <a:endParaRPr lang="en-US" altLang="zh-CN" sz="2000">
              <a:solidFill>
                <a:srgbClr val="CC0000"/>
              </a:solidFill>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一个页表的项数由什么决定？</a:t>
            </a:r>
            <a:endParaRPr lang="en-US" altLang="zh-CN" sz="2000">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每个进程的页表大小一样吗？</a:t>
            </a:r>
          </a:p>
        </p:txBody>
      </p:sp>
      <p:sp>
        <p:nvSpPr>
          <p:cNvPr id="503814" name="Rectangle 6"/>
          <p:cNvSpPr>
            <a:spLocks noChangeArrowheads="1"/>
          </p:cNvSpPr>
          <p:nvPr/>
        </p:nvSpPr>
        <p:spPr bwMode="auto">
          <a:xfrm>
            <a:off x="2497138" y="946150"/>
            <a:ext cx="6165850" cy="495300"/>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accent2"/>
              </a:buClr>
              <a:buSzPct val="80000"/>
              <a:buFont typeface="Wingdings" pitchFamily="2" charset="2"/>
              <a:buChar char="u"/>
            </a:pPr>
            <a:r>
              <a:rPr kumimoji="1" lang="zh-CN" altLang="en-US" sz="2200" b="1">
                <a:solidFill>
                  <a:srgbClr val="0000FF"/>
                </a:solidFill>
                <a:ea typeface="微软雅黑" pitchFamily="34" charset="-122"/>
              </a:rPr>
              <a:t>页表首址记录在页表基址寄存器中</a:t>
            </a:r>
          </a:p>
        </p:txBody>
      </p:sp>
      <p:sp>
        <p:nvSpPr>
          <p:cNvPr id="6" name="矩形 5"/>
          <p:cNvSpPr>
            <a:spLocks noChangeArrowheads="1"/>
          </p:cNvSpPr>
          <p:nvPr/>
        </p:nvSpPr>
        <p:spPr bwMode="auto">
          <a:xfrm>
            <a:off x="4071938" y="5510213"/>
            <a:ext cx="4572000" cy="381000"/>
          </a:xfrm>
          <a:prstGeom prst="rect">
            <a:avLst/>
          </a:prstGeom>
          <a:no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理论上由虚拟地址空间大小决定。</a:t>
            </a:r>
            <a:endParaRPr kumimoji="1" lang="zh-CN" altLang="en-US" sz="1900" b="1">
              <a:solidFill>
                <a:srgbClr val="666699"/>
              </a:solidFill>
              <a:ea typeface="微软雅黑" pitchFamily="34" charset="-122"/>
            </a:endParaRPr>
          </a:p>
        </p:txBody>
      </p:sp>
      <p:sp>
        <p:nvSpPr>
          <p:cNvPr id="8" name="矩形 7"/>
          <p:cNvSpPr>
            <a:spLocks noChangeArrowheads="1"/>
          </p:cNvSpPr>
          <p:nvPr/>
        </p:nvSpPr>
        <p:spPr bwMode="auto">
          <a:xfrm>
            <a:off x="3787775" y="5986463"/>
            <a:ext cx="5324475" cy="669925"/>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各进程有相同虚拟空间，故理论上一样。实际大小看具体实现方式，如</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空洞</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页面如何处理等</a:t>
            </a:r>
            <a:endParaRPr kumimoji="1" lang="zh-CN" altLang="en-US" sz="1900" b="1">
              <a:solidFill>
                <a:srgbClr val="666699"/>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2478088" y="53975"/>
            <a:ext cx="3390900" cy="538163"/>
          </a:xfrm>
          <a:noFill/>
        </p:spPr>
        <p:txBody>
          <a:bodyPr wrap="none"/>
          <a:lstStyle/>
          <a:p>
            <a:pPr eaLnBrk="1" hangingPunct="1"/>
            <a:r>
              <a:rPr lang="zh-CN" altLang="en-US">
                <a:solidFill>
                  <a:srgbClr val="CC0000"/>
                </a:solidFill>
              </a:rPr>
              <a:t>主存中的页表示例</a:t>
            </a:r>
          </a:p>
        </p:txBody>
      </p:sp>
      <p:pic>
        <p:nvPicPr>
          <p:cNvPr id="658435" name="Picture 3"/>
          <p:cNvPicPr>
            <a:picLocks noChangeAspect="1" noChangeArrowheads="1"/>
          </p:cNvPicPr>
          <p:nvPr/>
        </p:nvPicPr>
        <p:blipFill>
          <a:blip r:embed="rId3"/>
          <a:srcRect/>
          <a:stretch>
            <a:fillRect/>
          </a:stretch>
        </p:blipFill>
        <p:spPr bwMode="auto">
          <a:xfrm>
            <a:off x="341313" y="954088"/>
            <a:ext cx="8326437" cy="4995862"/>
          </a:xfrm>
          <a:prstGeom prst="rect">
            <a:avLst/>
          </a:prstGeom>
          <a:noFill/>
          <a:ln w="9525">
            <a:noFill/>
            <a:miter lim="800000"/>
            <a:headEnd/>
            <a:tailEnd/>
          </a:ln>
        </p:spPr>
      </p:pic>
      <p:sp>
        <p:nvSpPr>
          <p:cNvPr id="46" name="Rectangle 3"/>
          <p:cNvSpPr txBox="1">
            <a:spLocks noChangeArrowheads="1"/>
          </p:cNvSpPr>
          <p:nvPr/>
        </p:nvSpPr>
        <p:spPr bwMode="auto">
          <a:xfrm>
            <a:off x="206375" y="5462588"/>
            <a:ext cx="8731250" cy="1395412"/>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dirty="0">
                <a:latin typeface="微软雅黑" pitchFamily="34" charset="-122"/>
                <a:ea typeface="微软雅黑" pitchFamily="34" charset="-122"/>
              </a:rPr>
              <a:t>未分配页：进程的虚拟地址空间中</a:t>
            </a:r>
            <a:r>
              <a:rPr kumimoji="1" lang="zh-CN" altLang="en-US" sz="2000" b="1" dirty="0">
                <a:solidFill>
                  <a:srgbClr val="C00000"/>
                </a:solidFill>
                <a:latin typeface="微软雅黑" pitchFamily="34" charset="-122"/>
                <a:ea typeface="微软雅黑" pitchFamily="34" charset="-122"/>
              </a:rPr>
              <a:t>“</a:t>
            </a:r>
            <a:r>
              <a:rPr kumimoji="1" lang="zh-CN" altLang="en-US" sz="2000" b="1" dirty="0">
                <a:solidFill>
                  <a:srgbClr val="FF0000"/>
                </a:solidFill>
                <a:latin typeface="微软雅黑" pitchFamily="34" charset="-122"/>
                <a:ea typeface="微软雅黑" pitchFamily="34" charset="-122"/>
                <a:hlinkClick r:id="rId4" action="ppaction://hlinksldjump"/>
              </a:rPr>
              <a:t>空洞</a:t>
            </a:r>
            <a:r>
              <a:rPr kumimoji="1" lang="zh-CN" altLang="en-US" sz="2000" b="1" dirty="0">
                <a:solidFill>
                  <a:srgbClr val="C00000"/>
                </a:solidFill>
                <a:latin typeface="微软雅黑" pitchFamily="34" charset="-122"/>
                <a:ea typeface="微软雅黑" pitchFamily="34" charset="-122"/>
              </a:rPr>
              <a:t>”对应的页</a:t>
            </a:r>
            <a:r>
              <a:rPr kumimoji="1" lang="zh-CN" altLang="en-US" sz="2000" b="1" dirty="0">
                <a:latin typeface="微软雅黑" pitchFamily="34" charset="-122"/>
                <a:ea typeface="微软雅黑" pitchFamily="34" charset="-122"/>
              </a:rPr>
              <a:t>（如</a:t>
            </a:r>
            <a:r>
              <a:rPr kumimoji="1" lang="en-US" altLang="zh-CN" sz="2000" b="1" dirty="0">
                <a:latin typeface="微软雅黑" pitchFamily="34" charset="-122"/>
                <a:ea typeface="微软雅黑" pitchFamily="34" charset="-122"/>
              </a:rPr>
              <a:t>VP0</a:t>
            </a:r>
            <a:r>
              <a:rPr kumimoji="1" lang="zh-CN" altLang="en-US" sz="2000" b="1" dirty="0">
                <a:latin typeface="微软雅黑" pitchFamily="34" charset="-122"/>
                <a:ea typeface="微软雅黑" pitchFamily="34" charset="-122"/>
              </a:rPr>
              <a:t>、</a:t>
            </a:r>
            <a:r>
              <a:rPr kumimoji="1" lang="en-US" altLang="zh-CN" sz="2000" b="1" dirty="0">
                <a:latin typeface="微软雅黑" pitchFamily="34" charset="-122"/>
                <a:ea typeface="微软雅黑" pitchFamily="34" charset="-122"/>
              </a:rPr>
              <a:t>VP4</a:t>
            </a:r>
            <a:r>
              <a:rPr kumimoji="1" lang="zh-CN" altLang="en-US" sz="2000" b="1" dirty="0">
                <a:latin typeface="微软雅黑" pitchFamily="34" charset="-122"/>
                <a:ea typeface="微软雅黑" pitchFamily="34" charset="-122"/>
              </a:rPr>
              <a:t>）</a:t>
            </a:r>
            <a:endParaRPr kumimoji="1" lang="en-US" altLang="zh-CN" sz="2000" b="1" dirty="0">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dirty="0">
                <a:latin typeface="微软雅黑" pitchFamily="34" charset="-122"/>
                <a:ea typeface="微软雅黑" pitchFamily="34" charset="-122"/>
              </a:rPr>
              <a:t>已分配的缓存页：有内容对应的已装入主存的页（如</a:t>
            </a:r>
            <a:r>
              <a:rPr kumimoji="1" lang="en-US" altLang="zh-CN" sz="2000" b="1" dirty="0">
                <a:latin typeface="微软雅黑" pitchFamily="34" charset="-122"/>
                <a:ea typeface="微软雅黑" pitchFamily="34" charset="-122"/>
              </a:rPr>
              <a:t>VP1</a:t>
            </a:r>
            <a:r>
              <a:rPr kumimoji="1" lang="zh-CN" altLang="en-US" sz="2000" b="1" dirty="0">
                <a:latin typeface="微软雅黑" pitchFamily="34" charset="-122"/>
                <a:ea typeface="微软雅黑" pitchFamily="34" charset="-122"/>
              </a:rPr>
              <a:t>、</a:t>
            </a:r>
            <a:r>
              <a:rPr kumimoji="1" lang="en-US" altLang="zh-CN" sz="2000" b="1" dirty="0">
                <a:latin typeface="微软雅黑" pitchFamily="34" charset="-122"/>
                <a:ea typeface="微软雅黑" pitchFamily="34" charset="-122"/>
              </a:rPr>
              <a:t>VP2</a:t>
            </a:r>
            <a:r>
              <a:rPr kumimoji="1" lang="zh-CN" altLang="en-US" sz="2000" b="1" dirty="0">
                <a:latin typeface="微软雅黑" pitchFamily="34" charset="-122"/>
                <a:ea typeface="微软雅黑" pitchFamily="34" charset="-122"/>
              </a:rPr>
              <a:t>、</a:t>
            </a:r>
            <a:r>
              <a:rPr kumimoji="1" lang="en-US" altLang="zh-CN" sz="2000" b="1" dirty="0">
                <a:latin typeface="微软雅黑" pitchFamily="34" charset="-122"/>
                <a:ea typeface="微软雅黑" pitchFamily="34" charset="-122"/>
              </a:rPr>
              <a:t>VP5</a:t>
            </a:r>
            <a:r>
              <a:rPr kumimoji="1" lang="zh-CN" altLang="en-US" sz="2000" b="1" dirty="0">
                <a:latin typeface="微软雅黑" pitchFamily="34" charset="-122"/>
                <a:ea typeface="微软雅黑" pitchFamily="34" charset="-122"/>
              </a:rPr>
              <a:t>等）</a:t>
            </a:r>
            <a:endParaRPr kumimoji="1" lang="en-US" altLang="zh-CN" sz="2000" b="1" dirty="0">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dirty="0">
                <a:latin typeface="微软雅黑" pitchFamily="34" charset="-122"/>
                <a:ea typeface="微软雅黑" pitchFamily="34" charset="-122"/>
              </a:rPr>
              <a:t>已分配的未缓存页：有内容对应但未装入主存的页（如</a:t>
            </a:r>
            <a:r>
              <a:rPr kumimoji="1" lang="en-US" altLang="zh-CN" sz="2000" b="1" dirty="0">
                <a:latin typeface="微软雅黑" pitchFamily="34" charset="-122"/>
                <a:ea typeface="微软雅黑" pitchFamily="34" charset="-122"/>
              </a:rPr>
              <a:t>VP3</a:t>
            </a:r>
            <a:r>
              <a:rPr kumimoji="1" lang="zh-CN" altLang="en-US" sz="2000" b="1" dirty="0">
                <a:latin typeface="微软雅黑" pitchFamily="34" charset="-122"/>
                <a:ea typeface="微软雅黑" pitchFamily="34" charset="-122"/>
              </a:rPr>
              <a:t>、</a:t>
            </a:r>
            <a:r>
              <a:rPr kumimoji="1" lang="en-US" altLang="zh-CN" sz="2000" b="1" dirty="0">
                <a:latin typeface="微软雅黑" pitchFamily="34" charset="-122"/>
                <a:ea typeface="微软雅黑" pitchFamily="34" charset="-122"/>
              </a:rPr>
              <a:t>VP6</a:t>
            </a:r>
            <a:r>
              <a:rPr kumimoji="1" lang="zh-CN" altLang="en-US" sz="2000"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4195" name="Rectangle 1"/>
          <p:cNvSpPr>
            <a:spLocks noGrp="1" noChangeArrowheads="1"/>
          </p:cNvSpPr>
          <p:nvPr>
            <p:ph type="title" idx="4294967295"/>
          </p:nvPr>
        </p:nvSpPr>
        <p:spPr>
          <a:xfrm>
            <a:off x="427038" y="0"/>
            <a:ext cx="8716962" cy="617538"/>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904196" name="Text Box 12"/>
          <p:cNvSpPr txBox="1">
            <a:spLocks noChangeArrowheads="1"/>
          </p:cNvSpPr>
          <p:nvPr/>
        </p:nvSpPr>
        <p:spPr bwMode="auto">
          <a:xfrm>
            <a:off x="220663" y="1247775"/>
            <a:ext cx="962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800" b="1">
                <a:latin typeface="微软雅黑" pitchFamily="34" charset="-122"/>
                <a:ea typeface="微软雅黑" pitchFamily="34" charset="-122"/>
                <a:cs typeface="msgothic"/>
              </a:rPr>
              <a:t>00000</a:t>
            </a:r>
          </a:p>
        </p:txBody>
      </p:sp>
      <p:sp>
        <p:nvSpPr>
          <p:cNvPr id="904197" name="Text Box 25"/>
          <p:cNvSpPr txBox="1">
            <a:spLocks noChangeArrowheads="1"/>
          </p:cNvSpPr>
          <p:nvPr/>
        </p:nvSpPr>
        <p:spPr bwMode="auto">
          <a:xfrm>
            <a:off x="8264525" y="1735138"/>
            <a:ext cx="73183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4000"/>
              </a:lnSpc>
            </a:pPr>
            <a:r>
              <a:rPr lang="en-GB" altLang="zh-CN" sz="1800" b="1">
                <a:latin typeface="微软雅黑" pitchFamily="34" charset="-122"/>
                <a:ea typeface="微软雅黑" pitchFamily="34" charset="-122"/>
                <a:cs typeface="msgothic"/>
              </a:rPr>
              <a:t>%esp </a:t>
            </a:r>
          </a:p>
          <a:p>
            <a:pPr>
              <a:lnSpc>
                <a:spcPct val="98000"/>
              </a:lnSpc>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904198"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4199"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4200" name="Text Box 29"/>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4000"/>
              </a:lnSpc>
            </a:pPr>
            <a:r>
              <a:rPr lang="en-GB" altLang="zh-CN" sz="1900" b="1">
                <a:latin typeface="微软雅黑" pitchFamily="34" charset="-122"/>
                <a:ea typeface="微软雅黑" pitchFamily="34" charset="-122"/>
                <a:cs typeface="msgothic"/>
              </a:rPr>
              <a:t>brk</a:t>
            </a:r>
          </a:p>
        </p:txBody>
      </p:sp>
      <p:sp>
        <p:nvSpPr>
          <p:cNvPr id="904201"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4202" name="Text Box 31"/>
          <p:cNvSpPr txBox="1">
            <a:spLocks noChangeArrowheads="1"/>
          </p:cNvSpPr>
          <p:nvPr/>
        </p:nvSpPr>
        <p:spPr bwMode="auto">
          <a:xfrm>
            <a:off x="3473450" y="1060450"/>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4000"/>
              </a:lnSpc>
            </a:pPr>
            <a:r>
              <a:rPr lang="en-GB" altLang="zh-CN" sz="1600" b="1">
                <a:latin typeface="微软雅黑" pitchFamily="34" charset="-122"/>
                <a:ea typeface="微软雅黑" pitchFamily="34" charset="-122"/>
                <a:cs typeface="msgothic"/>
              </a:rPr>
              <a:t>0xC00000000</a:t>
            </a:r>
          </a:p>
        </p:txBody>
      </p:sp>
      <p:sp>
        <p:nvSpPr>
          <p:cNvPr id="904203" name="Text Box 32"/>
          <p:cNvSpPr txBox="1">
            <a:spLocks noChangeArrowheads="1"/>
          </p:cNvSpPr>
          <p:nvPr/>
        </p:nvSpPr>
        <p:spPr bwMode="auto">
          <a:xfrm>
            <a:off x="3578225"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4000"/>
              </a:lnSpc>
            </a:pPr>
            <a:r>
              <a:rPr lang="en-GB" altLang="zh-CN" sz="1600" b="1">
                <a:latin typeface="微软雅黑" pitchFamily="34" charset="-122"/>
                <a:ea typeface="微软雅黑" pitchFamily="34" charset="-122"/>
                <a:cs typeface="msgothic"/>
              </a:rPr>
              <a:t>0x08048000</a:t>
            </a:r>
          </a:p>
        </p:txBody>
      </p:sp>
      <p:sp>
        <p:nvSpPr>
          <p:cNvPr id="904204"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latin typeface="微软雅黑" pitchFamily="34" charset="-122"/>
                <a:ea typeface="微软雅黑" pitchFamily="34" charset="-122"/>
                <a:cs typeface="msgothic"/>
              </a:rPr>
              <a:t>内核虚存区</a:t>
            </a:r>
          </a:p>
        </p:txBody>
      </p:sp>
      <p:sp>
        <p:nvSpPr>
          <p:cNvPr id="904205"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b="1">
              <a:latin typeface="Arial Narrow" pitchFamily="34" charset="0"/>
            </a:endParaRPr>
          </a:p>
        </p:txBody>
      </p:sp>
      <p:sp>
        <p:nvSpPr>
          <p:cNvPr id="904207"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a:lnSpc>
                <a:spcPct val="98000"/>
              </a:lnSpc>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90420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420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1800" b="1">
                <a:latin typeface="微软雅黑" pitchFamily="34" charset="-122"/>
                <a:ea typeface="微软雅黑" pitchFamily="34" charset="-122"/>
                <a:cs typeface="msgothic"/>
              </a:rPr>
              <a:t>用户栈（</a:t>
            </a:r>
            <a:r>
              <a:rPr lang="en-GB" altLang="zh-CN" sz="1800" b="1">
                <a:latin typeface="微软雅黑" pitchFamily="34" charset="-122"/>
                <a:ea typeface="微软雅黑" pitchFamily="34" charset="-122"/>
                <a:cs typeface="msgothic"/>
              </a:rPr>
              <a:t>User stack</a:t>
            </a:r>
            <a:r>
              <a:rPr lang="zh-CN" altLang="en-GB" sz="1800" b="1">
                <a:latin typeface="微软雅黑" pitchFamily="34" charset="-122"/>
                <a:ea typeface="微软雅黑" pitchFamily="34" charset="-122"/>
                <a:cs typeface="msgothic"/>
              </a:rPr>
              <a:t>）</a:t>
            </a:r>
          </a:p>
          <a:p>
            <a:pPr algn="ctr">
              <a:lnSpc>
                <a:spcPct val="98000"/>
              </a:lnSpc>
            </a:pPr>
            <a:r>
              <a:rPr lang="zh-CN" altLang="en-GB" sz="2000" b="1">
                <a:latin typeface="Calibri" pitchFamily="34" charset="0"/>
                <a:ea typeface="微软雅黑" pitchFamily="34" charset="-122"/>
                <a:cs typeface="msgothic"/>
              </a:rPr>
              <a:t>动态生成</a:t>
            </a:r>
          </a:p>
        </p:txBody>
      </p:sp>
      <p:sp>
        <p:nvSpPr>
          <p:cNvPr id="90421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421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1800" b="1">
                <a:latin typeface="微软雅黑" pitchFamily="34" charset="-122"/>
                <a:ea typeface="微软雅黑" pitchFamily="34" charset="-122"/>
                <a:cs typeface="msgothic"/>
              </a:rPr>
              <a:t>未使用</a:t>
            </a:r>
          </a:p>
        </p:txBody>
      </p:sp>
      <p:sp>
        <p:nvSpPr>
          <p:cNvPr id="904213" name="Text Box 24"/>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solidFill>
                  <a:srgbClr val="FF0000"/>
                </a:solidFill>
                <a:latin typeface="微软雅黑" pitchFamily="34" charset="-122"/>
                <a:ea typeface="微软雅黑" pitchFamily="34" charset="-122"/>
                <a:cs typeface="msgothic"/>
              </a:rPr>
              <a:t>读写数据段</a:t>
            </a:r>
          </a:p>
          <a:p>
            <a:pPr algn="ctr">
              <a:lnSpc>
                <a:spcPct val="98000"/>
              </a:lnSpc>
            </a:pPr>
            <a:r>
              <a:rPr lang="en-GB" altLang="zh-CN" sz="1800" b="1">
                <a:latin typeface="微软雅黑" pitchFamily="34" charset="-122"/>
                <a:ea typeface="微软雅黑" pitchFamily="34" charset="-122"/>
                <a:cs typeface="msgothic"/>
              </a:rPr>
              <a:t>(.data, .bss)</a:t>
            </a:r>
          </a:p>
        </p:txBody>
      </p:sp>
      <p:sp>
        <p:nvSpPr>
          <p:cNvPr id="904215"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solidFill>
                  <a:srgbClr val="FF0000"/>
                </a:solidFill>
                <a:latin typeface="微软雅黑" pitchFamily="34" charset="-122"/>
                <a:ea typeface="微软雅黑" pitchFamily="34" charset="-122"/>
                <a:cs typeface="msgothic"/>
              </a:rPr>
              <a:t>只读代码段</a:t>
            </a:r>
          </a:p>
          <a:p>
            <a:pPr algn="ctr">
              <a:lnSpc>
                <a:spcPct val="98000"/>
              </a:lnSpc>
            </a:pPr>
            <a:r>
              <a:rPr lang="en-GB" altLang="zh-CN" sz="1800"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904216" name="Group 24"/>
          <p:cNvGrpSpPr>
            <a:grpSpLocks/>
          </p:cNvGrpSpPr>
          <p:nvPr/>
        </p:nvGrpSpPr>
        <p:grpSpPr bwMode="auto">
          <a:xfrm>
            <a:off x="7867650" y="4879975"/>
            <a:ext cx="1071563" cy="1327150"/>
            <a:chOff x="4956" y="3074"/>
            <a:chExt cx="675" cy="836"/>
          </a:xfrm>
        </p:grpSpPr>
        <p:sp>
          <p:nvSpPr>
            <p:cNvPr id="904217"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b="1">
                <a:latin typeface="Arial Narrow" pitchFamily="34" charset="0"/>
                <a:ea typeface="宋体" pitchFamily="2" charset="-122"/>
              </a:endParaRPr>
            </a:p>
          </p:txBody>
        </p:sp>
        <p:sp>
          <p:nvSpPr>
            <p:cNvPr id="904218"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904219" name="Text Box 27"/>
          <p:cNvSpPr txBox="1">
            <a:spLocks noChangeArrowheads="1"/>
          </p:cNvSpPr>
          <p:nvPr/>
        </p:nvSpPr>
        <p:spPr bwMode="auto">
          <a:xfrm>
            <a:off x="292100" y="784225"/>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1133475" y="131127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ELF </a:t>
            </a:r>
            <a:r>
              <a:rPr lang="zh-CN" altLang="en-GB" sz="1800"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1133475" y="1746250"/>
            <a:ext cx="2173288"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zh-CN" altLang="en-GB" sz="2000" b="1">
                <a:solidFill>
                  <a:srgbClr val="FF0000"/>
                </a:solidFill>
                <a:latin typeface="微软雅黑" pitchFamily="34" charset="-122"/>
                <a:ea typeface="微软雅黑" pitchFamily="34" charset="-122"/>
                <a:cs typeface="msgothic"/>
              </a:rPr>
              <a:t>程序（段）头表</a:t>
            </a:r>
          </a:p>
        </p:txBody>
      </p:sp>
      <p:sp>
        <p:nvSpPr>
          <p:cNvPr id="904222" name="Rectangle 4"/>
          <p:cNvSpPr>
            <a:spLocks noChangeArrowheads="1"/>
          </p:cNvSpPr>
          <p:nvPr/>
        </p:nvSpPr>
        <p:spPr bwMode="auto">
          <a:xfrm>
            <a:off x="1133475" y="2876550"/>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.text </a:t>
            </a:r>
            <a:r>
              <a:rPr lang="zh-CN" altLang="en-GB" sz="1800"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1133475" y="4017963"/>
            <a:ext cx="2173288"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.data </a:t>
            </a:r>
            <a:r>
              <a:rPr lang="zh-CN" altLang="en-GB" sz="1800"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1133475" y="4452938"/>
            <a:ext cx="2173288"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.bss </a:t>
            </a:r>
            <a:r>
              <a:rPr lang="zh-CN" altLang="en-GB" sz="1800"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1133475" y="488632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.symtab </a:t>
            </a:r>
            <a:r>
              <a:rPr lang="zh-CN" altLang="en-GB" sz="1800"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1133475" y="5321300"/>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.debug </a:t>
            </a:r>
            <a:r>
              <a:rPr lang="zh-CN" altLang="en-GB" sz="1800" b="1">
                <a:latin typeface="微软雅黑" pitchFamily="34" charset="-122"/>
                <a:ea typeface="微软雅黑" pitchFamily="34" charset="-122"/>
                <a:cs typeface="msgothic"/>
              </a:rPr>
              <a:t>节</a:t>
            </a:r>
          </a:p>
        </p:txBody>
      </p:sp>
      <p:sp>
        <p:nvSpPr>
          <p:cNvPr id="904227" name="Rectangle 5"/>
          <p:cNvSpPr>
            <a:spLocks noChangeArrowheads="1"/>
          </p:cNvSpPr>
          <p:nvPr/>
        </p:nvSpPr>
        <p:spPr bwMode="auto">
          <a:xfrm>
            <a:off x="1133475" y="3311525"/>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.rodata </a:t>
            </a:r>
            <a:r>
              <a:rPr lang="zh-CN" altLang="en-GB" sz="1800"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1133475" y="575627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.line </a:t>
            </a:r>
            <a:r>
              <a:rPr lang="zh-CN" altLang="en-GB" sz="1800" b="1">
                <a:latin typeface="微软雅黑" pitchFamily="34" charset="-122"/>
                <a:ea typeface="微软雅黑" pitchFamily="34" charset="-122"/>
                <a:cs typeface="msgothic"/>
              </a:rPr>
              <a:t>节</a:t>
            </a:r>
          </a:p>
        </p:txBody>
      </p:sp>
      <p:sp>
        <p:nvSpPr>
          <p:cNvPr id="904229" name="Rectangle 4"/>
          <p:cNvSpPr>
            <a:spLocks noChangeArrowheads="1"/>
          </p:cNvSpPr>
          <p:nvPr/>
        </p:nvSpPr>
        <p:spPr bwMode="auto">
          <a:xfrm>
            <a:off x="1133475" y="2441575"/>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.init </a:t>
            </a:r>
            <a:r>
              <a:rPr lang="zh-CN" altLang="en-GB" sz="1800"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1133475" y="6191250"/>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8000"/>
              </a:lnSpc>
            </a:pPr>
            <a:r>
              <a:rPr lang="en-GB" altLang="zh-CN" sz="1800" b="1">
                <a:latin typeface="微软雅黑" pitchFamily="34" charset="-122"/>
                <a:ea typeface="微软雅黑" pitchFamily="34" charset="-122"/>
                <a:cs typeface="msgothic"/>
              </a:rPr>
              <a:t>.strtab </a:t>
            </a:r>
            <a:r>
              <a:rPr lang="zh-CN" altLang="en-GB" sz="1800" b="1">
                <a:latin typeface="微软雅黑" pitchFamily="34" charset="-122"/>
                <a:ea typeface="微软雅黑" pitchFamily="34" charset="-122"/>
                <a:cs typeface="msgothic"/>
              </a:rPr>
              <a:t>节</a:t>
            </a:r>
          </a:p>
        </p:txBody>
      </p:sp>
      <p:grpSp>
        <p:nvGrpSpPr>
          <p:cNvPr id="904231" name="Group 39"/>
          <p:cNvGrpSpPr>
            <a:grpSpLocks/>
          </p:cNvGrpSpPr>
          <p:nvPr/>
        </p:nvGrpSpPr>
        <p:grpSpPr bwMode="auto">
          <a:xfrm>
            <a:off x="3381375" y="4064000"/>
            <a:ext cx="1593850" cy="1141413"/>
            <a:chOff x="2039" y="2533"/>
            <a:chExt cx="1114" cy="746"/>
          </a:xfrm>
        </p:grpSpPr>
        <p:sp>
          <p:nvSpPr>
            <p:cNvPr id="904232"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4233"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4234" name="Group 42"/>
          <p:cNvGrpSpPr>
            <a:grpSpLocks/>
          </p:cNvGrpSpPr>
          <p:nvPr/>
        </p:nvGrpSpPr>
        <p:grpSpPr bwMode="auto">
          <a:xfrm>
            <a:off x="3379788" y="1365250"/>
            <a:ext cx="1609725" cy="4383088"/>
            <a:chOff x="2157" y="1070"/>
            <a:chExt cx="996" cy="2597"/>
          </a:xfrm>
        </p:grpSpPr>
        <p:sp>
          <p:nvSpPr>
            <p:cNvPr id="904235" name="Line 43"/>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4236" name="AutoShape 44"/>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4237" name="Text Box 45"/>
          <p:cNvSpPr txBox="1">
            <a:spLocks noChangeArrowheads="1"/>
          </p:cNvSpPr>
          <p:nvPr/>
        </p:nvSpPr>
        <p:spPr bwMode="auto">
          <a:xfrm>
            <a:off x="7912100" y="3513138"/>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latin typeface="微软雅黑" pitchFamily="34" charset="-122"/>
                <a:ea typeface="微软雅黑" pitchFamily="34" charset="-122"/>
                <a:hlinkClick r:id="" action="ppaction://hlinkshowjump?jump=previousslide"/>
              </a:rPr>
              <a:t>BACK</a:t>
            </a:r>
            <a:endParaRPr lang="en-US" altLang="zh-CN" sz="2000" b="1">
              <a:latin typeface="微软雅黑" pitchFamily="34" charset="-122"/>
              <a:ea typeface="微软雅黑" pitchFamily="34" charset="-122"/>
            </a:endParaRPr>
          </a:p>
        </p:txBody>
      </p:sp>
      <p:sp>
        <p:nvSpPr>
          <p:cNvPr id="904238" name="Text Box 46"/>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latin typeface="微软雅黑" pitchFamily="34" charset="-122"/>
                <a:ea typeface="微软雅黑" pitchFamily="34" charset="-122"/>
              </a:rPr>
              <a:t>1GB</a:t>
            </a:r>
          </a:p>
        </p:txBody>
      </p:sp>
      <p:sp>
        <p:nvSpPr>
          <p:cNvPr id="904239" name="Text Box 12"/>
          <p:cNvSpPr txBox="1">
            <a:spLocks noChangeArrowheads="1"/>
          </p:cNvSpPr>
          <p:nvPr/>
        </p:nvSpPr>
        <p:spPr bwMode="auto">
          <a:xfrm>
            <a:off x="263525" y="3444875"/>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800" b="1">
                <a:latin typeface="微软雅黑" pitchFamily="34" charset="-122"/>
                <a:ea typeface="微软雅黑" pitchFamily="34" charset="-122"/>
                <a:cs typeface="msgothic"/>
              </a:rPr>
              <a:t>004d3</a:t>
            </a:r>
            <a:endParaRPr lang="zh-CN" altLang="en-GB" sz="1800" b="1">
              <a:latin typeface="微软雅黑" pitchFamily="34" charset="-122"/>
              <a:ea typeface="微软雅黑" pitchFamily="34" charset="-122"/>
              <a:cs typeface="msgothic"/>
            </a:endParaRPr>
          </a:p>
        </p:txBody>
      </p:sp>
      <p:sp>
        <p:nvSpPr>
          <p:cNvPr id="904240" name="Rectangle 48"/>
          <p:cNvSpPr>
            <a:spLocks noChangeArrowheads="1"/>
          </p:cNvSpPr>
          <p:nvPr/>
        </p:nvSpPr>
        <p:spPr bwMode="auto">
          <a:xfrm>
            <a:off x="1131888" y="3730625"/>
            <a:ext cx="2178050" cy="3048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4241" name="Line 49"/>
          <p:cNvSpPr>
            <a:spLocks noChangeShapeType="1"/>
          </p:cNvSpPr>
          <p:nvPr/>
        </p:nvSpPr>
        <p:spPr bwMode="auto">
          <a:xfrm>
            <a:off x="1941513" y="3889375"/>
            <a:ext cx="550862"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4242" name="Text Box 12"/>
          <p:cNvSpPr txBox="1">
            <a:spLocks noChangeArrowheads="1"/>
          </p:cNvSpPr>
          <p:nvPr/>
        </p:nvSpPr>
        <p:spPr bwMode="auto">
          <a:xfrm>
            <a:off x="284163" y="3970338"/>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800" b="1">
                <a:latin typeface="微软雅黑" pitchFamily="34" charset="-122"/>
                <a:ea typeface="微软雅黑" pitchFamily="34" charset="-122"/>
                <a:cs typeface="msgothic"/>
              </a:rPr>
              <a:t>00f0c</a:t>
            </a:r>
            <a:endParaRPr lang="zh-CN" altLang="en-GB" sz="1800" b="1">
              <a:latin typeface="微软雅黑" pitchFamily="34" charset="-122"/>
              <a:ea typeface="微软雅黑" pitchFamily="34" charset="-122"/>
              <a:cs typeface="msgothic"/>
            </a:endParaRPr>
          </a:p>
        </p:txBody>
      </p:sp>
      <p:sp>
        <p:nvSpPr>
          <p:cNvPr id="904243" name="Text Box 12"/>
          <p:cNvSpPr txBox="1">
            <a:spLocks noChangeArrowheads="1"/>
          </p:cNvSpPr>
          <p:nvPr/>
        </p:nvSpPr>
        <p:spPr bwMode="auto">
          <a:xfrm>
            <a:off x="276225" y="4383088"/>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800" b="1">
                <a:latin typeface="微软雅黑" pitchFamily="34" charset="-122"/>
                <a:ea typeface="微软雅黑" pitchFamily="34" charset="-122"/>
                <a:cs typeface="msgothic"/>
              </a:rPr>
              <a:t>01014</a:t>
            </a:r>
            <a:endParaRPr lang="zh-CN" altLang="en-GB" sz="1800" b="1">
              <a:latin typeface="微软雅黑" pitchFamily="34" charset="-122"/>
              <a:ea typeface="微软雅黑" pitchFamily="34" charset="-122"/>
              <a:cs typeface="msgothic"/>
            </a:endParaRPr>
          </a:p>
        </p:txBody>
      </p:sp>
      <p:sp>
        <p:nvSpPr>
          <p:cNvPr id="904244" name="Text Box 12"/>
          <p:cNvSpPr txBox="1">
            <a:spLocks noChangeArrowheads="1"/>
          </p:cNvSpPr>
          <p:nvPr/>
        </p:nvSpPr>
        <p:spPr bwMode="auto">
          <a:xfrm>
            <a:off x="239713" y="4824413"/>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8000"/>
              </a:lnSpc>
            </a:pPr>
            <a:r>
              <a:rPr lang="en-GB" altLang="zh-CN" sz="1800" b="1">
                <a:latin typeface="微软雅黑" pitchFamily="34" charset="-122"/>
                <a:ea typeface="微软雅黑" pitchFamily="34" charset="-122"/>
                <a:cs typeface="msgothic"/>
              </a:rPr>
              <a:t>0101c</a:t>
            </a:r>
            <a:endParaRPr lang="zh-CN" altLang="en-GB" sz="1800" b="1">
              <a:latin typeface="微软雅黑" pitchFamily="34" charset="-122"/>
              <a:ea typeface="微软雅黑" pitchFamily="34" charset="-122"/>
              <a:cs typeface="msgothic"/>
            </a:endParaRPr>
          </a:p>
        </p:txBody>
      </p:sp>
      <p:sp>
        <p:nvSpPr>
          <p:cNvPr id="904245" name="Text Box 32"/>
          <p:cNvSpPr txBox="1">
            <a:spLocks noChangeArrowheads="1"/>
          </p:cNvSpPr>
          <p:nvPr/>
        </p:nvSpPr>
        <p:spPr bwMode="auto">
          <a:xfrm>
            <a:off x="3611563" y="5253038"/>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4000"/>
              </a:lnSpc>
            </a:pPr>
            <a:r>
              <a:rPr lang="en-GB" altLang="zh-CN" sz="1600" b="1">
                <a:latin typeface="微软雅黑" pitchFamily="34" charset="-122"/>
                <a:ea typeface="微软雅黑" pitchFamily="34" charset="-122"/>
                <a:cs typeface="msgothic"/>
              </a:rPr>
              <a:t>0x08049000</a:t>
            </a:r>
          </a:p>
        </p:txBody>
      </p:sp>
      <p:grpSp>
        <p:nvGrpSpPr>
          <p:cNvPr id="904252" name="Group 60"/>
          <p:cNvGrpSpPr>
            <a:grpSpLocks/>
          </p:cNvGrpSpPr>
          <p:nvPr/>
        </p:nvGrpSpPr>
        <p:grpSpPr bwMode="auto">
          <a:xfrm>
            <a:off x="7373938" y="2466975"/>
            <a:ext cx="1406525" cy="1320800"/>
            <a:chOff x="4645" y="1554"/>
            <a:chExt cx="886" cy="832"/>
          </a:xfrm>
        </p:grpSpPr>
        <p:sp>
          <p:nvSpPr>
            <p:cNvPr id="904248" name="TextBox 19"/>
            <p:cNvSpPr txBox="1">
              <a:spLocks noChangeArrowheads="1"/>
            </p:cNvSpPr>
            <p:nvPr/>
          </p:nvSpPr>
          <p:spPr bwMode="auto">
            <a:xfrm>
              <a:off x="5076" y="1593"/>
              <a:ext cx="4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kumimoji="1" lang="zh-CN" altLang="en-US" sz="2000" b="1">
                  <a:solidFill>
                    <a:srgbClr val="C00000"/>
                  </a:solidFill>
                  <a:latin typeface="微软雅黑" pitchFamily="34" charset="-122"/>
                  <a:ea typeface="微软雅黑" pitchFamily="34" charset="-122"/>
                </a:rPr>
                <a:t>空洞    页面</a:t>
              </a:r>
            </a:p>
          </p:txBody>
        </p:sp>
        <p:sp>
          <p:nvSpPr>
            <p:cNvPr id="904250" name="Line 58"/>
            <p:cNvSpPr>
              <a:spLocks noChangeShapeType="1"/>
            </p:cNvSpPr>
            <p:nvPr/>
          </p:nvSpPr>
          <p:spPr bwMode="auto">
            <a:xfrm flipH="1" flipV="1">
              <a:off x="4846" y="1554"/>
              <a:ext cx="246" cy="19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4251" name="Line 59"/>
            <p:cNvSpPr>
              <a:spLocks noChangeShapeType="1"/>
            </p:cNvSpPr>
            <p:nvPr/>
          </p:nvSpPr>
          <p:spPr bwMode="auto">
            <a:xfrm flipH="1">
              <a:off x="4645" y="1792"/>
              <a:ext cx="438" cy="594"/>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172870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4252"/>
                                        </p:tgtEl>
                                        <p:attrNameLst>
                                          <p:attrName>style.visibility</p:attrName>
                                        </p:attrNameLst>
                                      </p:cBhvr>
                                      <p:to>
                                        <p:strVal val="visible"/>
                                      </p:to>
                                    </p:set>
                                    <p:animEffect transition="in" filter="blinds(horizontal)">
                                      <p:cBhvr>
                                        <p:cTn id="7" dur="500"/>
                                        <p:tgtEl>
                                          <p:spTgt spid="904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4237">
                                            <p:txEl>
                                              <p:pRg st="0" end="0"/>
                                            </p:txEl>
                                          </p:spTgt>
                                        </p:tgtEl>
                                        <p:attrNameLst>
                                          <p:attrName>style.visibility</p:attrName>
                                        </p:attrNameLst>
                                      </p:cBhvr>
                                      <p:to>
                                        <p:strVal val="visible"/>
                                      </p:to>
                                    </p:set>
                                    <p:animEffect transition="in" filter="blinds(horizontal)">
                                      <p:cBhvr>
                                        <p:cTn id="12" dur="500"/>
                                        <p:tgtEl>
                                          <p:spTgt spid="9042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层次结构存储系统</a:t>
            </a:r>
          </a:p>
        </p:txBody>
      </p:sp>
      <p:sp>
        <p:nvSpPr>
          <p:cNvPr id="447491" name="Rectangle 3"/>
          <p:cNvSpPr>
            <a:spLocks noGrp="1" noChangeArrowheads="1"/>
          </p:cNvSpPr>
          <p:nvPr>
            <p:ph type="body" idx="4294967295"/>
          </p:nvPr>
        </p:nvSpPr>
        <p:spPr>
          <a:xfrm>
            <a:off x="250825" y="936625"/>
            <a:ext cx="8551863" cy="5427663"/>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执行指令过程中为何要访存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理解访存操作的大致过程及涉及到的部件</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了解层次化存储器系统的由来及构成</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与主存储器之间的连接及读写操作</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掌握</a:t>
            </a:r>
            <a:r>
              <a:rPr lang="en-US" altLang="zh-CN" sz="2400">
                <a:solidFill>
                  <a:srgbClr val="0000CC"/>
                </a:solidFill>
                <a:latin typeface="微软雅黑" pitchFamily="34" charset="-122"/>
                <a:ea typeface="微软雅黑" pitchFamily="34" charset="-122"/>
              </a:rPr>
              <a:t>Cache</a:t>
            </a:r>
            <a:r>
              <a:rPr lang="zh-CN" altLang="en-US" sz="2400">
                <a:solidFill>
                  <a:srgbClr val="0000CC"/>
                </a:solidFill>
                <a:latin typeface="微软雅黑" pitchFamily="34" charset="-122"/>
                <a:ea typeface="微软雅黑" pitchFamily="34" charset="-122"/>
              </a:rPr>
              <a:t>机制并理解其对程序性能的影响</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理解程序局部性的重要性并能开发局部性好的程序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了解虚拟存储管理的基本概念和实现原理</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理解访存操作完整过程以及所涉及到的部件之间的关联</a:t>
            </a:r>
          </a:p>
          <a:p>
            <a:pPr marL="1371600" lvl="2" indent="-457200">
              <a:lnSpc>
                <a:spcPct val="135000"/>
              </a:lnSpc>
              <a:spcBef>
                <a:spcPct val="0"/>
              </a:spcBef>
              <a:buSzTx/>
              <a:buFontTx/>
              <a:buNone/>
            </a:pPr>
            <a:r>
              <a:rPr lang="zh-CN" altLang="en-US" sz="2000">
                <a:solidFill>
                  <a:srgbClr val="006600"/>
                </a:solidFill>
                <a:latin typeface="微软雅黑" pitchFamily="34" charset="-122"/>
                <a:ea typeface="微软雅黑" pitchFamily="34" charset="-122"/>
              </a:rPr>
              <a:t>地址转换（查</a:t>
            </a:r>
            <a:r>
              <a:rPr lang="en-US" altLang="zh-CN" sz="2000">
                <a:solidFill>
                  <a:srgbClr val="006600"/>
                </a:solidFill>
                <a:latin typeface="微软雅黑" pitchFamily="34" charset="-122"/>
                <a:ea typeface="微软雅黑" pitchFamily="34" charset="-122"/>
              </a:rPr>
              <a:t>TLB</a:t>
            </a:r>
            <a:r>
              <a:rPr lang="zh-CN" altLang="en-US" sz="2000">
                <a:solidFill>
                  <a:srgbClr val="006600"/>
                </a:solidFill>
                <a:latin typeface="微软雅黑" pitchFamily="34" charset="-122"/>
                <a:ea typeface="微软雅黑" pitchFamily="34" charset="-122"/>
              </a:rPr>
              <a:t>、查页表）、访问</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、访问主存、读写磁盘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理解访存过程中硬件和操作系统之间的协调关系</a:t>
            </a:r>
            <a:endParaRPr lang="zh-CN" altLang="en-US" sz="240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idx="4294967295"/>
          </p:nvPr>
        </p:nvSpPr>
        <p:spPr>
          <a:xfrm>
            <a:off x="1254125" y="82550"/>
            <a:ext cx="6884988" cy="528638"/>
          </a:xfrm>
          <a:noFill/>
        </p:spPr>
        <p:txBody>
          <a:bodyPr/>
          <a:lstStyle/>
          <a:p>
            <a:pPr eaLnBrk="1" hangingPunct="1"/>
            <a:r>
              <a:rPr lang="zh-CN" altLang="en-US">
                <a:solidFill>
                  <a:srgbClr val="CC0000"/>
                </a:solidFill>
              </a:rPr>
              <a:t>逻辑地址转换为物理地址的过程</a:t>
            </a:r>
          </a:p>
        </p:txBody>
      </p:sp>
      <p:grpSp>
        <p:nvGrpSpPr>
          <p:cNvPr id="660483" name="Group 43"/>
          <p:cNvGrpSpPr>
            <a:grpSpLocks/>
          </p:cNvGrpSpPr>
          <p:nvPr/>
        </p:nvGrpSpPr>
        <p:grpSpPr bwMode="auto">
          <a:xfrm>
            <a:off x="546100" y="1223963"/>
            <a:ext cx="3479800" cy="925512"/>
            <a:chOff x="360" y="2194"/>
            <a:chExt cx="2192" cy="332"/>
          </a:xfrm>
        </p:grpSpPr>
        <p:sp>
          <p:nvSpPr>
            <p:cNvPr id="660484" name="Rectangle 44"/>
            <p:cNvSpPr>
              <a:spLocks noChangeArrowheads="1"/>
            </p:cNvSpPr>
            <p:nvPr/>
          </p:nvSpPr>
          <p:spPr bwMode="auto">
            <a:xfrm>
              <a:off x="737" y="2342"/>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485" name="Rectangle 45"/>
            <p:cNvSpPr>
              <a:spLocks noChangeArrowheads="1"/>
            </p:cNvSpPr>
            <p:nvPr/>
          </p:nvSpPr>
          <p:spPr bwMode="auto">
            <a:xfrm>
              <a:off x="360" y="2362"/>
              <a:ext cx="303" cy="10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VA</a:t>
              </a:r>
            </a:p>
          </p:txBody>
        </p:sp>
        <p:sp>
          <p:nvSpPr>
            <p:cNvPr id="660486" name="Rectangle 46"/>
            <p:cNvSpPr>
              <a:spLocks noChangeArrowheads="1"/>
            </p:cNvSpPr>
            <p:nvPr/>
          </p:nvSpPr>
          <p:spPr bwMode="auto">
            <a:xfrm>
              <a:off x="750" y="2362"/>
              <a:ext cx="711"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page no.</a:t>
              </a:r>
            </a:p>
          </p:txBody>
        </p:sp>
        <p:sp>
          <p:nvSpPr>
            <p:cNvPr id="660487" name="Rectangle 47"/>
            <p:cNvSpPr>
              <a:spLocks noChangeArrowheads="1"/>
            </p:cNvSpPr>
            <p:nvPr/>
          </p:nvSpPr>
          <p:spPr bwMode="auto">
            <a:xfrm>
              <a:off x="1978" y="2362"/>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488" name="Line 48"/>
            <p:cNvSpPr>
              <a:spLocks noChangeShapeType="1"/>
            </p:cNvSpPr>
            <p:nvPr/>
          </p:nvSpPr>
          <p:spPr bwMode="auto">
            <a:xfrm>
              <a:off x="1798" y="2342"/>
              <a:ext cx="0" cy="184"/>
            </a:xfrm>
            <a:prstGeom prst="line">
              <a:avLst/>
            </a:prstGeom>
            <a:noFill/>
            <a:ln w="12700">
              <a:solidFill>
                <a:schemeClr val="tx1"/>
              </a:solidFill>
              <a:round/>
              <a:headEnd/>
              <a:tailEnd/>
            </a:ln>
          </p:spPr>
          <p:txBody>
            <a:bodyPr wrap="none" anchor="ctr"/>
            <a:lstStyle/>
            <a:p>
              <a:endParaRPr lang="zh-CN" altLang="en-US"/>
            </a:p>
          </p:txBody>
        </p:sp>
        <p:sp>
          <p:nvSpPr>
            <p:cNvPr id="660489" name="Rectangle 49"/>
            <p:cNvSpPr>
              <a:spLocks noChangeArrowheads="1"/>
            </p:cNvSpPr>
            <p:nvPr/>
          </p:nvSpPr>
          <p:spPr bwMode="auto">
            <a:xfrm>
              <a:off x="2050" y="2194"/>
              <a:ext cx="240"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10</a:t>
              </a:r>
            </a:p>
          </p:txBody>
        </p:sp>
        <p:sp>
          <p:nvSpPr>
            <p:cNvPr id="660490" name="Line 50"/>
            <p:cNvSpPr>
              <a:spLocks noChangeShapeType="1"/>
            </p:cNvSpPr>
            <p:nvPr/>
          </p:nvSpPr>
          <p:spPr bwMode="auto">
            <a:xfrm>
              <a:off x="2290" y="2258"/>
              <a:ext cx="26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0491" name="Line 51"/>
            <p:cNvSpPr>
              <a:spLocks noChangeShapeType="1"/>
            </p:cNvSpPr>
            <p:nvPr/>
          </p:nvSpPr>
          <p:spPr bwMode="auto">
            <a:xfrm flipH="1">
              <a:off x="1793" y="2266"/>
              <a:ext cx="307"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0492" name="Group 52"/>
          <p:cNvGrpSpPr>
            <a:grpSpLocks/>
          </p:cNvGrpSpPr>
          <p:nvPr/>
        </p:nvGrpSpPr>
        <p:grpSpPr bwMode="auto">
          <a:xfrm>
            <a:off x="1547813" y="2159000"/>
            <a:ext cx="720725" cy="1963738"/>
            <a:chOff x="1009" y="2550"/>
            <a:chExt cx="454" cy="704"/>
          </a:xfrm>
        </p:grpSpPr>
        <p:sp>
          <p:nvSpPr>
            <p:cNvPr id="660493" name="Line 53"/>
            <p:cNvSpPr>
              <a:spLocks noChangeShapeType="1"/>
            </p:cNvSpPr>
            <p:nvPr/>
          </p:nvSpPr>
          <p:spPr bwMode="auto">
            <a:xfrm>
              <a:off x="1009" y="2550"/>
              <a:ext cx="0" cy="704"/>
            </a:xfrm>
            <a:prstGeom prst="line">
              <a:avLst/>
            </a:prstGeom>
            <a:noFill/>
            <a:ln w="28575">
              <a:solidFill>
                <a:srgbClr val="CC0000"/>
              </a:solidFill>
              <a:round/>
              <a:headEnd/>
              <a:tailEnd/>
            </a:ln>
          </p:spPr>
          <p:txBody>
            <a:bodyPr wrap="none" anchor="ctr"/>
            <a:lstStyle/>
            <a:p>
              <a:endParaRPr lang="zh-CN" altLang="en-US"/>
            </a:p>
          </p:txBody>
        </p:sp>
        <p:sp>
          <p:nvSpPr>
            <p:cNvPr id="660494" name="Line 54"/>
            <p:cNvSpPr>
              <a:spLocks noChangeShapeType="1"/>
            </p:cNvSpPr>
            <p:nvPr/>
          </p:nvSpPr>
          <p:spPr bwMode="auto">
            <a:xfrm flipV="1">
              <a:off x="1009" y="3254"/>
              <a:ext cx="454" cy="0"/>
            </a:xfrm>
            <a:prstGeom prst="line">
              <a:avLst/>
            </a:prstGeom>
            <a:noFill/>
            <a:ln w="28575">
              <a:solidFill>
                <a:srgbClr val="CC0000"/>
              </a:solidFill>
              <a:round/>
              <a:headEnd/>
              <a:tailEnd type="triangle" w="med" len="med"/>
            </a:ln>
          </p:spPr>
          <p:txBody>
            <a:bodyPr wrap="none" anchor="ctr"/>
            <a:lstStyle/>
            <a:p>
              <a:endParaRPr lang="zh-CN" altLang="en-US"/>
            </a:p>
          </p:txBody>
        </p:sp>
      </p:grpSp>
      <p:sp>
        <p:nvSpPr>
          <p:cNvPr id="660495" name="Rectangle 55"/>
          <p:cNvSpPr>
            <a:spLocks noChangeArrowheads="1"/>
          </p:cNvSpPr>
          <p:nvPr/>
        </p:nvSpPr>
        <p:spPr bwMode="auto">
          <a:xfrm>
            <a:off x="1533525" y="2365375"/>
            <a:ext cx="1143000" cy="3095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000" b="1">
                <a:solidFill>
                  <a:schemeClr val="accent1"/>
                </a:solidFill>
                <a:ea typeface="微软雅黑" pitchFamily="34" charset="-122"/>
              </a:rPr>
              <a:t>页表索引</a:t>
            </a:r>
          </a:p>
        </p:txBody>
      </p:sp>
      <p:sp>
        <p:nvSpPr>
          <p:cNvPr id="660497" name="Rectangle 57"/>
          <p:cNvSpPr>
            <a:spLocks noChangeArrowheads="1"/>
          </p:cNvSpPr>
          <p:nvPr/>
        </p:nvSpPr>
        <p:spPr bwMode="auto">
          <a:xfrm>
            <a:off x="219075" y="2941638"/>
            <a:ext cx="1189038" cy="581025"/>
          </a:xfrm>
          <a:prstGeom prst="rect">
            <a:avLst/>
          </a:prstGeom>
          <a:noFill/>
          <a:ln w="12700">
            <a:solidFill>
              <a:schemeClr val="tx1"/>
            </a:solidFill>
            <a:miter lim="800000"/>
            <a:headEnd/>
            <a:tailEnd/>
          </a:ln>
        </p:spPr>
        <p:txBody>
          <a:bodyPr lIns="63500" tIns="25400" rIns="63500" bIns="25400">
            <a:spAutoFit/>
          </a:bodyPr>
          <a:lstStyle/>
          <a:p>
            <a:pPr>
              <a:lnSpc>
                <a:spcPct val="85000"/>
              </a:lnSpc>
            </a:pPr>
            <a:r>
              <a:rPr lang="zh-CN" altLang="en-US" sz="2000" b="1">
                <a:solidFill>
                  <a:schemeClr val="accent1"/>
                </a:solidFill>
                <a:ea typeface="微软雅黑" pitchFamily="34" charset="-122"/>
              </a:rPr>
              <a:t>页表基址寄存器</a:t>
            </a:r>
          </a:p>
        </p:txBody>
      </p:sp>
      <p:sp>
        <p:nvSpPr>
          <p:cNvPr id="660498" name="Line 58"/>
          <p:cNvSpPr>
            <a:spLocks noChangeShapeType="1"/>
          </p:cNvSpPr>
          <p:nvPr/>
        </p:nvSpPr>
        <p:spPr bwMode="auto">
          <a:xfrm flipV="1">
            <a:off x="1149350" y="3279775"/>
            <a:ext cx="1147763"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660499" name="Line 62"/>
          <p:cNvSpPr>
            <a:spLocks noChangeShapeType="1"/>
          </p:cNvSpPr>
          <p:nvPr/>
        </p:nvSpPr>
        <p:spPr bwMode="auto">
          <a:xfrm>
            <a:off x="3402013" y="2168525"/>
            <a:ext cx="0" cy="334963"/>
          </a:xfrm>
          <a:prstGeom prst="line">
            <a:avLst/>
          </a:prstGeom>
          <a:noFill/>
          <a:ln w="28575">
            <a:solidFill>
              <a:srgbClr val="CC0000"/>
            </a:solidFill>
            <a:round/>
            <a:headEnd/>
            <a:tailEnd/>
          </a:ln>
        </p:spPr>
        <p:txBody>
          <a:bodyPr wrap="none" anchor="ctr"/>
          <a:lstStyle/>
          <a:p>
            <a:endParaRPr lang="zh-CN" altLang="en-US"/>
          </a:p>
        </p:txBody>
      </p:sp>
      <p:sp>
        <p:nvSpPr>
          <p:cNvPr id="660500" name="Line 63"/>
          <p:cNvSpPr>
            <a:spLocks noChangeShapeType="1"/>
          </p:cNvSpPr>
          <p:nvPr/>
        </p:nvSpPr>
        <p:spPr bwMode="auto">
          <a:xfrm>
            <a:off x="3408363" y="2514600"/>
            <a:ext cx="1635125" cy="0"/>
          </a:xfrm>
          <a:prstGeom prst="line">
            <a:avLst/>
          </a:prstGeom>
          <a:noFill/>
          <a:ln w="28575">
            <a:solidFill>
              <a:srgbClr val="CC0000"/>
            </a:solidFill>
            <a:round/>
            <a:headEnd/>
            <a:tailEnd/>
          </a:ln>
        </p:spPr>
        <p:txBody>
          <a:bodyPr wrap="none" anchor="ctr"/>
          <a:lstStyle/>
          <a:p>
            <a:endParaRPr lang="zh-CN" altLang="en-US"/>
          </a:p>
        </p:txBody>
      </p:sp>
      <p:sp>
        <p:nvSpPr>
          <p:cNvPr id="660501" name="Line 64"/>
          <p:cNvSpPr>
            <a:spLocks noChangeShapeType="1"/>
          </p:cNvSpPr>
          <p:nvPr/>
        </p:nvSpPr>
        <p:spPr bwMode="auto">
          <a:xfrm>
            <a:off x="5067300" y="2484438"/>
            <a:ext cx="0" cy="1349375"/>
          </a:xfrm>
          <a:prstGeom prst="line">
            <a:avLst/>
          </a:prstGeom>
          <a:noFill/>
          <a:ln w="28575">
            <a:solidFill>
              <a:srgbClr val="CC0000"/>
            </a:solidFill>
            <a:round/>
            <a:headEnd/>
            <a:tailEnd/>
          </a:ln>
        </p:spPr>
        <p:txBody>
          <a:bodyPr wrap="none" anchor="ctr"/>
          <a:lstStyle/>
          <a:p>
            <a:endParaRPr lang="zh-CN" altLang="en-US"/>
          </a:p>
        </p:txBody>
      </p:sp>
      <p:sp>
        <p:nvSpPr>
          <p:cNvPr id="660502" name="Line 65"/>
          <p:cNvSpPr>
            <a:spLocks noChangeShapeType="1"/>
          </p:cNvSpPr>
          <p:nvPr/>
        </p:nvSpPr>
        <p:spPr bwMode="auto">
          <a:xfrm>
            <a:off x="4211638" y="4238625"/>
            <a:ext cx="809625" cy="0"/>
          </a:xfrm>
          <a:prstGeom prst="line">
            <a:avLst/>
          </a:prstGeom>
          <a:noFill/>
          <a:ln w="28575">
            <a:solidFill>
              <a:srgbClr val="CC0000"/>
            </a:solidFill>
            <a:round/>
            <a:headEnd/>
            <a:tailEnd/>
          </a:ln>
        </p:spPr>
        <p:txBody>
          <a:bodyPr wrap="none" anchor="ctr"/>
          <a:lstStyle/>
          <a:p>
            <a:endParaRPr lang="zh-CN" altLang="en-US"/>
          </a:p>
        </p:txBody>
      </p:sp>
      <p:sp>
        <p:nvSpPr>
          <p:cNvPr id="660503" name="Line 66"/>
          <p:cNvSpPr>
            <a:spLocks noChangeShapeType="1"/>
          </p:cNvSpPr>
          <p:nvPr/>
        </p:nvSpPr>
        <p:spPr bwMode="auto">
          <a:xfrm>
            <a:off x="5021263" y="4244975"/>
            <a:ext cx="0" cy="939800"/>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660504" name="Group 67"/>
          <p:cNvGrpSpPr>
            <a:grpSpLocks/>
          </p:cNvGrpSpPr>
          <p:nvPr/>
        </p:nvGrpSpPr>
        <p:grpSpPr bwMode="auto">
          <a:xfrm>
            <a:off x="2298700" y="2808288"/>
            <a:ext cx="1892300" cy="3411537"/>
            <a:chOff x="1482" y="2762"/>
            <a:chExt cx="1192" cy="1223"/>
          </a:xfrm>
        </p:grpSpPr>
        <p:sp>
          <p:nvSpPr>
            <p:cNvPr id="660505" name="Line 68"/>
            <p:cNvSpPr>
              <a:spLocks noChangeShapeType="1"/>
            </p:cNvSpPr>
            <p:nvPr/>
          </p:nvSpPr>
          <p:spPr bwMode="auto">
            <a:xfrm>
              <a:off x="1482" y="2790"/>
              <a:ext cx="0" cy="1191"/>
            </a:xfrm>
            <a:prstGeom prst="line">
              <a:avLst/>
            </a:prstGeom>
            <a:noFill/>
            <a:ln w="28575">
              <a:solidFill>
                <a:schemeClr val="tx1"/>
              </a:solidFill>
              <a:round/>
              <a:headEnd/>
              <a:tailEnd/>
            </a:ln>
          </p:spPr>
          <p:txBody>
            <a:bodyPr wrap="none" anchor="ctr"/>
            <a:lstStyle/>
            <a:p>
              <a:endParaRPr lang="zh-CN" altLang="en-US"/>
            </a:p>
          </p:txBody>
        </p:sp>
        <p:sp>
          <p:nvSpPr>
            <p:cNvPr id="660506" name="Line 69"/>
            <p:cNvSpPr>
              <a:spLocks noChangeShapeType="1"/>
            </p:cNvSpPr>
            <p:nvPr/>
          </p:nvSpPr>
          <p:spPr bwMode="auto">
            <a:xfrm>
              <a:off x="2674" y="2790"/>
              <a:ext cx="0" cy="1195"/>
            </a:xfrm>
            <a:prstGeom prst="line">
              <a:avLst/>
            </a:prstGeom>
            <a:noFill/>
            <a:ln w="28575">
              <a:solidFill>
                <a:schemeClr val="tx1"/>
              </a:solidFill>
              <a:round/>
              <a:headEnd/>
              <a:tailEnd/>
            </a:ln>
          </p:spPr>
          <p:txBody>
            <a:bodyPr wrap="none" anchor="ctr"/>
            <a:lstStyle/>
            <a:p>
              <a:endParaRPr lang="zh-CN" altLang="en-US"/>
            </a:p>
          </p:txBody>
        </p:sp>
        <p:sp>
          <p:nvSpPr>
            <p:cNvPr id="660507" name="Line 70"/>
            <p:cNvSpPr>
              <a:spLocks noChangeShapeType="1"/>
            </p:cNvSpPr>
            <p:nvPr/>
          </p:nvSpPr>
          <p:spPr bwMode="auto">
            <a:xfrm>
              <a:off x="1486" y="2986"/>
              <a:ext cx="1183" cy="0"/>
            </a:xfrm>
            <a:prstGeom prst="line">
              <a:avLst/>
            </a:prstGeom>
            <a:noFill/>
            <a:ln w="28575">
              <a:solidFill>
                <a:schemeClr val="tx1"/>
              </a:solidFill>
              <a:round/>
              <a:headEnd/>
              <a:tailEnd/>
            </a:ln>
          </p:spPr>
          <p:txBody>
            <a:bodyPr wrap="none" anchor="ctr"/>
            <a:lstStyle/>
            <a:p>
              <a:endParaRPr lang="zh-CN" altLang="en-US"/>
            </a:p>
          </p:txBody>
        </p:sp>
        <p:sp>
          <p:nvSpPr>
            <p:cNvPr id="660508" name="Line 71"/>
            <p:cNvSpPr>
              <a:spLocks noChangeShapeType="1"/>
            </p:cNvSpPr>
            <p:nvPr/>
          </p:nvSpPr>
          <p:spPr bwMode="auto">
            <a:xfrm>
              <a:off x="1486" y="3170"/>
              <a:ext cx="1183" cy="0"/>
            </a:xfrm>
            <a:prstGeom prst="line">
              <a:avLst/>
            </a:prstGeom>
            <a:noFill/>
            <a:ln w="28575">
              <a:solidFill>
                <a:schemeClr val="tx1"/>
              </a:solidFill>
              <a:round/>
              <a:headEnd/>
              <a:tailEnd/>
            </a:ln>
          </p:spPr>
          <p:txBody>
            <a:bodyPr wrap="none" anchor="ctr"/>
            <a:lstStyle/>
            <a:p>
              <a:endParaRPr lang="zh-CN" altLang="en-US"/>
            </a:p>
          </p:txBody>
        </p:sp>
        <p:sp>
          <p:nvSpPr>
            <p:cNvPr id="660509" name="Line 72"/>
            <p:cNvSpPr>
              <a:spLocks noChangeShapeType="1"/>
            </p:cNvSpPr>
            <p:nvPr/>
          </p:nvSpPr>
          <p:spPr bwMode="auto">
            <a:xfrm>
              <a:off x="1486" y="3386"/>
              <a:ext cx="1183" cy="0"/>
            </a:xfrm>
            <a:prstGeom prst="line">
              <a:avLst/>
            </a:prstGeom>
            <a:noFill/>
            <a:ln w="28575">
              <a:solidFill>
                <a:schemeClr val="tx1"/>
              </a:solidFill>
              <a:round/>
              <a:headEnd/>
              <a:tailEnd/>
            </a:ln>
          </p:spPr>
          <p:txBody>
            <a:bodyPr wrap="none" anchor="ctr"/>
            <a:lstStyle/>
            <a:p>
              <a:endParaRPr lang="zh-CN" altLang="en-US"/>
            </a:p>
          </p:txBody>
        </p:sp>
        <p:sp>
          <p:nvSpPr>
            <p:cNvPr id="660510" name="Line 73"/>
            <p:cNvSpPr>
              <a:spLocks noChangeShapeType="1"/>
            </p:cNvSpPr>
            <p:nvPr/>
          </p:nvSpPr>
          <p:spPr bwMode="auto">
            <a:xfrm>
              <a:off x="1486" y="3530"/>
              <a:ext cx="1183" cy="0"/>
            </a:xfrm>
            <a:prstGeom prst="line">
              <a:avLst/>
            </a:prstGeom>
            <a:noFill/>
            <a:ln w="28575">
              <a:solidFill>
                <a:schemeClr val="tx1"/>
              </a:solidFill>
              <a:round/>
              <a:headEnd/>
              <a:tailEnd/>
            </a:ln>
          </p:spPr>
          <p:txBody>
            <a:bodyPr wrap="none" anchor="ctr"/>
            <a:lstStyle/>
            <a:p>
              <a:endParaRPr lang="zh-CN" altLang="en-US"/>
            </a:p>
          </p:txBody>
        </p:sp>
        <p:sp>
          <p:nvSpPr>
            <p:cNvPr id="660511" name="Line 74"/>
            <p:cNvSpPr>
              <a:spLocks noChangeShapeType="1"/>
            </p:cNvSpPr>
            <p:nvPr/>
          </p:nvSpPr>
          <p:spPr bwMode="auto">
            <a:xfrm>
              <a:off x="1716"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2" name="Line 75"/>
            <p:cNvSpPr>
              <a:spLocks noChangeShapeType="1"/>
            </p:cNvSpPr>
            <p:nvPr/>
          </p:nvSpPr>
          <p:spPr bwMode="auto">
            <a:xfrm>
              <a:off x="2204"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3" name="Rectangle 76"/>
            <p:cNvSpPr>
              <a:spLocks noChangeArrowheads="1"/>
            </p:cNvSpPr>
            <p:nvPr/>
          </p:nvSpPr>
          <p:spPr bwMode="auto">
            <a:xfrm>
              <a:off x="1581" y="2762"/>
              <a:ext cx="87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i="1">
                  <a:solidFill>
                    <a:srgbClr val="CC0000"/>
                  </a:solidFill>
                  <a:latin typeface="微软雅黑" pitchFamily="34" charset="-122"/>
                  <a:ea typeface="微软雅黑" pitchFamily="34" charset="-122"/>
                </a:rPr>
                <a:t>Page Table</a:t>
              </a:r>
            </a:p>
          </p:txBody>
        </p:sp>
        <p:sp>
          <p:nvSpPr>
            <p:cNvPr id="660514" name="Rectangle 77"/>
            <p:cNvSpPr>
              <a:spLocks noChangeArrowheads="1"/>
            </p:cNvSpPr>
            <p:nvPr/>
          </p:nvSpPr>
          <p:spPr bwMode="auto">
            <a:xfrm>
              <a:off x="1500" y="3194"/>
              <a:ext cx="183"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V</a:t>
              </a:r>
            </a:p>
          </p:txBody>
        </p:sp>
        <p:sp>
          <p:nvSpPr>
            <p:cNvPr id="660515" name="Rectangle 78"/>
            <p:cNvSpPr>
              <a:spLocks noChangeArrowheads="1"/>
            </p:cNvSpPr>
            <p:nvPr/>
          </p:nvSpPr>
          <p:spPr bwMode="auto">
            <a:xfrm>
              <a:off x="1725" y="3138"/>
              <a:ext cx="482" cy="235"/>
            </a:xfrm>
            <a:prstGeom prst="rect">
              <a:avLst/>
            </a:prstGeom>
            <a:noFill/>
            <a:ln w="12700">
              <a:noFill/>
              <a:miter lim="800000"/>
              <a:headEnd/>
              <a:tailEnd/>
            </a:ln>
          </p:spPr>
          <p:txBody>
            <a:bodyPr wrap="none" lIns="63500" tIns="25400" rIns="63500" bIns="25400">
              <a:spAutoFit/>
            </a:bodyPr>
            <a:lstStyle/>
            <a:p>
              <a:pPr>
                <a:lnSpc>
                  <a:spcPct val="90000"/>
                </a:lnSpc>
              </a:pPr>
              <a:endParaRPr lang="en-US" altLang="zh-CN" sz="1400" b="1">
                <a:solidFill>
                  <a:srgbClr val="0000FF"/>
                </a:solidFill>
                <a:ea typeface="宋体" pitchFamily="2" charset="-122"/>
              </a:endParaRPr>
            </a:p>
            <a:p>
              <a:pPr>
                <a:lnSpc>
                  <a:spcPct val="90000"/>
                </a:lnSpc>
              </a:pPr>
              <a:r>
                <a:rPr lang="en-US" altLang="zh-CN" sz="1500" b="1">
                  <a:solidFill>
                    <a:srgbClr val="0000FF"/>
                  </a:solidFill>
                  <a:latin typeface="微软雅黑" pitchFamily="34" charset="-122"/>
                  <a:ea typeface="微软雅黑" pitchFamily="34" charset="-122"/>
                </a:rPr>
                <a:t>Access</a:t>
              </a:r>
            </a:p>
            <a:p>
              <a:pPr>
                <a:lnSpc>
                  <a:spcPct val="90000"/>
                </a:lnSpc>
              </a:pPr>
              <a:r>
                <a:rPr lang="en-US" altLang="zh-CN" sz="1500" b="1">
                  <a:solidFill>
                    <a:srgbClr val="0000FF"/>
                  </a:solidFill>
                  <a:latin typeface="微软雅黑" pitchFamily="34" charset="-122"/>
                  <a:ea typeface="微软雅黑" pitchFamily="34" charset="-122"/>
                </a:rPr>
                <a:t>Rights</a:t>
              </a:r>
            </a:p>
          </p:txBody>
        </p:sp>
        <p:sp>
          <p:nvSpPr>
            <p:cNvPr id="660516" name="Rectangle 79"/>
            <p:cNvSpPr>
              <a:spLocks noChangeArrowheads="1"/>
            </p:cNvSpPr>
            <p:nvPr/>
          </p:nvSpPr>
          <p:spPr bwMode="auto">
            <a:xfrm>
              <a:off x="2294" y="3210"/>
              <a:ext cx="34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PF#</a:t>
              </a:r>
            </a:p>
          </p:txBody>
        </p:sp>
        <p:sp>
          <p:nvSpPr>
            <p:cNvPr id="660517" name="Rectangle 80"/>
            <p:cNvSpPr>
              <a:spLocks noChangeArrowheads="1"/>
            </p:cNvSpPr>
            <p:nvPr/>
          </p:nvSpPr>
          <p:spPr bwMode="auto">
            <a:xfrm>
              <a:off x="1563" y="3634"/>
              <a:ext cx="992" cy="106"/>
            </a:xfrm>
            <a:prstGeom prst="rect">
              <a:avLst/>
            </a:prstGeom>
            <a:noFill/>
            <a:ln w="12700">
              <a:noFill/>
              <a:miter lim="800000"/>
              <a:headEnd/>
              <a:tailEnd/>
            </a:ln>
          </p:spPr>
          <p:txBody>
            <a:bodyPr wrap="none" lIns="63500" tIns="25400" rIns="63500" bIns="25400">
              <a:spAutoFit/>
            </a:bodyPr>
            <a:lstStyle/>
            <a:p>
              <a:pPr algn="ctr">
                <a:lnSpc>
                  <a:spcPct val="85000"/>
                </a:lnSpc>
              </a:pPr>
              <a:r>
                <a:rPr lang="zh-CN" altLang="en-US" sz="1900" b="1">
                  <a:solidFill>
                    <a:schemeClr val="accent1"/>
                  </a:solidFill>
                  <a:ea typeface="微软雅黑" pitchFamily="34" charset="-122"/>
                </a:rPr>
                <a:t>页表位于主存</a:t>
              </a:r>
            </a:p>
          </p:txBody>
        </p:sp>
      </p:grpSp>
      <p:grpSp>
        <p:nvGrpSpPr>
          <p:cNvPr id="660518" name="Group 82"/>
          <p:cNvGrpSpPr>
            <a:grpSpLocks/>
          </p:cNvGrpSpPr>
          <p:nvPr/>
        </p:nvGrpSpPr>
        <p:grpSpPr bwMode="auto">
          <a:xfrm>
            <a:off x="4437063" y="5153025"/>
            <a:ext cx="3527425" cy="512763"/>
            <a:chOff x="2820" y="3618"/>
            <a:chExt cx="2222" cy="184"/>
          </a:xfrm>
        </p:grpSpPr>
        <p:sp>
          <p:nvSpPr>
            <p:cNvPr id="660519" name="Rectangle 83"/>
            <p:cNvSpPr>
              <a:spLocks noChangeArrowheads="1"/>
            </p:cNvSpPr>
            <p:nvPr/>
          </p:nvSpPr>
          <p:spPr bwMode="auto">
            <a:xfrm>
              <a:off x="2820" y="3618"/>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520" name="Rectangle 84"/>
            <p:cNvSpPr>
              <a:spLocks noChangeArrowheads="1"/>
            </p:cNvSpPr>
            <p:nvPr/>
          </p:nvSpPr>
          <p:spPr bwMode="auto">
            <a:xfrm>
              <a:off x="2834" y="3638"/>
              <a:ext cx="778"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frame no.</a:t>
              </a:r>
            </a:p>
          </p:txBody>
        </p:sp>
        <p:sp>
          <p:nvSpPr>
            <p:cNvPr id="660521" name="Rectangle 85"/>
            <p:cNvSpPr>
              <a:spLocks noChangeArrowheads="1"/>
            </p:cNvSpPr>
            <p:nvPr/>
          </p:nvSpPr>
          <p:spPr bwMode="auto">
            <a:xfrm>
              <a:off x="4062" y="3638"/>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522" name="Line 86"/>
            <p:cNvSpPr>
              <a:spLocks noChangeShapeType="1"/>
            </p:cNvSpPr>
            <p:nvPr/>
          </p:nvSpPr>
          <p:spPr bwMode="auto">
            <a:xfrm>
              <a:off x="3881" y="3618"/>
              <a:ext cx="0" cy="184"/>
            </a:xfrm>
            <a:prstGeom prst="line">
              <a:avLst/>
            </a:prstGeom>
            <a:noFill/>
            <a:ln w="12700">
              <a:solidFill>
                <a:schemeClr val="tx1"/>
              </a:solidFill>
              <a:round/>
              <a:headEnd/>
              <a:tailEnd/>
            </a:ln>
          </p:spPr>
          <p:txBody>
            <a:bodyPr wrap="none" anchor="ctr"/>
            <a:lstStyle/>
            <a:p>
              <a:endParaRPr lang="zh-CN" altLang="en-US"/>
            </a:p>
          </p:txBody>
        </p:sp>
        <p:sp>
          <p:nvSpPr>
            <p:cNvPr id="660523" name="Rectangle 87"/>
            <p:cNvSpPr>
              <a:spLocks noChangeArrowheads="1"/>
            </p:cNvSpPr>
            <p:nvPr/>
          </p:nvSpPr>
          <p:spPr bwMode="auto">
            <a:xfrm>
              <a:off x="4748" y="3640"/>
              <a:ext cx="294" cy="10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PA</a:t>
              </a:r>
            </a:p>
          </p:txBody>
        </p:sp>
      </p:grpSp>
      <p:sp>
        <p:nvSpPr>
          <p:cNvPr id="660524" name="Text Box 89"/>
          <p:cNvSpPr txBox="1">
            <a:spLocks noChangeArrowheads="1"/>
          </p:cNvSpPr>
          <p:nvPr/>
        </p:nvSpPr>
        <p:spPr bwMode="auto">
          <a:xfrm>
            <a:off x="5584825" y="1733550"/>
            <a:ext cx="2938463" cy="1949450"/>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a:t>
            </a:r>
            <a:r>
              <a:rPr kumimoji="1" lang="en-US" altLang="zh-CN" sz="2000" b="1">
                <a:solidFill>
                  <a:srgbClr val="006600"/>
                </a:solidFill>
                <a:latin typeface="微软雅黑" pitchFamily="34" charset="-122"/>
                <a:ea typeface="微软雅黑" pitchFamily="34" charset="-122"/>
                <a:cs typeface="Arial" pitchFamily="34" charset="0"/>
              </a:rPr>
              <a:t>V=0</a:t>
            </a:r>
            <a:r>
              <a:rPr kumimoji="1" lang="zh-CN" altLang="en-US" sz="2000" b="1">
                <a:solidFill>
                  <a:srgbClr val="006600"/>
                </a:solidFill>
                <a:latin typeface="微软雅黑" pitchFamily="34" charset="-122"/>
                <a:ea typeface="微软雅黑" pitchFamily="34" charset="-122"/>
                <a:cs typeface="Arial" pitchFamily="34" charset="0"/>
              </a:rPr>
              <a:t>时，发生缺页</a:t>
            </a:r>
          </a:p>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当读写操作不符合存取权限（</a:t>
            </a:r>
            <a:r>
              <a:rPr kumimoji="1" lang="en-US" altLang="zh-CN" sz="2000" b="1">
                <a:solidFill>
                  <a:srgbClr val="006600"/>
                </a:solidFill>
                <a:latin typeface="微软雅黑" pitchFamily="34" charset="-122"/>
                <a:ea typeface="微软雅黑" pitchFamily="34" charset="-122"/>
                <a:cs typeface="Arial" pitchFamily="34" charset="0"/>
              </a:rPr>
              <a:t>Access Right</a:t>
            </a:r>
            <a:r>
              <a:rPr kumimoji="1" lang="zh-CN" altLang="en-US" sz="2000" b="1">
                <a:solidFill>
                  <a:srgbClr val="006600"/>
                </a:solidFill>
                <a:latin typeface="微软雅黑" pitchFamily="34" charset="-122"/>
                <a:ea typeface="微软雅黑" pitchFamily="34" charset="-122"/>
                <a:cs typeface="Arial" pitchFamily="34" charset="0"/>
              </a:rPr>
              <a:t>）时，发生保护违例</a:t>
            </a:r>
            <a:endParaRPr kumimoji="1" lang="en-US" altLang="zh-CN" sz="2000" b="1">
              <a:solidFill>
                <a:srgbClr val="006600"/>
              </a:solidFill>
              <a:latin typeface="微软雅黑" pitchFamily="34" charset="-122"/>
              <a:ea typeface="微软雅黑" pitchFamily="34" charset="-122"/>
              <a:cs typeface="Arial" pitchFamily="34" charset="0"/>
            </a:endParaRPr>
          </a:p>
          <a:p>
            <a:pPr eaLnBrk="1" hangingPunct="1">
              <a:spcBef>
                <a:spcPct val="20000"/>
              </a:spcBef>
            </a:pPr>
            <a:r>
              <a:rPr kumimoji="1" lang="en-US" altLang="zh-CN" sz="2000" b="1">
                <a:solidFill>
                  <a:srgbClr val="006600"/>
                </a:solidFill>
                <a:latin typeface="微软雅黑" pitchFamily="34" charset="-122"/>
                <a:ea typeface="微软雅黑" pitchFamily="34" charset="-122"/>
                <a:cs typeface="Arial" pitchFamily="34" charset="0"/>
              </a:rPr>
              <a:t>PF#</a:t>
            </a:r>
            <a:r>
              <a:rPr kumimoji="1" lang="zh-CN" altLang="en-US" sz="2000" b="1">
                <a:solidFill>
                  <a:srgbClr val="006600"/>
                </a:solidFill>
                <a:latin typeface="微软雅黑" pitchFamily="34" charset="-122"/>
                <a:ea typeface="微软雅黑" pitchFamily="34" charset="-122"/>
                <a:cs typeface="Arial" pitchFamily="34" charset="0"/>
              </a:rPr>
              <a:t>为对应的物理页号（页框号或实页号）</a:t>
            </a:r>
          </a:p>
        </p:txBody>
      </p:sp>
      <p:sp>
        <p:nvSpPr>
          <p:cNvPr id="660525" name="Line 90"/>
          <p:cNvSpPr>
            <a:spLocks noChangeShapeType="1"/>
          </p:cNvSpPr>
          <p:nvPr/>
        </p:nvSpPr>
        <p:spPr bwMode="auto">
          <a:xfrm flipH="1">
            <a:off x="2516188" y="1912938"/>
            <a:ext cx="3060700" cy="20129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6" name="Line 91"/>
          <p:cNvSpPr>
            <a:spLocks noChangeShapeType="1"/>
          </p:cNvSpPr>
          <p:nvPr/>
        </p:nvSpPr>
        <p:spPr bwMode="auto">
          <a:xfrm flipH="1">
            <a:off x="3257550" y="2368550"/>
            <a:ext cx="2295525" cy="160020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7" name="Line 91"/>
          <p:cNvSpPr>
            <a:spLocks noChangeShapeType="1"/>
          </p:cNvSpPr>
          <p:nvPr/>
        </p:nvSpPr>
        <p:spPr bwMode="auto">
          <a:xfrm flipH="1">
            <a:off x="4032250" y="2998788"/>
            <a:ext cx="1492250" cy="10604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8" name="Line 48"/>
          <p:cNvSpPr>
            <a:spLocks noChangeShapeType="1"/>
          </p:cNvSpPr>
          <p:nvPr/>
        </p:nvSpPr>
        <p:spPr bwMode="auto">
          <a:xfrm>
            <a:off x="5067300" y="3833813"/>
            <a:ext cx="1709738" cy="0"/>
          </a:xfrm>
          <a:prstGeom prst="line">
            <a:avLst/>
          </a:prstGeom>
          <a:noFill/>
          <a:ln w="28575">
            <a:solidFill>
              <a:srgbClr val="CC3300"/>
            </a:solidFill>
            <a:round/>
            <a:headEnd/>
            <a:tailEnd/>
          </a:ln>
          <a:effectLst/>
        </p:spPr>
        <p:txBody>
          <a:bodyPr lIns="0" tIns="0" rIns="0" bIns="0">
            <a:spAutoFit/>
          </a:bodyPr>
          <a:lstStyle/>
          <a:p>
            <a:endParaRPr lang="zh-CN" altLang="en-US"/>
          </a:p>
        </p:txBody>
      </p:sp>
      <p:sp>
        <p:nvSpPr>
          <p:cNvPr id="660529" name="Line 49"/>
          <p:cNvSpPr>
            <a:spLocks noChangeShapeType="1"/>
          </p:cNvSpPr>
          <p:nvPr/>
        </p:nvSpPr>
        <p:spPr bwMode="auto">
          <a:xfrm>
            <a:off x="6777038" y="3833813"/>
            <a:ext cx="0" cy="1350962"/>
          </a:xfrm>
          <a:prstGeom prst="line">
            <a:avLst/>
          </a:prstGeom>
          <a:noFill/>
          <a:ln w="28575">
            <a:solidFill>
              <a:srgbClr val="CC3300"/>
            </a:solidFill>
            <a:round/>
            <a:headEnd/>
            <a:tailEnd type="triangle" w="med" len="med"/>
          </a:ln>
          <a:effectLst/>
        </p:spPr>
        <p:txBody>
          <a:bodyPr lIns="0" tIns="0" rIns="0" bIns="0">
            <a:spAutoFit/>
          </a:bodyPr>
          <a:lstStyle/>
          <a:p>
            <a:endParaRPr lang="zh-CN" altLang="en-US"/>
          </a:p>
        </p:txBody>
      </p:sp>
      <p:sp>
        <p:nvSpPr>
          <p:cNvPr id="660530" name="Rectangle 50"/>
          <p:cNvSpPr>
            <a:spLocks noChangeArrowheads="1"/>
          </p:cNvSpPr>
          <p:nvPr/>
        </p:nvSpPr>
        <p:spPr bwMode="auto">
          <a:xfrm>
            <a:off x="4476750" y="1036638"/>
            <a:ext cx="2246313" cy="396875"/>
          </a:xfrm>
          <a:prstGeom prst="rect">
            <a:avLst/>
          </a:prstGeom>
          <a:noFill/>
          <a:ln w="50800">
            <a:noFill/>
            <a:miter lim="800000"/>
            <a:headEnd/>
            <a:tailEnd/>
          </a:ln>
          <a:effectLst/>
        </p:spPr>
        <p:txBody>
          <a:bodyPr wrap="none">
            <a:spAutoFit/>
          </a:bodyPr>
          <a:lstStyle/>
          <a:p>
            <a:r>
              <a:rPr lang="en-US" altLang="zh-CN" sz="2000" b="1">
                <a:latin typeface="微软雅黑" pitchFamily="34" charset="-122"/>
                <a:ea typeface="微软雅黑" pitchFamily="34" charset="-122"/>
              </a:rPr>
              <a:t>disp</a:t>
            </a:r>
            <a:r>
              <a:rPr lang="zh-CN" altLang="en-US" sz="2000" b="1">
                <a:latin typeface="微软雅黑" pitchFamily="34" charset="-122"/>
                <a:ea typeface="微软雅黑" pitchFamily="34" charset="-122"/>
              </a:rPr>
              <a:t>为页内偏移量</a:t>
            </a:r>
          </a:p>
        </p:txBody>
      </p:sp>
      <p:sp>
        <p:nvSpPr>
          <p:cNvPr id="660531" name="Text Box 51"/>
          <p:cNvSpPr txBox="1">
            <a:spLocks noChangeArrowheads="1"/>
          </p:cNvSpPr>
          <p:nvPr/>
        </p:nvSpPr>
        <p:spPr bwMode="auto">
          <a:xfrm>
            <a:off x="7345363" y="2671763"/>
            <a:ext cx="1493837" cy="457200"/>
          </a:xfrm>
          <a:prstGeom prst="rect">
            <a:avLst/>
          </a:prstGeom>
          <a:noFill/>
          <a:ln w="50800">
            <a:noFill/>
            <a:miter lim="800000"/>
            <a:headEnd/>
            <a:tailEnd/>
          </a:ln>
          <a:effectLst/>
        </p:spPr>
        <p:txBody>
          <a:bodyPr>
            <a:spAutoFit/>
          </a:bodyPr>
          <a:lstStyle/>
          <a:p>
            <a:pPr>
              <a:spcBef>
                <a:spcPct val="50000"/>
              </a:spcBef>
            </a:pPr>
            <a:r>
              <a:rPr lang="zh-CN" altLang="en-US" sz="2400" b="1">
                <a:solidFill>
                  <a:srgbClr val="A50021"/>
                </a:solidFill>
                <a:latin typeface="微软雅黑" pitchFamily="34" charset="-122"/>
                <a:ea typeface="微软雅黑" pitchFamily="34" charset="-122"/>
              </a:rPr>
              <a:t>访问越权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524">
                                            <p:txEl>
                                              <p:pRg st="0" end="0"/>
                                            </p:txEl>
                                          </p:spTgt>
                                        </p:tgtEl>
                                        <p:attrNameLst>
                                          <p:attrName>style.visibility</p:attrName>
                                        </p:attrNameLst>
                                      </p:cBhvr>
                                      <p:to>
                                        <p:strVal val="visible"/>
                                      </p:to>
                                    </p:set>
                                    <p:animEffect transition="in" filter="blinds(horizontal)">
                                      <p:cBhvr>
                                        <p:cTn id="7" dur="500"/>
                                        <p:tgtEl>
                                          <p:spTgt spid="660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0525"/>
                                        </p:tgtEl>
                                        <p:attrNameLst>
                                          <p:attrName>style.visibility</p:attrName>
                                        </p:attrNameLst>
                                      </p:cBhvr>
                                      <p:to>
                                        <p:strVal val="visible"/>
                                      </p:to>
                                    </p:set>
                                    <p:animEffect transition="in" filter="blinds(horizontal)">
                                      <p:cBhvr>
                                        <p:cTn id="12" dur="500"/>
                                        <p:tgtEl>
                                          <p:spTgt spid="6605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0524">
                                            <p:txEl>
                                              <p:pRg st="1" end="1"/>
                                            </p:txEl>
                                          </p:spTgt>
                                        </p:tgtEl>
                                        <p:attrNameLst>
                                          <p:attrName>style.visibility</p:attrName>
                                        </p:attrNameLst>
                                      </p:cBhvr>
                                      <p:to>
                                        <p:strVal val="visible"/>
                                      </p:to>
                                    </p:set>
                                    <p:animEffect transition="in" filter="blinds(horizontal)">
                                      <p:cBhvr>
                                        <p:cTn id="17" dur="500"/>
                                        <p:tgtEl>
                                          <p:spTgt spid="6605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0526"/>
                                        </p:tgtEl>
                                        <p:attrNameLst>
                                          <p:attrName>style.visibility</p:attrName>
                                        </p:attrNameLst>
                                      </p:cBhvr>
                                      <p:to>
                                        <p:strVal val="visible"/>
                                      </p:to>
                                    </p:set>
                                    <p:animEffect transition="in" filter="blinds(horizontal)">
                                      <p:cBhvr>
                                        <p:cTn id="22" dur="500"/>
                                        <p:tgtEl>
                                          <p:spTgt spid="6605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0531"/>
                                        </p:tgtEl>
                                        <p:attrNameLst>
                                          <p:attrName>style.visibility</p:attrName>
                                        </p:attrNameLst>
                                      </p:cBhvr>
                                      <p:to>
                                        <p:strVal val="visible"/>
                                      </p:to>
                                    </p:set>
                                    <p:animEffect transition="in" filter="blinds(horizontal)">
                                      <p:cBhvr>
                                        <p:cTn id="27" dur="500"/>
                                        <p:tgtEl>
                                          <p:spTgt spid="6605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0524">
                                            <p:txEl>
                                              <p:pRg st="2" end="2"/>
                                            </p:txEl>
                                          </p:spTgt>
                                        </p:tgtEl>
                                        <p:attrNameLst>
                                          <p:attrName>style.visibility</p:attrName>
                                        </p:attrNameLst>
                                      </p:cBhvr>
                                      <p:to>
                                        <p:strVal val="visible"/>
                                      </p:to>
                                    </p:set>
                                    <p:animEffect transition="in" filter="blinds(horizontal)">
                                      <p:cBhvr>
                                        <p:cTn id="32" dur="500"/>
                                        <p:tgtEl>
                                          <p:spTgt spid="66052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0527"/>
                                        </p:tgtEl>
                                        <p:attrNameLst>
                                          <p:attrName>style.visibility</p:attrName>
                                        </p:attrNameLst>
                                      </p:cBhvr>
                                      <p:to>
                                        <p:strVal val="visible"/>
                                      </p:to>
                                    </p:set>
                                    <p:animEffect transition="in" filter="blinds(horizontal)">
                                      <p:cBhvr>
                                        <p:cTn id="37" dur="500"/>
                                        <p:tgtEl>
                                          <p:spTgt spid="66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25" grpId="0" animBg="1"/>
      <p:bldP spid="660526" grpId="0" animBg="1"/>
      <p:bldP spid="660527" grpId="0" animBg="1"/>
      <p:bldP spid="6605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idx="4294967295"/>
          </p:nvPr>
        </p:nvSpPr>
        <p:spPr>
          <a:xfrm>
            <a:off x="1300163" y="98425"/>
            <a:ext cx="5838825" cy="538163"/>
          </a:xfrm>
          <a:noFill/>
        </p:spPr>
        <p:txBody>
          <a:bodyPr wrap="none"/>
          <a:lstStyle/>
          <a:p>
            <a:pPr eaLnBrk="1" hangingPunct="1"/>
            <a:r>
              <a:rPr lang="zh-CN" altLang="en-US">
                <a:solidFill>
                  <a:srgbClr val="CC0000"/>
                </a:solidFill>
              </a:rPr>
              <a:t>信息访问中可能出现的异常情况</a:t>
            </a:r>
          </a:p>
        </p:txBody>
      </p:sp>
      <p:sp>
        <p:nvSpPr>
          <p:cNvPr id="514051" name="Rectangle 3"/>
          <p:cNvSpPr>
            <a:spLocks noChangeArrowheads="1"/>
          </p:cNvSpPr>
          <p:nvPr/>
        </p:nvSpPr>
        <p:spPr bwMode="auto">
          <a:xfrm>
            <a:off x="239713" y="868363"/>
            <a:ext cx="8761412" cy="5422900"/>
          </a:xfrm>
          <a:prstGeom prst="rect">
            <a:avLst/>
          </a:prstGeom>
          <a:noFill/>
          <a:ln w="12700">
            <a:noFill/>
            <a:miter lim="800000"/>
            <a:headEnd/>
            <a:tailEnd/>
          </a:ln>
        </p:spPr>
        <p:txBody>
          <a:bodyPr lIns="63500" tIns="25400" rIns="63500" bIns="25400">
            <a:spAutoFit/>
          </a:bodyPr>
          <a:lstStyle/>
          <a:p>
            <a:pPr>
              <a:lnSpc>
                <a:spcPct val="115000"/>
              </a:lnSpc>
              <a:spcBef>
                <a:spcPct val="15000"/>
              </a:spcBef>
            </a:pPr>
            <a:r>
              <a:rPr lang="zh-CN" altLang="en-US" sz="2000" b="1" dirty="0">
                <a:latin typeface="微软雅黑" pitchFamily="34" charset="-122"/>
                <a:ea typeface="微软雅黑" pitchFamily="34" charset="-122"/>
              </a:rPr>
              <a:t>可能有两种异常情况：</a:t>
            </a:r>
          </a:p>
          <a:p>
            <a:pPr>
              <a:lnSpc>
                <a:spcPct val="115000"/>
              </a:lnSpc>
              <a:spcBef>
                <a:spcPct val="15000"/>
              </a:spcBef>
            </a:pP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）缺页（ </a:t>
            </a:r>
            <a:r>
              <a:rPr lang="en-US" altLang="zh-CN" sz="2000" b="1" dirty="0">
                <a:solidFill>
                  <a:srgbClr val="0000FF"/>
                </a:solidFill>
                <a:latin typeface="微软雅黑" pitchFamily="34" charset="-122"/>
                <a:ea typeface="微软雅黑" pitchFamily="34" charset="-122"/>
              </a:rPr>
              <a:t>page fault</a:t>
            </a:r>
            <a:r>
              <a:rPr lang="zh-CN" altLang="en-US" sz="2000" b="1" dirty="0">
                <a:solidFill>
                  <a:srgbClr val="0000FF"/>
                </a:solidFill>
                <a:latin typeface="微软雅黑" pitchFamily="34" charset="-122"/>
                <a:ea typeface="微软雅黑" pitchFamily="34" charset="-122"/>
              </a:rPr>
              <a:t>）</a:t>
            </a:r>
            <a:r>
              <a:rPr lang="zh-CN" altLang="en-US" sz="2000" b="1" dirty="0">
                <a:solidFill>
                  <a:srgbClr val="CC0000"/>
                </a:solidFill>
                <a:latin typeface="微软雅黑" pitchFamily="34" charset="-122"/>
                <a:ea typeface="微软雅黑" pitchFamily="34" charset="-122"/>
              </a:rPr>
              <a:t> </a:t>
            </a:r>
          </a:p>
          <a:p>
            <a:pPr>
              <a:lnSpc>
                <a:spcPct val="115000"/>
              </a:lnSpc>
              <a:spcBef>
                <a:spcPct val="15000"/>
              </a:spcBef>
            </a:pPr>
            <a:r>
              <a:rPr lang="zh-CN" altLang="en-US" sz="2000" b="1" dirty="0">
                <a:solidFill>
                  <a:srgbClr val="CC0000"/>
                </a:solidFill>
                <a:latin typeface="微软雅黑" pitchFamily="34" charset="-122"/>
                <a:ea typeface="微软雅黑" pitchFamily="34" charset="-122"/>
              </a:rPr>
              <a:t>     产生条件：</a:t>
            </a:r>
            <a:r>
              <a:rPr lang="zh-CN" altLang="en-US" sz="2000" b="1" dirty="0">
                <a:solidFill>
                  <a:srgbClr val="006600"/>
                </a:solidFill>
                <a:latin typeface="微软雅黑" pitchFamily="34" charset="-122"/>
                <a:ea typeface="微软雅黑" pitchFamily="34" charset="-122"/>
              </a:rPr>
              <a:t>当</a:t>
            </a:r>
            <a:r>
              <a:rPr lang="en-US" altLang="zh-CN" sz="2000" b="1" dirty="0">
                <a:solidFill>
                  <a:srgbClr val="006600"/>
                </a:solidFill>
                <a:latin typeface="微软雅黑" pitchFamily="34" charset="-122"/>
                <a:ea typeface="微软雅黑" pitchFamily="34" charset="-122"/>
              </a:rPr>
              <a:t>Valid</a:t>
            </a:r>
            <a:r>
              <a:rPr lang="zh-CN" altLang="en-US" sz="2000" b="1" dirty="0">
                <a:solidFill>
                  <a:srgbClr val="006600"/>
                </a:solidFill>
                <a:latin typeface="微软雅黑" pitchFamily="34" charset="-122"/>
                <a:ea typeface="微软雅黑" pitchFamily="34" charset="-122"/>
              </a:rPr>
              <a:t>（有效位 </a:t>
            </a:r>
            <a:r>
              <a:rPr lang="en-US" altLang="zh-CN" sz="2000" b="1" dirty="0">
                <a:solidFill>
                  <a:srgbClr val="006600"/>
                </a:solidFill>
                <a:latin typeface="微软雅黑" pitchFamily="34" charset="-122"/>
                <a:ea typeface="微软雅黑" pitchFamily="34" charset="-122"/>
              </a:rPr>
              <a:t>/ </a:t>
            </a:r>
            <a:r>
              <a:rPr lang="zh-CN" altLang="en-US" sz="2000" b="1" dirty="0">
                <a:solidFill>
                  <a:srgbClr val="006600"/>
                </a:solidFill>
                <a:latin typeface="微软雅黑" pitchFamily="34" charset="-122"/>
                <a:ea typeface="微软雅黑" pitchFamily="34" charset="-122"/>
              </a:rPr>
              <a:t>装入位）为 </a:t>
            </a:r>
            <a:r>
              <a:rPr lang="en-US" altLang="zh-CN" sz="2000" b="1" dirty="0">
                <a:solidFill>
                  <a:srgbClr val="006600"/>
                </a:solidFill>
                <a:latin typeface="微软雅黑" pitchFamily="34" charset="-122"/>
                <a:ea typeface="微软雅黑" pitchFamily="34" charset="-122"/>
              </a:rPr>
              <a:t>0 </a:t>
            </a:r>
            <a:r>
              <a:rPr lang="zh-CN" altLang="en-US" sz="2000" b="1" dirty="0">
                <a:solidFill>
                  <a:srgbClr val="006600"/>
                </a:solidFill>
                <a:latin typeface="微软雅黑" pitchFamily="34" charset="-122"/>
                <a:ea typeface="微软雅黑" pitchFamily="34" charset="-122"/>
              </a:rPr>
              <a:t>时</a:t>
            </a:r>
          </a:p>
          <a:p>
            <a:pPr eaLnBrk="1" hangingPunct="1">
              <a:lnSpc>
                <a:spcPct val="115000"/>
              </a:lnSpc>
              <a:spcBef>
                <a:spcPct val="15000"/>
              </a:spcBef>
            </a:pPr>
            <a:r>
              <a:rPr lang="zh-CN" altLang="en-US" sz="2000" b="1" dirty="0">
                <a:solidFill>
                  <a:srgbClr val="0000FF"/>
                </a:solidFill>
                <a:latin typeface="微软雅黑" pitchFamily="34" charset="-122"/>
                <a:ea typeface="微软雅黑" pitchFamily="34" charset="-122"/>
              </a:rPr>
              <a:t>     </a:t>
            </a:r>
            <a:r>
              <a:rPr lang="zh-CN" altLang="en-US" sz="2000" b="1" dirty="0">
                <a:solidFill>
                  <a:srgbClr val="CC0000"/>
                </a:solidFill>
                <a:latin typeface="微软雅黑" pitchFamily="34" charset="-122"/>
                <a:ea typeface="微软雅黑" pitchFamily="34" charset="-122"/>
              </a:rPr>
              <a:t>相应处理：</a:t>
            </a:r>
            <a:r>
              <a:rPr lang="zh-CN" altLang="en-US" sz="2000" b="1" dirty="0">
                <a:solidFill>
                  <a:srgbClr val="006600"/>
                </a:solidFill>
                <a:latin typeface="微软雅黑" pitchFamily="34" charset="-122"/>
                <a:ea typeface="微软雅黑" pitchFamily="34" charset="-122"/>
              </a:rPr>
              <a:t>从磁盘读到内存，若内存没有空间，则还要从内存选择一页替换到磁盘上，替换算法类似于</a:t>
            </a:r>
            <a:r>
              <a:rPr lang="en-US" altLang="zh-CN" sz="2000" b="1" dirty="0">
                <a:solidFill>
                  <a:srgbClr val="006600"/>
                </a:solidFill>
                <a:latin typeface="微软雅黑" pitchFamily="34" charset="-122"/>
                <a:ea typeface="微软雅黑" pitchFamily="34" charset="-122"/>
              </a:rPr>
              <a:t>Cache</a:t>
            </a:r>
            <a:r>
              <a:rPr lang="zh-CN" altLang="en-US" sz="2000" b="1" dirty="0">
                <a:solidFill>
                  <a:srgbClr val="006600"/>
                </a:solidFill>
                <a:latin typeface="微软雅黑" pitchFamily="34" charset="-122"/>
                <a:ea typeface="微软雅黑" pitchFamily="34" charset="-122"/>
              </a:rPr>
              <a:t>，采用回写法，淘汰时，根据“</a:t>
            </a:r>
            <a:r>
              <a:rPr lang="en-US" altLang="zh-CN" sz="2000" b="1" dirty="0">
                <a:solidFill>
                  <a:srgbClr val="006600"/>
                </a:solidFill>
                <a:latin typeface="微软雅黑" pitchFamily="34" charset="-122"/>
                <a:ea typeface="微软雅黑" pitchFamily="34" charset="-122"/>
              </a:rPr>
              <a:t>dirty”</a:t>
            </a:r>
            <a:r>
              <a:rPr lang="zh-CN" altLang="en-US" sz="2000" b="1" dirty="0">
                <a:solidFill>
                  <a:srgbClr val="006600"/>
                </a:solidFill>
                <a:latin typeface="微软雅黑" pitchFamily="34" charset="-122"/>
                <a:ea typeface="微软雅黑" pitchFamily="34" charset="-122"/>
              </a:rPr>
              <a:t>位确定是否要写磁盘</a:t>
            </a:r>
          </a:p>
          <a:p>
            <a:pPr eaLnBrk="1" hangingPunct="1">
              <a:lnSpc>
                <a:spcPct val="115000"/>
              </a:lnSpc>
              <a:spcBef>
                <a:spcPct val="15000"/>
              </a:spcBef>
            </a:pPr>
            <a:r>
              <a:rPr lang="zh-CN" altLang="en-US" sz="2000" b="1" dirty="0">
                <a:solidFill>
                  <a:srgbClr val="0000FF"/>
                </a:solidFill>
                <a:latin typeface="微软雅黑" pitchFamily="34" charset="-122"/>
                <a:ea typeface="微软雅黑" pitchFamily="34" charset="-122"/>
              </a:rPr>
              <a:t>     </a:t>
            </a:r>
            <a:r>
              <a:rPr lang="zh-CN" altLang="en-US" sz="2000" b="1" dirty="0">
                <a:solidFill>
                  <a:srgbClr val="CC0000"/>
                </a:solidFill>
                <a:latin typeface="微软雅黑" pitchFamily="34" charset="-122"/>
                <a:ea typeface="微软雅黑" pitchFamily="34" charset="-122"/>
              </a:rPr>
              <a:t>异常处理结束后：</a:t>
            </a:r>
            <a:r>
              <a:rPr lang="zh-CN" altLang="en-US" sz="2000" b="1" dirty="0">
                <a:solidFill>
                  <a:srgbClr val="006600"/>
                </a:solidFill>
                <a:latin typeface="微软雅黑" pitchFamily="34" charset="-122"/>
                <a:ea typeface="微软雅黑" pitchFamily="34" charset="-122"/>
              </a:rPr>
              <a:t>当前指令执行被阻塞，当前进程被挂起，处理结束回到原指令继续执行</a:t>
            </a:r>
          </a:p>
          <a:p>
            <a:pPr>
              <a:lnSpc>
                <a:spcPct val="115000"/>
              </a:lnSpc>
              <a:spcBef>
                <a:spcPct val="15000"/>
              </a:spcBef>
            </a:pPr>
            <a:r>
              <a:rPr lang="en-US" altLang="zh-CN" sz="2000" b="1" dirty="0">
                <a:solidFill>
                  <a:srgbClr val="0000FF"/>
                </a:solidFill>
                <a:latin typeface="微软雅黑" pitchFamily="34" charset="-122"/>
                <a:ea typeface="微软雅黑" pitchFamily="34" charset="-122"/>
              </a:rPr>
              <a:t>2</a:t>
            </a:r>
            <a:r>
              <a:rPr lang="zh-CN" altLang="en-US" sz="2000" b="1" dirty="0">
                <a:solidFill>
                  <a:srgbClr val="0000FF"/>
                </a:solidFill>
                <a:latin typeface="微软雅黑" pitchFamily="34" charset="-122"/>
                <a:ea typeface="微软雅黑" pitchFamily="34" charset="-122"/>
              </a:rPr>
              <a:t>）保护违例（ </a:t>
            </a:r>
            <a:r>
              <a:rPr lang="en-US" altLang="zh-CN" sz="2000" b="1" dirty="0" err="1">
                <a:solidFill>
                  <a:srgbClr val="0000FF"/>
                </a:solidFill>
                <a:latin typeface="微软雅黑" pitchFamily="34" charset="-122"/>
                <a:ea typeface="微软雅黑" pitchFamily="34" charset="-122"/>
              </a:rPr>
              <a:t>protection_violation_fault</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）或访问违例</a:t>
            </a:r>
          </a:p>
          <a:p>
            <a:pPr>
              <a:lnSpc>
                <a:spcPct val="115000"/>
              </a:lnSpc>
              <a:spcBef>
                <a:spcPct val="15000"/>
              </a:spcBef>
            </a:pPr>
            <a:r>
              <a:rPr lang="en-US" altLang="zh-CN" sz="2000" b="1" dirty="0">
                <a:solidFill>
                  <a:srgbClr val="CC0000"/>
                </a:solidFill>
                <a:latin typeface="微软雅黑" pitchFamily="34" charset="-122"/>
                <a:ea typeface="微软雅黑" pitchFamily="34" charset="-122"/>
              </a:rPr>
              <a:t>      </a:t>
            </a:r>
            <a:r>
              <a:rPr lang="zh-CN" altLang="en-US" sz="2000" b="1" dirty="0">
                <a:solidFill>
                  <a:srgbClr val="CC0000"/>
                </a:solidFill>
                <a:latin typeface="微软雅黑" pitchFamily="34" charset="-122"/>
                <a:ea typeface="微软雅黑" pitchFamily="34" charset="-122"/>
              </a:rPr>
              <a:t>产生条件： </a:t>
            </a:r>
            <a:r>
              <a:rPr lang="zh-CN" altLang="en-US" sz="2000" b="1" dirty="0">
                <a:solidFill>
                  <a:srgbClr val="006600"/>
                </a:solidFill>
                <a:latin typeface="微软雅黑" pitchFamily="34" charset="-122"/>
                <a:ea typeface="微软雅黑" pitchFamily="34" charset="-122"/>
              </a:rPr>
              <a:t>当</a:t>
            </a:r>
            <a:r>
              <a:rPr lang="en-US" altLang="zh-CN" sz="2000" b="1" dirty="0">
                <a:solidFill>
                  <a:srgbClr val="006600"/>
                </a:solidFill>
                <a:latin typeface="微软雅黑" pitchFamily="34" charset="-122"/>
                <a:ea typeface="微软雅黑" pitchFamily="34" charset="-122"/>
              </a:rPr>
              <a:t>Access Rights (</a:t>
            </a:r>
            <a:r>
              <a:rPr lang="zh-CN" altLang="en-US" sz="2000" b="1" dirty="0">
                <a:solidFill>
                  <a:srgbClr val="006600"/>
                </a:solidFill>
                <a:latin typeface="微软雅黑" pitchFamily="34" charset="-122"/>
                <a:ea typeface="微软雅黑" pitchFamily="34" charset="-122"/>
              </a:rPr>
              <a:t>存取权限</a:t>
            </a:r>
            <a:r>
              <a:rPr lang="en-US" altLang="zh-CN" sz="2000" b="1" dirty="0">
                <a:solidFill>
                  <a:srgbClr val="006600"/>
                </a:solidFill>
                <a:latin typeface="微软雅黑" pitchFamily="34" charset="-122"/>
                <a:ea typeface="微软雅黑" pitchFamily="34" charset="-122"/>
              </a:rPr>
              <a:t>)</a:t>
            </a:r>
            <a:r>
              <a:rPr lang="zh-CN" altLang="en-US" sz="2000" b="1" dirty="0">
                <a:solidFill>
                  <a:srgbClr val="006600"/>
                </a:solidFill>
                <a:latin typeface="微软雅黑" pitchFamily="34" charset="-122"/>
                <a:ea typeface="微软雅黑" pitchFamily="34" charset="-122"/>
              </a:rPr>
              <a:t>与所指定的具体操作不相符时</a:t>
            </a:r>
          </a:p>
          <a:p>
            <a:pPr>
              <a:lnSpc>
                <a:spcPct val="115000"/>
              </a:lnSpc>
              <a:spcBef>
                <a:spcPct val="15000"/>
              </a:spcBef>
            </a:pPr>
            <a:r>
              <a:rPr lang="zh-CN" altLang="en-US" sz="2000" b="1" dirty="0">
                <a:solidFill>
                  <a:srgbClr val="0000FF"/>
                </a:solidFill>
                <a:latin typeface="微软雅黑" pitchFamily="34" charset="-122"/>
                <a:ea typeface="微软雅黑" pitchFamily="34" charset="-122"/>
              </a:rPr>
              <a:t>      </a:t>
            </a:r>
            <a:r>
              <a:rPr lang="zh-CN" altLang="en-US" sz="2000" b="1" dirty="0">
                <a:solidFill>
                  <a:srgbClr val="CC0000"/>
                </a:solidFill>
                <a:latin typeface="微软雅黑" pitchFamily="34" charset="-122"/>
                <a:ea typeface="微软雅黑" pitchFamily="34" charset="-122"/>
              </a:rPr>
              <a:t>相应处理：</a:t>
            </a:r>
            <a:r>
              <a:rPr lang="zh-CN" altLang="en-US" sz="2000" b="1" dirty="0">
                <a:solidFill>
                  <a:srgbClr val="006600"/>
                </a:solidFill>
                <a:latin typeface="微软雅黑" pitchFamily="34" charset="-122"/>
                <a:ea typeface="微软雅黑" pitchFamily="34" charset="-122"/>
              </a:rPr>
              <a:t>在屏幕上显示“内存保护错”或“访问违例”信息</a:t>
            </a:r>
            <a:endParaRPr lang="zh-CN" altLang="en-US" sz="2000" b="1" dirty="0">
              <a:solidFill>
                <a:srgbClr val="0000FF"/>
              </a:solidFill>
              <a:latin typeface="微软雅黑" pitchFamily="34" charset="-122"/>
              <a:ea typeface="微软雅黑" pitchFamily="34" charset="-122"/>
            </a:endParaRPr>
          </a:p>
          <a:p>
            <a:pPr>
              <a:lnSpc>
                <a:spcPct val="115000"/>
              </a:lnSpc>
              <a:spcBef>
                <a:spcPct val="15000"/>
              </a:spcBef>
            </a:pPr>
            <a:r>
              <a:rPr lang="zh-CN" altLang="en-US" sz="2000" b="1" dirty="0">
                <a:solidFill>
                  <a:srgbClr val="0000FF"/>
                </a:solidFill>
                <a:latin typeface="微软雅黑" pitchFamily="34" charset="-122"/>
                <a:ea typeface="微软雅黑" pitchFamily="34" charset="-122"/>
              </a:rPr>
              <a:t>      </a:t>
            </a:r>
            <a:r>
              <a:rPr lang="zh-CN" altLang="en-US" sz="2000" b="1" dirty="0">
                <a:solidFill>
                  <a:srgbClr val="CC0000"/>
                </a:solidFill>
                <a:latin typeface="微软雅黑" pitchFamily="34" charset="-122"/>
                <a:ea typeface="微软雅黑" pitchFamily="34" charset="-122"/>
              </a:rPr>
              <a:t>异常处理结束后：</a:t>
            </a:r>
            <a:r>
              <a:rPr lang="zh-CN" altLang="en-US" sz="2000" b="1" dirty="0">
                <a:solidFill>
                  <a:srgbClr val="006600"/>
                </a:solidFill>
                <a:latin typeface="微软雅黑" pitchFamily="34" charset="-122"/>
                <a:ea typeface="微软雅黑" pitchFamily="34" charset="-122"/>
              </a:rPr>
              <a:t>当前指令的执行被阻塞，当前进程被终止</a:t>
            </a:r>
          </a:p>
          <a:p>
            <a:pPr>
              <a:lnSpc>
                <a:spcPct val="115000"/>
              </a:lnSpc>
              <a:spcBef>
                <a:spcPct val="15000"/>
              </a:spcBef>
            </a:pPr>
            <a:r>
              <a:rPr lang="en-US" altLang="zh-CN" sz="2000" b="1" dirty="0">
                <a:solidFill>
                  <a:srgbClr val="006600"/>
                </a:solidFill>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     Access Rights (</a:t>
            </a:r>
            <a:r>
              <a:rPr lang="zh-CN" altLang="en-US" sz="2000" b="1" dirty="0">
                <a:solidFill>
                  <a:srgbClr val="0000FF"/>
                </a:solidFill>
                <a:latin typeface="微软雅黑" pitchFamily="34" charset="-122"/>
                <a:ea typeface="微软雅黑" pitchFamily="34" charset="-122"/>
              </a:rPr>
              <a:t>存取权限</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可能的取值有哪些？</a:t>
            </a:r>
          </a:p>
          <a:p>
            <a:pPr>
              <a:lnSpc>
                <a:spcPct val="115000"/>
              </a:lnSpc>
              <a:spcBef>
                <a:spcPct val="15000"/>
              </a:spcBef>
            </a:pPr>
            <a:r>
              <a:rPr lang="en-US" altLang="zh-CN" sz="2000" b="1" dirty="0">
                <a:solidFill>
                  <a:srgbClr val="0000FF"/>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R = Read-only,  R/W = read/write,  X = execute only</a:t>
            </a:r>
          </a:p>
        </p:txBody>
      </p:sp>
      <p:sp>
        <p:nvSpPr>
          <p:cNvPr id="662532" name="Rectangle 5"/>
          <p:cNvSpPr>
            <a:spLocks noChangeArrowheads="1"/>
          </p:cNvSpPr>
          <p:nvPr/>
        </p:nvSpPr>
        <p:spPr bwMode="auto">
          <a:xfrm>
            <a:off x="4953000" y="5910263"/>
            <a:ext cx="127000" cy="284162"/>
          </a:xfrm>
          <a:prstGeom prst="rect">
            <a:avLst/>
          </a:prstGeom>
          <a:noFill/>
          <a:ln w="12700">
            <a:noFill/>
            <a:miter lim="800000"/>
            <a:headEnd/>
            <a:tailEnd/>
          </a:ln>
        </p:spPr>
        <p:txBody>
          <a:bodyPr wrap="none" lIns="63500" tIns="25400" rIns="63500" bIns="25400">
            <a:spAutoFit/>
          </a:bodyPr>
          <a:lstStyle/>
          <a:p>
            <a:pPr>
              <a:lnSpc>
                <a:spcPct val="85000"/>
              </a:lnSpc>
            </a:pPr>
            <a:endParaRPr lang="zh-CN" altLang="en-US" sz="1800" b="1">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7" dur="500"/>
                                        <p:tgtEl>
                                          <p:spTgt spid="5140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17" dur="500"/>
                                        <p:tgtEl>
                                          <p:spTgt spid="5140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22" dur="500"/>
                                        <p:tgtEl>
                                          <p:spTgt spid="5140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7" dur="500"/>
                                        <p:tgtEl>
                                          <p:spTgt spid="51405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32" dur="500"/>
                                        <p:tgtEl>
                                          <p:spTgt spid="51405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37" dur="500"/>
                                        <p:tgtEl>
                                          <p:spTgt spid="51405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42" dur="500"/>
                                        <p:tgtEl>
                                          <p:spTgt spid="5140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82" name="Picture 2"/>
          <p:cNvPicPr>
            <a:picLocks noChangeAspect="1" noChangeArrowheads="1"/>
          </p:cNvPicPr>
          <p:nvPr/>
        </p:nvPicPr>
        <p:blipFill>
          <a:blip r:embed="rId2"/>
          <a:srcRect/>
          <a:stretch>
            <a:fillRect/>
          </a:stretch>
        </p:blipFill>
        <p:spPr bwMode="auto">
          <a:xfrm>
            <a:off x="206375" y="3698875"/>
            <a:ext cx="8667750" cy="3159125"/>
          </a:xfrm>
          <a:prstGeom prst="rect">
            <a:avLst/>
          </a:prstGeom>
          <a:noFill/>
        </p:spPr>
      </p:pic>
      <p:sp>
        <p:nvSpPr>
          <p:cNvPr id="839683" name="Rectangle 3"/>
          <p:cNvSpPr>
            <a:spLocks noGrp="1" noChangeArrowheads="1"/>
          </p:cNvSpPr>
          <p:nvPr>
            <p:ph type="title"/>
          </p:nvPr>
        </p:nvSpPr>
        <p:spPr>
          <a:xfrm>
            <a:off x="457200" y="98425"/>
            <a:ext cx="8229600" cy="474663"/>
          </a:xfrm>
        </p:spPr>
        <p:txBody>
          <a:bodyPr/>
          <a:lstStyle/>
          <a:p>
            <a:r>
              <a:rPr lang="zh-CN" altLang="en-US" sz="3200"/>
              <a:t>回顾：用</a:t>
            </a:r>
            <a:r>
              <a:rPr lang="zh-CN" altLang="en-US" sz="3200">
                <a:latin typeface="黑体"/>
              </a:rPr>
              <a:t>“</a:t>
            </a:r>
            <a:r>
              <a:rPr lang="zh-CN" altLang="en-US" sz="3200"/>
              <a:t>系统思维</a:t>
            </a:r>
            <a:r>
              <a:rPr lang="zh-CN" altLang="en-US" sz="3200">
                <a:latin typeface="黑体"/>
              </a:rPr>
              <a:t>”</a:t>
            </a:r>
            <a:r>
              <a:rPr lang="zh-CN" altLang="en-US" sz="3200"/>
              <a:t>分析问题</a:t>
            </a:r>
          </a:p>
        </p:txBody>
      </p:sp>
      <p:sp>
        <p:nvSpPr>
          <p:cNvPr id="839684" name="Rectangle 4"/>
          <p:cNvSpPr>
            <a:spLocks noGrp="1" noChangeArrowheads="1"/>
          </p:cNvSpPr>
          <p:nvPr>
            <p:ph type="body" idx="1"/>
          </p:nvPr>
        </p:nvSpPr>
        <p:spPr>
          <a:xfrm>
            <a:off x="542925" y="836613"/>
            <a:ext cx="4826000" cy="2395537"/>
          </a:xfrm>
        </p:spPr>
        <p:txBody>
          <a:bodyPr/>
          <a:lstStyle/>
          <a:p>
            <a:pPr>
              <a:buFontTx/>
              <a:buNone/>
            </a:pP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sum(</a:t>
            </a: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a[ ], unsigned </a:t>
            </a:r>
            <a:r>
              <a:rPr lang="en-US" altLang="zh-CN" sz="2200" dirty="0" err="1">
                <a:latin typeface="微软雅黑" pitchFamily="34" charset="-122"/>
                <a:ea typeface="微软雅黑" pitchFamily="34" charset="-122"/>
              </a:rPr>
              <a:t>len</a:t>
            </a:r>
            <a:r>
              <a:rPr lang="en-US" altLang="zh-CN" sz="2200" dirty="0">
                <a:latin typeface="微软雅黑" pitchFamily="34" charset="-122"/>
                <a:ea typeface="微软雅黑" pitchFamily="34" charset="-122"/>
              </a:rPr>
              <a:t>)</a:t>
            </a:r>
          </a:p>
          <a:p>
            <a:pPr>
              <a:spcBef>
                <a:spcPct val="0"/>
              </a:spcBef>
              <a:buFontTx/>
              <a:buNone/>
            </a:pPr>
            <a:r>
              <a:rPr lang="en-US" altLang="zh-CN" sz="2200" dirty="0">
                <a:latin typeface="微软雅黑" pitchFamily="34" charset="-122"/>
                <a:ea typeface="微软雅黑" pitchFamily="34" charset="-122"/>
              </a:rPr>
              <a:t>{</a:t>
            </a:r>
          </a:p>
          <a:p>
            <a:pPr>
              <a:spcBef>
                <a:spcPct val="0"/>
              </a:spcBef>
              <a:buFontTx/>
              <a:buNone/>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i</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sum = 0;</a:t>
            </a:r>
          </a:p>
          <a:p>
            <a:pPr>
              <a:spcBef>
                <a:spcPct val="0"/>
              </a:spcBef>
              <a:buFontTx/>
              <a:buNone/>
            </a:pPr>
            <a:r>
              <a:rPr lang="en-US" altLang="zh-CN" sz="2200" dirty="0">
                <a:latin typeface="微软雅黑" pitchFamily="34" charset="-122"/>
                <a:ea typeface="微软雅黑" pitchFamily="34" charset="-122"/>
              </a:rPr>
              <a:t>	for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 = 0;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 &lt;= </a:t>
            </a:r>
            <a:r>
              <a:rPr lang="en-US" altLang="zh-CN" sz="2200" dirty="0" err="1">
                <a:latin typeface="微软雅黑" pitchFamily="34" charset="-122"/>
                <a:ea typeface="微软雅黑" pitchFamily="34" charset="-122"/>
              </a:rPr>
              <a:t>len</a:t>
            </a:r>
            <a:r>
              <a:rPr lang="en-US" altLang="zh-CN" sz="2200" dirty="0">
                <a:latin typeface="微软雅黑" pitchFamily="34" charset="-122"/>
                <a:ea typeface="微软雅黑" pitchFamily="34" charset="-122"/>
              </a:rPr>
              <a:t>–1;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a:t>
            </a:r>
          </a:p>
          <a:p>
            <a:pPr>
              <a:spcBef>
                <a:spcPct val="0"/>
              </a:spcBef>
              <a:buFontTx/>
              <a:buNone/>
            </a:pPr>
            <a:r>
              <a:rPr lang="en-US" altLang="zh-CN" sz="2200" dirty="0">
                <a:latin typeface="微软雅黑" pitchFamily="34" charset="-122"/>
                <a:ea typeface="微软雅黑" pitchFamily="34" charset="-122"/>
              </a:rPr>
              <a:t>      	sum += a[</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a:t>
            </a:r>
          </a:p>
          <a:p>
            <a:pPr>
              <a:spcBef>
                <a:spcPct val="0"/>
              </a:spcBef>
              <a:buFontTx/>
              <a:buNone/>
            </a:pPr>
            <a:r>
              <a:rPr lang="en-US" altLang="zh-CN" sz="2200" dirty="0">
                <a:latin typeface="微软雅黑" pitchFamily="34" charset="-122"/>
                <a:ea typeface="微软雅黑" pitchFamily="34" charset="-122"/>
              </a:rPr>
              <a:t>	return sum;</a:t>
            </a:r>
          </a:p>
          <a:p>
            <a:pPr>
              <a:spcBef>
                <a:spcPct val="0"/>
              </a:spcBef>
              <a:buFontTx/>
              <a:buNone/>
            </a:pP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839685" name="Rectangle 5"/>
          <p:cNvSpPr>
            <a:spLocks noChangeArrowheads="1"/>
          </p:cNvSpPr>
          <p:nvPr/>
        </p:nvSpPr>
        <p:spPr bwMode="auto">
          <a:xfrm>
            <a:off x="5876925" y="728663"/>
            <a:ext cx="3195638" cy="2147887"/>
          </a:xfrm>
          <a:prstGeom prst="rect">
            <a:avLst/>
          </a:prstGeom>
          <a:noFill/>
          <a:ln w="9525">
            <a:noFill/>
            <a:miter lim="800000"/>
            <a:headEnd/>
            <a:tailEnd/>
          </a:ln>
          <a:effectLst/>
        </p:spPr>
        <p:txBody>
          <a:bodyPr anchor="ctr">
            <a:spAutoFit/>
          </a:bodyPr>
          <a:lstStyle/>
          <a:p>
            <a:pPr>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，但是在机器上执行时，却发生访存异常。但当</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int</a:t>
            </a:r>
            <a:r>
              <a:rPr lang="zh-CN" altLang="en-US" sz="2000" b="1">
                <a:solidFill>
                  <a:schemeClr val="accent2"/>
                </a:solidFill>
                <a:latin typeface="微软雅黑" pitchFamily="34" charset="-122"/>
                <a:ea typeface="微软雅黑" pitchFamily="34" charset="-122"/>
              </a:rPr>
              <a:t>型时则正常</a:t>
            </a:r>
            <a:r>
              <a:rPr lang="en-US" altLang="zh-CN" sz="2000" b="1">
                <a:solidFill>
                  <a:srgbClr val="FF0000"/>
                </a:solidFill>
                <a:latin typeface="微软雅黑" pitchFamily="34" charset="-122"/>
                <a:ea typeface="微软雅黑" pitchFamily="34" charset="-122"/>
              </a:rPr>
              <a:t>Why?</a:t>
            </a:r>
          </a:p>
        </p:txBody>
      </p:sp>
      <p:sp>
        <p:nvSpPr>
          <p:cNvPr id="839687" name="Rectangle 7"/>
          <p:cNvSpPr>
            <a:spLocks noChangeArrowheads="1"/>
          </p:cNvSpPr>
          <p:nvPr/>
        </p:nvSpPr>
        <p:spPr bwMode="auto">
          <a:xfrm>
            <a:off x="3806825" y="2889250"/>
            <a:ext cx="5130800" cy="544513"/>
          </a:xfrm>
          <a:prstGeom prst="rect">
            <a:avLst/>
          </a:prstGeom>
          <a:noFill/>
          <a:ln w="9525">
            <a:noFill/>
            <a:miter lim="800000"/>
            <a:headEnd/>
            <a:tailEnd/>
          </a:ln>
          <a:effectLst/>
        </p:spPr>
        <p:txBody>
          <a:bodyPr>
            <a:spAutoFit/>
          </a:bodyPr>
          <a:lstStyle/>
          <a:p>
            <a:pPr>
              <a:lnSpc>
                <a:spcPct val="135000"/>
              </a:lnSpc>
              <a:spcBef>
                <a:spcPct val="35000"/>
              </a:spcBef>
            </a:pPr>
            <a:r>
              <a:rPr lang="zh-CN" altLang="en-US" sz="2200" b="1">
                <a:solidFill>
                  <a:srgbClr val="FF0000"/>
                </a:solidFill>
                <a:latin typeface="微软雅黑" pitchFamily="34" charset="-122"/>
                <a:ea typeface="微软雅黑" pitchFamily="34" charset="-122"/>
              </a:rPr>
              <a:t>访问违例地址为何是</a:t>
            </a:r>
            <a:r>
              <a:rPr lang="en-US" altLang="zh-CN" sz="2200" b="1">
                <a:solidFill>
                  <a:srgbClr val="FF0000"/>
                </a:solidFill>
                <a:latin typeface="微软雅黑" pitchFamily="34" charset="-122"/>
                <a:ea typeface="微软雅黑" pitchFamily="34" charset="-122"/>
              </a:rPr>
              <a:t>0xC0000005?</a:t>
            </a:r>
          </a:p>
        </p:txBody>
      </p:sp>
      <p:sp>
        <p:nvSpPr>
          <p:cNvPr id="839688" name="Text Box 8"/>
          <p:cNvSpPr txBox="1">
            <a:spLocks noChangeArrowheads="1"/>
          </p:cNvSpPr>
          <p:nvPr/>
        </p:nvSpPr>
        <p:spPr bwMode="auto">
          <a:xfrm>
            <a:off x="6256338" y="5122863"/>
            <a:ext cx="1930400"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访问违例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2"/>
                                        </p:tgtEl>
                                        <p:attrNameLst>
                                          <p:attrName>style.visibility</p:attrName>
                                        </p:attrNameLst>
                                      </p:cBhvr>
                                      <p:to>
                                        <p:strVal val="visible"/>
                                      </p:to>
                                    </p:set>
                                    <p:animEffect transition="in" filter="blinds(horizontal)">
                                      <p:cBhvr>
                                        <p:cTn id="7" dur="500"/>
                                        <p:tgtEl>
                                          <p:spTgt spid="83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688"/>
                                        </p:tgtEl>
                                        <p:attrNameLst>
                                          <p:attrName>style.visibility</p:attrName>
                                        </p:attrNameLst>
                                      </p:cBhvr>
                                      <p:to>
                                        <p:strVal val="visible"/>
                                      </p:to>
                                    </p:set>
                                    <p:animEffect transition="in" filter="blinds(horizontal)">
                                      <p:cBhvr>
                                        <p:cTn id="12" dur="500"/>
                                        <p:tgtEl>
                                          <p:spTgt spid="8396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687"/>
                                        </p:tgtEl>
                                        <p:attrNameLst>
                                          <p:attrName>style.visibility</p:attrName>
                                        </p:attrNameLst>
                                      </p:cBhvr>
                                      <p:to>
                                        <p:strVal val="visible"/>
                                      </p:to>
                                    </p:set>
                                    <p:animEffect transition="in" filter="blinds(horizontal)">
                                      <p:cBhvr>
                                        <p:cTn id="17" dur="500"/>
                                        <p:tgtEl>
                                          <p:spTgt spid="83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7" grpId="0"/>
      <p:bldP spid="83968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4807" name="Group 7"/>
          <p:cNvGrpSpPr>
            <a:grpSpLocks/>
          </p:cNvGrpSpPr>
          <p:nvPr/>
        </p:nvGrpSpPr>
        <p:grpSpPr bwMode="auto">
          <a:xfrm>
            <a:off x="0" y="188913"/>
            <a:ext cx="5673725" cy="6669087"/>
            <a:chOff x="2008" y="576"/>
            <a:chExt cx="3574" cy="3720"/>
          </a:xfrm>
        </p:grpSpPr>
        <p:sp>
          <p:nvSpPr>
            <p:cNvPr id="844808"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44809"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0"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44811"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44812"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3"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dirty="0">
                  <a:latin typeface="微软雅黑" pitchFamily="34" charset="-122"/>
                  <a:ea typeface="微软雅黑" pitchFamily="34" charset="-122"/>
                  <a:cs typeface="msgothic"/>
                </a:rPr>
                <a:t>0xC00000000</a:t>
              </a:r>
            </a:p>
          </p:txBody>
        </p:sp>
        <p:sp>
          <p:nvSpPr>
            <p:cNvPr id="844814"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844815" name="Group 15"/>
            <p:cNvGrpSpPr>
              <a:grpSpLocks/>
            </p:cNvGrpSpPr>
            <p:nvPr/>
          </p:nvGrpSpPr>
          <p:grpSpPr bwMode="auto">
            <a:xfrm>
              <a:off x="2767" y="585"/>
              <a:ext cx="1952" cy="3711"/>
              <a:chOff x="2785" y="795"/>
              <a:chExt cx="1924" cy="3493"/>
            </a:xfrm>
          </p:grpSpPr>
          <p:sp>
            <p:nvSpPr>
              <p:cNvPr id="844816"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44817"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19"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21"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44822"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44823"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44824"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44826"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44828"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44804" name="Text Box 4"/>
          <p:cNvSpPr txBox="1">
            <a:spLocks noChangeArrowheads="1"/>
          </p:cNvSpPr>
          <p:nvPr/>
        </p:nvSpPr>
        <p:spPr bwMode="auto">
          <a:xfrm>
            <a:off x="1525588" y="792163"/>
            <a:ext cx="12588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a:solidFill>
                  <a:srgbClr val="FF0000"/>
                </a:solidFill>
                <a:latin typeface="微软雅黑" pitchFamily="34" charset="-122"/>
                <a:ea typeface="微软雅黑" pitchFamily="34" charset="-122"/>
              </a:rPr>
              <a:t>a[0]</a:t>
            </a:r>
          </a:p>
        </p:txBody>
      </p:sp>
      <p:sp>
        <p:nvSpPr>
          <p:cNvPr id="844805" name="Line 5"/>
          <p:cNvSpPr>
            <a:spLocks noChangeShapeType="1"/>
          </p:cNvSpPr>
          <p:nvPr/>
        </p:nvSpPr>
        <p:spPr bwMode="auto">
          <a:xfrm>
            <a:off x="293688" y="773113"/>
            <a:ext cx="4005262" cy="0"/>
          </a:xfrm>
          <a:prstGeom prst="line">
            <a:avLst/>
          </a:prstGeom>
          <a:noFill/>
          <a:ln w="38100">
            <a:solidFill>
              <a:srgbClr val="FF0000"/>
            </a:solidFill>
            <a:round/>
            <a:headEnd/>
            <a:tailEnd/>
          </a:ln>
          <a:effectLst/>
        </p:spPr>
        <p:txBody>
          <a:bodyPr/>
          <a:lstStyle/>
          <a:p>
            <a:endParaRPr lang="zh-CN" altLang="en-US"/>
          </a:p>
        </p:txBody>
      </p:sp>
      <p:pic>
        <p:nvPicPr>
          <p:cNvPr id="844806" name="Picture 6"/>
          <p:cNvPicPr>
            <a:picLocks noChangeAspect="1" noChangeArrowheads="1"/>
          </p:cNvPicPr>
          <p:nvPr/>
        </p:nvPicPr>
        <p:blipFill>
          <a:blip r:embed="rId2"/>
          <a:srcRect/>
          <a:stretch>
            <a:fillRect/>
          </a:stretch>
        </p:blipFill>
        <p:spPr bwMode="auto">
          <a:xfrm>
            <a:off x="-34925" y="3900074"/>
            <a:ext cx="8667750" cy="2955925"/>
          </a:xfrm>
          <a:prstGeom prst="rect">
            <a:avLst/>
          </a:prstGeom>
          <a:noFill/>
        </p:spPr>
      </p:pic>
      <p:grpSp>
        <p:nvGrpSpPr>
          <p:cNvPr id="844829" name="Group 29"/>
          <p:cNvGrpSpPr>
            <a:grpSpLocks/>
          </p:cNvGrpSpPr>
          <p:nvPr/>
        </p:nvGrpSpPr>
        <p:grpSpPr bwMode="auto">
          <a:xfrm>
            <a:off x="4616450" y="593725"/>
            <a:ext cx="4572000" cy="3194050"/>
            <a:chOff x="2795" y="261"/>
            <a:chExt cx="2880" cy="2012"/>
          </a:xfrm>
        </p:grpSpPr>
        <p:sp>
          <p:nvSpPr>
            <p:cNvPr id="844830" name="AutoShape 30"/>
            <p:cNvSpPr>
              <a:spLocks noChangeAspect="1" noChangeArrowheads="1"/>
            </p:cNvSpPr>
            <p:nvPr/>
          </p:nvSpPr>
          <p:spPr bwMode="auto">
            <a:xfrm>
              <a:off x="2937" y="289"/>
              <a:ext cx="2601" cy="1871"/>
            </a:xfrm>
            <a:prstGeom prst="rect">
              <a:avLst/>
            </a:prstGeom>
            <a:noFill/>
            <a:ln w="9525">
              <a:noFill/>
              <a:miter lim="800000"/>
              <a:headEnd/>
              <a:tailEnd/>
            </a:ln>
          </p:spPr>
          <p:txBody>
            <a:bodyPr/>
            <a:lstStyle/>
            <a:p>
              <a:endParaRPr lang="zh-CN" altLang="en-US"/>
            </a:p>
          </p:txBody>
        </p:sp>
        <p:sp>
          <p:nvSpPr>
            <p:cNvPr id="20" name="Rectangle 4"/>
            <p:cNvSpPr>
              <a:spLocks noChangeArrowheads="1"/>
            </p:cNvSpPr>
            <p:nvPr/>
          </p:nvSpPr>
          <p:spPr bwMode="auto">
            <a:xfrm>
              <a:off x="3844" y="261"/>
              <a:ext cx="784" cy="210"/>
            </a:xfrm>
            <a:prstGeom prst="rect">
              <a:avLst/>
            </a:prstGeom>
            <a:noFill/>
            <a:ln w="12700">
              <a:noFill/>
              <a:miter lim="800000"/>
              <a:headEnd/>
              <a:tailEnd/>
            </a:ln>
          </p:spPr>
          <p:txBody>
            <a:bodyPr wrap="none" lIns="90479" tIns="0" rIns="90479" bIns="0"/>
            <a:lstStyle/>
            <a:p>
              <a:pPr algn="just" eaLnBrk="1" hangingPunct="1"/>
              <a:r>
                <a:rPr lang="zh-CN" altLang="en-US" sz="2000" b="1">
                  <a:solidFill>
                    <a:srgbClr val="0000FF"/>
                  </a:solidFill>
                  <a:latin typeface="微软雅黑" pitchFamily="34" charset="-122"/>
                  <a:ea typeface="微软雅黑" pitchFamily="34" charset="-122"/>
                </a:rPr>
                <a:t>用户进程</a:t>
              </a:r>
            </a:p>
          </p:txBody>
        </p:sp>
        <p:sp>
          <p:nvSpPr>
            <p:cNvPr id="21" name="Rectangle 5"/>
            <p:cNvSpPr>
              <a:spLocks noChangeArrowheads="1"/>
            </p:cNvSpPr>
            <p:nvPr/>
          </p:nvSpPr>
          <p:spPr bwMode="auto">
            <a:xfrm>
              <a:off x="4864" y="686"/>
              <a:ext cx="768" cy="489"/>
            </a:xfrm>
            <a:prstGeom prst="rect">
              <a:avLst/>
            </a:prstGeom>
            <a:noFill/>
            <a:ln w="12700">
              <a:noFill/>
              <a:miter lim="800000"/>
              <a:headEnd/>
              <a:tailEnd/>
            </a:ln>
          </p:spPr>
          <p:txBody>
            <a:bodyPr lIns="90479" tIns="44446" rIns="90479" bIns="44446"/>
            <a:lstStyle/>
            <a:p>
              <a:pPr eaLnBrk="1" hangingPunct="1"/>
              <a:r>
                <a:rPr lang="en-US" altLang="zh-CN" sz="1800" b="1">
                  <a:solidFill>
                    <a:srgbClr val="0000FF"/>
                  </a:solidFill>
                  <a:latin typeface="微软雅黑" pitchFamily="34" charset="-122"/>
                  <a:ea typeface="微软雅黑" pitchFamily="34" charset="-122"/>
                </a:rPr>
                <a:t>OS</a:t>
              </a:r>
              <a:r>
                <a:rPr lang="zh-CN" altLang="en-US" sz="1800" b="1">
                  <a:solidFill>
                    <a:srgbClr val="0000FF"/>
                  </a:solidFill>
                  <a:latin typeface="微软雅黑" pitchFamily="34" charset="-122"/>
                  <a:ea typeface="微软雅黑" pitchFamily="34" charset="-122"/>
                </a:rPr>
                <a:t>页故障处理程序</a:t>
              </a:r>
            </a:p>
          </p:txBody>
        </p:sp>
        <p:sp>
          <p:nvSpPr>
            <p:cNvPr id="23" name="Line 7"/>
            <p:cNvSpPr>
              <a:spLocks noChangeShapeType="1"/>
            </p:cNvSpPr>
            <p:nvPr/>
          </p:nvSpPr>
          <p:spPr bwMode="auto">
            <a:xfrm>
              <a:off x="4524" y="1168"/>
              <a:ext cx="511" cy="0"/>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4" name="Line 8"/>
            <p:cNvSpPr>
              <a:spLocks noChangeShapeType="1"/>
            </p:cNvSpPr>
            <p:nvPr/>
          </p:nvSpPr>
          <p:spPr bwMode="auto">
            <a:xfrm>
              <a:off x="5091" y="1168"/>
              <a:ext cx="0" cy="68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7" name="Rectangle 11"/>
            <p:cNvSpPr>
              <a:spLocks noChangeArrowheads="1"/>
            </p:cNvSpPr>
            <p:nvPr/>
          </p:nvSpPr>
          <p:spPr bwMode="auto">
            <a:xfrm>
              <a:off x="4496" y="1168"/>
              <a:ext cx="546" cy="229"/>
            </a:xfrm>
            <a:prstGeom prst="rect">
              <a:avLst/>
            </a:prstGeom>
            <a:noFill/>
            <a:ln w="12700">
              <a:noFill/>
              <a:miter lim="800000"/>
              <a:headEnd/>
              <a:tailEnd/>
            </a:ln>
          </p:spPr>
          <p:txBody>
            <a:bodyPr wrap="none" lIns="90479" tIns="44446" rIns="90479" bIns="44446">
              <a:spAutoFit/>
            </a:bodyPr>
            <a:lstStyle/>
            <a:p>
              <a:pPr algn="just" eaLnBrk="1" hangingPunct="1"/>
              <a:r>
                <a:rPr lang="zh-CN" altLang="en-US" sz="1800" b="1">
                  <a:solidFill>
                    <a:srgbClr val="000000"/>
                  </a:solidFill>
                  <a:latin typeface="Calibri" pitchFamily="34" charset="0"/>
                  <a:ea typeface="微软雅黑" pitchFamily="34" charset="-122"/>
                </a:rPr>
                <a:t>页故障</a:t>
              </a:r>
              <a:endParaRPr lang="zh-CN" altLang="en-US" sz="1800" b="1">
                <a:ea typeface="微软雅黑" pitchFamily="34" charset="-122"/>
              </a:endParaRPr>
            </a:p>
          </p:txBody>
        </p:sp>
        <p:sp>
          <p:nvSpPr>
            <p:cNvPr id="28" name="Rectangle 12"/>
            <p:cNvSpPr>
              <a:spLocks noChangeArrowheads="1"/>
            </p:cNvSpPr>
            <p:nvPr/>
          </p:nvSpPr>
          <p:spPr bwMode="auto">
            <a:xfrm>
              <a:off x="5120" y="1281"/>
              <a:ext cx="441"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ea typeface="微软雅黑" pitchFamily="34" charset="-122"/>
                </a:rPr>
                <a:t>访问</a:t>
              </a:r>
            </a:p>
            <a:p>
              <a:pPr algn="just" eaLnBrk="1" hangingPunct="1"/>
              <a:r>
                <a:rPr lang="zh-CN" altLang="en-US" sz="1800" b="1">
                  <a:ea typeface="微软雅黑" pitchFamily="34" charset="-122"/>
                </a:rPr>
                <a:t>越权</a:t>
              </a:r>
              <a:r>
                <a:rPr lang="zh-CN" altLang="en-US" sz="1800">
                  <a:ea typeface="宋体" pitchFamily="2" charset="-122"/>
                </a:rPr>
                <a:t> </a:t>
              </a:r>
            </a:p>
          </p:txBody>
        </p:sp>
        <p:sp>
          <p:nvSpPr>
            <p:cNvPr id="29" name="Rectangle 13"/>
            <p:cNvSpPr>
              <a:spLocks noChangeArrowheads="1"/>
            </p:cNvSpPr>
            <p:nvPr/>
          </p:nvSpPr>
          <p:spPr bwMode="auto">
            <a:xfrm>
              <a:off x="4553" y="1871"/>
              <a:ext cx="1122"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latin typeface="微软雅黑" pitchFamily="34" charset="-122"/>
                  <a:ea typeface="微软雅黑" pitchFamily="34" charset="-122"/>
                </a:rPr>
                <a:t>发</a:t>
              </a:r>
              <a:r>
                <a:rPr lang="en-US" altLang="zh-CN" sz="1800" b="1">
                  <a:latin typeface="微软雅黑" pitchFamily="34" charset="-122"/>
                  <a:ea typeface="微软雅黑" pitchFamily="34" charset="-122"/>
                </a:rPr>
                <a:t>SIGSEGV</a:t>
              </a:r>
              <a:r>
                <a:rPr lang="zh-CN" altLang="en-US" sz="1800" b="1">
                  <a:latin typeface="微软雅黑" pitchFamily="34" charset="-122"/>
                  <a:ea typeface="微软雅黑" pitchFamily="34" charset="-122"/>
                </a:rPr>
                <a:t>信号给用户进程</a:t>
              </a:r>
            </a:p>
          </p:txBody>
        </p:sp>
        <p:sp>
          <p:nvSpPr>
            <p:cNvPr id="30" name="Text Box 15"/>
            <p:cNvSpPr txBox="1">
              <a:spLocks noChangeArrowheads="1"/>
            </p:cNvSpPr>
            <p:nvPr/>
          </p:nvSpPr>
          <p:spPr bwMode="auto">
            <a:xfrm>
              <a:off x="2795" y="798"/>
              <a:ext cx="1758" cy="682"/>
            </a:xfrm>
            <a:prstGeom prst="rect">
              <a:avLst/>
            </a:prstGeom>
            <a:noFill/>
            <a:ln w="25400">
              <a:noFill/>
              <a:miter lim="800000"/>
              <a:headEnd/>
              <a:tailEnd/>
            </a:ln>
          </p:spPr>
          <p:txBody>
            <a:bodyPr>
              <a:spAutoFit/>
            </a:bodyPr>
            <a:lstStyle/>
            <a:p>
              <a:pPr algn="just" eaLnBrk="1" hangingPunct="1">
                <a:spcAft>
                  <a:spcPct val="35000"/>
                </a:spcAft>
              </a:pPr>
              <a:r>
                <a:rPr lang="en-US" altLang="zh-CN" sz="2000" b="1">
                  <a:ea typeface="宋体" pitchFamily="2" charset="-122"/>
                </a:rPr>
                <a:t>              </a:t>
              </a:r>
              <a:r>
                <a:rPr lang="en-US" altLang="zh-CN" sz="2000" b="1">
                  <a:solidFill>
                    <a:srgbClr val="CC3300"/>
                  </a:solidFill>
                  <a:ea typeface="宋体" pitchFamily="2" charset="-122"/>
                </a:rPr>
                <a:t>… …</a:t>
              </a:r>
            </a:p>
            <a:p>
              <a:pPr algn="just" eaLnBrk="1" hangingPunct="1"/>
              <a:r>
                <a:rPr lang="en-US" altLang="zh-CN" sz="1800" b="1">
                  <a:solidFill>
                    <a:srgbClr val="CC3300"/>
                  </a:solidFill>
                  <a:latin typeface="微软雅黑" pitchFamily="34" charset="-122"/>
                  <a:ea typeface="微软雅黑" pitchFamily="34" charset="-122"/>
                </a:rPr>
                <a:t>movl (%ebx,%eax,4)…</a:t>
              </a:r>
            </a:p>
            <a:p>
              <a:pPr algn="just" eaLnBrk="1" hangingPunct="1"/>
              <a:r>
                <a:rPr lang="en-US" altLang="zh-CN" sz="2000" b="1">
                  <a:solidFill>
                    <a:srgbClr val="CC3300"/>
                  </a:solidFill>
                  <a:ea typeface="宋体" pitchFamily="2" charset="-122"/>
                </a:rPr>
                <a:t>              … …</a:t>
              </a:r>
              <a:endParaRPr lang="zh-CN" altLang="en-US" sz="2000" b="1">
                <a:solidFill>
                  <a:srgbClr val="CC3300"/>
                </a:solidFill>
                <a:ea typeface="宋体" pitchFamily="2" charset="-122"/>
              </a:endParaRPr>
            </a:p>
          </p:txBody>
        </p:sp>
        <p:sp>
          <p:nvSpPr>
            <p:cNvPr id="844839" name="Line 39"/>
            <p:cNvSpPr>
              <a:spLocks noChangeShapeType="1"/>
            </p:cNvSpPr>
            <p:nvPr/>
          </p:nvSpPr>
          <p:spPr bwMode="auto">
            <a:xfrm>
              <a:off x="4184" y="558"/>
              <a:ext cx="0" cy="464"/>
            </a:xfrm>
            <a:prstGeom prst="line">
              <a:avLst/>
            </a:prstGeom>
            <a:noFill/>
            <a:ln w="28575">
              <a:solidFill>
                <a:srgbClr val="000000"/>
              </a:solidFill>
              <a:round/>
              <a:headEnd/>
              <a:tailEnd type="triangle" w="med" len="med"/>
            </a:ln>
          </p:spPr>
          <p:txBody>
            <a:bodyPr/>
            <a:lstStyle/>
            <a:p>
              <a:endParaRPr lang="zh-CN" altLang="en-US"/>
            </a:p>
          </p:txBody>
        </p:sp>
        <p:sp>
          <p:nvSpPr>
            <p:cNvPr id="844840" name="Line 40"/>
            <p:cNvSpPr>
              <a:spLocks noChangeShapeType="1"/>
            </p:cNvSpPr>
            <p:nvPr/>
          </p:nvSpPr>
          <p:spPr bwMode="auto">
            <a:xfrm flipH="1" flipV="1">
              <a:off x="4184" y="1366"/>
              <a:ext cx="851" cy="454"/>
            </a:xfrm>
            <a:prstGeom prst="line">
              <a:avLst/>
            </a:prstGeom>
            <a:noFill/>
            <a:ln w="19050">
              <a:solidFill>
                <a:schemeClr val="tx1"/>
              </a:solidFill>
              <a:prstDash val="dash"/>
              <a:round/>
              <a:headEnd/>
              <a:tailEnd type="triangle" w="med" len="med"/>
            </a:ln>
            <a:effectLst/>
          </p:spPr>
          <p:txBody>
            <a:bodyPr/>
            <a:lstStyle/>
            <a:p>
              <a:endParaRPr lang="zh-CN" altLang="en-US"/>
            </a:p>
          </p:txBody>
        </p:sp>
        <p:sp>
          <p:nvSpPr>
            <p:cNvPr id="844841" name="Line 41"/>
            <p:cNvSpPr>
              <a:spLocks noChangeShapeType="1"/>
            </p:cNvSpPr>
            <p:nvPr/>
          </p:nvSpPr>
          <p:spPr bwMode="auto">
            <a:xfrm>
              <a:off x="4184" y="1395"/>
              <a:ext cx="0" cy="283"/>
            </a:xfrm>
            <a:prstGeom prst="line">
              <a:avLst/>
            </a:prstGeom>
            <a:noFill/>
            <a:ln w="28575">
              <a:solidFill>
                <a:schemeClr val="tx1"/>
              </a:solidFill>
              <a:prstDash val="dash"/>
              <a:round/>
              <a:headEnd/>
              <a:tailEnd type="triangle" w="med" len="med"/>
            </a:ln>
            <a:effectLst/>
          </p:spPr>
          <p:txBody>
            <a:bodyPr/>
            <a:lstStyle/>
            <a:p>
              <a:endParaRPr lang="zh-CN" altLang="en-US"/>
            </a:p>
          </p:txBody>
        </p:sp>
      </p:grpSp>
      <p:sp>
        <p:nvSpPr>
          <p:cNvPr id="844842" name="Text Box 42"/>
          <p:cNvSpPr txBox="1">
            <a:spLocks noChangeArrowheads="1"/>
          </p:cNvSpPr>
          <p:nvPr/>
        </p:nvSpPr>
        <p:spPr bwMode="auto">
          <a:xfrm>
            <a:off x="4371975" y="2855913"/>
            <a:ext cx="2865438" cy="793750"/>
          </a:xfrm>
          <a:prstGeom prst="rect">
            <a:avLst/>
          </a:prstGeom>
          <a:noFill/>
          <a:ln w="9525">
            <a:noFill/>
            <a:miter lim="800000"/>
            <a:headEnd/>
            <a:tailEnd/>
          </a:ln>
          <a:effectLst/>
        </p:spPr>
        <p:txBody>
          <a:bodyPr>
            <a:spAutoFit/>
          </a:bodyPr>
          <a:lstStyle/>
          <a:p>
            <a:pPr eaLnBrk="1" hangingPunct="1">
              <a:spcBef>
                <a:spcPct val="30000"/>
              </a:spcBef>
            </a:pPr>
            <a:r>
              <a:rPr lang="en-US" altLang="zh-CN" sz="2000" b="1">
                <a:solidFill>
                  <a:srgbClr val="FF0000"/>
                </a:solidFill>
                <a:latin typeface="微软雅黑" pitchFamily="34" charset="-122"/>
                <a:ea typeface="微软雅黑" pitchFamily="34" charset="-122"/>
              </a:rPr>
              <a:t>a[i]</a:t>
            </a:r>
            <a:r>
              <a:rPr lang="zh-CN" altLang="en-US" sz="2000" b="1">
                <a:solidFill>
                  <a:srgbClr val="FF0000"/>
                </a:solidFill>
                <a:latin typeface="微软雅黑" pitchFamily="34" charset="-122"/>
                <a:ea typeface="微软雅黑" pitchFamily="34" charset="-122"/>
              </a:rPr>
              <a:t>：</a:t>
            </a:r>
            <a:r>
              <a:rPr lang="en-US" altLang="zh-CN" sz="2000" b="1">
                <a:solidFill>
                  <a:srgbClr val="CC3300"/>
                </a:solidFill>
                <a:ea typeface="宋体" pitchFamily="2" charset="-122"/>
              </a:rPr>
              <a:t>(%ebx,%eax,4)</a:t>
            </a:r>
          </a:p>
          <a:p>
            <a:pPr eaLnBrk="1" hangingPunct="1">
              <a:spcBef>
                <a:spcPct val="30000"/>
              </a:spcBef>
            </a:pPr>
            <a:r>
              <a:rPr lang="en-US" altLang="zh-CN" sz="2000" b="1">
                <a:solidFill>
                  <a:srgbClr val="0000FF"/>
                </a:solidFill>
                <a:ea typeface="宋体" pitchFamily="2" charset="-122"/>
              </a:rPr>
              <a:t>LA=0xC0000005</a:t>
            </a:r>
          </a:p>
        </p:txBody>
      </p:sp>
      <p:sp>
        <p:nvSpPr>
          <p:cNvPr id="844843" name="Text Box 43"/>
          <p:cNvSpPr txBox="1">
            <a:spLocks noChangeArrowheads="1"/>
          </p:cNvSpPr>
          <p:nvPr/>
        </p:nvSpPr>
        <p:spPr bwMode="auto">
          <a:xfrm>
            <a:off x="4318000" y="585788"/>
            <a:ext cx="3286125" cy="701675"/>
          </a:xfrm>
          <a:prstGeom prst="rect">
            <a:avLst/>
          </a:prstGeom>
          <a:noFill/>
          <a:ln w="9525">
            <a:noFill/>
            <a:miter lim="800000"/>
            <a:headEnd/>
            <a:tailEnd/>
          </a:ln>
          <a:effectLst/>
        </p:spPr>
        <p:txBody>
          <a:bodyPr>
            <a:spAutoFit/>
          </a:bodyPr>
          <a:lstStyle/>
          <a:p>
            <a:pPr eaLnBrk="1" hangingPunct="1"/>
            <a:r>
              <a:rPr lang="en-US" altLang="zh-CN" sz="2000" b="1">
                <a:solidFill>
                  <a:srgbClr val="FF0000"/>
                </a:solidFill>
                <a:latin typeface="微软雅黑" pitchFamily="34" charset="-122"/>
                <a:ea typeface="微软雅黑" pitchFamily="34" charset="-122"/>
              </a:rPr>
              <a:t>&amp;a[0]</a:t>
            </a:r>
            <a:r>
              <a:rPr lang="zh-CN" altLang="en-US" sz="2000" b="1">
                <a:solidFill>
                  <a:srgbClr val="FF0000"/>
                </a:solidFill>
                <a:latin typeface="微软雅黑" pitchFamily="34" charset="-122"/>
                <a:ea typeface="微软雅黑" pitchFamily="34" charset="-122"/>
              </a:rPr>
              <a:t> </a:t>
            </a:r>
            <a:r>
              <a:rPr lang="zh-CN" altLang="en-US" sz="2000" b="1">
                <a:solidFill>
                  <a:srgbClr val="FF0000"/>
                </a:solidFill>
                <a:ea typeface="微软雅黑" pitchFamily="34" charset="-122"/>
                <a:cs typeface="Arial" pitchFamily="34" charset="0"/>
              </a:rPr>
              <a:t>→ </a:t>
            </a:r>
            <a:r>
              <a:rPr lang="en-US" altLang="zh-CN" sz="2000" b="1">
                <a:solidFill>
                  <a:srgbClr val="FF0000"/>
                </a:solidFill>
                <a:latin typeface="微软雅黑" pitchFamily="34" charset="-122"/>
                <a:ea typeface="微软雅黑" pitchFamily="34" charset="-122"/>
              </a:rPr>
              <a:t>%ebx</a:t>
            </a:r>
          </a:p>
          <a:p>
            <a:pPr eaLnBrk="1" hangingPunct="1"/>
            <a:r>
              <a:rPr lang="en-US" altLang="zh-CN" sz="2000" b="1">
                <a:solidFill>
                  <a:srgbClr val="FF0000"/>
                </a:solidFill>
                <a:latin typeface="微软雅黑" pitchFamily="34" charset="-122"/>
                <a:ea typeface="微软雅黑" pitchFamily="34" charset="-122"/>
              </a:rPr>
              <a:t>i </a:t>
            </a:r>
            <a:r>
              <a:rPr lang="zh-CN" altLang="en-US" sz="1800" b="1">
                <a:solidFill>
                  <a:srgbClr val="FF0000"/>
                </a:solidFill>
                <a:ea typeface="宋体" pitchFamily="2" charset="-122"/>
              </a:rPr>
              <a:t>→</a:t>
            </a:r>
            <a:r>
              <a:rPr lang="zh-CN" altLang="en-US" sz="1800">
                <a:ea typeface="宋体" pitchFamily="2" charset="-122"/>
              </a:rPr>
              <a:t> </a:t>
            </a:r>
            <a:r>
              <a:rPr lang="en-US" altLang="zh-CN" sz="2000" b="1">
                <a:solidFill>
                  <a:srgbClr val="FF0000"/>
                </a:solidFill>
                <a:latin typeface="微软雅黑" pitchFamily="34" charset="-122"/>
                <a:ea typeface="微软雅黑" pitchFamily="34" charset="-122"/>
              </a:rPr>
              <a:t>%eax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4806"/>
                                        </p:tgtEl>
                                        <p:attrNameLst>
                                          <p:attrName>style.visibility</p:attrName>
                                        </p:attrNameLst>
                                      </p:cBhvr>
                                      <p:to>
                                        <p:strVal val="visible"/>
                                      </p:to>
                                    </p:set>
                                    <p:animEffect transition="in" filter="blinds(horizontal)">
                                      <p:cBhvr>
                                        <p:cTn id="7" dur="500"/>
                                        <p:tgtEl>
                                          <p:spTgt spid="844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4829"/>
                                        </p:tgtEl>
                                        <p:attrNameLst>
                                          <p:attrName>style.visibility</p:attrName>
                                        </p:attrNameLst>
                                      </p:cBhvr>
                                      <p:to>
                                        <p:strVal val="visible"/>
                                      </p:to>
                                    </p:set>
                                    <p:animEffect transition="in" filter="blinds(horizontal)">
                                      <p:cBhvr>
                                        <p:cTn id="12" dur="500"/>
                                        <p:tgtEl>
                                          <p:spTgt spid="8448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4842"/>
                                        </p:tgtEl>
                                        <p:attrNameLst>
                                          <p:attrName>style.visibility</p:attrName>
                                        </p:attrNameLst>
                                      </p:cBhvr>
                                      <p:to>
                                        <p:strVal val="visible"/>
                                      </p:to>
                                    </p:set>
                                    <p:animEffect transition="in" filter="blinds(horizontal)">
                                      <p:cBhvr>
                                        <p:cTn id="17" dur="500"/>
                                        <p:tgtEl>
                                          <p:spTgt spid="84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4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3</a:t>
            </a:r>
            <a:r>
              <a:rPr lang="zh-CN" altLang="en-US" dirty="0" smtClean="0"/>
              <a:t>、快表（</a:t>
            </a:r>
            <a:r>
              <a:rPr lang="en-US" altLang="zh-CN" dirty="0" smtClean="0"/>
              <a:t>TLB</a:t>
            </a:r>
            <a:r>
              <a:rPr lang="zh-CN" altLang="en-US" dirty="0" smtClean="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49955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526339" name="Rectangle 3"/>
          <p:cNvSpPr>
            <a:spLocks noChangeArrowheads="1"/>
          </p:cNvSpPr>
          <p:nvPr/>
        </p:nvSpPr>
        <p:spPr bwMode="auto">
          <a:xfrm>
            <a:off x="341313" y="1673225"/>
            <a:ext cx="8543925" cy="889000"/>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dirty="0">
                <a:latin typeface="微软雅黑" pitchFamily="34" charset="-122"/>
                <a:ea typeface="微软雅黑" pitchFamily="34" charset="-122"/>
              </a:rPr>
              <a:t>把经常要查的页表项放到</a:t>
            </a:r>
            <a:r>
              <a:rPr lang="en-US" altLang="zh-CN" sz="2200" b="1" dirty="0">
                <a:latin typeface="微软雅黑" pitchFamily="34" charset="-122"/>
                <a:ea typeface="微软雅黑" pitchFamily="34" charset="-122"/>
              </a:rPr>
              <a:t>Cache</a:t>
            </a:r>
            <a:r>
              <a:rPr lang="zh-CN" altLang="en-US" sz="2200" b="1" dirty="0">
                <a:latin typeface="微软雅黑" pitchFamily="34" charset="-122"/>
                <a:ea typeface="微软雅黑" pitchFamily="34" charset="-122"/>
              </a:rPr>
              <a:t>中，这种在</a:t>
            </a:r>
            <a:r>
              <a:rPr lang="en-US" altLang="zh-CN" sz="2200" b="1" dirty="0">
                <a:latin typeface="微软雅黑" pitchFamily="34" charset="-122"/>
                <a:ea typeface="微软雅黑" pitchFamily="34" charset="-122"/>
              </a:rPr>
              <a:t>Cache</a:t>
            </a:r>
            <a:r>
              <a:rPr lang="zh-CN" altLang="en-US" sz="2200" b="1" dirty="0">
                <a:latin typeface="微软雅黑" pitchFamily="34" charset="-122"/>
                <a:ea typeface="微软雅黑" pitchFamily="34" charset="-122"/>
              </a:rPr>
              <a:t>中的页表项组成的页表称为</a:t>
            </a:r>
            <a:r>
              <a:rPr lang="en-US" altLang="zh-CN" sz="2200" b="1" i="1" dirty="0">
                <a:solidFill>
                  <a:srgbClr val="FF6600"/>
                </a:solidFill>
                <a:latin typeface="微软雅黑" pitchFamily="34" charset="-122"/>
                <a:ea typeface="微软雅黑" pitchFamily="34" charset="-122"/>
              </a:rPr>
              <a:t>Translation </a:t>
            </a:r>
            <a:r>
              <a:rPr lang="en-US" altLang="zh-CN" sz="2200" b="1" i="1" dirty="0" err="1">
                <a:solidFill>
                  <a:srgbClr val="FF6600"/>
                </a:solidFill>
                <a:latin typeface="微软雅黑" pitchFamily="34" charset="-122"/>
                <a:ea typeface="微软雅黑" pitchFamily="34" charset="-122"/>
              </a:rPr>
              <a:t>Lookaside</a:t>
            </a:r>
            <a:r>
              <a:rPr lang="en-US" altLang="zh-CN" sz="2200" b="1" i="1" dirty="0">
                <a:solidFill>
                  <a:srgbClr val="FF6600"/>
                </a:solidFill>
                <a:latin typeface="微软雅黑" pitchFamily="34" charset="-122"/>
                <a:ea typeface="微软雅黑" pitchFamily="34" charset="-122"/>
              </a:rPr>
              <a:t> Buffer</a:t>
            </a:r>
            <a:r>
              <a:rPr lang="en-US" altLang="zh-CN" sz="2200" b="1" dirty="0">
                <a:latin typeface="微软雅黑" pitchFamily="34" charset="-122"/>
                <a:ea typeface="微软雅黑" pitchFamily="34" charset="-122"/>
              </a:rPr>
              <a:t> or </a:t>
            </a:r>
            <a:r>
              <a:rPr lang="en-US" altLang="zh-CN" sz="2200" b="1" i="1" dirty="0">
                <a:solidFill>
                  <a:srgbClr val="FF6600"/>
                </a:solidFill>
                <a:latin typeface="微软雅黑" pitchFamily="34" charset="-122"/>
                <a:ea typeface="微软雅黑" pitchFamily="34" charset="-122"/>
              </a:rPr>
              <a:t>TLB</a:t>
            </a:r>
            <a:r>
              <a:rPr lang="zh-CN" altLang="en-US" sz="2200" b="1" i="1" dirty="0">
                <a:solidFill>
                  <a:srgbClr val="CC0000"/>
                </a:solidFill>
                <a:latin typeface="微软雅黑" pitchFamily="34" charset="-122"/>
                <a:ea typeface="微软雅黑" pitchFamily="34" charset="-122"/>
              </a:rPr>
              <a:t>（快表）</a:t>
            </a:r>
          </a:p>
        </p:txBody>
      </p:sp>
      <p:sp>
        <p:nvSpPr>
          <p:cNvPr id="664580" name="Rectangle 12"/>
          <p:cNvSpPr>
            <a:spLocks noChangeArrowheads="1"/>
          </p:cNvSpPr>
          <p:nvPr/>
        </p:nvSpPr>
        <p:spPr bwMode="auto">
          <a:xfrm>
            <a:off x="5432425" y="37703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4581" name="Rectangle 13"/>
          <p:cNvSpPr>
            <a:spLocks noChangeArrowheads="1"/>
          </p:cNvSpPr>
          <p:nvPr/>
        </p:nvSpPr>
        <p:spPr bwMode="auto">
          <a:xfrm>
            <a:off x="3252788" y="37322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grpSp>
        <p:nvGrpSpPr>
          <p:cNvPr id="2" name="Group 200"/>
          <p:cNvGrpSpPr>
            <a:grpSpLocks/>
          </p:cNvGrpSpPr>
          <p:nvPr/>
        </p:nvGrpSpPr>
        <p:grpSpPr bwMode="auto">
          <a:xfrm>
            <a:off x="566738" y="3505200"/>
            <a:ext cx="8101012" cy="1171575"/>
            <a:chOff x="720" y="1314"/>
            <a:chExt cx="4336" cy="681"/>
          </a:xfrm>
        </p:grpSpPr>
        <p:sp>
          <p:nvSpPr>
            <p:cNvPr id="664583" name="Rectangle 4"/>
            <p:cNvSpPr>
              <a:spLocks noChangeArrowheads="1"/>
            </p:cNvSpPr>
            <p:nvPr/>
          </p:nvSpPr>
          <p:spPr bwMode="auto">
            <a:xfrm>
              <a:off x="720" y="1316"/>
              <a:ext cx="4320" cy="655"/>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4584" name="Rectangle 5"/>
            <p:cNvSpPr>
              <a:spLocks noChangeArrowheads="1"/>
            </p:cNvSpPr>
            <p:nvPr/>
          </p:nvSpPr>
          <p:spPr bwMode="auto">
            <a:xfrm>
              <a:off x="720" y="1364"/>
              <a:ext cx="4278" cy="165"/>
            </a:xfrm>
            <a:prstGeom prst="rect">
              <a:avLst/>
            </a:prstGeom>
            <a:noFill/>
            <a:ln w="12700">
              <a:noFill/>
              <a:miter lim="800000"/>
              <a:headEnd/>
              <a:tailEnd/>
            </a:ln>
          </p:spPr>
          <p:txBody>
            <a:bodyPr lIns="63500" tIns="25400" rIns="63500" bIns="25400">
              <a:spAutoFit/>
            </a:bodyPr>
            <a:lstStyle/>
            <a:p>
              <a:pPr>
                <a:lnSpc>
                  <a:spcPct val="85000"/>
                </a:lnSpc>
              </a:pPr>
              <a:r>
                <a:rPr lang="zh-CN" altLang="en-US" b="1">
                  <a:ea typeface="宋体" pitchFamily="2" charset="-122"/>
                </a:rPr>
                <a:t> </a:t>
              </a:r>
              <a:r>
                <a:rPr lang="en-US" altLang="zh-CN" sz="1800" b="1">
                  <a:latin typeface="微软雅黑" pitchFamily="34" charset="-122"/>
                  <a:ea typeface="微软雅黑" pitchFamily="34" charset="-122"/>
                </a:rPr>
                <a:t>Virtual Address      Physical Address        Dirty   Ref     Valid    Access</a:t>
              </a:r>
            </a:p>
          </p:txBody>
        </p:sp>
        <p:sp>
          <p:nvSpPr>
            <p:cNvPr id="664585" name="Line 6"/>
            <p:cNvSpPr>
              <a:spLocks noChangeShapeType="1"/>
            </p:cNvSpPr>
            <p:nvPr/>
          </p:nvSpPr>
          <p:spPr bwMode="auto">
            <a:xfrm flipH="1">
              <a:off x="1920" y="1316"/>
              <a:ext cx="0" cy="645"/>
            </a:xfrm>
            <a:prstGeom prst="line">
              <a:avLst/>
            </a:prstGeom>
            <a:noFill/>
            <a:ln w="12700">
              <a:solidFill>
                <a:schemeClr val="tx1"/>
              </a:solidFill>
              <a:round/>
              <a:headEnd/>
              <a:tailEnd/>
            </a:ln>
          </p:spPr>
          <p:txBody>
            <a:bodyPr wrap="none" anchor="ctr"/>
            <a:lstStyle/>
            <a:p>
              <a:endParaRPr lang="zh-CN" altLang="en-US"/>
            </a:p>
          </p:txBody>
        </p:sp>
        <p:sp>
          <p:nvSpPr>
            <p:cNvPr id="664586" name="Line 7"/>
            <p:cNvSpPr>
              <a:spLocks noChangeShapeType="1"/>
            </p:cNvSpPr>
            <p:nvPr/>
          </p:nvSpPr>
          <p:spPr bwMode="auto">
            <a:xfrm>
              <a:off x="3216" y="1314"/>
              <a:ext cx="0" cy="660"/>
            </a:xfrm>
            <a:prstGeom prst="line">
              <a:avLst/>
            </a:prstGeom>
            <a:noFill/>
            <a:ln w="12700">
              <a:solidFill>
                <a:schemeClr val="tx1"/>
              </a:solidFill>
              <a:round/>
              <a:headEnd/>
              <a:tailEnd/>
            </a:ln>
          </p:spPr>
          <p:txBody>
            <a:bodyPr wrap="none" anchor="ctr"/>
            <a:lstStyle/>
            <a:p>
              <a:endParaRPr lang="zh-CN" altLang="en-US"/>
            </a:p>
          </p:txBody>
        </p:sp>
        <p:sp>
          <p:nvSpPr>
            <p:cNvPr id="664587" name="Line 8"/>
            <p:cNvSpPr>
              <a:spLocks noChangeShapeType="1"/>
            </p:cNvSpPr>
            <p:nvPr/>
          </p:nvSpPr>
          <p:spPr bwMode="auto">
            <a:xfrm>
              <a:off x="3648" y="1316"/>
              <a:ext cx="0" cy="664"/>
            </a:xfrm>
            <a:prstGeom prst="line">
              <a:avLst/>
            </a:prstGeom>
            <a:noFill/>
            <a:ln w="12700">
              <a:solidFill>
                <a:schemeClr val="tx1"/>
              </a:solidFill>
              <a:round/>
              <a:headEnd/>
              <a:tailEnd/>
            </a:ln>
          </p:spPr>
          <p:txBody>
            <a:bodyPr wrap="none" anchor="ctr"/>
            <a:lstStyle/>
            <a:p>
              <a:endParaRPr lang="zh-CN" altLang="en-US"/>
            </a:p>
          </p:txBody>
        </p:sp>
        <p:sp>
          <p:nvSpPr>
            <p:cNvPr id="664588" name="Line 9"/>
            <p:cNvSpPr>
              <a:spLocks noChangeShapeType="1"/>
            </p:cNvSpPr>
            <p:nvPr/>
          </p:nvSpPr>
          <p:spPr bwMode="auto">
            <a:xfrm flipH="1">
              <a:off x="3984" y="1316"/>
              <a:ext cx="0" cy="679"/>
            </a:xfrm>
            <a:prstGeom prst="line">
              <a:avLst/>
            </a:prstGeom>
            <a:noFill/>
            <a:ln w="12700">
              <a:solidFill>
                <a:schemeClr val="tx1"/>
              </a:solidFill>
              <a:round/>
              <a:headEnd/>
              <a:tailEnd/>
            </a:ln>
          </p:spPr>
          <p:txBody>
            <a:bodyPr wrap="none" anchor="ctr"/>
            <a:lstStyle/>
            <a:p>
              <a:endParaRPr lang="zh-CN" altLang="en-US"/>
            </a:p>
          </p:txBody>
        </p:sp>
        <p:sp>
          <p:nvSpPr>
            <p:cNvPr id="664589" name="Line 10"/>
            <p:cNvSpPr>
              <a:spLocks noChangeShapeType="1"/>
            </p:cNvSpPr>
            <p:nvPr/>
          </p:nvSpPr>
          <p:spPr bwMode="auto">
            <a:xfrm>
              <a:off x="4464" y="1316"/>
              <a:ext cx="0" cy="642"/>
            </a:xfrm>
            <a:prstGeom prst="line">
              <a:avLst/>
            </a:prstGeom>
            <a:noFill/>
            <a:ln w="12700">
              <a:solidFill>
                <a:schemeClr val="tx1"/>
              </a:solidFill>
              <a:round/>
              <a:headEnd/>
              <a:tailEnd/>
            </a:ln>
          </p:spPr>
          <p:txBody>
            <a:bodyPr wrap="none" anchor="ctr"/>
            <a:lstStyle/>
            <a:p>
              <a:endParaRPr lang="zh-CN" altLang="en-US"/>
            </a:p>
          </p:txBody>
        </p:sp>
        <p:sp>
          <p:nvSpPr>
            <p:cNvPr id="664590" name="Line 11"/>
            <p:cNvSpPr>
              <a:spLocks noChangeShapeType="1"/>
            </p:cNvSpPr>
            <p:nvPr/>
          </p:nvSpPr>
          <p:spPr bwMode="auto">
            <a:xfrm>
              <a:off x="728" y="1652"/>
              <a:ext cx="4328" cy="0"/>
            </a:xfrm>
            <a:prstGeom prst="line">
              <a:avLst/>
            </a:prstGeom>
            <a:noFill/>
            <a:ln w="12700">
              <a:solidFill>
                <a:schemeClr val="tx1"/>
              </a:solidFill>
              <a:round/>
              <a:headEnd/>
              <a:tailEnd/>
            </a:ln>
          </p:spPr>
          <p:txBody>
            <a:bodyPr wrap="none" anchor="ctr"/>
            <a:lstStyle/>
            <a:p>
              <a:endParaRPr lang="zh-CN" altLang="en-US"/>
            </a:p>
          </p:txBody>
        </p:sp>
        <p:sp>
          <p:nvSpPr>
            <p:cNvPr id="664591" name="Text Box 15"/>
            <p:cNvSpPr txBox="1">
              <a:spLocks noChangeArrowheads="1"/>
            </p:cNvSpPr>
            <p:nvPr/>
          </p:nvSpPr>
          <p:spPr bwMode="auto">
            <a:xfrm>
              <a:off x="811" y="1442"/>
              <a:ext cx="568" cy="213"/>
            </a:xfrm>
            <a:prstGeom prst="rect">
              <a:avLst/>
            </a:prstGeom>
            <a:noFill/>
            <a:ln w="12700">
              <a:noFill/>
              <a:miter lim="800000"/>
              <a:headEnd/>
              <a:tailEnd/>
            </a:ln>
          </p:spPr>
          <p:txBody>
            <a:bodyPr wrap="none">
              <a:spAutoFit/>
            </a:bodyPr>
            <a:lstStyle/>
            <a:p>
              <a:r>
                <a:rPr lang="en-US" altLang="zh-CN" sz="1800" b="1">
                  <a:ea typeface="黑体" pitchFamily="49" charset="-122"/>
                </a:rPr>
                <a:t>      (tag)</a:t>
              </a:r>
            </a:p>
          </p:txBody>
        </p:sp>
      </p:grpSp>
      <p:sp>
        <p:nvSpPr>
          <p:cNvPr id="526535" name="Text Box 199"/>
          <p:cNvSpPr txBox="1">
            <a:spLocks noChangeArrowheads="1"/>
          </p:cNvSpPr>
          <p:nvPr/>
        </p:nvSpPr>
        <p:spPr bwMode="auto">
          <a:xfrm>
            <a:off x="385763" y="1089025"/>
            <a:ext cx="5851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微软雅黑" pitchFamily="34" charset="-122"/>
              </a:rPr>
              <a:t>问题：一次存储器引用要访问几次主存？</a:t>
            </a:r>
          </a:p>
        </p:txBody>
      </p:sp>
      <p:sp>
        <p:nvSpPr>
          <p:cNvPr id="526545" name="Rectangle 209"/>
          <p:cNvSpPr>
            <a:spLocks noChangeArrowheads="1"/>
          </p:cNvSpPr>
          <p:nvPr/>
        </p:nvSpPr>
        <p:spPr bwMode="auto">
          <a:xfrm>
            <a:off x="6140450" y="1192213"/>
            <a:ext cx="2335213" cy="36512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400" b="1">
                <a:solidFill>
                  <a:srgbClr val="CC0000"/>
                </a:solidFill>
                <a:latin typeface="微软雅黑" pitchFamily="34" charset="-122"/>
                <a:ea typeface="微软雅黑" pitchFamily="34" charset="-122"/>
              </a:rPr>
              <a:t>0 / 1 / 2 / 3</a:t>
            </a:r>
            <a:r>
              <a:rPr kumimoji="1" lang="zh-CN" altLang="en-US" sz="2400" b="1">
                <a:solidFill>
                  <a:srgbClr val="CC0000"/>
                </a:solidFill>
                <a:latin typeface="微软雅黑" pitchFamily="34" charset="-122"/>
                <a:ea typeface="微软雅黑" pitchFamily="34" charset="-122"/>
              </a:rPr>
              <a:t>次？</a:t>
            </a:r>
          </a:p>
        </p:txBody>
      </p:sp>
      <p:sp>
        <p:nvSpPr>
          <p:cNvPr id="526546" name="Text Box 210"/>
          <p:cNvSpPr txBox="1">
            <a:spLocks noChangeArrowheads="1"/>
          </p:cNvSpPr>
          <p:nvPr/>
        </p:nvSpPr>
        <p:spPr bwMode="auto">
          <a:xfrm>
            <a:off x="612775" y="4914900"/>
            <a:ext cx="8145463" cy="876300"/>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400" b="1" dirty="0">
                <a:solidFill>
                  <a:srgbClr val="0000FF"/>
                </a:solidFill>
                <a:latin typeface="微软雅黑" pitchFamily="34" charset="-122"/>
                <a:ea typeface="微软雅黑" pitchFamily="34" charset="-122"/>
              </a:rPr>
              <a:t>CPU</a:t>
            </a:r>
            <a:r>
              <a:rPr kumimoji="1" lang="zh-CN" altLang="en-US" sz="2400" b="1" dirty="0">
                <a:solidFill>
                  <a:srgbClr val="0000FF"/>
                </a:solidFill>
                <a:latin typeface="微软雅黑" pitchFamily="34" charset="-122"/>
                <a:ea typeface="微软雅黑" pitchFamily="34" charset="-122"/>
              </a:rPr>
              <a:t>访存时，地址中虚页号被分成</a:t>
            </a:r>
            <a:r>
              <a:rPr kumimoji="1" lang="en-US" altLang="zh-CN" sz="2400" b="1" dirty="0" err="1">
                <a:solidFill>
                  <a:srgbClr val="0000FF"/>
                </a:solidFill>
                <a:latin typeface="微软雅黑" pitchFamily="34" charset="-122"/>
                <a:ea typeface="微软雅黑" pitchFamily="34" charset="-122"/>
              </a:rPr>
              <a:t>tag+Index</a:t>
            </a:r>
            <a:r>
              <a:rPr kumimoji="1" lang="zh-CN" altLang="en-US" sz="2400" b="1" dirty="0">
                <a:solidFill>
                  <a:srgbClr val="0000FF"/>
                </a:solidFill>
                <a:latin typeface="微软雅黑" pitchFamily="34" charset="-122"/>
                <a:ea typeface="微软雅黑" pitchFamily="34" charset="-122"/>
              </a:rPr>
              <a:t>，</a:t>
            </a:r>
            <a:r>
              <a:rPr kumimoji="1" lang="en-US" altLang="zh-CN" sz="2400" b="1" dirty="0">
                <a:solidFill>
                  <a:srgbClr val="0000FF"/>
                </a:solidFill>
                <a:latin typeface="微软雅黑" pitchFamily="34" charset="-122"/>
                <a:ea typeface="微软雅黑" pitchFamily="34" charset="-122"/>
              </a:rPr>
              <a:t>tag</a:t>
            </a:r>
            <a:r>
              <a:rPr kumimoji="1" lang="zh-CN" altLang="en-US" sz="2400" b="1" dirty="0">
                <a:solidFill>
                  <a:srgbClr val="0000FF"/>
                </a:solidFill>
                <a:latin typeface="微软雅黑" pitchFamily="34" charset="-122"/>
                <a:ea typeface="微软雅黑" pitchFamily="34" charset="-122"/>
              </a:rPr>
              <a:t>用于和页表项中的</a:t>
            </a:r>
            <a:r>
              <a:rPr kumimoji="1" lang="en-US" altLang="zh-CN" sz="2400" b="1" dirty="0">
                <a:solidFill>
                  <a:srgbClr val="0000FF"/>
                </a:solidFill>
                <a:latin typeface="微软雅黑" pitchFamily="34" charset="-122"/>
                <a:ea typeface="微软雅黑" pitchFamily="34" charset="-122"/>
              </a:rPr>
              <a:t>tag</a:t>
            </a:r>
            <a:r>
              <a:rPr kumimoji="1" lang="zh-CN" altLang="en-US" sz="2400" b="1" dirty="0">
                <a:solidFill>
                  <a:srgbClr val="0000FF"/>
                </a:solidFill>
                <a:latin typeface="微软雅黑" pitchFamily="34" charset="-122"/>
                <a:ea typeface="微软雅黑" pitchFamily="34" charset="-122"/>
              </a:rPr>
              <a:t>比较，</a:t>
            </a:r>
            <a:r>
              <a:rPr kumimoji="1" lang="en-US" altLang="zh-CN" sz="2400" b="1" dirty="0">
                <a:solidFill>
                  <a:srgbClr val="0000FF"/>
                </a:solidFill>
                <a:latin typeface="微软雅黑" pitchFamily="34" charset="-122"/>
                <a:ea typeface="微软雅黑" pitchFamily="34" charset="-122"/>
              </a:rPr>
              <a:t>index</a:t>
            </a:r>
            <a:r>
              <a:rPr kumimoji="1" lang="zh-CN" altLang="en-US" sz="2400" b="1" dirty="0">
                <a:solidFill>
                  <a:srgbClr val="0000FF"/>
                </a:solidFill>
                <a:latin typeface="微软雅黑" pitchFamily="34" charset="-122"/>
                <a:ea typeface="微软雅黑" pitchFamily="34" charset="-122"/>
              </a:rPr>
              <a:t>用于定位需要比较的表项</a:t>
            </a:r>
            <a:endParaRPr kumimoji="1" lang="en-US" altLang="zh-CN" sz="2400" b="1" dirty="0">
              <a:solidFill>
                <a:srgbClr val="0000FF"/>
              </a:solidFill>
              <a:latin typeface="微软雅黑" pitchFamily="34" charset="-122"/>
              <a:ea typeface="微软雅黑" pitchFamily="34" charset="-122"/>
            </a:endParaRPr>
          </a:p>
        </p:txBody>
      </p:sp>
      <p:sp>
        <p:nvSpPr>
          <p:cNvPr id="526547" name="Text Box 211"/>
          <p:cNvSpPr txBox="1">
            <a:spLocks noChangeArrowheads="1"/>
          </p:cNvSpPr>
          <p:nvPr/>
        </p:nvSpPr>
        <p:spPr bwMode="auto">
          <a:xfrm>
            <a:off x="3132138" y="4195763"/>
            <a:ext cx="19351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微软雅黑" pitchFamily="34" charset="-122"/>
              </a:rPr>
              <a:t>对应物理页框号</a:t>
            </a:r>
          </a:p>
        </p:txBody>
      </p:sp>
      <p:sp>
        <p:nvSpPr>
          <p:cNvPr id="664596" name="Text Box 225"/>
          <p:cNvSpPr txBox="1">
            <a:spLocks noChangeArrowheads="1"/>
          </p:cNvSpPr>
          <p:nvPr/>
        </p:nvSpPr>
        <p:spPr bwMode="auto">
          <a:xfrm>
            <a:off x="66675" y="1946275"/>
            <a:ext cx="9620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26562" name="Text Box 226"/>
          <p:cNvSpPr txBox="1">
            <a:spLocks noChangeArrowheads="1"/>
          </p:cNvSpPr>
          <p:nvPr/>
        </p:nvSpPr>
        <p:spPr bwMode="auto">
          <a:xfrm>
            <a:off x="568325" y="5881688"/>
            <a:ext cx="8326438" cy="803275"/>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全相联时，没有</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，只有</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，虚页号需与每个</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比较；</a:t>
            </a: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组相联时，则虚页号高位为</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，低位为</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，用作组索引。</a:t>
            </a:r>
          </a:p>
        </p:txBody>
      </p:sp>
      <p:cxnSp>
        <p:nvCxnSpPr>
          <p:cNvPr id="27" name="直接连接符 26"/>
          <p:cNvCxnSpPr>
            <a:cxnSpLocks noChangeShapeType="1"/>
          </p:cNvCxnSpPr>
          <p:nvPr/>
        </p:nvCxnSpPr>
        <p:spPr bwMode="auto">
          <a:xfrm flipH="1">
            <a:off x="2051050" y="3114675"/>
            <a:ext cx="946150" cy="404813"/>
          </a:xfrm>
          <a:prstGeom prst="line">
            <a:avLst/>
          </a:prstGeom>
          <a:noFill/>
          <a:ln w="19050" algn="ctr">
            <a:solidFill>
              <a:schemeClr val="tx1"/>
            </a:solidFill>
            <a:round/>
            <a:headEnd/>
            <a:tailEnd type="triangle" w="med" len="med"/>
          </a:ln>
        </p:spPr>
      </p:cxnSp>
      <p:grpSp>
        <p:nvGrpSpPr>
          <p:cNvPr id="3" name="组合 47"/>
          <p:cNvGrpSpPr>
            <a:grpSpLocks/>
          </p:cNvGrpSpPr>
          <p:nvPr/>
        </p:nvGrpSpPr>
        <p:grpSpPr bwMode="auto">
          <a:xfrm>
            <a:off x="2816225" y="3114675"/>
            <a:ext cx="5805488" cy="990600"/>
            <a:chOff x="2816804" y="3113965"/>
            <a:chExt cx="5805645" cy="991555"/>
          </a:xfrm>
        </p:grpSpPr>
        <p:sp>
          <p:nvSpPr>
            <p:cNvPr id="664600" name="TextBox 23"/>
            <p:cNvSpPr txBox="1">
              <a:spLocks noChangeArrowheads="1"/>
            </p:cNvSpPr>
            <p:nvPr/>
          </p:nvSpPr>
          <p:spPr bwMode="auto">
            <a:xfrm>
              <a:off x="2816804" y="3520455"/>
              <a:ext cx="5805645" cy="585065"/>
            </a:xfrm>
            <a:prstGeom prst="rect">
              <a:avLst/>
            </a:prstGeom>
            <a:solidFill>
              <a:srgbClr val="FF0000">
                <a:alpha val="18823"/>
              </a:srgbClr>
            </a:solidFill>
            <a:ln w="9525">
              <a:noFill/>
              <a:miter lim="800000"/>
              <a:headEnd/>
              <a:tailEnd/>
            </a:ln>
          </p:spPr>
          <p:txBody>
            <a:bodyPr/>
            <a:lstStyle/>
            <a:p>
              <a:pPr eaLnBrk="1" hangingPunct="1">
                <a:spcBef>
                  <a:spcPct val="50000"/>
                </a:spcBef>
              </a:pPr>
              <a:endParaRPr kumimoji="1" lang="en-US" altLang="zh-CN" sz="1800" b="1" i="1">
                <a:solidFill>
                  <a:srgbClr val="666699"/>
                </a:solidFill>
                <a:ea typeface="华文新魏" pitchFamily="2" charset="-122"/>
              </a:endParaRPr>
            </a:p>
          </p:txBody>
        </p:sp>
        <p:cxnSp>
          <p:nvCxnSpPr>
            <p:cNvPr id="664601" name="直接连接符 31"/>
            <p:cNvCxnSpPr>
              <a:cxnSpLocks noChangeShapeType="1"/>
            </p:cNvCxnSpPr>
            <p:nvPr/>
          </p:nvCxnSpPr>
          <p:spPr bwMode="auto">
            <a:xfrm>
              <a:off x="4436985" y="3113965"/>
              <a:ext cx="810090" cy="405045"/>
            </a:xfrm>
            <a:prstGeom prst="line">
              <a:avLst/>
            </a:prstGeom>
            <a:noFill/>
            <a:ln w="19050" algn="ctr">
              <a:solidFill>
                <a:schemeClr val="tx1"/>
              </a:solidFill>
              <a:round/>
              <a:headEnd/>
              <a:tailEnd type="triangle" w="med" len="med"/>
            </a:ln>
          </p:spPr>
        </p:cxnSp>
      </p:grpSp>
      <p:sp>
        <p:nvSpPr>
          <p:cNvPr id="47" name="Text Box 210"/>
          <p:cNvSpPr txBox="1">
            <a:spLocks noChangeArrowheads="1"/>
          </p:cNvSpPr>
          <p:nvPr/>
        </p:nvSpPr>
        <p:spPr bwMode="auto">
          <a:xfrm>
            <a:off x="385763" y="2700338"/>
            <a:ext cx="81454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400" b="1">
                <a:solidFill>
                  <a:srgbClr val="0000FF"/>
                </a:solidFill>
                <a:latin typeface="微软雅黑" pitchFamily="34" charset="-122"/>
                <a:ea typeface="微软雅黑" pitchFamily="34" charset="-122"/>
              </a:rPr>
              <a:t>TLB</a:t>
            </a:r>
            <a:r>
              <a:rPr kumimoji="1" lang="zh-CN" altLang="en-US" sz="2400" b="1">
                <a:solidFill>
                  <a:srgbClr val="0000FF"/>
                </a:solidFill>
                <a:latin typeface="微软雅黑" pitchFamily="34" charset="-122"/>
                <a:ea typeface="微软雅黑" pitchFamily="34" charset="-122"/>
              </a:rPr>
              <a:t>中的页表项：</a:t>
            </a:r>
            <a:r>
              <a:rPr kumimoji="1" lang="en-US" altLang="zh-CN" sz="2400" b="1">
                <a:latin typeface="微软雅黑" pitchFamily="34" charset="-122"/>
                <a:ea typeface="微软雅黑" pitchFamily="34" charset="-122"/>
              </a:rPr>
              <a:t>tag</a:t>
            </a:r>
            <a:r>
              <a:rPr kumimoji="1" lang="en-US" altLang="zh-CN" sz="2400" b="1">
                <a:solidFill>
                  <a:srgbClr val="0000FF"/>
                </a:solidFill>
                <a:latin typeface="微软雅黑" pitchFamily="34" charset="-122"/>
                <a:ea typeface="微软雅黑" pitchFamily="34" charset="-122"/>
              </a:rPr>
              <a:t>+</a:t>
            </a:r>
            <a:r>
              <a:rPr kumimoji="1" lang="zh-CN" altLang="en-US" sz="2400" b="1">
                <a:latin typeface="微软雅黑" pitchFamily="34" charset="-122"/>
                <a:ea typeface="微软雅黑" pitchFamily="34" charset="-122"/>
              </a:rPr>
              <a:t>主存页表项</a:t>
            </a:r>
          </a:p>
        </p:txBody>
      </p:sp>
      <p:sp>
        <p:nvSpPr>
          <p:cNvPr id="664603" name="Rectangle 27"/>
          <p:cNvSpPr>
            <a:spLocks noChangeArrowheads="1"/>
          </p:cNvSpPr>
          <p:nvPr/>
        </p:nvSpPr>
        <p:spPr bwMode="auto">
          <a:xfrm>
            <a:off x="3497263" y="2743200"/>
            <a:ext cx="1539875" cy="319088"/>
          </a:xfrm>
          <a:prstGeom prst="rect">
            <a:avLst/>
          </a:prstGeom>
          <a:solidFill>
            <a:srgbClr val="FF8398">
              <a:alpha val="35001"/>
            </a:srgbClr>
          </a:solidFill>
          <a:ln w="50800">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6535">
                                            <p:txEl>
                                              <p:pRg st="0" end="0"/>
                                            </p:txEl>
                                          </p:spTgt>
                                        </p:tgtEl>
                                        <p:attrNameLst>
                                          <p:attrName>style.visibility</p:attrName>
                                        </p:attrNameLst>
                                      </p:cBhvr>
                                      <p:to>
                                        <p:strVal val="visible"/>
                                      </p:to>
                                    </p:set>
                                    <p:animEffect transition="in" filter="blinds(horizontal)">
                                      <p:cBhvr>
                                        <p:cTn id="7" dur="500"/>
                                        <p:tgtEl>
                                          <p:spTgt spid="5265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545"/>
                                        </p:tgtEl>
                                        <p:attrNameLst>
                                          <p:attrName>style.visibility</p:attrName>
                                        </p:attrNameLst>
                                      </p:cBhvr>
                                      <p:to>
                                        <p:strVal val="visible"/>
                                      </p:to>
                                    </p:set>
                                    <p:animEffect transition="in" filter="blinds(horizontal)">
                                      <p:cBhvr>
                                        <p:cTn id="12" dur="500"/>
                                        <p:tgtEl>
                                          <p:spTgt spid="526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17" dur="500"/>
                                        <p:tgtEl>
                                          <p:spTgt spid="526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6547"/>
                                        </p:tgtEl>
                                        <p:attrNameLst>
                                          <p:attrName>style.visibility</p:attrName>
                                        </p:attrNameLst>
                                      </p:cBhvr>
                                      <p:to>
                                        <p:strVal val="visible"/>
                                      </p:to>
                                    </p:set>
                                    <p:animEffect transition="in" filter="blinds(horizontal)">
                                      <p:cBhvr>
                                        <p:cTn id="32" dur="500"/>
                                        <p:tgtEl>
                                          <p:spTgt spid="5265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6546"/>
                                        </p:tgtEl>
                                        <p:attrNameLst>
                                          <p:attrName>style.visibility</p:attrName>
                                        </p:attrNameLst>
                                      </p:cBhvr>
                                      <p:to>
                                        <p:strVal val="visible"/>
                                      </p:to>
                                    </p:set>
                                    <p:animEffect transition="in" filter="blinds(horizontal)">
                                      <p:cBhvr>
                                        <p:cTn id="47" dur="500"/>
                                        <p:tgtEl>
                                          <p:spTgt spid="5265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6562"/>
                                        </p:tgtEl>
                                        <p:attrNameLst>
                                          <p:attrName>style.visibility</p:attrName>
                                        </p:attrNameLst>
                                      </p:cBhvr>
                                      <p:to>
                                        <p:strVal val="visible"/>
                                      </p:to>
                                    </p:set>
                                    <p:animEffect transition="in" filter="blinds(horizontal)">
                                      <p:cBhvr>
                                        <p:cTn id="52" dur="500"/>
                                        <p:tgtEl>
                                          <p:spTgt spid="52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545" grpId="0"/>
      <p:bldP spid="526546" grpId="0"/>
      <p:bldP spid="526547" grpId="0"/>
      <p:bldP spid="526562" grpId="0"/>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785621" name="Text Box 213"/>
          <p:cNvSpPr txBox="1">
            <a:spLocks noChangeArrowheads="1"/>
          </p:cNvSpPr>
          <p:nvPr/>
        </p:nvSpPr>
        <p:spPr bwMode="auto">
          <a:xfrm>
            <a:off x="206375" y="1763713"/>
            <a:ext cx="1350963" cy="9223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先由虚页号到</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中找</a:t>
            </a:r>
            <a:endParaRPr kumimoji="1" lang="en-US" altLang="zh-CN" sz="2000" b="1">
              <a:solidFill>
                <a:srgbClr val="0000FF"/>
              </a:solidFill>
              <a:ea typeface="黑体" pitchFamily="49" charset="-122"/>
            </a:endParaRPr>
          </a:p>
          <a:p>
            <a:pPr eaLnBrk="1" hangingPunct="1"/>
            <a:r>
              <a:rPr kumimoji="1" lang="zh-CN" altLang="en-US" sz="2000" b="1">
                <a:solidFill>
                  <a:srgbClr val="FF0000"/>
                </a:solidFill>
                <a:ea typeface="黑体" pitchFamily="49" charset="-122"/>
              </a:rPr>
              <a:t>如何找？</a:t>
            </a:r>
          </a:p>
        </p:txBody>
      </p:sp>
      <p:grpSp>
        <p:nvGrpSpPr>
          <p:cNvPr id="666628" name="Group 224"/>
          <p:cNvGrpSpPr>
            <a:grpSpLocks/>
          </p:cNvGrpSpPr>
          <p:nvPr/>
        </p:nvGrpSpPr>
        <p:grpSpPr bwMode="auto">
          <a:xfrm>
            <a:off x="566738" y="1044575"/>
            <a:ext cx="8201025" cy="5068888"/>
            <a:chOff x="237" y="1947"/>
            <a:chExt cx="5039" cy="2244"/>
          </a:xfrm>
        </p:grpSpPr>
        <p:sp>
          <p:nvSpPr>
            <p:cNvPr id="666629" name="Rectangle 6"/>
            <p:cNvSpPr>
              <a:spLocks noChangeArrowheads="1"/>
            </p:cNvSpPr>
            <p:nvPr/>
          </p:nvSpPr>
          <p:spPr bwMode="auto">
            <a:xfrm>
              <a:off x="2330" y="2819"/>
              <a:ext cx="1" cy="108"/>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6630" name="Freeform 17"/>
            <p:cNvSpPr>
              <a:spLocks/>
            </p:cNvSpPr>
            <p:nvPr/>
          </p:nvSpPr>
          <p:spPr bwMode="auto">
            <a:xfrm>
              <a:off x="881" y="2233"/>
              <a:ext cx="445" cy="1369"/>
            </a:xfrm>
            <a:custGeom>
              <a:avLst/>
              <a:gdLst>
                <a:gd name="T0" fmla="*/ 0 w 283"/>
                <a:gd name="T1" fmla="*/ 0 h 1605"/>
                <a:gd name="T2" fmla="*/ 0 w 283"/>
                <a:gd name="T3" fmla="*/ 174 h 1605"/>
                <a:gd name="T4" fmla="*/ 159975 w 283"/>
                <a:gd name="T5" fmla="*/ 174 h 1605"/>
                <a:gd name="T6" fmla="*/ 0 60000 65536"/>
                <a:gd name="T7" fmla="*/ 0 60000 65536"/>
                <a:gd name="T8" fmla="*/ 0 60000 65536"/>
                <a:gd name="T9" fmla="*/ 0 w 283"/>
                <a:gd name="T10" fmla="*/ 0 h 1605"/>
                <a:gd name="T11" fmla="*/ 283 w 283"/>
                <a:gd name="T12" fmla="*/ 1605 h 1605"/>
              </a:gdLst>
              <a:ahLst/>
              <a:cxnLst>
                <a:cxn ang="T6">
                  <a:pos x="T0" y="T1"/>
                </a:cxn>
                <a:cxn ang="T7">
                  <a:pos x="T2" y="T3"/>
                </a:cxn>
                <a:cxn ang="T8">
                  <a:pos x="T4" y="T5"/>
                </a:cxn>
              </a:cxnLst>
              <a:rect l="T9" t="T10" r="T11" b="T12"/>
              <a:pathLst>
                <a:path w="283" h="1605">
                  <a:moveTo>
                    <a:pt x="0" y="0"/>
                  </a:moveTo>
                  <a:lnTo>
                    <a:pt x="0" y="1605"/>
                  </a:lnTo>
                  <a:lnTo>
                    <a:pt x="283" y="1605"/>
                  </a:lnTo>
                </a:path>
              </a:pathLst>
            </a:custGeom>
            <a:noFill/>
            <a:ln w="28575">
              <a:solidFill>
                <a:srgbClr val="000000"/>
              </a:solidFill>
              <a:round/>
              <a:headEnd/>
              <a:tailEnd type="triangle" w="med" len="med"/>
            </a:ln>
          </p:spPr>
          <p:txBody>
            <a:bodyPr/>
            <a:lstStyle/>
            <a:p>
              <a:endParaRPr lang="zh-CN" altLang="en-US"/>
            </a:p>
          </p:txBody>
        </p:sp>
        <p:grpSp>
          <p:nvGrpSpPr>
            <p:cNvPr id="666631" name="Group 18"/>
            <p:cNvGrpSpPr>
              <a:grpSpLocks/>
            </p:cNvGrpSpPr>
            <p:nvPr/>
          </p:nvGrpSpPr>
          <p:grpSpPr bwMode="auto">
            <a:xfrm>
              <a:off x="2698" y="2276"/>
              <a:ext cx="1292" cy="892"/>
              <a:chOff x="2698" y="2276"/>
              <a:chExt cx="1292" cy="892"/>
            </a:xfrm>
          </p:grpSpPr>
          <p:sp>
            <p:nvSpPr>
              <p:cNvPr id="666632" name="Freeform 19"/>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245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9" y="0"/>
                    </a:moveTo>
                    <a:lnTo>
                      <a:pt x="0" y="28"/>
                    </a:lnTo>
                    <a:lnTo>
                      <a:pt x="41" y="32"/>
                    </a:lnTo>
                    <a:lnTo>
                      <a:pt x="22" y="0"/>
                    </a:lnTo>
                    <a:lnTo>
                      <a:pt x="19" y="0"/>
                    </a:lnTo>
                    <a:close/>
                  </a:path>
                </a:pathLst>
              </a:custGeom>
              <a:solidFill>
                <a:srgbClr val="EB7500"/>
              </a:solidFill>
              <a:ln w="9525">
                <a:noFill/>
                <a:round/>
                <a:headEnd/>
                <a:tailEnd/>
              </a:ln>
            </p:spPr>
            <p:txBody>
              <a:bodyPr/>
              <a:lstStyle/>
              <a:p>
                <a:endParaRPr lang="zh-CN" altLang="en-US"/>
              </a:p>
            </p:txBody>
          </p:sp>
          <p:sp>
            <p:nvSpPr>
              <p:cNvPr id="666633" name="Freeform 20"/>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9" y="0"/>
                    </a:moveTo>
                    <a:lnTo>
                      <a:pt x="0" y="28"/>
                    </a:lnTo>
                    <a:lnTo>
                      <a:pt x="41" y="32"/>
                    </a:lnTo>
                    <a:lnTo>
                      <a:pt x="22" y="0"/>
                    </a:lnTo>
                  </a:path>
                </a:pathLst>
              </a:custGeom>
              <a:noFill/>
              <a:ln w="3175">
                <a:solidFill>
                  <a:srgbClr val="EB7500"/>
                </a:solidFill>
                <a:round/>
                <a:headEnd/>
                <a:tailEnd/>
              </a:ln>
            </p:spPr>
            <p:txBody>
              <a:bodyPr/>
              <a:lstStyle/>
              <a:p>
                <a:endParaRPr lang="zh-CN" altLang="en-US"/>
              </a:p>
            </p:txBody>
          </p:sp>
          <p:sp>
            <p:nvSpPr>
              <p:cNvPr id="666634" name="Freeform 21"/>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18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5" y="0"/>
                    </a:moveTo>
                    <a:lnTo>
                      <a:pt x="0" y="32"/>
                    </a:lnTo>
                    <a:lnTo>
                      <a:pt x="41" y="30"/>
                    </a:lnTo>
                    <a:lnTo>
                      <a:pt x="15" y="2"/>
                    </a:lnTo>
                    <a:lnTo>
                      <a:pt x="15" y="0"/>
                    </a:lnTo>
                    <a:close/>
                  </a:path>
                </a:pathLst>
              </a:custGeom>
              <a:solidFill>
                <a:srgbClr val="EB7500"/>
              </a:solidFill>
              <a:ln w="9525">
                <a:noFill/>
                <a:round/>
                <a:headEnd/>
                <a:tailEnd/>
              </a:ln>
            </p:spPr>
            <p:txBody>
              <a:bodyPr/>
              <a:lstStyle/>
              <a:p>
                <a:endParaRPr lang="zh-CN" altLang="en-US"/>
              </a:p>
            </p:txBody>
          </p:sp>
          <p:sp>
            <p:nvSpPr>
              <p:cNvPr id="666635" name="Freeform 22"/>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5" y="0"/>
                    </a:moveTo>
                    <a:lnTo>
                      <a:pt x="0" y="32"/>
                    </a:lnTo>
                    <a:lnTo>
                      <a:pt x="41" y="30"/>
                    </a:lnTo>
                    <a:lnTo>
                      <a:pt x="15" y="2"/>
                    </a:lnTo>
                  </a:path>
                </a:pathLst>
              </a:custGeom>
              <a:noFill/>
              <a:ln w="3175">
                <a:solidFill>
                  <a:srgbClr val="EB7500"/>
                </a:solidFill>
                <a:round/>
                <a:headEnd/>
                <a:tailEnd/>
              </a:ln>
            </p:spPr>
            <p:txBody>
              <a:bodyPr/>
              <a:lstStyle/>
              <a:p>
                <a:endParaRPr lang="zh-CN" altLang="en-US"/>
              </a:p>
            </p:txBody>
          </p:sp>
          <p:sp>
            <p:nvSpPr>
              <p:cNvPr id="666636" name="Freeform 23"/>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37" name="Freeform 24"/>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38" name="Freeform 25"/>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w 37"/>
                  <a:gd name="T11" fmla="*/ 0 h 34"/>
                  <a:gd name="T12" fmla="*/ 0 60000 65536"/>
                  <a:gd name="T13" fmla="*/ 0 60000 65536"/>
                  <a:gd name="T14" fmla="*/ 0 60000 65536"/>
                  <a:gd name="T15" fmla="*/ 0 60000 65536"/>
                  <a:gd name="T16" fmla="*/ 0 60000 65536"/>
                  <a:gd name="T17" fmla="*/ 0 60000 65536"/>
                  <a:gd name="T18" fmla="*/ 0 w 37"/>
                  <a:gd name="T19" fmla="*/ 0 h 34"/>
                  <a:gd name="T20" fmla="*/ 37 w 3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7" h="34">
                    <a:moveTo>
                      <a:pt x="0" y="0"/>
                    </a:moveTo>
                    <a:lnTo>
                      <a:pt x="0" y="34"/>
                    </a:lnTo>
                    <a:lnTo>
                      <a:pt x="37" y="18"/>
                    </a:lnTo>
                    <a:lnTo>
                      <a:pt x="0" y="2"/>
                    </a:lnTo>
                    <a:lnTo>
                      <a:pt x="0" y="0"/>
                    </a:lnTo>
                    <a:close/>
                  </a:path>
                </a:pathLst>
              </a:custGeom>
              <a:solidFill>
                <a:srgbClr val="EB7500"/>
              </a:solidFill>
              <a:ln w="9525">
                <a:noFill/>
                <a:round/>
                <a:headEnd/>
                <a:tailEnd/>
              </a:ln>
            </p:spPr>
            <p:txBody>
              <a:bodyPr/>
              <a:lstStyle/>
              <a:p>
                <a:endParaRPr lang="zh-CN" altLang="en-US"/>
              </a:p>
            </p:txBody>
          </p:sp>
          <p:sp>
            <p:nvSpPr>
              <p:cNvPr id="666639" name="Freeform 26"/>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0" y="0"/>
                    </a:moveTo>
                    <a:lnTo>
                      <a:pt x="0" y="34"/>
                    </a:lnTo>
                    <a:lnTo>
                      <a:pt x="37" y="18"/>
                    </a:lnTo>
                    <a:lnTo>
                      <a:pt x="0" y="2"/>
                    </a:lnTo>
                  </a:path>
                </a:pathLst>
              </a:custGeom>
              <a:noFill/>
              <a:ln w="3175">
                <a:solidFill>
                  <a:srgbClr val="EB7500"/>
                </a:solidFill>
                <a:round/>
                <a:headEnd/>
                <a:tailEnd/>
              </a:ln>
            </p:spPr>
            <p:txBody>
              <a:bodyPr/>
              <a:lstStyle/>
              <a:p>
                <a:endParaRPr lang="zh-CN" altLang="en-US"/>
              </a:p>
            </p:txBody>
          </p:sp>
          <p:sp>
            <p:nvSpPr>
              <p:cNvPr id="666640" name="Freeform 27"/>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w 885"/>
                  <a:gd name="T13" fmla="*/ 4 h 8"/>
                  <a:gd name="T14" fmla="*/ 0 60000 65536"/>
                  <a:gd name="T15" fmla="*/ 0 60000 65536"/>
                  <a:gd name="T16" fmla="*/ 0 60000 65536"/>
                  <a:gd name="T17" fmla="*/ 0 60000 65536"/>
                  <a:gd name="T18" fmla="*/ 0 60000 65536"/>
                  <a:gd name="T19" fmla="*/ 0 60000 65536"/>
                  <a:gd name="T20" fmla="*/ 0 60000 65536"/>
                  <a:gd name="T21" fmla="*/ 0 w 885"/>
                  <a:gd name="T22" fmla="*/ 0 h 8"/>
                  <a:gd name="T23" fmla="*/ 885 w 88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
                    <a:moveTo>
                      <a:pt x="0" y="8"/>
                    </a:moveTo>
                    <a:lnTo>
                      <a:pt x="885" y="8"/>
                    </a:lnTo>
                    <a:lnTo>
                      <a:pt x="885" y="0"/>
                    </a:lnTo>
                    <a:lnTo>
                      <a:pt x="2"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1" name="Freeform 28"/>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60000 65536"/>
                  <a:gd name="T13" fmla="*/ 0 60000 65536"/>
                  <a:gd name="T14" fmla="*/ 0 60000 65536"/>
                  <a:gd name="T15" fmla="*/ 0 60000 65536"/>
                  <a:gd name="T16" fmla="*/ 0 60000 65536"/>
                  <a:gd name="T17" fmla="*/ 0 60000 65536"/>
                  <a:gd name="T18" fmla="*/ 0 w 885"/>
                  <a:gd name="T19" fmla="*/ 0 h 8"/>
                  <a:gd name="T20" fmla="*/ 885 w 885"/>
                  <a:gd name="T21" fmla="*/ 8 h 8"/>
                </a:gdLst>
                <a:ahLst/>
                <a:cxnLst>
                  <a:cxn ang="T12">
                    <a:pos x="T0" y="T1"/>
                  </a:cxn>
                  <a:cxn ang="T13">
                    <a:pos x="T2" y="T3"/>
                  </a:cxn>
                  <a:cxn ang="T14">
                    <a:pos x="T4" y="T5"/>
                  </a:cxn>
                  <a:cxn ang="T15">
                    <a:pos x="T6" y="T7"/>
                  </a:cxn>
                  <a:cxn ang="T16">
                    <a:pos x="T8" y="T9"/>
                  </a:cxn>
                  <a:cxn ang="T17">
                    <a:pos x="T10" y="T11"/>
                  </a:cxn>
                </a:cxnLst>
                <a:rect l="T18" t="T19" r="T20" b="T21"/>
                <a:pathLst>
                  <a:path w="885" h="8">
                    <a:moveTo>
                      <a:pt x="0" y="8"/>
                    </a:moveTo>
                    <a:lnTo>
                      <a:pt x="885" y="8"/>
                    </a:lnTo>
                    <a:lnTo>
                      <a:pt x="885" y="0"/>
                    </a:lnTo>
                    <a:lnTo>
                      <a:pt x="2" y="0"/>
                    </a:lnTo>
                    <a:lnTo>
                      <a:pt x="2" y="8"/>
                    </a:lnTo>
                  </a:path>
                </a:pathLst>
              </a:custGeom>
              <a:noFill/>
              <a:ln w="3175">
                <a:solidFill>
                  <a:srgbClr val="EB7500"/>
                </a:solidFill>
                <a:round/>
                <a:headEnd/>
                <a:tailEnd/>
              </a:ln>
            </p:spPr>
            <p:txBody>
              <a:bodyPr/>
              <a:lstStyle/>
              <a:p>
                <a:endParaRPr lang="zh-CN" altLang="en-US"/>
              </a:p>
            </p:txBody>
          </p:sp>
          <p:sp>
            <p:nvSpPr>
              <p:cNvPr id="666642" name="Freeform 29"/>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w 882"/>
                  <a:gd name="T13" fmla="*/ 3 h 491"/>
                  <a:gd name="T14" fmla="*/ 0 60000 65536"/>
                  <a:gd name="T15" fmla="*/ 0 60000 65536"/>
                  <a:gd name="T16" fmla="*/ 0 60000 65536"/>
                  <a:gd name="T17" fmla="*/ 0 60000 65536"/>
                  <a:gd name="T18" fmla="*/ 0 60000 65536"/>
                  <a:gd name="T19" fmla="*/ 0 60000 65536"/>
                  <a:gd name="T20" fmla="*/ 0 60000 65536"/>
                  <a:gd name="T21" fmla="*/ 0 w 882"/>
                  <a:gd name="T22" fmla="*/ 0 h 491"/>
                  <a:gd name="T23" fmla="*/ 882 w 882"/>
                  <a:gd name="T24" fmla="*/ 491 h 4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2" h="491">
                    <a:moveTo>
                      <a:pt x="0" y="8"/>
                    </a:moveTo>
                    <a:lnTo>
                      <a:pt x="878" y="491"/>
                    </a:lnTo>
                    <a:lnTo>
                      <a:pt x="882" y="483"/>
                    </a:lnTo>
                    <a:lnTo>
                      <a:pt x="6"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3" name="Freeform 30"/>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60000 65536"/>
                  <a:gd name="T13" fmla="*/ 0 60000 65536"/>
                  <a:gd name="T14" fmla="*/ 0 60000 65536"/>
                  <a:gd name="T15" fmla="*/ 0 60000 65536"/>
                  <a:gd name="T16" fmla="*/ 0 60000 65536"/>
                  <a:gd name="T17" fmla="*/ 0 60000 65536"/>
                  <a:gd name="T18" fmla="*/ 0 w 882"/>
                  <a:gd name="T19" fmla="*/ 0 h 491"/>
                  <a:gd name="T20" fmla="*/ 882 w 882"/>
                  <a:gd name="T21" fmla="*/ 491 h 491"/>
                </a:gdLst>
                <a:ahLst/>
                <a:cxnLst>
                  <a:cxn ang="T12">
                    <a:pos x="T0" y="T1"/>
                  </a:cxn>
                  <a:cxn ang="T13">
                    <a:pos x="T2" y="T3"/>
                  </a:cxn>
                  <a:cxn ang="T14">
                    <a:pos x="T4" y="T5"/>
                  </a:cxn>
                  <a:cxn ang="T15">
                    <a:pos x="T6" y="T7"/>
                  </a:cxn>
                  <a:cxn ang="T16">
                    <a:pos x="T8" y="T9"/>
                  </a:cxn>
                  <a:cxn ang="T17">
                    <a:pos x="T10" y="T11"/>
                  </a:cxn>
                </a:cxnLst>
                <a:rect l="T18" t="T19" r="T20" b="T21"/>
                <a:pathLst>
                  <a:path w="882" h="491">
                    <a:moveTo>
                      <a:pt x="0" y="8"/>
                    </a:moveTo>
                    <a:lnTo>
                      <a:pt x="878" y="491"/>
                    </a:lnTo>
                    <a:lnTo>
                      <a:pt x="882" y="483"/>
                    </a:lnTo>
                    <a:lnTo>
                      <a:pt x="6" y="0"/>
                    </a:lnTo>
                    <a:lnTo>
                      <a:pt x="2" y="8"/>
                    </a:lnTo>
                  </a:path>
                </a:pathLst>
              </a:custGeom>
              <a:noFill/>
              <a:ln w="3175">
                <a:solidFill>
                  <a:srgbClr val="EB7500"/>
                </a:solidFill>
                <a:round/>
                <a:headEnd/>
                <a:tailEnd/>
              </a:ln>
            </p:spPr>
            <p:txBody>
              <a:bodyPr/>
              <a:lstStyle/>
              <a:p>
                <a:endParaRPr lang="zh-CN" altLang="en-US"/>
              </a:p>
            </p:txBody>
          </p:sp>
          <p:sp>
            <p:nvSpPr>
              <p:cNvPr id="666644" name="Freeform 31"/>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w 889"/>
                  <a:gd name="T13" fmla="*/ 3 h 395"/>
                  <a:gd name="T14" fmla="*/ 0 60000 65536"/>
                  <a:gd name="T15" fmla="*/ 0 60000 65536"/>
                  <a:gd name="T16" fmla="*/ 0 60000 65536"/>
                  <a:gd name="T17" fmla="*/ 0 60000 65536"/>
                  <a:gd name="T18" fmla="*/ 0 60000 65536"/>
                  <a:gd name="T19" fmla="*/ 0 60000 65536"/>
                  <a:gd name="T20" fmla="*/ 0 60000 65536"/>
                  <a:gd name="T21" fmla="*/ 0 w 889"/>
                  <a:gd name="T22" fmla="*/ 0 h 395"/>
                  <a:gd name="T23" fmla="*/ 889 w 88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9" h="395">
                    <a:moveTo>
                      <a:pt x="0" y="6"/>
                    </a:moveTo>
                    <a:lnTo>
                      <a:pt x="887" y="395"/>
                    </a:lnTo>
                    <a:lnTo>
                      <a:pt x="889" y="387"/>
                    </a:lnTo>
                    <a:lnTo>
                      <a:pt x="5"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5" name="Freeform 32"/>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60000 65536"/>
                  <a:gd name="T13" fmla="*/ 0 60000 65536"/>
                  <a:gd name="T14" fmla="*/ 0 60000 65536"/>
                  <a:gd name="T15" fmla="*/ 0 60000 65536"/>
                  <a:gd name="T16" fmla="*/ 0 60000 65536"/>
                  <a:gd name="T17" fmla="*/ 0 60000 65536"/>
                  <a:gd name="T18" fmla="*/ 0 w 889"/>
                  <a:gd name="T19" fmla="*/ 0 h 395"/>
                  <a:gd name="T20" fmla="*/ 889 w 88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889" h="395">
                    <a:moveTo>
                      <a:pt x="0" y="6"/>
                    </a:moveTo>
                    <a:lnTo>
                      <a:pt x="887" y="395"/>
                    </a:lnTo>
                    <a:lnTo>
                      <a:pt x="889" y="387"/>
                    </a:lnTo>
                    <a:lnTo>
                      <a:pt x="5" y="0"/>
                    </a:lnTo>
                    <a:lnTo>
                      <a:pt x="2" y="6"/>
                    </a:lnTo>
                  </a:path>
                </a:pathLst>
              </a:custGeom>
              <a:noFill/>
              <a:ln w="3175">
                <a:solidFill>
                  <a:srgbClr val="EB7500"/>
                </a:solidFill>
                <a:round/>
                <a:headEnd/>
                <a:tailEnd/>
              </a:ln>
            </p:spPr>
            <p:txBody>
              <a:bodyPr/>
              <a:lstStyle/>
              <a:p>
                <a:endParaRPr lang="zh-CN" altLang="en-US"/>
              </a:p>
            </p:txBody>
          </p:sp>
          <p:sp>
            <p:nvSpPr>
              <p:cNvPr id="666646" name="Freeform 33"/>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w 892"/>
                  <a:gd name="T13" fmla="*/ 3 h 488"/>
                  <a:gd name="T14" fmla="*/ 0 60000 65536"/>
                  <a:gd name="T15" fmla="*/ 0 60000 65536"/>
                  <a:gd name="T16" fmla="*/ 0 60000 65536"/>
                  <a:gd name="T17" fmla="*/ 0 60000 65536"/>
                  <a:gd name="T18" fmla="*/ 0 60000 65536"/>
                  <a:gd name="T19" fmla="*/ 0 60000 65536"/>
                  <a:gd name="T20" fmla="*/ 0 60000 65536"/>
                  <a:gd name="T21" fmla="*/ 0 w 892"/>
                  <a:gd name="T22" fmla="*/ 0 h 488"/>
                  <a:gd name="T23" fmla="*/ 892 w 892"/>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488">
                    <a:moveTo>
                      <a:pt x="0" y="6"/>
                    </a:moveTo>
                    <a:lnTo>
                      <a:pt x="885" y="488"/>
                    </a:lnTo>
                    <a:lnTo>
                      <a:pt x="892" y="482"/>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7" name="Freeform 34"/>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60000 65536"/>
                  <a:gd name="T13" fmla="*/ 0 60000 65536"/>
                  <a:gd name="T14" fmla="*/ 0 60000 65536"/>
                  <a:gd name="T15" fmla="*/ 0 60000 65536"/>
                  <a:gd name="T16" fmla="*/ 0 60000 65536"/>
                  <a:gd name="T17" fmla="*/ 0 60000 65536"/>
                  <a:gd name="T18" fmla="*/ 0 w 892"/>
                  <a:gd name="T19" fmla="*/ 0 h 488"/>
                  <a:gd name="T20" fmla="*/ 892 w 892"/>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892" h="488">
                    <a:moveTo>
                      <a:pt x="0" y="6"/>
                    </a:moveTo>
                    <a:lnTo>
                      <a:pt x="885" y="488"/>
                    </a:lnTo>
                    <a:lnTo>
                      <a:pt x="892" y="482"/>
                    </a:lnTo>
                    <a:lnTo>
                      <a:pt x="7" y="0"/>
                    </a:lnTo>
                    <a:lnTo>
                      <a:pt x="2" y="6"/>
                    </a:lnTo>
                  </a:path>
                </a:pathLst>
              </a:custGeom>
              <a:noFill/>
              <a:ln w="3175">
                <a:solidFill>
                  <a:srgbClr val="EB7500"/>
                </a:solidFill>
                <a:round/>
                <a:headEnd/>
                <a:tailEnd/>
              </a:ln>
            </p:spPr>
            <p:txBody>
              <a:bodyPr/>
              <a:lstStyle/>
              <a:p>
                <a:endParaRPr lang="zh-CN" altLang="en-US"/>
              </a:p>
            </p:txBody>
          </p:sp>
          <p:sp>
            <p:nvSpPr>
              <p:cNvPr id="666648" name="Freeform 35"/>
              <p:cNvSpPr>
                <a:spLocks/>
              </p:cNvSpPr>
              <p:nvPr/>
            </p:nvSpPr>
            <p:spPr bwMode="auto">
              <a:xfrm>
                <a:off x="3937" y="2457"/>
                <a:ext cx="53" cy="33"/>
              </a:xfrm>
              <a:custGeom>
                <a:avLst/>
                <a:gdLst>
                  <a:gd name="T0" fmla="*/ 0 w 37"/>
                  <a:gd name="T1" fmla="*/ 3 h 38"/>
                  <a:gd name="T2" fmla="*/ 4698 w 37"/>
                  <a:gd name="T3" fmla="*/ 6 h 38"/>
                  <a:gd name="T4" fmla="*/ 5657 w 37"/>
                  <a:gd name="T5" fmla="*/ 0 h 38"/>
                  <a:gd name="T6" fmla="*/ 0 w 37"/>
                  <a:gd name="T7" fmla="*/ 3 h 38"/>
                  <a:gd name="T8" fmla="*/ 0 w 37"/>
                  <a:gd name="T9" fmla="*/ 3 h 38"/>
                  <a:gd name="T10" fmla="*/ 0 60000 65536"/>
                  <a:gd name="T11" fmla="*/ 0 60000 65536"/>
                  <a:gd name="T12" fmla="*/ 0 60000 65536"/>
                  <a:gd name="T13" fmla="*/ 0 60000 65536"/>
                  <a:gd name="T14" fmla="*/ 0 60000 65536"/>
                  <a:gd name="T15" fmla="*/ 0 w 37"/>
                  <a:gd name="T16" fmla="*/ 0 h 38"/>
                  <a:gd name="T17" fmla="*/ 37 w 37"/>
                  <a:gd name="T18" fmla="*/ 38 h 38"/>
                </a:gdLst>
                <a:ahLst/>
                <a:cxnLst>
                  <a:cxn ang="T10">
                    <a:pos x="T0" y="T1"/>
                  </a:cxn>
                  <a:cxn ang="T11">
                    <a:pos x="T2" y="T3"/>
                  </a:cxn>
                  <a:cxn ang="T12">
                    <a:pos x="T4" y="T5"/>
                  </a:cxn>
                  <a:cxn ang="T13">
                    <a:pos x="T6" y="T7"/>
                  </a:cxn>
                  <a:cxn ang="T14">
                    <a:pos x="T8" y="T9"/>
                  </a:cxn>
                </a:cxnLst>
                <a:rect l="T15" t="T16" r="T17" b="T18"/>
                <a:pathLst>
                  <a:path w="37" h="38">
                    <a:moveTo>
                      <a:pt x="0" y="18"/>
                    </a:moveTo>
                    <a:lnTo>
                      <a:pt x="31" y="38"/>
                    </a:lnTo>
                    <a:lnTo>
                      <a:pt x="37" y="0"/>
                    </a:lnTo>
                    <a:lnTo>
                      <a:pt x="0" y="18"/>
                    </a:lnTo>
                    <a:close/>
                  </a:path>
                </a:pathLst>
              </a:custGeom>
              <a:solidFill>
                <a:srgbClr val="000000"/>
              </a:solidFill>
              <a:ln w="9525">
                <a:noFill/>
                <a:round/>
                <a:headEnd/>
                <a:tailEnd/>
              </a:ln>
            </p:spPr>
            <p:txBody>
              <a:bodyPr/>
              <a:lstStyle/>
              <a:p>
                <a:endParaRPr lang="zh-CN" altLang="en-US"/>
              </a:p>
            </p:txBody>
          </p:sp>
          <p:sp>
            <p:nvSpPr>
              <p:cNvPr id="666649" name="Freeform 36"/>
              <p:cNvSpPr>
                <a:spLocks/>
              </p:cNvSpPr>
              <p:nvPr/>
            </p:nvSpPr>
            <p:spPr bwMode="auto">
              <a:xfrm>
                <a:off x="3940" y="2545"/>
                <a:ext cx="50" cy="32"/>
              </a:xfrm>
              <a:custGeom>
                <a:avLst/>
                <a:gdLst>
                  <a:gd name="T0" fmla="*/ 0 w 35"/>
                  <a:gd name="T1" fmla="*/ 3 h 37"/>
                  <a:gd name="T2" fmla="*/ 4566 w 35"/>
                  <a:gd name="T3" fmla="*/ 5 h 37"/>
                  <a:gd name="T4" fmla="*/ 5100 w 35"/>
                  <a:gd name="T5" fmla="*/ 0 h 37"/>
                  <a:gd name="T6" fmla="*/ 0 w 35"/>
                  <a:gd name="T7" fmla="*/ 3 h 37"/>
                  <a:gd name="T8" fmla="*/ 0 w 35"/>
                  <a:gd name="T9" fmla="*/ 3 h 37"/>
                  <a:gd name="T10" fmla="*/ 0 w 35"/>
                  <a:gd name="T11" fmla="*/ 3 h 37"/>
                  <a:gd name="T12" fmla="*/ 0 60000 65536"/>
                  <a:gd name="T13" fmla="*/ 0 60000 65536"/>
                  <a:gd name="T14" fmla="*/ 0 60000 65536"/>
                  <a:gd name="T15" fmla="*/ 0 60000 65536"/>
                  <a:gd name="T16" fmla="*/ 0 60000 65536"/>
                  <a:gd name="T17" fmla="*/ 0 60000 65536"/>
                  <a:gd name="T18" fmla="*/ 0 w 35"/>
                  <a:gd name="T19" fmla="*/ 0 h 37"/>
                  <a:gd name="T20" fmla="*/ 35 w 3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5" h="37">
                    <a:moveTo>
                      <a:pt x="0" y="19"/>
                    </a:moveTo>
                    <a:lnTo>
                      <a:pt x="31" y="37"/>
                    </a:lnTo>
                    <a:lnTo>
                      <a:pt x="35" y="0"/>
                    </a:lnTo>
                    <a:lnTo>
                      <a:pt x="0" y="21"/>
                    </a:lnTo>
                    <a:lnTo>
                      <a:pt x="0" y="19"/>
                    </a:lnTo>
                    <a:close/>
                  </a:path>
                </a:pathLst>
              </a:custGeom>
              <a:solidFill>
                <a:srgbClr val="000000"/>
              </a:solidFill>
              <a:ln w="9525">
                <a:noFill/>
                <a:round/>
                <a:headEnd/>
                <a:tailEnd/>
              </a:ln>
            </p:spPr>
            <p:txBody>
              <a:bodyPr/>
              <a:lstStyle/>
              <a:p>
                <a:endParaRPr lang="zh-CN" altLang="en-US"/>
              </a:p>
            </p:txBody>
          </p:sp>
          <p:sp>
            <p:nvSpPr>
              <p:cNvPr id="666650" name="Freeform 37"/>
              <p:cNvSpPr>
                <a:spLocks/>
              </p:cNvSpPr>
              <p:nvPr/>
            </p:nvSpPr>
            <p:spPr bwMode="auto">
              <a:xfrm>
                <a:off x="3932" y="2625"/>
                <a:ext cx="58" cy="27"/>
              </a:xfrm>
              <a:custGeom>
                <a:avLst/>
                <a:gdLst>
                  <a:gd name="T0" fmla="*/ 0 w 41"/>
                  <a:gd name="T1" fmla="*/ 0 h 32"/>
                  <a:gd name="T2" fmla="*/ 2183 w 41"/>
                  <a:gd name="T3" fmla="*/ 3 h 32"/>
                  <a:gd name="T4" fmla="*/ 5257 w 41"/>
                  <a:gd name="T5" fmla="*/ 0 h 32"/>
                  <a:gd name="T6" fmla="*/ 0 w 41"/>
                  <a:gd name="T7" fmla="*/ 2 h 32"/>
                  <a:gd name="T8" fmla="*/ 0 w 41"/>
                  <a:gd name="T9" fmla="*/ 2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17" y="32"/>
                    </a:lnTo>
                    <a:lnTo>
                      <a:pt x="41" y="0"/>
                    </a:lnTo>
                    <a:lnTo>
                      <a:pt x="0" y="2"/>
                    </a:lnTo>
                    <a:lnTo>
                      <a:pt x="0" y="0"/>
                    </a:lnTo>
                    <a:close/>
                  </a:path>
                </a:pathLst>
              </a:custGeom>
              <a:solidFill>
                <a:srgbClr val="000000"/>
              </a:solidFill>
              <a:ln w="9525">
                <a:noFill/>
                <a:round/>
                <a:headEnd/>
                <a:tailEnd/>
              </a:ln>
            </p:spPr>
            <p:txBody>
              <a:bodyPr/>
              <a:lstStyle/>
              <a:p>
                <a:endParaRPr lang="zh-CN" altLang="en-US"/>
              </a:p>
            </p:txBody>
          </p:sp>
          <p:sp>
            <p:nvSpPr>
              <p:cNvPr id="666651" name="Freeform 38"/>
              <p:cNvSpPr>
                <a:spLocks/>
              </p:cNvSpPr>
              <p:nvPr/>
            </p:nvSpPr>
            <p:spPr bwMode="auto">
              <a:xfrm>
                <a:off x="3932" y="2713"/>
                <a:ext cx="58" cy="29"/>
              </a:xfrm>
              <a:custGeom>
                <a:avLst/>
                <a:gdLst>
                  <a:gd name="T0" fmla="*/ 0 w 41"/>
                  <a:gd name="T1" fmla="*/ 3 h 34"/>
                  <a:gd name="T2" fmla="*/ 2814 w 41"/>
                  <a:gd name="T3" fmla="*/ 3 h 34"/>
                  <a:gd name="T4" fmla="*/ 5257 w 41"/>
                  <a:gd name="T5" fmla="*/ 0 h 34"/>
                  <a:gd name="T6" fmla="*/ 0 w 41"/>
                  <a:gd name="T7" fmla="*/ 3 h 34"/>
                  <a:gd name="T8" fmla="*/ 0 w 41"/>
                  <a:gd name="T9" fmla="*/ 3 h 34"/>
                  <a:gd name="T10" fmla="*/ 0 w 41"/>
                  <a:gd name="T11" fmla="*/ 3 h 34"/>
                  <a:gd name="T12" fmla="*/ 0 60000 65536"/>
                  <a:gd name="T13" fmla="*/ 0 60000 65536"/>
                  <a:gd name="T14" fmla="*/ 0 60000 65536"/>
                  <a:gd name="T15" fmla="*/ 0 60000 65536"/>
                  <a:gd name="T16" fmla="*/ 0 60000 65536"/>
                  <a:gd name="T17" fmla="*/ 0 60000 65536"/>
                  <a:gd name="T18" fmla="*/ 0 w 41"/>
                  <a:gd name="T19" fmla="*/ 0 h 34"/>
                  <a:gd name="T20" fmla="*/ 41 w 4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1" h="34">
                    <a:moveTo>
                      <a:pt x="0" y="4"/>
                    </a:moveTo>
                    <a:lnTo>
                      <a:pt x="22" y="34"/>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2" name="Freeform 39"/>
              <p:cNvSpPr>
                <a:spLocks/>
              </p:cNvSpPr>
              <p:nvPr/>
            </p:nvSpPr>
            <p:spPr bwMode="auto">
              <a:xfrm>
                <a:off x="3935" y="2801"/>
                <a:ext cx="55" cy="32"/>
              </a:xfrm>
              <a:custGeom>
                <a:avLst/>
                <a:gdLst>
                  <a:gd name="T0" fmla="*/ 0 w 39"/>
                  <a:gd name="T1" fmla="*/ 3 h 38"/>
                  <a:gd name="T2" fmla="*/ 3431 w 39"/>
                  <a:gd name="T3" fmla="*/ 3 h 38"/>
                  <a:gd name="T4" fmla="*/ 4839 w 39"/>
                  <a:gd name="T5" fmla="*/ 0 h 38"/>
                  <a:gd name="T6" fmla="*/ 251 w 39"/>
                  <a:gd name="T7" fmla="*/ 3 h 38"/>
                  <a:gd name="T8" fmla="*/ 251 w 39"/>
                  <a:gd name="T9" fmla="*/ 3 h 38"/>
                  <a:gd name="T10" fmla="*/ 0 w 39"/>
                  <a:gd name="T11" fmla="*/ 3 h 38"/>
                  <a:gd name="T12" fmla="*/ 0 60000 65536"/>
                  <a:gd name="T13" fmla="*/ 0 60000 65536"/>
                  <a:gd name="T14" fmla="*/ 0 60000 65536"/>
                  <a:gd name="T15" fmla="*/ 0 60000 65536"/>
                  <a:gd name="T16" fmla="*/ 0 60000 65536"/>
                  <a:gd name="T17" fmla="*/ 0 60000 65536"/>
                  <a:gd name="T18" fmla="*/ 0 w 39"/>
                  <a:gd name="T19" fmla="*/ 0 h 38"/>
                  <a:gd name="T20" fmla="*/ 39 w 3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9" h="38">
                    <a:moveTo>
                      <a:pt x="0" y="14"/>
                    </a:moveTo>
                    <a:lnTo>
                      <a:pt x="28" y="38"/>
                    </a:lnTo>
                    <a:lnTo>
                      <a:pt x="39" y="0"/>
                    </a:lnTo>
                    <a:lnTo>
                      <a:pt x="2" y="16"/>
                    </a:lnTo>
                    <a:lnTo>
                      <a:pt x="0" y="14"/>
                    </a:lnTo>
                    <a:close/>
                  </a:path>
                </a:pathLst>
              </a:custGeom>
              <a:solidFill>
                <a:srgbClr val="000000"/>
              </a:solidFill>
              <a:ln w="9525">
                <a:noFill/>
                <a:round/>
                <a:headEnd/>
                <a:tailEnd/>
              </a:ln>
            </p:spPr>
            <p:txBody>
              <a:bodyPr/>
              <a:lstStyle/>
              <a:p>
                <a:endParaRPr lang="zh-CN" altLang="en-US"/>
              </a:p>
            </p:txBody>
          </p:sp>
          <p:sp>
            <p:nvSpPr>
              <p:cNvPr id="666653" name="Freeform 40"/>
              <p:cNvSpPr>
                <a:spLocks/>
              </p:cNvSpPr>
              <p:nvPr/>
            </p:nvSpPr>
            <p:spPr bwMode="auto">
              <a:xfrm>
                <a:off x="3932" y="2885"/>
                <a:ext cx="58" cy="28"/>
              </a:xfrm>
              <a:custGeom>
                <a:avLst/>
                <a:gdLst>
                  <a:gd name="T0" fmla="*/ 0 w 41"/>
                  <a:gd name="T1" fmla="*/ 4 h 32"/>
                  <a:gd name="T2" fmla="*/ 2814 w 41"/>
                  <a:gd name="T3" fmla="*/ 4 h 32"/>
                  <a:gd name="T4" fmla="*/ 5257 w 41"/>
                  <a:gd name="T5" fmla="*/ 0 h 32"/>
                  <a:gd name="T6" fmla="*/ 0 w 41"/>
                  <a:gd name="T7" fmla="*/ 4 h 32"/>
                  <a:gd name="T8" fmla="*/ 0 w 41"/>
                  <a:gd name="T9" fmla="*/ 4 h 32"/>
                  <a:gd name="T10" fmla="*/ 0 w 41"/>
                  <a:gd name="T11" fmla="*/ 4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4"/>
                    </a:moveTo>
                    <a:lnTo>
                      <a:pt x="22" y="32"/>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4" name="Freeform 41"/>
              <p:cNvSpPr>
                <a:spLocks/>
              </p:cNvSpPr>
              <p:nvPr/>
            </p:nvSpPr>
            <p:spPr bwMode="auto">
              <a:xfrm>
                <a:off x="3932" y="2961"/>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5" name="Freeform 42"/>
              <p:cNvSpPr>
                <a:spLocks/>
              </p:cNvSpPr>
              <p:nvPr/>
            </p:nvSpPr>
            <p:spPr bwMode="auto">
              <a:xfrm>
                <a:off x="3932" y="3047"/>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6" name="Freeform 43"/>
              <p:cNvSpPr>
                <a:spLocks/>
              </p:cNvSpPr>
              <p:nvPr/>
            </p:nvSpPr>
            <p:spPr bwMode="auto">
              <a:xfrm>
                <a:off x="3932" y="3142"/>
                <a:ext cx="58" cy="26"/>
              </a:xfrm>
              <a:custGeom>
                <a:avLst/>
                <a:gdLst>
                  <a:gd name="T0" fmla="*/ 0 w 41"/>
                  <a:gd name="T1" fmla="*/ 0 h 30"/>
                  <a:gd name="T2" fmla="*/ 2183 w 41"/>
                  <a:gd name="T3" fmla="*/ 4 h 30"/>
                  <a:gd name="T4" fmla="*/ 5257 w 41"/>
                  <a:gd name="T5" fmla="*/ 0 h 30"/>
                  <a:gd name="T6" fmla="*/ 0 w 41"/>
                  <a:gd name="T7" fmla="*/ 0 h 30"/>
                  <a:gd name="T8" fmla="*/ 0 w 41"/>
                  <a:gd name="T9" fmla="*/ 0 h 30"/>
                  <a:gd name="T10" fmla="*/ 0 60000 65536"/>
                  <a:gd name="T11" fmla="*/ 0 60000 65536"/>
                  <a:gd name="T12" fmla="*/ 0 60000 65536"/>
                  <a:gd name="T13" fmla="*/ 0 60000 65536"/>
                  <a:gd name="T14" fmla="*/ 0 60000 65536"/>
                  <a:gd name="T15" fmla="*/ 0 w 41"/>
                  <a:gd name="T16" fmla="*/ 0 h 30"/>
                  <a:gd name="T17" fmla="*/ 41 w 41"/>
                  <a:gd name="T18" fmla="*/ 30 h 30"/>
                </a:gdLst>
                <a:ahLst/>
                <a:cxnLst>
                  <a:cxn ang="T10">
                    <a:pos x="T0" y="T1"/>
                  </a:cxn>
                  <a:cxn ang="T11">
                    <a:pos x="T2" y="T3"/>
                  </a:cxn>
                  <a:cxn ang="T12">
                    <a:pos x="T4" y="T5"/>
                  </a:cxn>
                  <a:cxn ang="T13">
                    <a:pos x="T6" y="T7"/>
                  </a:cxn>
                  <a:cxn ang="T14">
                    <a:pos x="T8" y="T9"/>
                  </a:cxn>
                </a:cxnLst>
                <a:rect l="T15" t="T16" r="T17" b="T18"/>
                <a:pathLst>
                  <a:path w="41" h="30">
                    <a:moveTo>
                      <a:pt x="0" y="0"/>
                    </a:moveTo>
                    <a:lnTo>
                      <a:pt x="17" y="30"/>
                    </a:lnTo>
                    <a:lnTo>
                      <a:pt x="41" y="0"/>
                    </a:lnTo>
                    <a:lnTo>
                      <a:pt x="0" y="0"/>
                    </a:lnTo>
                    <a:close/>
                  </a:path>
                </a:pathLst>
              </a:custGeom>
              <a:solidFill>
                <a:srgbClr val="000000"/>
              </a:solidFill>
              <a:ln w="9525">
                <a:noFill/>
                <a:round/>
                <a:headEnd/>
                <a:tailEnd/>
              </a:ln>
            </p:spPr>
            <p:txBody>
              <a:bodyPr/>
              <a:lstStyle/>
              <a:p>
                <a:endParaRPr lang="zh-CN" altLang="en-US"/>
              </a:p>
            </p:txBody>
          </p:sp>
          <p:sp>
            <p:nvSpPr>
              <p:cNvPr id="666657" name="Freeform 44"/>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58" name="Freeform 45"/>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59" name="Freeform 46"/>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w 891"/>
                  <a:gd name="T13" fmla="*/ 3 h 493"/>
                  <a:gd name="T14" fmla="*/ 0 60000 65536"/>
                  <a:gd name="T15" fmla="*/ 0 60000 65536"/>
                  <a:gd name="T16" fmla="*/ 0 60000 65536"/>
                  <a:gd name="T17" fmla="*/ 0 60000 65536"/>
                  <a:gd name="T18" fmla="*/ 0 60000 65536"/>
                  <a:gd name="T19" fmla="*/ 0 60000 65536"/>
                  <a:gd name="T20" fmla="*/ 0 60000 65536"/>
                  <a:gd name="T21" fmla="*/ 0 w 891"/>
                  <a:gd name="T22" fmla="*/ 0 h 493"/>
                  <a:gd name="T23" fmla="*/ 891 w 891"/>
                  <a:gd name="T24" fmla="*/ 493 h 4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493">
                    <a:moveTo>
                      <a:pt x="0" y="6"/>
                    </a:moveTo>
                    <a:lnTo>
                      <a:pt x="887" y="493"/>
                    </a:lnTo>
                    <a:lnTo>
                      <a:pt x="891" y="485"/>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60" name="Freeform 47"/>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60000 65536"/>
                  <a:gd name="T13" fmla="*/ 0 60000 65536"/>
                  <a:gd name="T14" fmla="*/ 0 60000 65536"/>
                  <a:gd name="T15" fmla="*/ 0 60000 65536"/>
                  <a:gd name="T16" fmla="*/ 0 60000 65536"/>
                  <a:gd name="T17" fmla="*/ 0 60000 65536"/>
                  <a:gd name="T18" fmla="*/ 0 w 891"/>
                  <a:gd name="T19" fmla="*/ 0 h 493"/>
                  <a:gd name="T20" fmla="*/ 891 w 891"/>
                  <a:gd name="T21" fmla="*/ 493 h 493"/>
                </a:gdLst>
                <a:ahLst/>
                <a:cxnLst>
                  <a:cxn ang="T12">
                    <a:pos x="T0" y="T1"/>
                  </a:cxn>
                  <a:cxn ang="T13">
                    <a:pos x="T2" y="T3"/>
                  </a:cxn>
                  <a:cxn ang="T14">
                    <a:pos x="T4" y="T5"/>
                  </a:cxn>
                  <a:cxn ang="T15">
                    <a:pos x="T6" y="T7"/>
                  </a:cxn>
                  <a:cxn ang="T16">
                    <a:pos x="T8" y="T9"/>
                  </a:cxn>
                  <a:cxn ang="T17">
                    <a:pos x="T10" y="T11"/>
                  </a:cxn>
                </a:cxnLst>
                <a:rect l="T18" t="T19" r="T20" b="T21"/>
                <a:pathLst>
                  <a:path w="891" h="493">
                    <a:moveTo>
                      <a:pt x="0" y="6"/>
                    </a:moveTo>
                    <a:lnTo>
                      <a:pt x="887" y="493"/>
                    </a:lnTo>
                    <a:lnTo>
                      <a:pt x="891" y="485"/>
                    </a:lnTo>
                    <a:lnTo>
                      <a:pt x="7" y="0"/>
                    </a:lnTo>
                    <a:lnTo>
                      <a:pt x="2" y="6"/>
                    </a:lnTo>
                  </a:path>
                </a:pathLst>
              </a:custGeom>
              <a:noFill/>
              <a:ln w="3175">
                <a:solidFill>
                  <a:srgbClr val="EB7500"/>
                </a:solidFill>
                <a:round/>
                <a:headEnd/>
                <a:tailEnd/>
              </a:ln>
            </p:spPr>
            <p:txBody>
              <a:bodyPr/>
              <a:lstStyle/>
              <a:p>
                <a:endParaRPr lang="zh-CN" altLang="en-US"/>
              </a:p>
            </p:txBody>
          </p:sp>
        </p:grpSp>
        <p:grpSp>
          <p:nvGrpSpPr>
            <p:cNvPr id="666661" name="Group 48"/>
            <p:cNvGrpSpPr>
              <a:grpSpLocks/>
            </p:cNvGrpSpPr>
            <p:nvPr/>
          </p:nvGrpSpPr>
          <p:grpSpPr bwMode="auto">
            <a:xfrm>
              <a:off x="1873" y="2474"/>
              <a:ext cx="2101" cy="1660"/>
              <a:chOff x="1873" y="2474"/>
              <a:chExt cx="2101" cy="1660"/>
            </a:xfrm>
          </p:grpSpPr>
          <p:sp>
            <p:nvSpPr>
              <p:cNvPr id="666662" name="Line 49"/>
              <p:cNvSpPr>
                <a:spLocks noChangeShapeType="1"/>
              </p:cNvSpPr>
              <p:nvPr/>
            </p:nvSpPr>
            <p:spPr bwMode="auto">
              <a:xfrm flipV="1">
                <a:off x="1883" y="2474"/>
                <a:ext cx="2086" cy="1403"/>
              </a:xfrm>
              <a:prstGeom prst="line">
                <a:avLst/>
              </a:prstGeom>
              <a:noFill/>
              <a:ln w="14288">
                <a:solidFill>
                  <a:srgbClr val="000000"/>
                </a:solidFill>
                <a:round/>
                <a:headEnd/>
                <a:tailEnd/>
              </a:ln>
            </p:spPr>
            <p:txBody>
              <a:bodyPr/>
              <a:lstStyle/>
              <a:p>
                <a:endParaRPr lang="zh-CN" altLang="en-US"/>
              </a:p>
            </p:txBody>
          </p:sp>
          <p:sp>
            <p:nvSpPr>
              <p:cNvPr id="666663" name="Line 50"/>
              <p:cNvSpPr>
                <a:spLocks noChangeShapeType="1"/>
              </p:cNvSpPr>
              <p:nvPr/>
            </p:nvSpPr>
            <p:spPr bwMode="auto">
              <a:xfrm flipV="1">
                <a:off x="1888" y="2559"/>
                <a:ext cx="2086" cy="1575"/>
              </a:xfrm>
              <a:prstGeom prst="line">
                <a:avLst/>
              </a:prstGeom>
              <a:noFill/>
              <a:ln w="14288">
                <a:solidFill>
                  <a:srgbClr val="000000"/>
                </a:solidFill>
                <a:round/>
                <a:headEnd/>
                <a:tailEnd/>
              </a:ln>
            </p:spPr>
            <p:txBody>
              <a:bodyPr/>
              <a:lstStyle/>
              <a:p>
                <a:endParaRPr lang="zh-CN" altLang="en-US"/>
              </a:p>
            </p:txBody>
          </p:sp>
          <p:sp>
            <p:nvSpPr>
              <p:cNvPr id="666664" name="Line 51"/>
              <p:cNvSpPr>
                <a:spLocks noChangeShapeType="1"/>
              </p:cNvSpPr>
              <p:nvPr/>
            </p:nvSpPr>
            <p:spPr bwMode="auto">
              <a:xfrm flipV="1">
                <a:off x="1883" y="2635"/>
                <a:ext cx="2073" cy="552"/>
              </a:xfrm>
              <a:prstGeom prst="line">
                <a:avLst/>
              </a:prstGeom>
              <a:noFill/>
              <a:ln w="14288">
                <a:solidFill>
                  <a:srgbClr val="000000"/>
                </a:solidFill>
                <a:round/>
                <a:headEnd/>
                <a:tailEnd/>
              </a:ln>
            </p:spPr>
            <p:txBody>
              <a:bodyPr/>
              <a:lstStyle/>
              <a:p>
                <a:endParaRPr lang="zh-CN" altLang="en-US"/>
              </a:p>
            </p:txBody>
          </p:sp>
          <p:sp>
            <p:nvSpPr>
              <p:cNvPr id="666665" name="Line 52"/>
              <p:cNvSpPr>
                <a:spLocks noChangeShapeType="1"/>
              </p:cNvSpPr>
              <p:nvPr/>
            </p:nvSpPr>
            <p:spPr bwMode="auto">
              <a:xfrm flipV="1">
                <a:off x="1883" y="2725"/>
                <a:ext cx="2076" cy="722"/>
              </a:xfrm>
              <a:prstGeom prst="line">
                <a:avLst/>
              </a:prstGeom>
              <a:noFill/>
              <a:ln w="14288">
                <a:solidFill>
                  <a:srgbClr val="000000"/>
                </a:solidFill>
                <a:round/>
                <a:headEnd/>
                <a:tailEnd/>
              </a:ln>
            </p:spPr>
            <p:txBody>
              <a:bodyPr/>
              <a:lstStyle/>
              <a:p>
                <a:endParaRPr lang="zh-CN" altLang="en-US"/>
              </a:p>
            </p:txBody>
          </p:sp>
          <p:sp>
            <p:nvSpPr>
              <p:cNvPr id="666666" name="Line 53"/>
              <p:cNvSpPr>
                <a:spLocks noChangeShapeType="1"/>
              </p:cNvSpPr>
              <p:nvPr/>
            </p:nvSpPr>
            <p:spPr bwMode="auto">
              <a:xfrm flipV="1">
                <a:off x="1888" y="2818"/>
                <a:ext cx="2078" cy="1145"/>
              </a:xfrm>
              <a:prstGeom prst="line">
                <a:avLst/>
              </a:prstGeom>
              <a:noFill/>
              <a:ln w="14288">
                <a:solidFill>
                  <a:srgbClr val="000000"/>
                </a:solidFill>
                <a:round/>
                <a:headEnd/>
                <a:tailEnd/>
              </a:ln>
            </p:spPr>
            <p:txBody>
              <a:bodyPr/>
              <a:lstStyle/>
              <a:p>
                <a:endParaRPr lang="zh-CN" altLang="en-US"/>
              </a:p>
            </p:txBody>
          </p:sp>
          <p:sp>
            <p:nvSpPr>
              <p:cNvPr id="666667" name="Line 54"/>
              <p:cNvSpPr>
                <a:spLocks noChangeShapeType="1"/>
              </p:cNvSpPr>
              <p:nvPr/>
            </p:nvSpPr>
            <p:spPr bwMode="auto">
              <a:xfrm flipV="1">
                <a:off x="1883" y="2897"/>
                <a:ext cx="2076" cy="721"/>
              </a:xfrm>
              <a:prstGeom prst="line">
                <a:avLst/>
              </a:prstGeom>
              <a:noFill/>
              <a:ln w="14288">
                <a:solidFill>
                  <a:srgbClr val="000000"/>
                </a:solidFill>
                <a:round/>
                <a:headEnd/>
                <a:tailEnd/>
              </a:ln>
            </p:spPr>
            <p:txBody>
              <a:bodyPr/>
              <a:lstStyle/>
              <a:p>
                <a:endParaRPr lang="zh-CN" altLang="en-US"/>
              </a:p>
            </p:txBody>
          </p:sp>
          <p:sp>
            <p:nvSpPr>
              <p:cNvPr id="666668" name="Line 55"/>
              <p:cNvSpPr>
                <a:spLocks noChangeShapeType="1"/>
              </p:cNvSpPr>
              <p:nvPr/>
            </p:nvSpPr>
            <p:spPr bwMode="auto">
              <a:xfrm flipV="1">
                <a:off x="1883" y="2973"/>
                <a:ext cx="2070" cy="300"/>
              </a:xfrm>
              <a:prstGeom prst="line">
                <a:avLst/>
              </a:prstGeom>
              <a:noFill/>
              <a:ln w="14288">
                <a:solidFill>
                  <a:srgbClr val="000000"/>
                </a:solidFill>
                <a:round/>
                <a:headEnd/>
                <a:tailEnd/>
              </a:ln>
            </p:spPr>
            <p:txBody>
              <a:bodyPr/>
              <a:lstStyle/>
              <a:p>
                <a:endParaRPr lang="zh-CN" altLang="en-US"/>
              </a:p>
            </p:txBody>
          </p:sp>
          <p:sp>
            <p:nvSpPr>
              <p:cNvPr id="666669" name="Line 56"/>
              <p:cNvSpPr>
                <a:spLocks noChangeShapeType="1"/>
              </p:cNvSpPr>
              <p:nvPr/>
            </p:nvSpPr>
            <p:spPr bwMode="auto">
              <a:xfrm flipV="1">
                <a:off x="1873" y="3059"/>
                <a:ext cx="2083" cy="299"/>
              </a:xfrm>
              <a:prstGeom prst="line">
                <a:avLst/>
              </a:prstGeom>
              <a:noFill/>
              <a:ln w="14288">
                <a:solidFill>
                  <a:srgbClr val="000000"/>
                </a:solidFill>
                <a:round/>
                <a:headEnd/>
                <a:tailEnd/>
              </a:ln>
            </p:spPr>
            <p:txBody>
              <a:bodyPr/>
              <a:lstStyle/>
              <a:p>
                <a:endParaRPr lang="zh-CN" altLang="en-US"/>
              </a:p>
            </p:txBody>
          </p:sp>
          <p:sp>
            <p:nvSpPr>
              <p:cNvPr id="666670" name="Line 57"/>
              <p:cNvSpPr>
                <a:spLocks noChangeShapeType="1"/>
              </p:cNvSpPr>
              <p:nvPr/>
            </p:nvSpPr>
            <p:spPr bwMode="auto">
              <a:xfrm flipV="1">
                <a:off x="1883" y="3152"/>
                <a:ext cx="2070" cy="556"/>
              </a:xfrm>
              <a:prstGeom prst="line">
                <a:avLst/>
              </a:prstGeom>
              <a:noFill/>
              <a:ln w="14288">
                <a:solidFill>
                  <a:srgbClr val="000000"/>
                </a:solidFill>
                <a:round/>
                <a:headEnd/>
                <a:tailEnd/>
              </a:ln>
            </p:spPr>
            <p:txBody>
              <a:bodyPr/>
              <a:lstStyle/>
              <a:p>
                <a:endParaRPr lang="zh-CN" altLang="en-US"/>
              </a:p>
            </p:txBody>
          </p:sp>
          <p:sp>
            <p:nvSpPr>
              <p:cNvPr id="666671" name="Freeform 58"/>
              <p:cNvSpPr>
                <a:spLocks/>
              </p:cNvSpPr>
              <p:nvPr/>
            </p:nvSpPr>
            <p:spPr bwMode="auto">
              <a:xfrm>
                <a:off x="3782" y="3595"/>
                <a:ext cx="52" cy="30"/>
              </a:xfrm>
              <a:custGeom>
                <a:avLst/>
                <a:gdLst>
                  <a:gd name="T0" fmla="*/ 594 w 37"/>
                  <a:gd name="T1" fmla="*/ 0 h 34"/>
                  <a:gd name="T2" fmla="*/ 0 w 37"/>
                  <a:gd name="T3" fmla="*/ 6 h 34"/>
                  <a:gd name="T4" fmla="*/ 4357 w 37"/>
                  <a:gd name="T5" fmla="*/ 4 h 34"/>
                  <a:gd name="T6" fmla="*/ 594 w 37"/>
                  <a:gd name="T7" fmla="*/ 0 h 34"/>
                  <a:gd name="T8" fmla="*/ 594 w 37"/>
                  <a:gd name="T9" fmla="*/ 0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5" y="0"/>
                    </a:moveTo>
                    <a:lnTo>
                      <a:pt x="0" y="34"/>
                    </a:lnTo>
                    <a:lnTo>
                      <a:pt x="37" y="22"/>
                    </a:lnTo>
                    <a:lnTo>
                      <a:pt x="5" y="0"/>
                    </a:lnTo>
                    <a:close/>
                  </a:path>
                </a:pathLst>
              </a:custGeom>
              <a:solidFill>
                <a:srgbClr val="000000"/>
              </a:solidFill>
              <a:ln w="9525">
                <a:noFill/>
                <a:round/>
                <a:headEnd/>
                <a:tailEnd/>
              </a:ln>
            </p:spPr>
            <p:txBody>
              <a:bodyPr/>
              <a:lstStyle/>
              <a:p>
                <a:endParaRPr lang="zh-CN" altLang="en-US"/>
              </a:p>
            </p:txBody>
          </p:sp>
          <p:sp>
            <p:nvSpPr>
              <p:cNvPr id="666672" name="Freeform 59"/>
              <p:cNvSpPr>
                <a:spLocks/>
              </p:cNvSpPr>
              <p:nvPr/>
            </p:nvSpPr>
            <p:spPr bwMode="auto">
              <a:xfrm>
                <a:off x="3779" y="3839"/>
                <a:ext cx="55" cy="28"/>
              </a:xfrm>
              <a:custGeom>
                <a:avLst/>
                <a:gdLst>
                  <a:gd name="T0" fmla="*/ 0 w 39"/>
                  <a:gd name="T1" fmla="*/ 0 h 32"/>
                  <a:gd name="T2" fmla="*/ 1077 w 39"/>
                  <a:gd name="T3" fmla="*/ 4 h 32"/>
                  <a:gd name="T4" fmla="*/ 4839 w 39"/>
                  <a:gd name="T5" fmla="*/ 4 h 32"/>
                  <a:gd name="T6" fmla="*/ 0 w 39"/>
                  <a:gd name="T7" fmla="*/ 0 h 32"/>
                  <a:gd name="T8" fmla="*/ 0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0" y="0"/>
                    </a:moveTo>
                    <a:lnTo>
                      <a:pt x="9" y="32"/>
                    </a:lnTo>
                    <a:lnTo>
                      <a:pt x="39" y="8"/>
                    </a:lnTo>
                    <a:lnTo>
                      <a:pt x="0" y="0"/>
                    </a:lnTo>
                    <a:close/>
                  </a:path>
                </a:pathLst>
              </a:custGeom>
              <a:solidFill>
                <a:srgbClr val="000000"/>
              </a:solidFill>
              <a:ln w="9525">
                <a:noFill/>
                <a:round/>
                <a:headEnd/>
                <a:tailEnd/>
              </a:ln>
            </p:spPr>
            <p:txBody>
              <a:bodyPr/>
              <a:lstStyle/>
              <a:p>
                <a:endParaRPr lang="zh-CN" altLang="en-US"/>
              </a:p>
            </p:txBody>
          </p:sp>
          <p:sp>
            <p:nvSpPr>
              <p:cNvPr id="666673" name="Freeform 60"/>
              <p:cNvSpPr>
                <a:spLocks/>
              </p:cNvSpPr>
              <p:nvPr/>
            </p:nvSpPr>
            <p:spPr bwMode="auto">
              <a:xfrm>
                <a:off x="3779" y="3717"/>
                <a:ext cx="55" cy="29"/>
              </a:xfrm>
              <a:custGeom>
                <a:avLst/>
                <a:gdLst>
                  <a:gd name="T0" fmla="*/ 0 w 39"/>
                  <a:gd name="T1" fmla="*/ 0 h 34"/>
                  <a:gd name="T2" fmla="*/ 499 w 39"/>
                  <a:gd name="T3" fmla="*/ 3 h 34"/>
                  <a:gd name="T4" fmla="*/ 4839 w 39"/>
                  <a:gd name="T5" fmla="*/ 3 h 34"/>
                  <a:gd name="T6" fmla="*/ 251 w 39"/>
                  <a:gd name="T7" fmla="*/ 0 h 34"/>
                  <a:gd name="T8" fmla="*/ 251 w 39"/>
                  <a:gd name="T9" fmla="*/ 0 h 34"/>
                  <a:gd name="T10" fmla="*/ 0 w 39"/>
                  <a:gd name="T11" fmla="*/ 0 h 34"/>
                  <a:gd name="T12" fmla="*/ 0 60000 65536"/>
                  <a:gd name="T13" fmla="*/ 0 60000 65536"/>
                  <a:gd name="T14" fmla="*/ 0 60000 65536"/>
                  <a:gd name="T15" fmla="*/ 0 60000 65536"/>
                  <a:gd name="T16" fmla="*/ 0 60000 65536"/>
                  <a:gd name="T17" fmla="*/ 0 60000 65536"/>
                  <a:gd name="T18" fmla="*/ 0 w 39"/>
                  <a:gd name="T19" fmla="*/ 0 h 34"/>
                  <a:gd name="T20" fmla="*/ 39 w 3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9" h="34">
                    <a:moveTo>
                      <a:pt x="0" y="0"/>
                    </a:moveTo>
                    <a:lnTo>
                      <a:pt x="4" y="34"/>
                    </a:lnTo>
                    <a:lnTo>
                      <a:pt x="39" y="16"/>
                    </a:lnTo>
                    <a:lnTo>
                      <a:pt x="2" y="0"/>
                    </a:lnTo>
                    <a:lnTo>
                      <a:pt x="0" y="0"/>
                    </a:lnTo>
                    <a:close/>
                  </a:path>
                </a:pathLst>
              </a:custGeom>
              <a:solidFill>
                <a:srgbClr val="000000"/>
              </a:solidFill>
              <a:ln w="9525">
                <a:noFill/>
                <a:round/>
                <a:headEnd/>
                <a:tailEnd/>
              </a:ln>
            </p:spPr>
            <p:txBody>
              <a:bodyPr/>
              <a:lstStyle/>
              <a:p>
                <a:endParaRPr lang="zh-CN" altLang="en-US"/>
              </a:p>
            </p:txBody>
          </p:sp>
          <p:sp>
            <p:nvSpPr>
              <p:cNvPr id="666674" name="Line 61"/>
              <p:cNvSpPr>
                <a:spLocks noChangeShapeType="1"/>
              </p:cNvSpPr>
              <p:nvPr/>
            </p:nvSpPr>
            <p:spPr bwMode="auto">
              <a:xfrm>
                <a:off x="1873" y="3530"/>
                <a:ext cx="1961" cy="84"/>
              </a:xfrm>
              <a:prstGeom prst="line">
                <a:avLst/>
              </a:prstGeom>
              <a:noFill/>
              <a:ln w="14288">
                <a:solidFill>
                  <a:srgbClr val="000000"/>
                </a:solidFill>
                <a:round/>
                <a:headEnd/>
                <a:tailEnd/>
              </a:ln>
            </p:spPr>
            <p:txBody>
              <a:bodyPr/>
              <a:lstStyle/>
              <a:p>
                <a:endParaRPr lang="zh-CN" altLang="en-US"/>
              </a:p>
            </p:txBody>
          </p:sp>
          <p:sp>
            <p:nvSpPr>
              <p:cNvPr id="666675" name="Line 62"/>
              <p:cNvSpPr>
                <a:spLocks noChangeShapeType="1"/>
              </p:cNvSpPr>
              <p:nvPr/>
            </p:nvSpPr>
            <p:spPr bwMode="auto">
              <a:xfrm flipV="1">
                <a:off x="1883" y="3851"/>
                <a:ext cx="1920" cy="197"/>
              </a:xfrm>
              <a:prstGeom prst="line">
                <a:avLst/>
              </a:prstGeom>
              <a:noFill/>
              <a:ln w="14288">
                <a:solidFill>
                  <a:srgbClr val="000000"/>
                </a:solidFill>
                <a:round/>
                <a:headEnd/>
                <a:tailEnd/>
              </a:ln>
            </p:spPr>
            <p:txBody>
              <a:bodyPr/>
              <a:lstStyle/>
              <a:p>
                <a:endParaRPr lang="zh-CN" altLang="en-US"/>
              </a:p>
            </p:txBody>
          </p:sp>
          <p:sp>
            <p:nvSpPr>
              <p:cNvPr id="666676" name="Line 63"/>
              <p:cNvSpPr>
                <a:spLocks noChangeShapeType="1"/>
              </p:cNvSpPr>
              <p:nvPr/>
            </p:nvSpPr>
            <p:spPr bwMode="auto">
              <a:xfrm flipV="1">
                <a:off x="1873" y="3731"/>
                <a:ext cx="1961" cy="58"/>
              </a:xfrm>
              <a:prstGeom prst="line">
                <a:avLst/>
              </a:prstGeom>
              <a:noFill/>
              <a:ln w="14288">
                <a:solidFill>
                  <a:srgbClr val="000000"/>
                </a:solidFill>
                <a:round/>
                <a:headEnd/>
                <a:tailEnd/>
              </a:ln>
            </p:spPr>
            <p:txBody>
              <a:bodyPr/>
              <a:lstStyle/>
              <a:p>
                <a:endParaRPr lang="zh-CN" altLang="en-US"/>
              </a:p>
            </p:txBody>
          </p:sp>
        </p:grpSp>
        <p:grpSp>
          <p:nvGrpSpPr>
            <p:cNvPr id="666677" name="Group 64"/>
            <p:cNvGrpSpPr>
              <a:grpSpLocks/>
            </p:cNvGrpSpPr>
            <p:nvPr/>
          </p:nvGrpSpPr>
          <p:grpSpPr bwMode="auto">
            <a:xfrm>
              <a:off x="3996" y="2237"/>
              <a:ext cx="1280" cy="983"/>
              <a:chOff x="3996" y="2237"/>
              <a:chExt cx="1280" cy="983"/>
            </a:xfrm>
          </p:grpSpPr>
          <p:sp>
            <p:nvSpPr>
              <p:cNvPr id="666678" name="Freeform 65"/>
              <p:cNvSpPr>
                <a:spLocks/>
              </p:cNvSpPr>
              <p:nvPr/>
            </p:nvSpPr>
            <p:spPr bwMode="auto">
              <a:xfrm>
                <a:off x="3996" y="2448"/>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79" name="Freeform 66"/>
              <p:cNvSpPr>
                <a:spLocks/>
              </p:cNvSpPr>
              <p:nvPr/>
            </p:nvSpPr>
            <p:spPr bwMode="auto">
              <a:xfrm>
                <a:off x="3996" y="2534"/>
                <a:ext cx="1252" cy="87"/>
              </a:xfrm>
              <a:custGeom>
                <a:avLst/>
                <a:gdLst>
                  <a:gd name="T0" fmla="*/ 113792 w 885"/>
                  <a:gd name="T1" fmla="*/ 12 h 101"/>
                  <a:gd name="T2" fmla="*/ 113792 w 885"/>
                  <a:gd name="T3" fmla="*/ 0 h 101"/>
                  <a:gd name="T4" fmla="*/ 0 w 885"/>
                  <a:gd name="T5" fmla="*/ 0 h 101"/>
                  <a:gd name="T6" fmla="*/ 0 w 885"/>
                  <a:gd name="T7" fmla="*/ 12 h 101"/>
                  <a:gd name="T8" fmla="*/ 113792 w 885"/>
                  <a:gd name="T9" fmla="*/ 12 h 101"/>
                  <a:gd name="T10" fmla="*/ 113792 w 885"/>
                  <a:gd name="T11" fmla="*/ 12 h 101"/>
                  <a:gd name="T12" fmla="*/ 0 60000 65536"/>
                  <a:gd name="T13" fmla="*/ 0 60000 65536"/>
                  <a:gd name="T14" fmla="*/ 0 60000 65536"/>
                  <a:gd name="T15" fmla="*/ 0 60000 65536"/>
                  <a:gd name="T16" fmla="*/ 0 60000 65536"/>
                  <a:gd name="T17" fmla="*/ 0 60000 65536"/>
                  <a:gd name="T18" fmla="*/ 0 w 885"/>
                  <a:gd name="T19" fmla="*/ 0 h 101"/>
                  <a:gd name="T20" fmla="*/ 885 w 885"/>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885" h="101">
                    <a:moveTo>
                      <a:pt x="885" y="99"/>
                    </a:moveTo>
                    <a:lnTo>
                      <a:pt x="885" y="0"/>
                    </a:lnTo>
                    <a:lnTo>
                      <a:pt x="0" y="0"/>
                    </a:lnTo>
                    <a:lnTo>
                      <a:pt x="0" y="101"/>
                    </a:lnTo>
                    <a:lnTo>
                      <a:pt x="885" y="101"/>
                    </a:lnTo>
                  </a:path>
                </a:pathLst>
              </a:custGeom>
              <a:noFill/>
              <a:ln w="14288">
                <a:solidFill>
                  <a:srgbClr val="000000"/>
                </a:solidFill>
                <a:round/>
                <a:headEnd/>
                <a:tailEnd/>
              </a:ln>
            </p:spPr>
            <p:txBody>
              <a:bodyPr/>
              <a:lstStyle/>
              <a:p>
                <a:endParaRPr lang="zh-CN" altLang="en-US"/>
              </a:p>
            </p:txBody>
          </p:sp>
          <p:sp>
            <p:nvSpPr>
              <p:cNvPr id="666680" name="Freeform 67"/>
              <p:cNvSpPr>
                <a:spLocks/>
              </p:cNvSpPr>
              <p:nvPr/>
            </p:nvSpPr>
            <p:spPr bwMode="auto">
              <a:xfrm>
                <a:off x="3996" y="2621"/>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1" name="Freeform 68"/>
              <p:cNvSpPr>
                <a:spLocks/>
              </p:cNvSpPr>
              <p:nvPr/>
            </p:nvSpPr>
            <p:spPr bwMode="auto">
              <a:xfrm>
                <a:off x="3996" y="2706"/>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2" name="Freeform 69"/>
              <p:cNvSpPr>
                <a:spLocks/>
              </p:cNvSpPr>
              <p:nvPr/>
            </p:nvSpPr>
            <p:spPr bwMode="auto">
              <a:xfrm>
                <a:off x="3996" y="2792"/>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3" name="Freeform 70"/>
              <p:cNvSpPr>
                <a:spLocks/>
              </p:cNvSpPr>
              <p:nvPr/>
            </p:nvSpPr>
            <p:spPr bwMode="auto">
              <a:xfrm>
                <a:off x="3996" y="287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4" name="Freeform 71"/>
              <p:cNvSpPr>
                <a:spLocks/>
              </p:cNvSpPr>
              <p:nvPr/>
            </p:nvSpPr>
            <p:spPr bwMode="auto">
              <a:xfrm>
                <a:off x="3996" y="2963"/>
                <a:ext cx="1252" cy="84"/>
              </a:xfrm>
              <a:custGeom>
                <a:avLst/>
                <a:gdLst>
                  <a:gd name="T0" fmla="*/ 113792 w 885"/>
                  <a:gd name="T1" fmla="*/ 11 h 98"/>
                  <a:gd name="T2" fmla="*/ 113792 w 885"/>
                  <a:gd name="T3" fmla="*/ 0 h 98"/>
                  <a:gd name="T4" fmla="*/ 0 w 885"/>
                  <a:gd name="T5" fmla="*/ 0 h 98"/>
                  <a:gd name="T6" fmla="*/ 0 w 885"/>
                  <a:gd name="T7" fmla="*/ 11 h 98"/>
                  <a:gd name="T8" fmla="*/ 113792 w 885"/>
                  <a:gd name="T9" fmla="*/ 11 h 98"/>
                  <a:gd name="T10" fmla="*/ 113792 w 885"/>
                  <a:gd name="T11" fmla="*/ 11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5" name="Freeform 72"/>
              <p:cNvSpPr>
                <a:spLocks/>
              </p:cNvSpPr>
              <p:nvPr/>
            </p:nvSpPr>
            <p:spPr bwMode="auto">
              <a:xfrm>
                <a:off x="3996" y="304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6" name="Freeform 73"/>
              <p:cNvSpPr>
                <a:spLocks/>
              </p:cNvSpPr>
              <p:nvPr/>
            </p:nvSpPr>
            <p:spPr bwMode="auto">
              <a:xfrm>
                <a:off x="3996" y="3133"/>
                <a:ext cx="1252" cy="87"/>
              </a:xfrm>
              <a:custGeom>
                <a:avLst/>
                <a:gdLst>
                  <a:gd name="T0" fmla="*/ 113792 w 885"/>
                  <a:gd name="T1" fmla="*/ 14 h 100"/>
                  <a:gd name="T2" fmla="*/ 113792 w 885"/>
                  <a:gd name="T3" fmla="*/ 0 h 100"/>
                  <a:gd name="T4" fmla="*/ 0 w 885"/>
                  <a:gd name="T5" fmla="*/ 0 h 100"/>
                  <a:gd name="T6" fmla="*/ 0 w 885"/>
                  <a:gd name="T7" fmla="*/ 15 h 100"/>
                  <a:gd name="T8" fmla="*/ 113792 w 885"/>
                  <a:gd name="T9" fmla="*/ 15 h 100"/>
                  <a:gd name="T10" fmla="*/ 113792 w 885"/>
                  <a:gd name="T11" fmla="*/ 15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7" name="Text Box 74"/>
              <p:cNvSpPr txBox="1">
                <a:spLocks noChangeArrowheads="1"/>
              </p:cNvSpPr>
              <p:nvPr/>
            </p:nvSpPr>
            <p:spPr bwMode="auto">
              <a:xfrm>
                <a:off x="4068" y="2237"/>
                <a:ext cx="1208"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Physical memory</a:t>
                </a:r>
              </a:p>
            </p:txBody>
          </p:sp>
        </p:grpSp>
        <p:grpSp>
          <p:nvGrpSpPr>
            <p:cNvPr id="666688" name="Group 75"/>
            <p:cNvGrpSpPr>
              <a:grpSpLocks/>
            </p:cNvGrpSpPr>
            <p:nvPr/>
          </p:nvGrpSpPr>
          <p:grpSpPr bwMode="auto">
            <a:xfrm>
              <a:off x="237" y="1953"/>
              <a:ext cx="1208" cy="280"/>
              <a:chOff x="237" y="1953"/>
              <a:chExt cx="1208" cy="280"/>
            </a:xfrm>
          </p:grpSpPr>
          <p:sp>
            <p:nvSpPr>
              <p:cNvPr id="666689" name="Freeform 76"/>
              <p:cNvSpPr>
                <a:spLocks/>
              </p:cNvSpPr>
              <p:nvPr/>
            </p:nvSpPr>
            <p:spPr bwMode="auto">
              <a:xfrm>
                <a:off x="377" y="2147"/>
                <a:ext cx="879" cy="86"/>
              </a:xfrm>
              <a:custGeom>
                <a:avLst/>
                <a:gdLst>
                  <a:gd name="T0" fmla="*/ 80197 w 621"/>
                  <a:gd name="T1" fmla="*/ 12 h 100"/>
                  <a:gd name="T2" fmla="*/ 80480 w 621"/>
                  <a:gd name="T3" fmla="*/ 0 h 100"/>
                  <a:gd name="T4" fmla="*/ 0 w 621"/>
                  <a:gd name="T5" fmla="*/ 0 h 100"/>
                  <a:gd name="T6" fmla="*/ 0 w 621"/>
                  <a:gd name="T7" fmla="*/ 12 h 100"/>
                  <a:gd name="T8" fmla="*/ 80480 w 621"/>
                  <a:gd name="T9" fmla="*/ 12 h 100"/>
                  <a:gd name="T10" fmla="*/ 80480 w 621"/>
                  <a:gd name="T11" fmla="*/ 12 h 100"/>
                  <a:gd name="T12" fmla="*/ 0 60000 65536"/>
                  <a:gd name="T13" fmla="*/ 0 60000 65536"/>
                  <a:gd name="T14" fmla="*/ 0 60000 65536"/>
                  <a:gd name="T15" fmla="*/ 0 60000 65536"/>
                  <a:gd name="T16" fmla="*/ 0 60000 65536"/>
                  <a:gd name="T17" fmla="*/ 0 60000 65536"/>
                  <a:gd name="T18" fmla="*/ 0 w 621"/>
                  <a:gd name="T19" fmla="*/ 0 h 100"/>
                  <a:gd name="T20" fmla="*/ 621 w 62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21" h="100">
                    <a:moveTo>
                      <a:pt x="619" y="100"/>
                    </a:moveTo>
                    <a:lnTo>
                      <a:pt x="621" y="0"/>
                    </a:lnTo>
                    <a:lnTo>
                      <a:pt x="0" y="0"/>
                    </a:lnTo>
                    <a:lnTo>
                      <a:pt x="0" y="100"/>
                    </a:lnTo>
                    <a:lnTo>
                      <a:pt x="621" y="100"/>
                    </a:lnTo>
                  </a:path>
                </a:pathLst>
              </a:custGeom>
              <a:noFill/>
              <a:ln w="14288">
                <a:solidFill>
                  <a:srgbClr val="000000"/>
                </a:solidFill>
                <a:round/>
                <a:headEnd/>
                <a:tailEnd/>
              </a:ln>
            </p:spPr>
            <p:txBody>
              <a:bodyPr/>
              <a:lstStyle/>
              <a:p>
                <a:endParaRPr lang="zh-CN" altLang="en-US"/>
              </a:p>
            </p:txBody>
          </p:sp>
          <p:sp>
            <p:nvSpPr>
              <p:cNvPr id="666690" name="Text Box 77"/>
              <p:cNvSpPr txBox="1">
                <a:spLocks noChangeArrowheads="1"/>
              </p:cNvSpPr>
              <p:nvPr/>
            </p:nvSpPr>
            <p:spPr bwMode="auto">
              <a:xfrm>
                <a:off x="237" y="1953"/>
                <a:ext cx="1208" cy="163"/>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virtual page #</a:t>
                </a:r>
              </a:p>
            </p:txBody>
          </p:sp>
        </p:grpSp>
        <p:grpSp>
          <p:nvGrpSpPr>
            <p:cNvPr id="666691" name="Group 78"/>
            <p:cNvGrpSpPr>
              <a:grpSpLocks/>
            </p:cNvGrpSpPr>
            <p:nvPr/>
          </p:nvGrpSpPr>
          <p:grpSpPr bwMode="auto">
            <a:xfrm>
              <a:off x="3734" y="3208"/>
              <a:ext cx="1511" cy="983"/>
              <a:chOff x="3734" y="3208"/>
              <a:chExt cx="1511" cy="983"/>
            </a:xfrm>
          </p:grpSpPr>
          <p:sp>
            <p:nvSpPr>
              <p:cNvPr id="666692" name="Freeform 79"/>
              <p:cNvSpPr>
                <a:spLocks/>
              </p:cNvSpPr>
              <p:nvPr/>
            </p:nvSpPr>
            <p:spPr bwMode="auto">
              <a:xfrm>
                <a:off x="3734" y="3416"/>
                <a:ext cx="1511" cy="775"/>
              </a:xfrm>
              <a:custGeom>
                <a:avLst/>
                <a:gdLst>
                  <a:gd name="T0" fmla="*/ 137529 w 1068"/>
                  <a:gd name="T1" fmla="*/ 632 h 671"/>
                  <a:gd name="T2" fmla="*/ 136736 w 1068"/>
                  <a:gd name="T3" fmla="*/ 534 h 671"/>
                  <a:gd name="T4" fmla="*/ 134100 w 1068"/>
                  <a:gd name="T5" fmla="*/ 433 h 671"/>
                  <a:gd name="T6" fmla="*/ 130073 w 1068"/>
                  <a:gd name="T7" fmla="*/ 346 h 671"/>
                  <a:gd name="T8" fmla="*/ 124468 w 1068"/>
                  <a:gd name="T9" fmla="*/ 251 h 671"/>
                  <a:gd name="T10" fmla="*/ 117571 w 1068"/>
                  <a:gd name="T11" fmla="*/ 182 h 671"/>
                  <a:gd name="T12" fmla="*/ 109464 w 1068"/>
                  <a:gd name="T13" fmla="*/ 119 h 671"/>
                  <a:gd name="T14" fmla="*/ 100497 w 1068"/>
                  <a:gd name="T15" fmla="*/ 58 h 671"/>
                  <a:gd name="T16" fmla="*/ 90548 w 1068"/>
                  <a:gd name="T17" fmla="*/ 32 h 671"/>
                  <a:gd name="T18" fmla="*/ 80004 w 1068"/>
                  <a:gd name="T19" fmla="*/ 0 h 671"/>
                  <a:gd name="T20" fmla="*/ 68858 w 1068"/>
                  <a:gd name="T21" fmla="*/ 0 h 671"/>
                  <a:gd name="T22" fmla="*/ 57725 w 1068"/>
                  <a:gd name="T23" fmla="*/ 0 h 671"/>
                  <a:gd name="T24" fmla="*/ 47189 w 1068"/>
                  <a:gd name="T25" fmla="*/ 32 h 671"/>
                  <a:gd name="T26" fmla="*/ 37236 w 1068"/>
                  <a:gd name="T27" fmla="*/ 58 h 671"/>
                  <a:gd name="T28" fmla="*/ 28292 w 1068"/>
                  <a:gd name="T29" fmla="*/ 119 h 671"/>
                  <a:gd name="T30" fmla="*/ 20161 w 1068"/>
                  <a:gd name="T31" fmla="*/ 182 h 671"/>
                  <a:gd name="T32" fmla="*/ 13320 w 1068"/>
                  <a:gd name="T33" fmla="*/ 251 h 671"/>
                  <a:gd name="T34" fmla="*/ 7736 w 1068"/>
                  <a:gd name="T35" fmla="*/ 346 h 671"/>
                  <a:gd name="T36" fmla="*/ 3715 w 1068"/>
                  <a:gd name="T37" fmla="*/ 433 h 671"/>
                  <a:gd name="T38" fmla="*/ 1063 w 1068"/>
                  <a:gd name="T39" fmla="*/ 534 h 671"/>
                  <a:gd name="T40" fmla="*/ 0 w 1068"/>
                  <a:gd name="T41" fmla="*/ 632 h 671"/>
                  <a:gd name="T42" fmla="*/ 0 w 1068"/>
                  <a:gd name="T43" fmla="*/ 4406 h 671"/>
                  <a:gd name="T44" fmla="*/ 1063 w 1068"/>
                  <a:gd name="T45" fmla="*/ 4501 h 671"/>
                  <a:gd name="T46" fmla="*/ 3715 w 1068"/>
                  <a:gd name="T47" fmla="*/ 4612 h 671"/>
                  <a:gd name="T48" fmla="*/ 7736 w 1068"/>
                  <a:gd name="T49" fmla="*/ 4699 h 671"/>
                  <a:gd name="T50" fmla="*/ 13320 w 1068"/>
                  <a:gd name="T51" fmla="*/ 4792 h 671"/>
                  <a:gd name="T52" fmla="*/ 20161 w 1068"/>
                  <a:gd name="T53" fmla="*/ 4868 h 671"/>
                  <a:gd name="T54" fmla="*/ 28292 w 1068"/>
                  <a:gd name="T55" fmla="*/ 4923 h 671"/>
                  <a:gd name="T56" fmla="*/ 37236 w 1068"/>
                  <a:gd name="T57" fmla="*/ 4964 h 671"/>
                  <a:gd name="T58" fmla="*/ 47189 w 1068"/>
                  <a:gd name="T59" fmla="*/ 5009 h 671"/>
                  <a:gd name="T60" fmla="*/ 57725 w 1068"/>
                  <a:gd name="T61" fmla="*/ 5029 h 671"/>
                  <a:gd name="T62" fmla="*/ 68858 w 1068"/>
                  <a:gd name="T63" fmla="*/ 5043 h 671"/>
                  <a:gd name="T64" fmla="*/ 80004 w 1068"/>
                  <a:gd name="T65" fmla="*/ 5029 h 671"/>
                  <a:gd name="T66" fmla="*/ 90548 w 1068"/>
                  <a:gd name="T67" fmla="*/ 5009 h 671"/>
                  <a:gd name="T68" fmla="*/ 100497 w 1068"/>
                  <a:gd name="T69" fmla="*/ 4964 h 671"/>
                  <a:gd name="T70" fmla="*/ 109464 w 1068"/>
                  <a:gd name="T71" fmla="*/ 4923 h 671"/>
                  <a:gd name="T72" fmla="*/ 117571 w 1068"/>
                  <a:gd name="T73" fmla="*/ 4868 h 671"/>
                  <a:gd name="T74" fmla="*/ 124468 w 1068"/>
                  <a:gd name="T75" fmla="*/ 4792 h 671"/>
                  <a:gd name="T76" fmla="*/ 130073 w 1068"/>
                  <a:gd name="T77" fmla="*/ 4699 h 671"/>
                  <a:gd name="T78" fmla="*/ 134100 w 1068"/>
                  <a:gd name="T79" fmla="*/ 4612 h 671"/>
                  <a:gd name="T80" fmla="*/ 136736 w 1068"/>
                  <a:gd name="T81" fmla="*/ 4501 h 671"/>
                  <a:gd name="T82" fmla="*/ 137529 w 1068"/>
                  <a:gd name="T83" fmla="*/ 4406 h 671"/>
                  <a:gd name="T84" fmla="*/ 137529 w 1068"/>
                  <a:gd name="T85" fmla="*/ 632 h 671"/>
                  <a:gd name="T86" fmla="*/ 137529 w 1068"/>
                  <a:gd name="T87" fmla="*/ 632 h 6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68"/>
                  <a:gd name="T133" fmla="*/ 0 h 671"/>
                  <a:gd name="T134" fmla="*/ 1068 w 1068"/>
                  <a:gd name="T135" fmla="*/ 671 h 6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path>
                </a:pathLst>
              </a:custGeom>
              <a:noFill/>
              <a:ln w="14288">
                <a:solidFill>
                  <a:srgbClr val="000000"/>
                </a:solidFill>
                <a:round/>
                <a:headEnd/>
                <a:tailEnd/>
              </a:ln>
            </p:spPr>
            <p:txBody>
              <a:bodyPr/>
              <a:lstStyle/>
              <a:p>
                <a:endParaRPr lang="zh-CN" altLang="en-US"/>
              </a:p>
            </p:txBody>
          </p:sp>
          <p:sp>
            <p:nvSpPr>
              <p:cNvPr id="666693" name="Freeform 80"/>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123424 w 956"/>
                  <a:gd name="T13" fmla="*/ 12 h 101"/>
                  <a:gd name="T14" fmla="*/ 0 60000 65536"/>
                  <a:gd name="T15" fmla="*/ 0 60000 65536"/>
                  <a:gd name="T16" fmla="*/ 0 60000 65536"/>
                  <a:gd name="T17" fmla="*/ 0 60000 65536"/>
                  <a:gd name="T18" fmla="*/ 0 60000 65536"/>
                  <a:gd name="T19" fmla="*/ 0 60000 65536"/>
                  <a:gd name="T20" fmla="*/ 0 60000 65536"/>
                  <a:gd name="T21" fmla="*/ 0 w 956"/>
                  <a:gd name="T22" fmla="*/ 0 h 101"/>
                  <a:gd name="T23" fmla="*/ 956 w 956"/>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1">
                    <a:moveTo>
                      <a:pt x="954" y="101"/>
                    </a:moveTo>
                    <a:lnTo>
                      <a:pt x="956" y="0"/>
                    </a:lnTo>
                    <a:lnTo>
                      <a:pt x="0" y="0"/>
                    </a:lnTo>
                    <a:lnTo>
                      <a:pt x="0" y="101"/>
                    </a:lnTo>
                    <a:lnTo>
                      <a:pt x="956" y="101"/>
                    </a:lnTo>
                    <a:lnTo>
                      <a:pt x="954" y="101"/>
                    </a:lnTo>
                    <a:close/>
                  </a:path>
                </a:pathLst>
              </a:custGeom>
              <a:solidFill>
                <a:srgbClr val="CCCCCC"/>
              </a:solidFill>
              <a:ln w="9525">
                <a:noFill/>
                <a:round/>
                <a:headEnd/>
                <a:tailEnd/>
              </a:ln>
            </p:spPr>
            <p:txBody>
              <a:bodyPr/>
              <a:lstStyle/>
              <a:p>
                <a:endParaRPr lang="zh-CN" altLang="en-US"/>
              </a:p>
            </p:txBody>
          </p:sp>
          <p:sp>
            <p:nvSpPr>
              <p:cNvPr id="666694" name="Freeform 81"/>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0 60000 65536"/>
                  <a:gd name="T13" fmla="*/ 0 60000 65536"/>
                  <a:gd name="T14" fmla="*/ 0 60000 65536"/>
                  <a:gd name="T15" fmla="*/ 0 60000 65536"/>
                  <a:gd name="T16" fmla="*/ 0 60000 65536"/>
                  <a:gd name="T17" fmla="*/ 0 60000 65536"/>
                  <a:gd name="T18" fmla="*/ 0 w 956"/>
                  <a:gd name="T19" fmla="*/ 0 h 101"/>
                  <a:gd name="T20" fmla="*/ 956 w 956"/>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56" h="101">
                    <a:moveTo>
                      <a:pt x="954" y="101"/>
                    </a:moveTo>
                    <a:lnTo>
                      <a:pt x="956" y="0"/>
                    </a:lnTo>
                    <a:lnTo>
                      <a:pt x="0" y="0"/>
                    </a:lnTo>
                    <a:lnTo>
                      <a:pt x="0" y="101"/>
                    </a:lnTo>
                    <a:lnTo>
                      <a:pt x="956" y="101"/>
                    </a:lnTo>
                  </a:path>
                </a:pathLst>
              </a:custGeom>
              <a:noFill/>
              <a:ln w="14288">
                <a:solidFill>
                  <a:srgbClr val="000000"/>
                </a:solidFill>
                <a:round/>
                <a:headEnd/>
                <a:tailEnd/>
              </a:ln>
            </p:spPr>
            <p:txBody>
              <a:bodyPr/>
              <a:lstStyle/>
              <a:p>
                <a:endParaRPr lang="zh-CN" altLang="en-US"/>
              </a:p>
            </p:txBody>
          </p:sp>
          <p:sp>
            <p:nvSpPr>
              <p:cNvPr id="666695" name="Freeform 82"/>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123424 w 956"/>
                  <a:gd name="T13" fmla="*/ 14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98"/>
                    </a:moveTo>
                    <a:lnTo>
                      <a:pt x="956" y="0"/>
                    </a:lnTo>
                    <a:lnTo>
                      <a:pt x="0" y="0"/>
                    </a:lnTo>
                    <a:lnTo>
                      <a:pt x="0" y="100"/>
                    </a:lnTo>
                    <a:lnTo>
                      <a:pt x="956" y="100"/>
                    </a:lnTo>
                    <a:lnTo>
                      <a:pt x="954" y="98"/>
                    </a:lnTo>
                    <a:close/>
                  </a:path>
                </a:pathLst>
              </a:custGeom>
              <a:solidFill>
                <a:srgbClr val="CCCCCC"/>
              </a:solidFill>
              <a:ln w="9525">
                <a:noFill/>
                <a:round/>
                <a:headEnd/>
                <a:tailEnd/>
              </a:ln>
            </p:spPr>
            <p:txBody>
              <a:bodyPr/>
              <a:lstStyle/>
              <a:p>
                <a:endParaRPr lang="zh-CN" altLang="en-US"/>
              </a:p>
            </p:txBody>
          </p:sp>
          <p:sp>
            <p:nvSpPr>
              <p:cNvPr id="666696" name="Freeform 83"/>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98"/>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7" name="Freeform 84"/>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123424 w 956"/>
                  <a:gd name="T13" fmla="*/ 12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100"/>
                    </a:moveTo>
                    <a:lnTo>
                      <a:pt x="956" y="0"/>
                    </a:lnTo>
                    <a:lnTo>
                      <a:pt x="0" y="0"/>
                    </a:lnTo>
                    <a:lnTo>
                      <a:pt x="0" y="100"/>
                    </a:lnTo>
                    <a:lnTo>
                      <a:pt x="956" y="100"/>
                    </a:lnTo>
                    <a:lnTo>
                      <a:pt x="954" y="100"/>
                    </a:lnTo>
                    <a:close/>
                  </a:path>
                </a:pathLst>
              </a:custGeom>
              <a:solidFill>
                <a:srgbClr val="CCCCCC"/>
              </a:solidFill>
              <a:ln w="9525">
                <a:noFill/>
                <a:round/>
                <a:headEnd/>
                <a:tailEnd/>
              </a:ln>
            </p:spPr>
            <p:txBody>
              <a:bodyPr/>
              <a:lstStyle/>
              <a:p>
                <a:endParaRPr lang="zh-CN" altLang="en-US"/>
              </a:p>
            </p:txBody>
          </p:sp>
          <p:sp>
            <p:nvSpPr>
              <p:cNvPr id="666698" name="Freeform 85"/>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100"/>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9" name="Freeform 86"/>
              <p:cNvSpPr>
                <a:spLocks/>
              </p:cNvSpPr>
              <p:nvPr/>
            </p:nvSpPr>
            <p:spPr bwMode="auto">
              <a:xfrm>
                <a:off x="3734" y="3506"/>
                <a:ext cx="1511" cy="74"/>
              </a:xfrm>
              <a:custGeom>
                <a:avLst/>
                <a:gdLst>
                  <a:gd name="T0" fmla="*/ 0 w 1068"/>
                  <a:gd name="T1" fmla="*/ 0 h 86"/>
                  <a:gd name="T2" fmla="*/ 1063 w 1068"/>
                  <a:gd name="T3" fmla="*/ 3 h 86"/>
                  <a:gd name="T4" fmla="*/ 3715 w 1068"/>
                  <a:gd name="T5" fmla="*/ 3 h 86"/>
                  <a:gd name="T6" fmla="*/ 7736 w 1068"/>
                  <a:gd name="T7" fmla="*/ 5 h 86"/>
                  <a:gd name="T8" fmla="*/ 13320 w 1068"/>
                  <a:gd name="T9" fmla="*/ 7 h 86"/>
                  <a:gd name="T10" fmla="*/ 20161 w 1068"/>
                  <a:gd name="T11" fmla="*/ 8 h 86"/>
                  <a:gd name="T12" fmla="*/ 28292 w 1068"/>
                  <a:gd name="T13" fmla="*/ 9 h 86"/>
                  <a:gd name="T14" fmla="*/ 37236 w 1068"/>
                  <a:gd name="T15" fmla="*/ 9 h 86"/>
                  <a:gd name="T16" fmla="*/ 47189 w 1068"/>
                  <a:gd name="T17" fmla="*/ 10 h 86"/>
                  <a:gd name="T18" fmla="*/ 57725 w 1068"/>
                  <a:gd name="T19" fmla="*/ 10 h 86"/>
                  <a:gd name="T20" fmla="*/ 68858 w 1068"/>
                  <a:gd name="T21" fmla="*/ 10 h 86"/>
                  <a:gd name="T22" fmla="*/ 80004 w 1068"/>
                  <a:gd name="T23" fmla="*/ 10 h 86"/>
                  <a:gd name="T24" fmla="*/ 90548 w 1068"/>
                  <a:gd name="T25" fmla="*/ 10 h 86"/>
                  <a:gd name="T26" fmla="*/ 100497 w 1068"/>
                  <a:gd name="T27" fmla="*/ 9 h 86"/>
                  <a:gd name="T28" fmla="*/ 109464 w 1068"/>
                  <a:gd name="T29" fmla="*/ 9 h 86"/>
                  <a:gd name="T30" fmla="*/ 117571 w 1068"/>
                  <a:gd name="T31" fmla="*/ 8 h 86"/>
                  <a:gd name="T32" fmla="*/ 124468 w 1068"/>
                  <a:gd name="T33" fmla="*/ 7 h 86"/>
                  <a:gd name="T34" fmla="*/ 130073 w 1068"/>
                  <a:gd name="T35" fmla="*/ 5 h 86"/>
                  <a:gd name="T36" fmla="*/ 134100 w 1068"/>
                  <a:gd name="T37" fmla="*/ 3 h 86"/>
                  <a:gd name="T38" fmla="*/ 136736 w 1068"/>
                  <a:gd name="T39" fmla="*/ 3 h 86"/>
                  <a:gd name="T40" fmla="*/ 137529 w 106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8"/>
                  <a:gd name="T64" fmla="*/ 0 h 86"/>
                  <a:gd name="T65" fmla="*/ 1068 w 106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round/>
                <a:headEnd/>
                <a:tailEnd/>
              </a:ln>
            </p:spPr>
            <p:txBody>
              <a:bodyPr/>
              <a:lstStyle/>
              <a:p>
                <a:endParaRPr lang="zh-CN" altLang="en-US"/>
              </a:p>
            </p:txBody>
          </p:sp>
          <p:sp>
            <p:nvSpPr>
              <p:cNvPr id="666700" name="Line 87"/>
              <p:cNvSpPr>
                <a:spLocks noChangeShapeType="1"/>
              </p:cNvSpPr>
              <p:nvPr/>
            </p:nvSpPr>
            <p:spPr bwMode="auto">
              <a:xfrm>
                <a:off x="4499" y="3994"/>
                <a:ext cx="2" cy="178"/>
              </a:xfrm>
              <a:prstGeom prst="line">
                <a:avLst/>
              </a:prstGeom>
              <a:noFill/>
              <a:ln w="12700">
                <a:solidFill>
                  <a:schemeClr val="tx1"/>
                </a:solidFill>
                <a:prstDash val="dash"/>
                <a:round/>
                <a:headEnd/>
                <a:tailEnd/>
              </a:ln>
            </p:spPr>
            <p:txBody>
              <a:bodyPr/>
              <a:lstStyle/>
              <a:p>
                <a:endParaRPr lang="zh-CN" altLang="en-US"/>
              </a:p>
            </p:txBody>
          </p:sp>
          <p:sp>
            <p:nvSpPr>
              <p:cNvPr id="666701" name="Text Box 88"/>
              <p:cNvSpPr txBox="1">
                <a:spLocks noChangeArrowheads="1"/>
              </p:cNvSpPr>
              <p:nvPr/>
            </p:nvSpPr>
            <p:spPr bwMode="auto">
              <a:xfrm>
                <a:off x="3994" y="3208"/>
                <a:ext cx="897"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Disk storage</a:t>
                </a:r>
              </a:p>
            </p:txBody>
          </p:sp>
        </p:grpSp>
        <p:grpSp>
          <p:nvGrpSpPr>
            <p:cNvPr id="666702" name="Group 93"/>
            <p:cNvGrpSpPr>
              <a:grpSpLocks/>
            </p:cNvGrpSpPr>
            <p:nvPr/>
          </p:nvGrpSpPr>
          <p:grpSpPr bwMode="auto">
            <a:xfrm>
              <a:off x="1199" y="1947"/>
              <a:ext cx="2143" cy="809"/>
              <a:chOff x="1199" y="1947"/>
              <a:chExt cx="2143" cy="809"/>
            </a:xfrm>
          </p:grpSpPr>
          <p:grpSp>
            <p:nvGrpSpPr>
              <p:cNvPr id="666703" name="Group 94"/>
              <p:cNvGrpSpPr>
                <a:grpSpLocks/>
              </p:cNvGrpSpPr>
              <p:nvPr/>
            </p:nvGrpSpPr>
            <p:grpSpPr bwMode="auto">
              <a:xfrm>
                <a:off x="1199" y="1954"/>
                <a:ext cx="2143" cy="802"/>
                <a:chOff x="1199" y="1954"/>
                <a:chExt cx="2143" cy="802"/>
              </a:xfrm>
            </p:grpSpPr>
            <p:sp>
              <p:nvSpPr>
                <p:cNvPr id="666704" name="Text Box 95"/>
                <p:cNvSpPr txBox="1">
                  <a:spLocks noChangeArrowheads="1"/>
                </p:cNvSpPr>
                <p:nvPr/>
              </p:nvSpPr>
              <p:spPr bwMode="auto">
                <a:xfrm>
                  <a:off x="2299" y="1954"/>
                  <a:ext cx="1043"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page frame #</a:t>
                  </a:r>
                </a:p>
              </p:txBody>
            </p:sp>
            <p:grpSp>
              <p:nvGrpSpPr>
                <p:cNvPr id="666705" name="Group 96"/>
                <p:cNvGrpSpPr>
                  <a:grpSpLocks/>
                </p:cNvGrpSpPr>
                <p:nvPr/>
              </p:nvGrpSpPr>
              <p:grpSpPr bwMode="auto">
                <a:xfrm>
                  <a:off x="1326" y="1954"/>
                  <a:ext cx="1815" cy="802"/>
                  <a:chOff x="1326" y="1954"/>
                  <a:chExt cx="1815" cy="802"/>
                </a:xfrm>
              </p:grpSpPr>
              <p:sp>
                <p:nvSpPr>
                  <p:cNvPr id="666706" name="Freeform 97"/>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07" name="Freeform 98"/>
                  <p:cNvSpPr>
                    <a:spLocks/>
                  </p:cNvSpPr>
                  <p:nvPr/>
                </p:nvSpPr>
                <p:spPr bwMode="auto">
                  <a:xfrm>
                    <a:off x="1326" y="232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08" name="Freeform 99"/>
                  <p:cNvSpPr>
                    <a:spLocks/>
                  </p:cNvSpPr>
                  <p:nvPr/>
                </p:nvSpPr>
                <p:spPr bwMode="auto">
                  <a:xfrm>
                    <a:off x="1326" y="249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99"/>
                        </a:moveTo>
                        <a:lnTo>
                          <a:pt x="91" y="0"/>
                        </a:lnTo>
                        <a:lnTo>
                          <a:pt x="0" y="0"/>
                        </a:lnTo>
                        <a:lnTo>
                          <a:pt x="0" y="101"/>
                        </a:lnTo>
                        <a:lnTo>
                          <a:pt x="91" y="101"/>
                        </a:lnTo>
                      </a:path>
                    </a:pathLst>
                  </a:custGeom>
                  <a:noFill/>
                  <a:ln w="14288">
                    <a:solidFill>
                      <a:srgbClr val="FF6600"/>
                    </a:solidFill>
                    <a:round/>
                    <a:headEnd/>
                    <a:tailEnd/>
                  </a:ln>
                </p:spPr>
                <p:txBody>
                  <a:bodyPr/>
                  <a:lstStyle/>
                  <a:p>
                    <a:endParaRPr lang="zh-CN" altLang="en-US"/>
                  </a:p>
                </p:txBody>
              </p:sp>
              <p:sp>
                <p:nvSpPr>
                  <p:cNvPr id="666709" name="Freeform 100"/>
                  <p:cNvSpPr>
                    <a:spLocks/>
                  </p:cNvSpPr>
                  <p:nvPr/>
                </p:nvSpPr>
                <p:spPr bwMode="auto">
                  <a:xfrm>
                    <a:off x="1326" y="266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0" name="Freeform 101"/>
                  <p:cNvSpPr>
                    <a:spLocks/>
                  </p:cNvSpPr>
                  <p:nvPr/>
                </p:nvSpPr>
                <p:spPr bwMode="auto">
                  <a:xfrm>
                    <a:off x="1455" y="2321"/>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1" name="Freeform 102"/>
                  <p:cNvSpPr>
                    <a:spLocks/>
                  </p:cNvSpPr>
                  <p:nvPr/>
                </p:nvSpPr>
                <p:spPr bwMode="auto">
                  <a:xfrm>
                    <a:off x="1455" y="2493"/>
                    <a:ext cx="837" cy="87"/>
                  </a:xfrm>
                  <a:custGeom>
                    <a:avLst/>
                    <a:gdLst>
                      <a:gd name="T0" fmla="*/ 77141 w 591"/>
                      <a:gd name="T1" fmla="*/ 12 h 101"/>
                      <a:gd name="T2" fmla="*/ 77141 w 591"/>
                      <a:gd name="T3" fmla="*/ 0 h 101"/>
                      <a:gd name="T4" fmla="*/ 0 w 591"/>
                      <a:gd name="T5" fmla="*/ 0 h 101"/>
                      <a:gd name="T6" fmla="*/ 0 w 591"/>
                      <a:gd name="T7" fmla="*/ 12 h 101"/>
                      <a:gd name="T8" fmla="*/ 77141 w 591"/>
                      <a:gd name="T9" fmla="*/ 12 h 101"/>
                      <a:gd name="T10" fmla="*/ 77141 w 591"/>
                      <a:gd name="T11" fmla="*/ 12 h 101"/>
                      <a:gd name="T12" fmla="*/ 0 60000 65536"/>
                      <a:gd name="T13" fmla="*/ 0 60000 65536"/>
                      <a:gd name="T14" fmla="*/ 0 60000 65536"/>
                      <a:gd name="T15" fmla="*/ 0 60000 65536"/>
                      <a:gd name="T16" fmla="*/ 0 60000 65536"/>
                      <a:gd name="T17" fmla="*/ 0 60000 65536"/>
                      <a:gd name="T18" fmla="*/ 0 w 591"/>
                      <a:gd name="T19" fmla="*/ 0 h 101"/>
                      <a:gd name="T20" fmla="*/ 591 w 5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1" h="101">
                        <a:moveTo>
                          <a:pt x="591" y="99"/>
                        </a:moveTo>
                        <a:lnTo>
                          <a:pt x="591" y="0"/>
                        </a:lnTo>
                        <a:lnTo>
                          <a:pt x="0" y="0"/>
                        </a:lnTo>
                        <a:lnTo>
                          <a:pt x="0" y="101"/>
                        </a:lnTo>
                        <a:lnTo>
                          <a:pt x="591" y="101"/>
                        </a:lnTo>
                      </a:path>
                    </a:pathLst>
                  </a:custGeom>
                  <a:noFill/>
                  <a:ln w="14288">
                    <a:solidFill>
                      <a:srgbClr val="FF6600"/>
                    </a:solidFill>
                    <a:round/>
                    <a:headEnd/>
                    <a:tailEnd/>
                  </a:ln>
                </p:spPr>
                <p:txBody>
                  <a:bodyPr/>
                  <a:lstStyle/>
                  <a:p>
                    <a:endParaRPr lang="zh-CN" altLang="en-US"/>
                  </a:p>
                </p:txBody>
              </p:sp>
              <p:sp>
                <p:nvSpPr>
                  <p:cNvPr id="666712" name="Freeform 103"/>
                  <p:cNvSpPr>
                    <a:spLocks/>
                  </p:cNvSpPr>
                  <p:nvPr/>
                </p:nvSpPr>
                <p:spPr bwMode="auto">
                  <a:xfrm>
                    <a:off x="1455" y="2666"/>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3" name="Freeform 104"/>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4" name="Freeform 105"/>
                  <p:cNvSpPr>
                    <a:spLocks/>
                  </p:cNvSpPr>
                  <p:nvPr/>
                </p:nvSpPr>
                <p:spPr bwMode="auto">
                  <a:xfrm>
                    <a:off x="1326" y="2234"/>
                    <a:ext cx="129" cy="87"/>
                  </a:xfrm>
                  <a:custGeom>
                    <a:avLst/>
                    <a:gdLst>
                      <a:gd name="T0" fmla="*/ 12020 w 91"/>
                      <a:gd name="T1" fmla="*/ 14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5" name="Freeform 106"/>
                  <p:cNvSpPr>
                    <a:spLocks/>
                  </p:cNvSpPr>
                  <p:nvPr/>
                </p:nvSpPr>
                <p:spPr bwMode="auto">
                  <a:xfrm>
                    <a:off x="1326" y="240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6" name="Freeform 107"/>
                  <p:cNvSpPr>
                    <a:spLocks/>
                  </p:cNvSpPr>
                  <p:nvPr/>
                </p:nvSpPr>
                <p:spPr bwMode="auto">
                  <a:xfrm>
                    <a:off x="1326" y="258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7" name="Freeform 108"/>
                  <p:cNvSpPr>
                    <a:spLocks/>
                  </p:cNvSpPr>
                  <p:nvPr/>
                </p:nvSpPr>
                <p:spPr bwMode="auto">
                  <a:xfrm>
                    <a:off x="2292" y="2148"/>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8" name="Freeform 109"/>
                  <p:cNvSpPr>
                    <a:spLocks/>
                  </p:cNvSpPr>
                  <p:nvPr/>
                </p:nvSpPr>
                <p:spPr bwMode="auto">
                  <a:xfrm>
                    <a:off x="1326" y="214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9" name="Rectangle 110"/>
                  <p:cNvSpPr>
                    <a:spLocks noChangeArrowheads="1"/>
                  </p:cNvSpPr>
                  <p:nvPr/>
                </p:nvSpPr>
                <p:spPr bwMode="auto">
                  <a:xfrm>
                    <a:off x="1360" y="224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0" name="Rectangle 111"/>
                  <p:cNvSpPr>
                    <a:spLocks noChangeArrowheads="1"/>
                  </p:cNvSpPr>
                  <p:nvPr/>
                </p:nvSpPr>
                <p:spPr bwMode="auto">
                  <a:xfrm>
                    <a:off x="1360" y="232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1" name="Rectangle 112"/>
                  <p:cNvSpPr>
                    <a:spLocks noChangeArrowheads="1"/>
                  </p:cNvSpPr>
                  <p:nvPr/>
                </p:nvSpPr>
                <p:spPr bwMode="auto">
                  <a:xfrm>
                    <a:off x="1360" y="241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2" name="Rectangle 113"/>
                  <p:cNvSpPr>
                    <a:spLocks noChangeArrowheads="1"/>
                  </p:cNvSpPr>
                  <p:nvPr/>
                </p:nvSpPr>
                <p:spPr bwMode="auto">
                  <a:xfrm>
                    <a:off x="1360" y="250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3" name="Rectangle 114"/>
                  <p:cNvSpPr>
                    <a:spLocks noChangeArrowheads="1"/>
                  </p:cNvSpPr>
                  <p:nvPr/>
                </p:nvSpPr>
                <p:spPr bwMode="auto">
                  <a:xfrm>
                    <a:off x="1360" y="258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724" name="Rectangle 115"/>
                  <p:cNvSpPr>
                    <a:spLocks noChangeArrowheads="1"/>
                  </p:cNvSpPr>
                  <p:nvPr/>
                </p:nvSpPr>
                <p:spPr bwMode="auto">
                  <a:xfrm>
                    <a:off x="1360" y="267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5" name="Freeform 116"/>
                  <p:cNvSpPr>
                    <a:spLocks/>
                  </p:cNvSpPr>
                  <p:nvPr/>
                </p:nvSpPr>
                <p:spPr bwMode="auto">
                  <a:xfrm>
                    <a:off x="1455" y="2234"/>
                    <a:ext cx="837" cy="87"/>
                  </a:xfrm>
                  <a:custGeom>
                    <a:avLst/>
                    <a:gdLst>
                      <a:gd name="T0" fmla="*/ 77141 w 591"/>
                      <a:gd name="T1" fmla="*/ 14 h 100"/>
                      <a:gd name="T2" fmla="*/ 77141 w 591"/>
                      <a:gd name="T3" fmla="*/ 0 h 100"/>
                      <a:gd name="T4" fmla="*/ 0 w 591"/>
                      <a:gd name="T5" fmla="*/ 0 h 100"/>
                      <a:gd name="T6" fmla="*/ 0 w 591"/>
                      <a:gd name="T7" fmla="*/ 15 h 100"/>
                      <a:gd name="T8" fmla="*/ 77141 w 591"/>
                      <a:gd name="T9" fmla="*/ 15 h 100"/>
                      <a:gd name="T10" fmla="*/ 77141 w 591"/>
                      <a:gd name="T11" fmla="*/ 15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6" name="Freeform 117"/>
                  <p:cNvSpPr>
                    <a:spLocks/>
                  </p:cNvSpPr>
                  <p:nvPr/>
                </p:nvSpPr>
                <p:spPr bwMode="auto">
                  <a:xfrm>
                    <a:off x="1455" y="2407"/>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7" name="Freeform 118"/>
                  <p:cNvSpPr>
                    <a:spLocks/>
                  </p:cNvSpPr>
                  <p:nvPr/>
                </p:nvSpPr>
                <p:spPr bwMode="auto">
                  <a:xfrm>
                    <a:off x="1455" y="2580"/>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8" name="Freeform 119"/>
                  <p:cNvSpPr>
                    <a:spLocks/>
                  </p:cNvSpPr>
                  <p:nvPr/>
                </p:nvSpPr>
                <p:spPr bwMode="auto">
                  <a:xfrm>
                    <a:off x="1455" y="2148"/>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9" name="Freeform 120"/>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0" name="Freeform 121"/>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1" name="Freeform 122"/>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2" name="Freeform 123"/>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3" name="Freeform 124"/>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2067 w 37"/>
                      <a:gd name="T85" fmla="*/ 5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3"/>
                      <a:gd name="T131" fmla="*/ 37 w 3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18" y="33"/>
                        </a:lnTo>
                        <a:close/>
                      </a:path>
                    </a:pathLst>
                  </a:custGeom>
                  <a:solidFill>
                    <a:srgbClr val="EB7500"/>
                  </a:solidFill>
                  <a:ln w="9525">
                    <a:solidFill>
                      <a:srgbClr val="FF6600"/>
                    </a:solidFill>
                    <a:round/>
                    <a:headEnd/>
                    <a:tailEnd/>
                  </a:ln>
                </p:spPr>
                <p:txBody>
                  <a:bodyPr/>
                  <a:lstStyle/>
                  <a:p>
                    <a:endParaRPr lang="zh-CN" altLang="en-US"/>
                  </a:p>
                </p:txBody>
              </p:sp>
              <p:sp>
                <p:nvSpPr>
                  <p:cNvPr id="666734" name="Freeform 125"/>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3"/>
                      <a:gd name="T128" fmla="*/ 37 w 37"/>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path>
                    </a:pathLst>
                  </a:custGeom>
                  <a:noFill/>
                  <a:ln w="3175">
                    <a:solidFill>
                      <a:srgbClr val="FF6600"/>
                    </a:solidFill>
                    <a:round/>
                    <a:headEnd/>
                    <a:tailEnd/>
                  </a:ln>
                </p:spPr>
                <p:txBody>
                  <a:bodyPr/>
                  <a:lstStyle/>
                  <a:p>
                    <a:endParaRPr lang="zh-CN" altLang="en-US"/>
                  </a:p>
                </p:txBody>
              </p:sp>
              <p:sp>
                <p:nvSpPr>
                  <p:cNvPr id="666735" name="Freeform 126"/>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6" name="Freeform 127"/>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7" name="Freeform 128"/>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8" name="Freeform 129"/>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9" name="Freeform 130"/>
                  <p:cNvSpPr>
                    <a:spLocks/>
                  </p:cNvSpPr>
                  <p:nvPr/>
                </p:nvSpPr>
                <p:spPr bwMode="auto">
                  <a:xfrm>
                    <a:off x="2292" y="2234"/>
                    <a:ext cx="849" cy="87"/>
                  </a:xfrm>
                  <a:custGeom>
                    <a:avLst/>
                    <a:gdLst>
                      <a:gd name="T0" fmla="*/ 77368 w 600"/>
                      <a:gd name="T1" fmla="*/ 14 h 100"/>
                      <a:gd name="T2" fmla="*/ 77368 w 600"/>
                      <a:gd name="T3" fmla="*/ 0 h 100"/>
                      <a:gd name="T4" fmla="*/ 0 w 600"/>
                      <a:gd name="T5" fmla="*/ 0 h 100"/>
                      <a:gd name="T6" fmla="*/ 0 w 600"/>
                      <a:gd name="T7" fmla="*/ 15 h 100"/>
                      <a:gd name="T8" fmla="*/ 77368 w 600"/>
                      <a:gd name="T9" fmla="*/ 15 h 100"/>
                      <a:gd name="T10" fmla="*/ 77368 w 600"/>
                      <a:gd name="T11" fmla="*/ 15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0" name="Freeform 131"/>
                  <p:cNvSpPr>
                    <a:spLocks/>
                  </p:cNvSpPr>
                  <p:nvPr/>
                </p:nvSpPr>
                <p:spPr bwMode="auto">
                  <a:xfrm>
                    <a:off x="2292" y="2321"/>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1" name="Freeform 132"/>
                  <p:cNvSpPr>
                    <a:spLocks/>
                  </p:cNvSpPr>
                  <p:nvPr/>
                </p:nvSpPr>
                <p:spPr bwMode="auto">
                  <a:xfrm>
                    <a:off x="2292" y="2493"/>
                    <a:ext cx="849" cy="87"/>
                  </a:xfrm>
                  <a:custGeom>
                    <a:avLst/>
                    <a:gdLst>
                      <a:gd name="T0" fmla="*/ 77368 w 600"/>
                      <a:gd name="T1" fmla="*/ 12 h 101"/>
                      <a:gd name="T2" fmla="*/ 77368 w 600"/>
                      <a:gd name="T3" fmla="*/ 0 h 101"/>
                      <a:gd name="T4" fmla="*/ 0 w 600"/>
                      <a:gd name="T5" fmla="*/ 0 h 101"/>
                      <a:gd name="T6" fmla="*/ 0 w 600"/>
                      <a:gd name="T7" fmla="*/ 12 h 101"/>
                      <a:gd name="T8" fmla="*/ 77368 w 600"/>
                      <a:gd name="T9" fmla="*/ 12 h 101"/>
                      <a:gd name="T10" fmla="*/ 77368 w 600"/>
                      <a:gd name="T11" fmla="*/ 12 h 101"/>
                      <a:gd name="T12" fmla="*/ 0 60000 65536"/>
                      <a:gd name="T13" fmla="*/ 0 60000 65536"/>
                      <a:gd name="T14" fmla="*/ 0 60000 65536"/>
                      <a:gd name="T15" fmla="*/ 0 60000 65536"/>
                      <a:gd name="T16" fmla="*/ 0 60000 65536"/>
                      <a:gd name="T17" fmla="*/ 0 60000 65536"/>
                      <a:gd name="T18" fmla="*/ 0 w 600"/>
                      <a:gd name="T19" fmla="*/ 0 h 101"/>
                      <a:gd name="T20" fmla="*/ 600 w 60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600" h="101">
                        <a:moveTo>
                          <a:pt x="600" y="99"/>
                        </a:moveTo>
                        <a:lnTo>
                          <a:pt x="600" y="0"/>
                        </a:lnTo>
                        <a:lnTo>
                          <a:pt x="0" y="0"/>
                        </a:lnTo>
                        <a:lnTo>
                          <a:pt x="0" y="101"/>
                        </a:lnTo>
                        <a:lnTo>
                          <a:pt x="600" y="101"/>
                        </a:lnTo>
                      </a:path>
                    </a:pathLst>
                  </a:custGeom>
                  <a:noFill/>
                  <a:ln w="14288">
                    <a:solidFill>
                      <a:srgbClr val="FF6600"/>
                    </a:solidFill>
                    <a:round/>
                    <a:headEnd/>
                    <a:tailEnd/>
                  </a:ln>
                </p:spPr>
                <p:txBody>
                  <a:bodyPr/>
                  <a:lstStyle/>
                  <a:p>
                    <a:endParaRPr lang="zh-CN" altLang="en-US"/>
                  </a:p>
                </p:txBody>
              </p:sp>
              <p:sp>
                <p:nvSpPr>
                  <p:cNvPr id="666742" name="Freeform 133"/>
                  <p:cNvSpPr>
                    <a:spLocks/>
                  </p:cNvSpPr>
                  <p:nvPr/>
                </p:nvSpPr>
                <p:spPr bwMode="auto">
                  <a:xfrm>
                    <a:off x="2292" y="2666"/>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3" name="Freeform 134"/>
                  <p:cNvSpPr>
                    <a:spLocks/>
                  </p:cNvSpPr>
                  <p:nvPr/>
                </p:nvSpPr>
                <p:spPr bwMode="auto">
                  <a:xfrm>
                    <a:off x="2292" y="2407"/>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4" name="Text Box 135"/>
                  <p:cNvSpPr txBox="1">
                    <a:spLocks noChangeArrowheads="1"/>
                  </p:cNvSpPr>
                  <p:nvPr/>
                </p:nvSpPr>
                <p:spPr bwMode="auto">
                  <a:xfrm>
                    <a:off x="1609" y="1954"/>
                    <a:ext cx="484"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tag</a:t>
                    </a:r>
                  </a:p>
                </p:txBody>
              </p:sp>
            </p:grpSp>
            <p:sp>
              <p:nvSpPr>
                <p:cNvPr id="666745" name="Text Box 136"/>
                <p:cNvSpPr txBox="1">
                  <a:spLocks noChangeArrowheads="1"/>
                </p:cNvSpPr>
                <p:nvPr/>
              </p:nvSpPr>
              <p:spPr bwMode="auto">
                <a:xfrm flipH="1">
                  <a:off x="1199" y="1961"/>
                  <a:ext cx="476"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valid</a:t>
                  </a:r>
                </a:p>
              </p:txBody>
            </p:sp>
          </p:grpSp>
          <p:sp>
            <p:nvSpPr>
              <p:cNvPr id="666746" name="Text Box 137"/>
              <p:cNvSpPr txBox="1">
                <a:spLocks noChangeArrowheads="1"/>
              </p:cNvSpPr>
              <p:nvPr/>
            </p:nvSpPr>
            <p:spPr bwMode="auto">
              <a:xfrm>
                <a:off x="1966" y="1947"/>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a:solidFill>
                      <a:srgbClr val="006600"/>
                    </a:solidFill>
                    <a:ea typeface="华文新魏" pitchFamily="2" charset="-122"/>
                  </a:rPr>
                  <a:t>TLB</a:t>
                </a:r>
              </a:p>
            </p:txBody>
          </p:sp>
        </p:grpSp>
        <p:grpSp>
          <p:nvGrpSpPr>
            <p:cNvPr id="666747" name="Group 138"/>
            <p:cNvGrpSpPr>
              <a:grpSpLocks/>
            </p:cNvGrpSpPr>
            <p:nvPr/>
          </p:nvGrpSpPr>
          <p:grpSpPr bwMode="auto">
            <a:xfrm>
              <a:off x="1326" y="2948"/>
              <a:ext cx="978" cy="1233"/>
              <a:chOff x="1326" y="2948"/>
              <a:chExt cx="978" cy="1233"/>
            </a:xfrm>
          </p:grpSpPr>
          <p:grpSp>
            <p:nvGrpSpPr>
              <p:cNvPr id="666748" name="Group 139"/>
              <p:cNvGrpSpPr>
                <a:grpSpLocks/>
              </p:cNvGrpSpPr>
              <p:nvPr/>
            </p:nvGrpSpPr>
            <p:grpSpPr bwMode="auto">
              <a:xfrm>
                <a:off x="1326" y="3142"/>
                <a:ext cx="978" cy="1039"/>
                <a:chOff x="1326" y="3142"/>
                <a:chExt cx="978" cy="1039"/>
              </a:xfrm>
            </p:grpSpPr>
            <p:sp>
              <p:nvSpPr>
                <p:cNvPr id="666749" name="Freeform 140"/>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50" name="Freeform 141"/>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51" name="Freeform 142"/>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2" name="Freeform 143"/>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3" name="Freeform 144"/>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54" name="Freeform 145"/>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55" name="Freeform 146"/>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6" name="Freeform 147"/>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7" name="Freeform 148"/>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close/>
                    </a:path>
                  </a:pathLst>
                </a:custGeom>
                <a:solidFill>
                  <a:srgbClr val="FFFFFF"/>
                </a:solidFill>
                <a:ln w="9525">
                  <a:noFill/>
                  <a:round/>
                  <a:headEnd/>
                  <a:tailEnd/>
                </a:ln>
              </p:spPr>
              <p:txBody>
                <a:bodyPr/>
                <a:lstStyle/>
                <a:p>
                  <a:endParaRPr lang="zh-CN" altLang="en-US"/>
                </a:p>
              </p:txBody>
            </p:sp>
            <p:sp>
              <p:nvSpPr>
                <p:cNvPr id="666758" name="Freeform 149"/>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path>
                  </a:pathLst>
                </a:custGeom>
                <a:noFill/>
                <a:ln w="14288">
                  <a:solidFill>
                    <a:srgbClr val="000000"/>
                  </a:solidFill>
                  <a:round/>
                  <a:headEnd/>
                  <a:tailEnd/>
                </a:ln>
              </p:spPr>
              <p:txBody>
                <a:bodyPr/>
                <a:lstStyle/>
                <a:p>
                  <a:endParaRPr lang="zh-CN" altLang="en-US"/>
                </a:p>
              </p:txBody>
            </p:sp>
            <p:sp>
              <p:nvSpPr>
                <p:cNvPr id="666759" name="Freeform 150"/>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close/>
                    </a:path>
                  </a:pathLst>
                </a:custGeom>
                <a:solidFill>
                  <a:srgbClr val="FFFFFF"/>
                </a:solidFill>
                <a:ln w="9525">
                  <a:noFill/>
                  <a:round/>
                  <a:headEnd/>
                  <a:tailEnd/>
                </a:ln>
              </p:spPr>
              <p:txBody>
                <a:bodyPr/>
                <a:lstStyle/>
                <a:p>
                  <a:endParaRPr lang="zh-CN" altLang="en-US"/>
                </a:p>
              </p:txBody>
            </p:sp>
            <p:sp>
              <p:nvSpPr>
                <p:cNvPr id="666760" name="Freeform 151"/>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path>
                  </a:pathLst>
                </a:custGeom>
                <a:noFill/>
                <a:ln w="14288">
                  <a:solidFill>
                    <a:srgbClr val="000000"/>
                  </a:solidFill>
                  <a:round/>
                  <a:headEnd/>
                  <a:tailEnd/>
                </a:ln>
              </p:spPr>
              <p:txBody>
                <a:bodyPr/>
                <a:lstStyle/>
                <a:p>
                  <a:endParaRPr lang="zh-CN" altLang="en-US"/>
                </a:p>
              </p:txBody>
            </p:sp>
            <p:sp>
              <p:nvSpPr>
                <p:cNvPr id="666761" name="Freeform 152"/>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CCCCCC"/>
                </a:solidFill>
                <a:ln w="9525">
                  <a:noFill/>
                  <a:round/>
                  <a:headEnd/>
                  <a:tailEnd/>
                </a:ln>
              </p:spPr>
              <p:txBody>
                <a:bodyPr/>
                <a:lstStyle/>
                <a:p>
                  <a:endParaRPr lang="zh-CN" altLang="en-US"/>
                </a:p>
              </p:txBody>
            </p:sp>
            <p:sp>
              <p:nvSpPr>
                <p:cNvPr id="666762" name="Freeform 153"/>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3" name="Freeform 154"/>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64" name="Freeform 155"/>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5" name="Freeform 156"/>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66" name="Freeform 157"/>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7" name="Freeform 158"/>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68" name="Freeform 159"/>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9" name="Freeform 160"/>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FFFFFF"/>
                </a:solidFill>
                <a:ln w="9525">
                  <a:noFill/>
                  <a:round/>
                  <a:headEnd/>
                  <a:tailEnd/>
                </a:ln>
              </p:spPr>
              <p:txBody>
                <a:bodyPr/>
                <a:lstStyle/>
                <a:p>
                  <a:endParaRPr lang="zh-CN" altLang="en-US"/>
                </a:p>
              </p:txBody>
            </p:sp>
            <p:sp>
              <p:nvSpPr>
                <p:cNvPr id="666770" name="Freeform 161"/>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1" name="Freeform 162"/>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2" name="Freeform 163"/>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3" name="Freeform 164"/>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74" name="Freeform 165"/>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5" name="Freeform 166"/>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6" name="Freeform 167"/>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7" name="Freeform 168"/>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78" name="Freeform 169"/>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79" name="Freeform 170"/>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0" name="Freeform 171"/>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1" name="Freeform 172"/>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CCCCCC"/>
                </a:solidFill>
                <a:ln w="9525">
                  <a:noFill/>
                  <a:round/>
                  <a:headEnd/>
                  <a:tailEnd/>
                </a:ln>
              </p:spPr>
              <p:txBody>
                <a:bodyPr/>
                <a:lstStyle/>
                <a:p>
                  <a:endParaRPr lang="zh-CN" altLang="en-US"/>
                </a:p>
              </p:txBody>
            </p:sp>
            <p:sp>
              <p:nvSpPr>
                <p:cNvPr id="666782" name="Freeform 173"/>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83" name="Freeform 174"/>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84" name="Freeform 175"/>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5" name="Freeform 176"/>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86" name="Freeform 177"/>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87" name="Freeform 178"/>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8" name="Freeform 179"/>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9" name="Freeform 180"/>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90" name="Freeform 181"/>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91" name="Freeform 182"/>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92" name="Freeform 183"/>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3" name="Freeform 184"/>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CCCCCC"/>
                </a:solidFill>
                <a:ln w="9525">
                  <a:noFill/>
                  <a:round/>
                  <a:headEnd/>
                  <a:tailEnd/>
                </a:ln>
              </p:spPr>
              <p:txBody>
                <a:bodyPr/>
                <a:lstStyle/>
                <a:p>
                  <a:endParaRPr lang="zh-CN" altLang="en-US"/>
                </a:p>
              </p:txBody>
            </p:sp>
            <p:sp>
              <p:nvSpPr>
                <p:cNvPr id="666794" name="Freeform 185"/>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95" name="Freeform 186"/>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96" name="Freeform 187"/>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7" name="Rectangle 188"/>
                <p:cNvSpPr>
                  <a:spLocks noChangeArrowheads="1"/>
                </p:cNvSpPr>
                <p:nvPr/>
              </p:nvSpPr>
              <p:spPr bwMode="auto">
                <a:xfrm>
                  <a:off x="1360" y="315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8" name="Rectangle 189"/>
                <p:cNvSpPr>
                  <a:spLocks noChangeArrowheads="1"/>
                </p:cNvSpPr>
                <p:nvPr/>
              </p:nvSpPr>
              <p:spPr bwMode="auto">
                <a:xfrm>
                  <a:off x="1360" y="323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9" name="Rectangle 190"/>
                <p:cNvSpPr>
                  <a:spLocks noChangeArrowheads="1"/>
                </p:cNvSpPr>
                <p:nvPr/>
              </p:nvSpPr>
              <p:spPr bwMode="auto">
                <a:xfrm>
                  <a:off x="1360" y="332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0" name="Rectangle 191"/>
                <p:cNvSpPr>
                  <a:spLocks noChangeArrowheads="1"/>
                </p:cNvSpPr>
                <p:nvPr/>
              </p:nvSpPr>
              <p:spPr bwMode="auto">
                <a:xfrm>
                  <a:off x="1360" y="340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1" name="Rectangle 192"/>
                <p:cNvSpPr>
                  <a:spLocks noChangeArrowheads="1"/>
                </p:cNvSpPr>
                <p:nvPr/>
              </p:nvSpPr>
              <p:spPr bwMode="auto">
                <a:xfrm>
                  <a:off x="1360" y="3495"/>
                  <a:ext cx="52" cy="80"/>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2" name="Rectangle 193"/>
                <p:cNvSpPr>
                  <a:spLocks noChangeArrowheads="1"/>
                </p:cNvSpPr>
                <p:nvPr/>
              </p:nvSpPr>
              <p:spPr bwMode="auto">
                <a:xfrm>
                  <a:off x="1360" y="3582"/>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3" name="Rectangle 194"/>
                <p:cNvSpPr>
                  <a:spLocks noChangeArrowheads="1"/>
                </p:cNvSpPr>
                <p:nvPr/>
              </p:nvSpPr>
              <p:spPr bwMode="auto">
                <a:xfrm>
                  <a:off x="1360" y="366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4" name="Rectangle 195"/>
                <p:cNvSpPr>
                  <a:spLocks noChangeArrowheads="1"/>
                </p:cNvSpPr>
                <p:nvPr/>
              </p:nvSpPr>
              <p:spPr bwMode="auto">
                <a:xfrm>
                  <a:off x="1360" y="375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5" name="Rectangle 196"/>
                <p:cNvSpPr>
                  <a:spLocks noChangeArrowheads="1"/>
                </p:cNvSpPr>
                <p:nvPr/>
              </p:nvSpPr>
              <p:spPr bwMode="auto">
                <a:xfrm>
                  <a:off x="1360" y="384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6" name="Rectangle 197"/>
                <p:cNvSpPr>
                  <a:spLocks noChangeArrowheads="1"/>
                </p:cNvSpPr>
                <p:nvPr/>
              </p:nvSpPr>
              <p:spPr bwMode="auto">
                <a:xfrm>
                  <a:off x="1360" y="392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7" name="Rectangle 198"/>
                <p:cNvSpPr>
                  <a:spLocks noChangeArrowheads="1"/>
                </p:cNvSpPr>
                <p:nvPr/>
              </p:nvSpPr>
              <p:spPr bwMode="auto">
                <a:xfrm>
                  <a:off x="1360" y="401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8" name="Rectangle 199"/>
                <p:cNvSpPr>
                  <a:spLocks noChangeArrowheads="1"/>
                </p:cNvSpPr>
                <p:nvPr/>
              </p:nvSpPr>
              <p:spPr bwMode="auto">
                <a:xfrm>
                  <a:off x="1360" y="4100"/>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9" name="Freeform 200"/>
                <p:cNvSpPr>
                  <a:spLocks/>
                </p:cNvSpPr>
                <p:nvPr/>
              </p:nvSpPr>
              <p:spPr bwMode="auto">
                <a:xfrm>
                  <a:off x="1849" y="3171"/>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0" name="Freeform 201"/>
                <p:cNvSpPr>
                  <a:spLocks/>
                </p:cNvSpPr>
                <p:nvPr/>
              </p:nvSpPr>
              <p:spPr bwMode="auto">
                <a:xfrm>
                  <a:off x="1849" y="325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1" name="Freeform 202"/>
                <p:cNvSpPr>
                  <a:spLocks/>
                </p:cNvSpPr>
                <p:nvPr/>
              </p:nvSpPr>
              <p:spPr bwMode="auto">
                <a:xfrm>
                  <a:off x="1849" y="334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2" name="Freeform 203"/>
                <p:cNvSpPr>
                  <a:spLocks/>
                </p:cNvSpPr>
                <p:nvPr/>
              </p:nvSpPr>
              <p:spPr bwMode="auto">
                <a:xfrm>
                  <a:off x="1849" y="3430"/>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3" name="Freeform 204"/>
                <p:cNvSpPr>
                  <a:spLocks/>
                </p:cNvSpPr>
                <p:nvPr/>
              </p:nvSpPr>
              <p:spPr bwMode="auto">
                <a:xfrm>
                  <a:off x="1849" y="351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4" name="Freeform 205"/>
                <p:cNvSpPr>
                  <a:spLocks/>
                </p:cNvSpPr>
                <p:nvPr/>
              </p:nvSpPr>
              <p:spPr bwMode="auto">
                <a:xfrm>
                  <a:off x="1849" y="3602"/>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5" name="Freeform 206"/>
                <p:cNvSpPr>
                  <a:spLocks/>
                </p:cNvSpPr>
                <p:nvPr/>
              </p:nvSpPr>
              <p:spPr bwMode="auto">
                <a:xfrm>
                  <a:off x="1849" y="3689"/>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6" name="Freeform 207"/>
                <p:cNvSpPr>
                  <a:spLocks/>
                </p:cNvSpPr>
                <p:nvPr/>
              </p:nvSpPr>
              <p:spPr bwMode="auto">
                <a:xfrm>
                  <a:off x="1849" y="377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7" name="Freeform 208"/>
                <p:cNvSpPr>
                  <a:spLocks/>
                </p:cNvSpPr>
                <p:nvPr/>
              </p:nvSpPr>
              <p:spPr bwMode="auto">
                <a:xfrm>
                  <a:off x="1849" y="3862"/>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8" name="Freeform 209"/>
                <p:cNvSpPr>
                  <a:spLocks/>
                </p:cNvSpPr>
                <p:nvPr/>
              </p:nvSpPr>
              <p:spPr bwMode="auto">
                <a:xfrm>
                  <a:off x="1849" y="394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9" name="Freeform 210"/>
                <p:cNvSpPr>
                  <a:spLocks/>
                </p:cNvSpPr>
                <p:nvPr/>
              </p:nvSpPr>
              <p:spPr bwMode="auto">
                <a:xfrm>
                  <a:off x="1849" y="403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20" name="Freeform 211"/>
                <p:cNvSpPr>
                  <a:spLocks/>
                </p:cNvSpPr>
                <p:nvPr/>
              </p:nvSpPr>
              <p:spPr bwMode="auto">
                <a:xfrm>
                  <a:off x="1849" y="4120"/>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grpSp>
          <p:sp>
            <p:nvSpPr>
              <p:cNvPr id="666821" name="Text Box 212"/>
              <p:cNvSpPr txBox="1">
                <a:spLocks noChangeArrowheads="1"/>
              </p:cNvSpPr>
              <p:nvPr/>
            </p:nvSpPr>
            <p:spPr bwMode="auto">
              <a:xfrm>
                <a:off x="1576" y="2948"/>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6600"/>
                    </a:solidFill>
                    <a:ea typeface="宋体" pitchFamily="2" charset="-122"/>
                  </a:rPr>
                  <a:t>页表</a:t>
                </a:r>
              </a:p>
            </p:txBody>
          </p:sp>
        </p:grpSp>
        <p:grpSp>
          <p:nvGrpSpPr>
            <p:cNvPr id="666822" name="Group 214"/>
            <p:cNvGrpSpPr>
              <a:grpSpLocks/>
            </p:cNvGrpSpPr>
            <p:nvPr/>
          </p:nvGrpSpPr>
          <p:grpSpPr bwMode="auto">
            <a:xfrm>
              <a:off x="881" y="2240"/>
              <a:ext cx="445" cy="219"/>
              <a:chOff x="881" y="2240"/>
              <a:chExt cx="445" cy="219"/>
            </a:xfrm>
          </p:grpSpPr>
          <p:sp>
            <p:nvSpPr>
              <p:cNvPr id="666823" name="Line 215"/>
              <p:cNvSpPr>
                <a:spLocks noChangeShapeType="1"/>
              </p:cNvSpPr>
              <p:nvPr/>
            </p:nvSpPr>
            <p:spPr bwMode="auto">
              <a:xfrm>
                <a:off x="881" y="2448"/>
                <a:ext cx="445" cy="1"/>
              </a:xfrm>
              <a:prstGeom prst="line">
                <a:avLst/>
              </a:prstGeom>
              <a:noFill/>
              <a:ln w="28575">
                <a:solidFill>
                  <a:srgbClr val="FF6600"/>
                </a:solidFill>
                <a:round/>
                <a:headEnd/>
                <a:tailEnd type="triangle" w="med" len="med"/>
              </a:ln>
            </p:spPr>
            <p:txBody>
              <a:bodyPr/>
              <a:lstStyle/>
              <a:p>
                <a:endParaRPr lang="zh-CN" altLang="en-US"/>
              </a:p>
            </p:txBody>
          </p:sp>
          <p:sp>
            <p:nvSpPr>
              <p:cNvPr id="666824" name="Line 216"/>
              <p:cNvSpPr>
                <a:spLocks noChangeShapeType="1"/>
              </p:cNvSpPr>
              <p:nvPr/>
            </p:nvSpPr>
            <p:spPr bwMode="auto">
              <a:xfrm>
                <a:off x="887" y="2240"/>
                <a:ext cx="0" cy="219"/>
              </a:xfrm>
              <a:prstGeom prst="line">
                <a:avLst/>
              </a:prstGeom>
              <a:noFill/>
              <a:ln w="28575">
                <a:solidFill>
                  <a:srgbClr val="FF6600"/>
                </a:solidFill>
                <a:round/>
                <a:headEnd/>
                <a:tailEnd/>
              </a:ln>
            </p:spPr>
            <p:txBody>
              <a:bodyPr lIns="0" tIns="0" rIns="0" bIns="0">
                <a:spAutoFit/>
              </a:bodyPr>
              <a:lstStyle/>
              <a:p>
                <a:endParaRPr lang="zh-CN" altLang="en-US"/>
              </a:p>
            </p:txBody>
          </p:sp>
        </p:grpSp>
      </p:grpSp>
      <p:sp>
        <p:nvSpPr>
          <p:cNvPr id="785625" name="Text Box 217"/>
          <p:cNvSpPr txBox="1">
            <a:spLocks noChangeArrowheads="1"/>
          </p:cNvSpPr>
          <p:nvPr/>
        </p:nvSpPr>
        <p:spPr bwMode="auto">
          <a:xfrm>
            <a:off x="250825" y="2889250"/>
            <a:ext cx="1125538" cy="15240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中的</a:t>
            </a:r>
            <a:r>
              <a:rPr kumimoji="1" lang="en-US" altLang="zh-CN" sz="2000" b="1">
                <a:solidFill>
                  <a:srgbClr val="0000FF"/>
                </a:solidFill>
                <a:ea typeface="黑体" pitchFamily="49" charset="-122"/>
              </a:rPr>
              <a:t>V=0 </a:t>
            </a:r>
            <a:r>
              <a:rPr kumimoji="1" lang="zh-CN" altLang="en-US" sz="2000" b="1">
                <a:solidFill>
                  <a:srgbClr val="0000FF"/>
                </a:solidFill>
                <a:ea typeface="黑体" pitchFamily="49" charset="-122"/>
              </a:rPr>
              <a:t>或</a:t>
            </a:r>
            <a:r>
              <a:rPr kumimoji="1" lang="en-US" altLang="zh-CN" sz="2000" b="1">
                <a:solidFill>
                  <a:srgbClr val="0000FF"/>
                </a:solidFill>
                <a:ea typeface="黑体" pitchFamily="49" charset="-122"/>
              </a:rPr>
              <a:t>Tag≠VA,</a:t>
            </a:r>
            <a:r>
              <a:rPr kumimoji="1" lang="zh-CN" altLang="en-US" sz="2000" b="1">
                <a:solidFill>
                  <a:srgbClr val="0000FF"/>
                </a:solidFill>
                <a:ea typeface="黑体" pitchFamily="49" charset="-122"/>
              </a:rPr>
              <a:t>则到页表中找</a:t>
            </a:r>
          </a:p>
        </p:txBody>
      </p:sp>
      <p:sp>
        <p:nvSpPr>
          <p:cNvPr id="785626" name="Text Box 218"/>
          <p:cNvSpPr txBox="1">
            <a:spLocks noChangeArrowheads="1"/>
          </p:cNvSpPr>
          <p:nvPr/>
        </p:nvSpPr>
        <p:spPr bwMode="auto">
          <a:xfrm>
            <a:off x="206375" y="4598988"/>
            <a:ext cx="1395413" cy="1219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若页表中的</a:t>
            </a:r>
            <a:r>
              <a:rPr kumimoji="1" lang="en-US" altLang="zh-CN" sz="2000" b="1">
                <a:solidFill>
                  <a:srgbClr val="0000FF"/>
                </a:solidFill>
                <a:ea typeface="黑体" pitchFamily="49" charset="-122"/>
              </a:rPr>
              <a:t>V=0</a:t>
            </a:r>
            <a:r>
              <a:rPr kumimoji="1" lang="zh-CN" altLang="en-US" sz="2000" b="1">
                <a:solidFill>
                  <a:srgbClr val="0000FF"/>
                </a:solidFill>
                <a:ea typeface="黑体" pitchFamily="49" charset="-122"/>
              </a:rPr>
              <a:t>，则缺页，到磁盘中找</a:t>
            </a:r>
          </a:p>
        </p:txBody>
      </p:sp>
      <p:sp>
        <p:nvSpPr>
          <p:cNvPr id="785627" name="Text Box 219"/>
          <p:cNvSpPr txBox="1">
            <a:spLocks noChangeArrowheads="1"/>
          </p:cNvSpPr>
          <p:nvPr/>
        </p:nvSpPr>
        <p:spPr bwMode="auto">
          <a:xfrm>
            <a:off x="4257675" y="5454650"/>
            <a:ext cx="207010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主存页表中需要</a:t>
            </a:r>
            <a:r>
              <a:rPr kumimoji="1" lang="en-US" altLang="zh-CN" sz="2000" b="1">
                <a:solidFill>
                  <a:srgbClr val="CC0000"/>
                </a:solidFill>
                <a:ea typeface="黑体" pitchFamily="49" charset="-122"/>
              </a:rPr>
              <a:t>Tag</a:t>
            </a:r>
            <a:r>
              <a:rPr kumimoji="1" lang="zh-CN" altLang="en-US" sz="2000" b="1">
                <a:solidFill>
                  <a:srgbClr val="CC0000"/>
                </a:solidFill>
                <a:ea typeface="黑体" pitchFamily="49" charset="-122"/>
              </a:rPr>
              <a:t>吗？为什么？</a:t>
            </a:r>
          </a:p>
        </p:txBody>
      </p:sp>
      <p:sp>
        <p:nvSpPr>
          <p:cNvPr id="206" name="Text Box 219"/>
          <p:cNvSpPr txBox="1">
            <a:spLocks noChangeArrowheads="1"/>
          </p:cNvSpPr>
          <p:nvPr/>
        </p:nvSpPr>
        <p:spPr bwMode="auto">
          <a:xfrm>
            <a:off x="5381625" y="77311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ts val="0"/>
              </a:spcBef>
              <a:defRPr/>
            </a:pPr>
            <a:r>
              <a:rPr kumimoji="1" lang="zh-CN" altLang="en-US" sz="2000" b="1" dirty="0">
                <a:solidFill>
                  <a:srgbClr val="CC0000"/>
                </a:solidFill>
                <a:ea typeface="黑体" pitchFamily="49" charset="-122"/>
              </a:rPr>
              <a:t>这里的</a:t>
            </a:r>
            <a:r>
              <a:rPr kumimoji="1" lang="en-US" altLang="zh-CN" sz="2000" b="1" dirty="0">
                <a:solidFill>
                  <a:srgbClr val="CC0000"/>
                </a:solidFill>
                <a:ea typeface="黑体" pitchFamily="49" charset="-122"/>
              </a:rPr>
              <a:t>TLB</a:t>
            </a:r>
            <a:r>
              <a:rPr kumimoji="1" lang="zh-CN" altLang="en-US" sz="2000" b="1" dirty="0">
                <a:solidFill>
                  <a:srgbClr val="CC0000"/>
                </a:solidFill>
                <a:ea typeface="黑体" pitchFamily="49" charset="-122"/>
              </a:rPr>
              <a:t>采用何映射方式？</a:t>
            </a:r>
            <a:endParaRPr kumimoji="1" lang="en-US" altLang="zh-CN" sz="2000" b="1" dirty="0">
              <a:solidFill>
                <a:srgbClr val="CC0000"/>
              </a:solidFill>
              <a:ea typeface="黑体" pitchFamily="49" charset="-122"/>
            </a:endParaRPr>
          </a:p>
          <a:p>
            <a:pPr eaLnBrk="1" hangingPunct="1">
              <a:spcBef>
                <a:spcPts val="0"/>
              </a:spcBef>
              <a:defRPr/>
            </a:pPr>
            <a:r>
              <a:rPr kumimoji="1" lang="zh-CN" altLang="en-US" sz="2000" b="1" dirty="0">
                <a:solidFill>
                  <a:schemeClr val="tx2">
                    <a:lumMod val="60000"/>
                    <a:lumOff val="40000"/>
                  </a:schemeClr>
                </a:solidFill>
                <a:ea typeface="黑体" pitchFamily="49" charset="-122"/>
              </a:rPr>
              <a:t>全相联！</a:t>
            </a:r>
            <a:r>
              <a:rPr kumimoji="1" lang="en-US" altLang="zh-CN" sz="2000" b="1" dirty="0">
                <a:solidFill>
                  <a:schemeClr val="tx2">
                    <a:lumMod val="60000"/>
                    <a:lumOff val="40000"/>
                  </a:schemeClr>
                </a:solidFill>
                <a:ea typeface="黑体" pitchFamily="49" charset="-122"/>
              </a:rPr>
              <a:t>VP#</a:t>
            </a:r>
            <a:r>
              <a:rPr kumimoji="1" lang="zh-CN" altLang="en-US" sz="2000" b="1" dirty="0">
                <a:solidFill>
                  <a:schemeClr val="tx2">
                    <a:lumMod val="60000"/>
                    <a:lumOff val="40000"/>
                  </a:schemeClr>
                </a:solidFill>
                <a:ea typeface="黑体" pitchFamily="49" charset="-122"/>
              </a:rPr>
              <a:t>需和每个</a:t>
            </a:r>
            <a:r>
              <a:rPr kumimoji="1" lang="en-US" altLang="zh-CN" sz="2000" b="1" dirty="0">
                <a:solidFill>
                  <a:schemeClr val="tx2">
                    <a:lumMod val="60000"/>
                    <a:lumOff val="40000"/>
                  </a:schemeClr>
                </a:solidFill>
                <a:ea typeface="黑体" pitchFamily="49" charset="-122"/>
              </a:rPr>
              <a:t>tag</a:t>
            </a:r>
            <a:r>
              <a:rPr kumimoji="1" lang="zh-CN" altLang="en-US" sz="2000" b="1" dirty="0">
                <a:solidFill>
                  <a:schemeClr val="tx2">
                    <a:lumMod val="60000"/>
                    <a:lumOff val="40000"/>
                  </a:schemeClr>
                </a:solidFill>
                <a:ea typeface="黑体" pitchFamily="49" charset="-122"/>
              </a:rPr>
              <a:t>比较</a:t>
            </a:r>
          </a:p>
        </p:txBody>
      </p:sp>
      <p:sp>
        <p:nvSpPr>
          <p:cNvPr id="208" name="Text Box 220"/>
          <p:cNvSpPr txBox="1">
            <a:spLocks noChangeArrowheads="1"/>
          </p:cNvSpPr>
          <p:nvPr/>
        </p:nvSpPr>
        <p:spPr bwMode="auto">
          <a:xfrm>
            <a:off x="206375" y="6421438"/>
            <a:ext cx="4051300" cy="3381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宋体" pitchFamily="2" charset="-122"/>
              </a:rPr>
              <a:t>问题：引入</a:t>
            </a:r>
            <a:r>
              <a:rPr kumimoji="1" lang="en-US" altLang="zh-CN" sz="2200" b="1">
                <a:solidFill>
                  <a:srgbClr val="CC0000"/>
                </a:solidFill>
                <a:ea typeface="宋体" pitchFamily="2" charset="-122"/>
              </a:rPr>
              <a:t>TLB</a:t>
            </a:r>
            <a:r>
              <a:rPr kumimoji="1" lang="zh-CN" altLang="en-US" sz="2200" b="1">
                <a:solidFill>
                  <a:srgbClr val="CC0000"/>
                </a:solidFill>
                <a:ea typeface="宋体" pitchFamily="2" charset="-122"/>
              </a:rPr>
              <a:t>的目的是什么？</a:t>
            </a:r>
          </a:p>
        </p:txBody>
      </p:sp>
      <p:sp>
        <p:nvSpPr>
          <p:cNvPr id="209" name="Text Box 221"/>
          <p:cNvSpPr txBox="1">
            <a:spLocks noChangeArrowheads="1"/>
          </p:cNvSpPr>
          <p:nvPr/>
        </p:nvSpPr>
        <p:spPr bwMode="auto">
          <a:xfrm>
            <a:off x="4437063" y="6399213"/>
            <a:ext cx="3735387"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减少到内存查页表的次数！</a:t>
            </a:r>
            <a:endParaRPr kumimoji="1" lang="en-US" altLang="zh-CN" sz="2000" b="1">
              <a:solidFill>
                <a:srgbClr val="0000FF"/>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621"/>
                                        </p:tgtEl>
                                        <p:attrNameLst>
                                          <p:attrName>style.visibility</p:attrName>
                                        </p:attrNameLst>
                                      </p:cBhvr>
                                      <p:to>
                                        <p:strVal val="visible"/>
                                      </p:to>
                                    </p:set>
                                    <p:animEffect transition="in" filter="blinds(horizontal)">
                                      <p:cBhvr>
                                        <p:cTn id="7" dur="500"/>
                                        <p:tgtEl>
                                          <p:spTgt spid="785621"/>
                                        </p:tgtEl>
                                      </p:cBhvr>
                                    </p:animEffect>
                                  </p:childTnLst>
                                  <p:subTnLst>
                                    <p:animClr clrSpc="rgb" dir="cw">
                                      <p:cBhvr override="childStyle">
                                        <p:cTn dur="1" fill="hold" display="0" masterRel="nextClick" afterEffect="1"/>
                                        <p:tgtEl>
                                          <p:spTgt spid="785621"/>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625"/>
                                        </p:tgtEl>
                                        <p:attrNameLst>
                                          <p:attrName>style.visibility</p:attrName>
                                        </p:attrNameLst>
                                      </p:cBhvr>
                                      <p:to>
                                        <p:strVal val="visible"/>
                                      </p:to>
                                    </p:set>
                                    <p:animEffect transition="in" filter="blinds(horizontal)">
                                      <p:cBhvr>
                                        <p:cTn id="12" dur="500"/>
                                        <p:tgtEl>
                                          <p:spTgt spid="785625"/>
                                        </p:tgtEl>
                                      </p:cBhvr>
                                    </p:animEffect>
                                  </p:childTnLst>
                                  <p:subTnLst>
                                    <p:animClr clrSpc="rgb" dir="cw">
                                      <p:cBhvr override="childStyle">
                                        <p:cTn dur="1" fill="hold" display="0" masterRel="nextClick" afterEffect="1"/>
                                        <p:tgtEl>
                                          <p:spTgt spid="785625"/>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626"/>
                                        </p:tgtEl>
                                        <p:attrNameLst>
                                          <p:attrName>style.visibility</p:attrName>
                                        </p:attrNameLst>
                                      </p:cBhvr>
                                      <p:to>
                                        <p:strVal val="visible"/>
                                      </p:to>
                                    </p:set>
                                    <p:animEffect transition="in" filter="blinds(horizontal)">
                                      <p:cBhvr>
                                        <p:cTn id="17" dur="500"/>
                                        <p:tgtEl>
                                          <p:spTgt spid="785626"/>
                                        </p:tgtEl>
                                      </p:cBhvr>
                                    </p:animEffect>
                                  </p:childTnLst>
                                  <p:subTnLst>
                                    <p:animClr clrSpc="rgb" dir="cw">
                                      <p:cBhvr override="childStyle">
                                        <p:cTn dur="1" fill="hold" display="0" masterRel="nextClick" afterEffect="1"/>
                                        <p:tgtEl>
                                          <p:spTgt spid="785626"/>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5627"/>
                                        </p:tgtEl>
                                        <p:attrNameLst>
                                          <p:attrName>style.visibility</p:attrName>
                                        </p:attrNameLst>
                                      </p:cBhvr>
                                      <p:to>
                                        <p:strVal val="visible"/>
                                      </p:to>
                                    </p:set>
                                    <p:animEffect transition="in" filter="blinds(horizontal)">
                                      <p:cBhvr>
                                        <p:cTn id="22" dur="500"/>
                                        <p:tgtEl>
                                          <p:spTgt spid="7856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6">
                                            <p:txEl>
                                              <p:pRg st="0" end="0"/>
                                            </p:txEl>
                                          </p:spTgt>
                                        </p:tgtEl>
                                        <p:attrNameLst>
                                          <p:attrName>style.visibility</p:attrName>
                                        </p:attrNameLst>
                                      </p:cBhvr>
                                      <p:to>
                                        <p:strVal val="visible"/>
                                      </p:to>
                                    </p:set>
                                    <p:animEffect transition="in" filter="blinds(horizontal)">
                                      <p:cBhvr>
                                        <p:cTn id="27" dur="500"/>
                                        <p:tgtEl>
                                          <p:spTgt spid="2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xEl>
                                              <p:pRg st="1" end="1"/>
                                            </p:txEl>
                                          </p:spTgt>
                                        </p:tgtEl>
                                        <p:attrNameLst>
                                          <p:attrName>style.visibility</p:attrName>
                                        </p:attrNameLst>
                                      </p:cBhvr>
                                      <p:to>
                                        <p:strVal val="visible"/>
                                      </p:to>
                                    </p:set>
                                    <p:animEffect transition="in" filter="blinds(horizontal)">
                                      <p:cBhvr>
                                        <p:cTn id="32" dur="500"/>
                                        <p:tgtEl>
                                          <p:spTgt spid="20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blinds(horizontal)">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blinds(horizontal)">
                                      <p:cBhvr>
                                        <p:cTn id="4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621" grpId="0"/>
      <p:bldP spid="785625" grpId="0"/>
      <p:bldP spid="785626" grpId="0"/>
      <p:bldP spid="785627" grpId="0" animBg="1"/>
      <p:bldP spid="208" grpId="0"/>
      <p:bldP spid="2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1311275" y="128588"/>
            <a:ext cx="5768975" cy="533400"/>
          </a:xfrm>
          <a:noFill/>
        </p:spPr>
        <p:txBody>
          <a:bodyPr wrap="none"/>
          <a:lstStyle/>
          <a:p>
            <a:pPr eaLnBrk="1" hangingPunct="1"/>
            <a:r>
              <a:rPr lang="en-US" altLang="zh-CN">
                <a:solidFill>
                  <a:srgbClr val="CC0000"/>
                </a:solidFill>
              </a:rPr>
              <a:t>Translation Look-Aside Buffers</a:t>
            </a:r>
          </a:p>
        </p:txBody>
      </p:sp>
      <p:sp>
        <p:nvSpPr>
          <p:cNvPr id="668675" name="Text Box 57"/>
          <p:cNvSpPr txBox="1">
            <a:spLocks noChangeArrowheads="1"/>
          </p:cNvSpPr>
          <p:nvPr/>
        </p:nvSpPr>
        <p:spPr bwMode="auto">
          <a:xfrm>
            <a:off x="100013" y="1089025"/>
            <a:ext cx="1103312"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68676" name="Group 65"/>
          <p:cNvGrpSpPr>
            <a:grpSpLocks/>
          </p:cNvGrpSpPr>
          <p:nvPr/>
        </p:nvGrpSpPr>
        <p:grpSpPr bwMode="auto">
          <a:xfrm>
            <a:off x="836613" y="954088"/>
            <a:ext cx="8235950" cy="4659312"/>
            <a:chOff x="414" y="852"/>
            <a:chExt cx="4588" cy="2078"/>
          </a:xfrm>
        </p:grpSpPr>
        <p:sp>
          <p:nvSpPr>
            <p:cNvPr id="668677" name="Line 4"/>
            <p:cNvSpPr>
              <a:spLocks noChangeShapeType="1"/>
            </p:cNvSpPr>
            <p:nvPr/>
          </p:nvSpPr>
          <p:spPr bwMode="auto">
            <a:xfrm>
              <a:off x="504" y="1091"/>
              <a:ext cx="624" cy="0"/>
            </a:xfrm>
            <a:prstGeom prst="line">
              <a:avLst/>
            </a:prstGeom>
            <a:noFill/>
            <a:ln w="12700">
              <a:solidFill>
                <a:schemeClr val="tx1"/>
              </a:solidFill>
              <a:round/>
              <a:headEnd/>
              <a:tailEnd/>
            </a:ln>
          </p:spPr>
          <p:txBody>
            <a:bodyPr wrap="none" anchor="ctr"/>
            <a:lstStyle/>
            <a:p>
              <a:endParaRPr lang="zh-CN" altLang="en-US"/>
            </a:p>
          </p:txBody>
        </p:sp>
        <p:sp>
          <p:nvSpPr>
            <p:cNvPr id="668678" name="Line 5"/>
            <p:cNvSpPr>
              <a:spLocks noChangeShapeType="1"/>
            </p:cNvSpPr>
            <p:nvPr/>
          </p:nvSpPr>
          <p:spPr bwMode="auto">
            <a:xfrm>
              <a:off x="1132" y="1095"/>
              <a:ext cx="0" cy="592"/>
            </a:xfrm>
            <a:prstGeom prst="line">
              <a:avLst/>
            </a:prstGeom>
            <a:noFill/>
            <a:ln w="12700">
              <a:solidFill>
                <a:schemeClr val="tx1"/>
              </a:solidFill>
              <a:round/>
              <a:headEnd/>
              <a:tailEnd/>
            </a:ln>
          </p:spPr>
          <p:txBody>
            <a:bodyPr wrap="none" anchor="ctr"/>
            <a:lstStyle/>
            <a:p>
              <a:endParaRPr lang="zh-CN" altLang="en-US"/>
            </a:p>
          </p:txBody>
        </p:sp>
        <p:sp>
          <p:nvSpPr>
            <p:cNvPr id="668679" name="Line 6"/>
            <p:cNvSpPr>
              <a:spLocks noChangeShapeType="1"/>
            </p:cNvSpPr>
            <p:nvPr/>
          </p:nvSpPr>
          <p:spPr bwMode="auto">
            <a:xfrm flipH="1">
              <a:off x="474" y="1689"/>
              <a:ext cx="656" cy="0"/>
            </a:xfrm>
            <a:prstGeom prst="line">
              <a:avLst/>
            </a:prstGeom>
            <a:noFill/>
            <a:ln w="12700">
              <a:solidFill>
                <a:schemeClr val="tx1"/>
              </a:solidFill>
              <a:round/>
              <a:headEnd/>
              <a:tailEnd/>
            </a:ln>
          </p:spPr>
          <p:txBody>
            <a:bodyPr wrap="none" anchor="ctr"/>
            <a:lstStyle/>
            <a:p>
              <a:endParaRPr lang="zh-CN" altLang="en-US"/>
            </a:p>
          </p:txBody>
        </p:sp>
        <p:sp>
          <p:nvSpPr>
            <p:cNvPr id="668680" name="Rectangle 7"/>
            <p:cNvSpPr>
              <a:spLocks noChangeArrowheads="1"/>
            </p:cNvSpPr>
            <p:nvPr/>
          </p:nvSpPr>
          <p:spPr bwMode="auto">
            <a:xfrm>
              <a:off x="540" y="1323"/>
              <a:ext cx="254"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CU</a:t>
              </a:r>
            </a:p>
          </p:txBody>
        </p:sp>
        <p:sp>
          <p:nvSpPr>
            <p:cNvPr id="668681" name="Rectangle 8"/>
            <p:cNvSpPr>
              <a:spLocks noChangeArrowheads="1"/>
            </p:cNvSpPr>
            <p:nvPr/>
          </p:nvSpPr>
          <p:spPr bwMode="auto">
            <a:xfrm>
              <a:off x="1544" y="1111"/>
              <a:ext cx="680" cy="265"/>
            </a:xfrm>
            <a:prstGeom prst="rect">
              <a:avLst/>
            </a:prstGeom>
            <a:noFill/>
            <a:ln w="12700">
              <a:solidFill>
                <a:srgbClr val="CC0000"/>
              </a:solidFill>
              <a:miter lim="800000"/>
              <a:headEnd/>
              <a:tailEnd/>
            </a:ln>
          </p:spPr>
          <p:txBody>
            <a:bodyPr wrap="none" lIns="90488" tIns="44450" rIns="90488" bIns="44450" anchor="ctr"/>
            <a:lstStyle/>
            <a:p>
              <a:pPr algn="ctr"/>
              <a:endParaRPr lang="en-US" altLang="zh-CN" sz="1800" b="1">
                <a:solidFill>
                  <a:srgbClr val="CC0000"/>
                </a:solidFill>
                <a:ea typeface="宋体" pitchFamily="2" charset="-122"/>
              </a:endParaRPr>
            </a:p>
            <a:p>
              <a:pPr algn="ctr"/>
              <a:r>
                <a:rPr lang="en-US" altLang="zh-CN" sz="1800" b="1">
                  <a:solidFill>
                    <a:srgbClr val="CC0000"/>
                  </a:solidFill>
                  <a:ea typeface="宋体" pitchFamily="2" charset="-122"/>
                </a:rPr>
                <a:t>TLB</a:t>
              </a:r>
            </a:p>
            <a:p>
              <a:pPr algn="ctr"/>
              <a:endParaRPr lang="en-US" altLang="zh-CN" sz="1800" b="1">
                <a:solidFill>
                  <a:srgbClr val="CC0000"/>
                </a:solidFill>
                <a:ea typeface="宋体" pitchFamily="2" charset="-122"/>
              </a:endParaRPr>
            </a:p>
          </p:txBody>
        </p:sp>
        <p:sp>
          <p:nvSpPr>
            <p:cNvPr id="668682" name="Rectangle 9"/>
            <p:cNvSpPr>
              <a:spLocks noChangeArrowheads="1"/>
            </p:cNvSpPr>
            <p:nvPr/>
          </p:nvSpPr>
          <p:spPr bwMode="auto">
            <a:xfrm>
              <a:off x="2696" y="1019"/>
              <a:ext cx="680" cy="668"/>
            </a:xfrm>
            <a:prstGeom prst="rect">
              <a:avLst/>
            </a:prstGeom>
            <a:noFill/>
            <a:ln w="12700">
              <a:solidFill>
                <a:schemeClr val="tx1"/>
              </a:solidFill>
              <a:miter lim="800000"/>
              <a:headEnd/>
              <a:tailEnd/>
            </a:ln>
          </p:spPr>
          <p:txBody>
            <a:bodyPr wrap="none" lIns="90488" tIns="44450" rIns="90488" bIns="44450" anchor="ctr"/>
            <a:lstStyle/>
            <a:p>
              <a:pPr algn="ctr"/>
              <a:r>
                <a:rPr lang="en-US" altLang="zh-CN" sz="1800" b="1">
                  <a:ea typeface="宋体" pitchFamily="2" charset="-122"/>
                </a:rPr>
                <a:t>Cache</a:t>
              </a:r>
            </a:p>
          </p:txBody>
        </p:sp>
        <p:sp>
          <p:nvSpPr>
            <p:cNvPr id="668683" name="Rectangle 10"/>
            <p:cNvSpPr>
              <a:spLocks noChangeArrowheads="1"/>
            </p:cNvSpPr>
            <p:nvPr/>
          </p:nvSpPr>
          <p:spPr bwMode="auto">
            <a:xfrm>
              <a:off x="3936" y="891"/>
              <a:ext cx="1066" cy="1076"/>
            </a:xfrm>
            <a:prstGeom prst="rect">
              <a:avLst/>
            </a:prstGeom>
            <a:noFill/>
            <a:ln w="12700">
              <a:solidFill>
                <a:schemeClr val="tx1"/>
              </a:solidFill>
              <a:miter lim="800000"/>
              <a:headEnd/>
              <a:tailEnd/>
            </a:ln>
          </p:spPr>
          <p:txBody>
            <a:bodyPr wrap="none" lIns="90488" tIns="44450" rIns="90488" bIns="44450" anchor="ctr"/>
            <a:lstStyle/>
            <a:p>
              <a:pPr algn="ctr"/>
              <a:r>
                <a:rPr lang="en-US" altLang="zh-CN" sz="2000" b="1">
                  <a:latin typeface="微软雅黑" pitchFamily="34" charset="-122"/>
                  <a:ea typeface="微软雅黑" pitchFamily="34" charset="-122"/>
                </a:rPr>
                <a:t>Main</a:t>
              </a:r>
            </a:p>
            <a:p>
              <a:pPr algn="ctr"/>
              <a:r>
                <a:rPr lang="en-US" altLang="zh-CN" sz="2000" b="1">
                  <a:latin typeface="微软雅黑" pitchFamily="34" charset="-122"/>
                  <a:ea typeface="微软雅黑" pitchFamily="34" charset="-122"/>
                </a:rPr>
                <a:t>Memory</a:t>
              </a:r>
            </a:p>
          </p:txBody>
        </p:sp>
        <p:grpSp>
          <p:nvGrpSpPr>
            <p:cNvPr id="668684" name="Group 54"/>
            <p:cNvGrpSpPr>
              <a:grpSpLocks/>
            </p:cNvGrpSpPr>
            <p:nvPr/>
          </p:nvGrpSpPr>
          <p:grpSpPr bwMode="auto">
            <a:xfrm>
              <a:off x="1128" y="1631"/>
              <a:ext cx="1408" cy="1096"/>
              <a:chOff x="1529" y="1319"/>
              <a:chExt cx="1408" cy="1096"/>
            </a:xfrm>
          </p:grpSpPr>
          <p:sp>
            <p:nvSpPr>
              <p:cNvPr id="668685" name="Line 16"/>
              <p:cNvSpPr>
                <a:spLocks noChangeShapeType="1"/>
              </p:cNvSpPr>
              <p:nvPr/>
            </p:nvSpPr>
            <p:spPr bwMode="auto">
              <a:xfrm flipH="1">
                <a:off x="1697" y="2415"/>
                <a:ext cx="1240" cy="0"/>
              </a:xfrm>
              <a:prstGeom prst="line">
                <a:avLst/>
              </a:prstGeom>
              <a:noFill/>
              <a:ln w="12700">
                <a:solidFill>
                  <a:schemeClr val="tx1"/>
                </a:solidFill>
                <a:round/>
                <a:headEnd/>
                <a:tailEnd/>
              </a:ln>
            </p:spPr>
            <p:txBody>
              <a:bodyPr wrap="none" anchor="ctr"/>
              <a:lstStyle/>
              <a:p>
                <a:endParaRPr lang="zh-CN" altLang="en-US"/>
              </a:p>
            </p:txBody>
          </p:sp>
          <p:sp>
            <p:nvSpPr>
              <p:cNvPr id="668686" name="Line 17"/>
              <p:cNvSpPr>
                <a:spLocks noChangeShapeType="1"/>
              </p:cNvSpPr>
              <p:nvPr/>
            </p:nvSpPr>
            <p:spPr bwMode="auto">
              <a:xfrm flipV="1">
                <a:off x="1689" y="1319"/>
                <a:ext cx="0" cy="1088"/>
              </a:xfrm>
              <a:prstGeom prst="line">
                <a:avLst/>
              </a:prstGeom>
              <a:noFill/>
              <a:ln w="12700">
                <a:solidFill>
                  <a:schemeClr val="tx1"/>
                </a:solidFill>
                <a:round/>
                <a:headEnd/>
                <a:tailEnd/>
              </a:ln>
            </p:spPr>
            <p:txBody>
              <a:bodyPr wrap="none" anchor="ctr"/>
              <a:lstStyle/>
              <a:p>
                <a:endParaRPr lang="zh-CN" altLang="en-US"/>
              </a:p>
            </p:txBody>
          </p:sp>
          <p:sp>
            <p:nvSpPr>
              <p:cNvPr id="668687" name="Line 18"/>
              <p:cNvSpPr>
                <a:spLocks noChangeShapeType="1"/>
              </p:cNvSpPr>
              <p:nvPr/>
            </p:nvSpPr>
            <p:spPr bwMode="auto">
              <a:xfrm flipH="1">
                <a:off x="1529" y="1323"/>
                <a:ext cx="168"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8688" name="Group 46"/>
            <p:cNvGrpSpPr>
              <a:grpSpLocks/>
            </p:cNvGrpSpPr>
            <p:nvPr/>
          </p:nvGrpSpPr>
          <p:grpSpPr bwMode="auto">
            <a:xfrm>
              <a:off x="1136" y="998"/>
              <a:ext cx="400" cy="205"/>
              <a:chOff x="1537" y="686"/>
              <a:chExt cx="400" cy="205"/>
            </a:xfrm>
          </p:grpSpPr>
          <p:sp>
            <p:nvSpPr>
              <p:cNvPr id="668689" name="Line 11"/>
              <p:cNvSpPr>
                <a:spLocks noChangeShapeType="1"/>
              </p:cNvSpPr>
              <p:nvPr/>
            </p:nvSpPr>
            <p:spPr bwMode="auto">
              <a:xfrm>
                <a:off x="1537" y="891"/>
                <a:ext cx="400"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68690" name="Rectangle 24"/>
              <p:cNvSpPr>
                <a:spLocks noChangeArrowheads="1"/>
              </p:cNvSpPr>
              <p:nvPr/>
            </p:nvSpPr>
            <p:spPr bwMode="auto">
              <a:xfrm>
                <a:off x="1557" y="686"/>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VA</a:t>
                </a:r>
              </a:p>
            </p:txBody>
          </p:sp>
        </p:grpSp>
        <p:sp>
          <p:nvSpPr>
            <p:cNvPr id="668691" name="Rectangle 25"/>
            <p:cNvSpPr>
              <a:spLocks noChangeArrowheads="1"/>
            </p:cNvSpPr>
            <p:nvPr/>
          </p:nvSpPr>
          <p:spPr bwMode="auto">
            <a:xfrm>
              <a:off x="2500" y="863"/>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PA</a:t>
              </a:r>
            </a:p>
          </p:txBody>
        </p:sp>
        <p:grpSp>
          <p:nvGrpSpPr>
            <p:cNvPr id="668692" name="Group 52"/>
            <p:cNvGrpSpPr>
              <a:grpSpLocks/>
            </p:cNvGrpSpPr>
            <p:nvPr/>
          </p:nvGrpSpPr>
          <p:grpSpPr bwMode="auto">
            <a:xfrm>
              <a:off x="3376" y="1019"/>
              <a:ext cx="552" cy="168"/>
              <a:chOff x="3777" y="707"/>
              <a:chExt cx="552" cy="168"/>
            </a:xfrm>
          </p:grpSpPr>
          <p:sp>
            <p:nvSpPr>
              <p:cNvPr id="668693" name="Line 13"/>
              <p:cNvSpPr>
                <a:spLocks noChangeShapeType="1"/>
              </p:cNvSpPr>
              <p:nvPr/>
            </p:nvSpPr>
            <p:spPr bwMode="auto">
              <a:xfrm>
                <a:off x="3777" y="875"/>
                <a:ext cx="55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4" name="Rectangle 26"/>
              <p:cNvSpPr>
                <a:spLocks noChangeArrowheads="1"/>
              </p:cNvSpPr>
              <p:nvPr/>
            </p:nvSpPr>
            <p:spPr bwMode="auto">
              <a:xfrm>
                <a:off x="3813" y="707"/>
                <a:ext cx="431"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miss3</a:t>
                </a:r>
              </a:p>
            </p:txBody>
          </p:sp>
        </p:grpSp>
        <p:grpSp>
          <p:nvGrpSpPr>
            <p:cNvPr id="668695" name="Group 51"/>
            <p:cNvGrpSpPr>
              <a:grpSpLocks/>
            </p:cNvGrpSpPr>
            <p:nvPr/>
          </p:nvGrpSpPr>
          <p:grpSpPr bwMode="auto">
            <a:xfrm>
              <a:off x="2536" y="1595"/>
              <a:ext cx="397" cy="1107"/>
              <a:chOff x="2937" y="1283"/>
              <a:chExt cx="397" cy="1107"/>
            </a:xfrm>
          </p:grpSpPr>
          <p:sp>
            <p:nvSpPr>
              <p:cNvPr id="668696" name="Line 21"/>
              <p:cNvSpPr>
                <a:spLocks noChangeShapeType="1"/>
              </p:cNvSpPr>
              <p:nvPr/>
            </p:nvSpPr>
            <p:spPr bwMode="auto">
              <a:xfrm flipH="1">
                <a:off x="2937" y="1283"/>
                <a:ext cx="160" cy="0"/>
              </a:xfrm>
              <a:prstGeom prst="line">
                <a:avLst/>
              </a:prstGeom>
              <a:noFill/>
              <a:ln w="12700">
                <a:solidFill>
                  <a:schemeClr val="tx1"/>
                </a:solidFill>
                <a:round/>
                <a:headEnd/>
                <a:tailEnd/>
              </a:ln>
            </p:spPr>
            <p:txBody>
              <a:bodyPr wrap="none" anchor="ctr"/>
              <a:lstStyle/>
              <a:p>
                <a:endParaRPr lang="zh-CN" altLang="en-US"/>
              </a:p>
            </p:txBody>
          </p:sp>
          <p:sp>
            <p:nvSpPr>
              <p:cNvPr id="668697" name="Line 22"/>
              <p:cNvSpPr>
                <a:spLocks noChangeShapeType="1"/>
              </p:cNvSpPr>
              <p:nvPr/>
            </p:nvSpPr>
            <p:spPr bwMode="auto">
              <a:xfrm flipH="1">
                <a:off x="2938" y="1287"/>
                <a:ext cx="7" cy="110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8" name="Rectangle 27"/>
              <p:cNvSpPr>
                <a:spLocks noChangeArrowheads="1"/>
              </p:cNvSpPr>
              <p:nvPr/>
            </p:nvSpPr>
            <p:spPr bwMode="auto">
              <a:xfrm>
                <a:off x="3037" y="1419"/>
                <a:ext cx="297" cy="231"/>
              </a:xfrm>
              <a:prstGeom prst="rect">
                <a:avLst/>
              </a:prstGeom>
              <a:noFill/>
              <a:ln w="12700">
                <a:noFill/>
                <a:miter lim="800000"/>
                <a:headEnd/>
                <a:tailEnd/>
              </a:ln>
            </p:spPr>
            <p:txBody>
              <a:bodyPr wrap="none" lIns="63500" tIns="25400" rIns="63500" bIns="25400">
                <a:spAutoFit/>
              </a:bodyPr>
              <a:lstStyle/>
              <a:p>
                <a:pPr>
                  <a:lnSpc>
                    <a:spcPct val="85000"/>
                  </a:lnSpc>
                </a:pPr>
                <a:endParaRPr lang="en-US" altLang="zh-CN" sz="1800" b="1">
                  <a:ea typeface="宋体" pitchFamily="2" charset="-122"/>
                </a:endParaRPr>
              </a:p>
              <a:p>
                <a:pPr>
                  <a:lnSpc>
                    <a:spcPct val="85000"/>
                  </a:lnSpc>
                </a:pPr>
                <a:r>
                  <a:rPr lang="en-US" altLang="zh-CN" sz="1800" b="1">
                    <a:ea typeface="宋体" pitchFamily="2" charset="-122"/>
                  </a:rPr>
                  <a:t>hit3</a:t>
                </a:r>
              </a:p>
            </p:txBody>
          </p:sp>
        </p:grpSp>
        <p:sp>
          <p:nvSpPr>
            <p:cNvPr id="668699" name="Rectangle 29"/>
            <p:cNvSpPr>
              <a:spLocks noChangeArrowheads="1"/>
            </p:cNvSpPr>
            <p:nvPr/>
          </p:nvSpPr>
          <p:spPr bwMode="auto">
            <a:xfrm>
              <a:off x="1373" y="1831"/>
              <a:ext cx="876" cy="313"/>
            </a:xfrm>
            <a:prstGeom prst="rect">
              <a:avLst/>
            </a:prstGeom>
            <a:noFill/>
            <a:ln w="12700">
              <a:solidFill>
                <a:schemeClr val="tx1"/>
              </a:solidFill>
              <a:miter lim="800000"/>
              <a:headEnd/>
              <a:tailEnd/>
            </a:ln>
          </p:spPr>
          <p:txBody>
            <a:bodyPr wrap="none" lIns="90488" tIns="44450" rIns="90488" bIns="44450" anchor="ctr"/>
            <a:lstStyle/>
            <a:p>
              <a:pPr algn="ctr"/>
              <a:r>
                <a:rPr lang="zh-CN" altLang="en-US" sz="1800" b="1">
                  <a:ea typeface="宋体" pitchFamily="2" charset="-122"/>
                </a:rPr>
                <a:t>页表</a:t>
              </a:r>
            </a:p>
          </p:txBody>
        </p:sp>
        <p:grpSp>
          <p:nvGrpSpPr>
            <p:cNvPr id="668700" name="Group 49"/>
            <p:cNvGrpSpPr>
              <a:grpSpLocks/>
            </p:cNvGrpSpPr>
            <p:nvPr/>
          </p:nvGrpSpPr>
          <p:grpSpPr bwMode="auto">
            <a:xfrm>
              <a:off x="2216" y="1008"/>
              <a:ext cx="472" cy="195"/>
              <a:chOff x="2617" y="696"/>
              <a:chExt cx="472" cy="195"/>
            </a:xfrm>
          </p:grpSpPr>
          <p:sp>
            <p:nvSpPr>
              <p:cNvPr id="668701" name="Line 12"/>
              <p:cNvSpPr>
                <a:spLocks noChangeShapeType="1"/>
              </p:cNvSpPr>
              <p:nvPr/>
            </p:nvSpPr>
            <p:spPr bwMode="auto">
              <a:xfrm>
                <a:off x="2617" y="891"/>
                <a:ext cx="47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2" name="Rectangle 30"/>
              <p:cNvSpPr>
                <a:spLocks noChangeArrowheads="1"/>
              </p:cNvSpPr>
              <p:nvPr/>
            </p:nvSpPr>
            <p:spPr bwMode="auto">
              <a:xfrm>
                <a:off x="2625" y="696"/>
                <a:ext cx="298" cy="1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hit1</a:t>
                </a:r>
              </a:p>
            </p:txBody>
          </p:sp>
        </p:grpSp>
        <p:grpSp>
          <p:nvGrpSpPr>
            <p:cNvPr id="668703" name="Group 47"/>
            <p:cNvGrpSpPr>
              <a:grpSpLocks/>
            </p:cNvGrpSpPr>
            <p:nvPr/>
          </p:nvGrpSpPr>
          <p:grpSpPr bwMode="auto">
            <a:xfrm>
              <a:off x="1426" y="1382"/>
              <a:ext cx="524" cy="440"/>
              <a:chOff x="1861" y="1190"/>
              <a:chExt cx="488" cy="242"/>
            </a:xfrm>
          </p:grpSpPr>
          <p:sp>
            <p:nvSpPr>
              <p:cNvPr id="668704" name="Line 31"/>
              <p:cNvSpPr>
                <a:spLocks noChangeShapeType="1"/>
              </p:cNvSpPr>
              <p:nvPr/>
            </p:nvSpPr>
            <p:spPr bwMode="auto">
              <a:xfrm flipH="1">
                <a:off x="2277" y="1190"/>
                <a:ext cx="0" cy="24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5" name="Rectangle 32"/>
              <p:cNvSpPr>
                <a:spLocks noChangeArrowheads="1"/>
              </p:cNvSpPr>
              <p:nvPr/>
            </p:nvSpPr>
            <p:spPr bwMode="auto">
              <a:xfrm>
                <a:off x="1861" y="1196"/>
                <a:ext cx="488" cy="7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b="1">
                    <a:ea typeface="宋体" pitchFamily="2" charset="-122"/>
                  </a:rPr>
                  <a:t>miss1</a:t>
                </a:r>
              </a:p>
            </p:txBody>
          </p:sp>
        </p:grpSp>
        <p:grpSp>
          <p:nvGrpSpPr>
            <p:cNvPr id="668706" name="Group 53"/>
            <p:cNvGrpSpPr>
              <a:grpSpLocks/>
            </p:cNvGrpSpPr>
            <p:nvPr/>
          </p:nvGrpSpPr>
          <p:grpSpPr bwMode="auto">
            <a:xfrm>
              <a:off x="2528" y="1595"/>
              <a:ext cx="1408" cy="1143"/>
              <a:chOff x="2929" y="1283"/>
              <a:chExt cx="1408" cy="1143"/>
            </a:xfrm>
          </p:grpSpPr>
          <p:sp>
            <p:nvSpPr>
              <p:cNvPr id="668707" name="Line 14"/>
              <p:cNvSpPr>
                <a:spLocks noChangeShapeType="1"/>
              </p:cNvSpPr>
              <p:nvPr/>
            </p:nvSpPr>
            <p:spPr bwMode="auto">
              <a:xfrm flipH="1">
                <a:off x="4201" y="1283"/>
                <a:ext cx="136" cy="0"/>
              </a:xfrm>
              <a:prstGeom prst="line">
                <a:avLst/>
              </a:prstGeom>
              <a:noFill/>
              <a:ln w="12700">
                <a:solidFill>
                  <a:schemeClr val="tx1"/>
                </a:solidFill>
                <a:round/>
                <a:headEnd/>
                <a:tailEnd/>
              </a:ln>
            </p:spPr>
            <p:txBody>
              <a:bodyPr wrap="none" anchor="ctr"/>
              <a:lstStyle/>
              <a:p>
                <a:endParaRPr lang="zh-CN" altLang="en-US"/>
              </a:p>
            </p:txBody>
          </p:sp>
          <p:sp>
            <p:nvSpPr>
              <p:cNvPr id="668708" name="Line 15"/>
              <p:cNvSpPr>
                <a:spLocks noChangeShapeType="1"/>
              </p:cNvSpPr>
              <p:nvPr/>
            </p:nvSpPr>
            <p:spPr bwMode="auto">
              <a:xfrm>
                <a:off x="4209" y="1287"/>
                <a:ext cx="3" cy="1139"/>
              </a:xfrm>
              <a:prstGeom prst="line">
                <a:avLst/>
              </a:prstGeom>
              <a:noFill/>
              <a:ln w="12700">
                <a:solidFill>
                  <a:schemeClr val="tx1"/>
                </a:solidFill>
                <a:round/>
                <a:headEnd/>
                <a:tailEnd/>
              </a:ln>
            </p:spPr>
            <p:txBody>
              <a:bodyPr wrap="none" anchor="ctr"/>
              <a:lstStyle/>
              <a:p>
                <a:endParaRPr lang="zh-CN" altLang="en-US"/>
              </a:p>
            </p:txBody>
          </p:sp>
          <p:sp>
            <p:nvSpPr>
              <p:cNvPr id="668709" name="Line 19"/>
              <p:cNvSpPr>
                <a:spLocks noChangeShapeType="1"/>
              </p:cNvSpPr>
              <p:nvPr/>
            </p:nvSpPr>
            <p:spPr bwMode="auto">
              <a:xfrm flipV="1">
                <a:off x="3937" y="1295"/>
                <a:ext cx="0" cy="1096"/>
              </a:xfrm>
              <a:prstGeom prst="line">
                <a:avLst/>
              </a:prstGeom>
              <a:noFill/>
              <a:ln w="12700">
                <a:solidFill>
                  <a:schemeClr val="tx1"/>
                </a:solidFill>
                <a:round/>
                <a:headEnd/>
                <a:tailEnd/>
              </a:ln>
            </p:spPr>
            <p:txBody>
              <a:bodyPr wrap="none" anchor="ctr"/>
              <a:lstStyle/>
              <a:p>
                <a:endParaRPr lang="zh-CN" altLang="en-US"/>
              </a:p>
            </p:txBody>
          </p:sp>
          <p:sp>
            <p:nvSpPr>
              <p:cNvPr id="668710" name="Line 20"/>
              <p:cNvSpPr>
                <a:spLocks noChangeShapeType="1"/>
              </p:cNvSpPr>
              <p:nvPr/>
            </p:nvSpPr>
            <p:spPr bwMode="auto">
              <a:xfrm flipH="1">
                <a:off x="3777" y="1299"/>
                <a:ext cx="168"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1" name="Line 36"/>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668712" name="Rectangle 37"/>
            <p:cNvSpPr>
              <a:spLocks noChangeArrowheads="1"/>
            </p:cNvSpPr>
            <p:nvPr/>
          </p:nvSpPr>
          <p:spPr bwMode="auto">
            <a:xfrm>
              <a:off x="4407" y="2795"/>
              <a:ext cx="290"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20 t</a:t>
              </a:r>
            </a:p>
          </p:txBody>
        </p:sp>
        <p:sp>
          <p:nvSpPr>
            <p:cNvPr id="668713" name="Rectangle 38"/>
            <p:cNvSpPr>
              <a:spLocks noChangeArrowheads="1"/>
            </p:cNvSpPr>
            <p:nvPr/>
          </p:nvSpPr>
          <p:spPr bwMode="auto">
            <a:xfrm>
              <a:off x="3004" y="2795"/>
              <a:ext cx="113"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t</a:t>
              </a:r>
            </a:p>
          </p:txBody>
        </p:sp>
        <p:sp>
          <p:nvSpPr>
            <p:cNvPr id="668714" name="Rectangle 39"/>
            <p:cNvSpPr>
              <a:spLocks noChangeArrowheads="1"/>
            </p:cNvSpPr>
            <p:nvPr/>
          </p:nvSpPr>
          <p:spPr bwMode="auto">
            <a:xfrm>
              <a:off x="1692" y="2803"/>
              <a:ext cx="325"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1/2 t</a:t>
              </a:r>
            </a:p>
          </p:txBody>
        </p:sp>
        <p:grpSp>
          <p:nvGrpSpPr>
            <p:cNvPr id="668715" name="Group 48"/>
            <p:cNvGrpSpPr>
              <a:grpSpLocks/>
            </p:cNvGrpSpPr>
            <p:nvPr/>
          </p:nvGrpSpPr>
          <p:grpSpPr bwMode="auto">
            <a:xfrm>
              <a:off x="1287" y="2156"/>
              <a:ext cx="790" cy="431"/>
              <a:chOff x="1697" y="1844"/>
              <a:chExt cx="708" cy="431"/>
            </a:xfrm>
          </p:grpSpPr>
          <p:sp>
            <p:nvSpPr>
              <p:cNvPr id="668716" name="Line 42"/>
              <p:cNvSpPr>
                <a:spLocks noChangeShapeType="1"/>
              </p:cNvSpPr>
              <p:nvPr/>
            </p:nvSpPr>
            <p:spPr bwMode="auto">
              <a:xfrm flipH="1">
                <a:off x="2115" y="1844"/>
                <a:ext cx="0" cy="28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7" name="Rectangle 43"/>
              <p:cNvSpPr>
                <a:spLocks noChangeArrowheads="1"/>
              </p:cNvSpPr>
              <p:nvPr/>
            </p:nvSpPr>
            <p:spPr bwMode="auto">
              <a:xfrm>
                <a:off x="1697" y="1870"/>
                <a:ext cx="38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miss2</a:t>
                </a:r>
              </a:p>
            </p:txBody>
          </p:sp>
          <p:sp>
            <p:nvSpPr>
              <p:cNvPr id="668718" name="Text Box 44"/>
              <p:cNvSpPr txBox="1">
                <a:spLocks noChangeArrowheads="1"/>
              </p:cNvSpPr>
              <p:nvPr/>
            </p:nvSpPr>
            <p:spPr bwMode="auto">
              <a:xfrm>
                <a:off x="1718" y="2126"/>
                <a:ext cx="687" cy="149"/>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200" b="1">
                    <a:solidFill>
                      <a:srgbClr val="0000FF"/>
                    </a:solidFill>
                    <a:ea typeface="宋体" pitchFamily="2" charset="-122"/>
                    <a:cs typeface="Arial" pitchFamily="34" charset="0"/>
                  </a:rPr>
                  <a:t>Page fault</a:t>
                </a:r>
              </a:p>
            </p:txBody>
          </p:sp>
        </p:grpSp>
        <p:grpSp>
          <p:nvGrpSpPr>
            <p:cNvPr id="668719" name="Group 50"/>
            <p:cNvGrpSpPr>
              <a:grpSpLocks/>
            </p:cNvGrpSpPr>
            <p:nvPr/>
          </p:nvGrpSpPr>
          <p:grpSpPr bwMode="auto">
            <a:xfrm>
              <a:off x="1888" y="1199"/>
              <a:ext cx="428" cy="1168"/>
              <a:chOff x="2289" y="887"/>
              <a:chExt cx="428" cy="1168"/>
            </a:xfrm>
          </p:grpSpPr>
          <p:sp>
            <p:nvSpPr>
              <p:cNvPr id="668720" name="Line 33"/>
              <p:cNvSpPr>
                <a:spLocks noChangeShapeType="1"/>
              </p:cNvSpPr>
              <p:nvPr/>
            </p:nvSpPr>
            <p:spPr bwMode="auto">
              <a:xfrm flipH="1">
                <a:off x="2289" y="1832"/>
                <a:ext cx="0" cy="223"/>
              </a:xfrm>
              <a:prstGeom prst="line">
                <a:avLst/>
              </a:prstGeom>
              <a:noFill/>
              <a:ln w="12700">
                <a:solidFill>
                  <a:schemeClr val="tx1"/>
                </a:solidFill>
                <a:round/>
                <a:headEnd/>
                <a:tailEnd/>
              </a:ln>
            </p:spPr>
            <p:txBody>
              <a:bodyPr wrap="none" anchor="ctr"/>
              <a:lstStyle/>
              <a:p>
                <a:endParaRPr lang="zh-CN" altLang="en-US"/>
              </a:p>
            </p:txBody>
          </p:sp>
          <p:sp>
            <p:nvSpPr>
              <p:cNvPr id="668721" name="Line 34"/>
              <p:cNvSpPr>
                <a:spLocks noChangeShapeType="1"/>
              </p:cNvSpPr>
              <p:nvPr/>
            </p:nvSpPr>
            <p:spPr bwMode="auto">
              <a:xfrm>
                <a:off x="2289" y="2055"/>
                <a:ext cx="424" cy="0"/>
              </a:xfrm>
              <a:prstGeom prst="line">
                <a:avLst/>
              </a:prstGeom>
              <a:noFill/>
              <a:ln w="12700">
                <a:solidFill>
                  <a:schemeClr val="tx1"/>
                </a:solidFill>
                <a:round/>
                <a:headEnd/>
                <a:tailEnd/>
              </a:ln>
            </p:spPr>
            <p:txBody>
              <a:bodyPr wrap="none" anchor="ctr"/>
              <a:lstStyle/>
              <a:p>
                <a:endParaRPr lang="zh-CN" altLang="en-US"/>
              </a:p>
            </p:txBody>
          </p:sp>
          <p:sp>
            <p:nvSpPr>
              <p:cNvPr id="668722" name="Line 35"/>
              <p:cNvSpPr>
                <a:spLocks noChangeShapeType="1"/>
              </p:cNvSpPr>
              <p:nvPr/>
            </p:nvSpPr>
            <p:spPr bwMode="auto">
              <a:xfrm flipV="1">
                <a:off x="2717" y="887"/>
                <a:ext cx="0" cy="116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23" name="Rectangle 45"/>
              <p:cNvSpPr>
                <a:spLocks noChangeArrowheads="1"/>
              </p:cNvSpPr>
              <p:nvPr/>
            </p:nvSpPr>
            <p:spPr bwMode="auto">
              <a:xfrm>
                <a:off x="2312" y="1868"/>
                <a:ext cx="29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hit2</a:t>
                </a:r>
              </a:p>
            </p:txBody>
          </p:sp>
        </p:grpSp>
        <p:grpSp>
          <p:nvGrpSpPr>
            <p:cNvPr id="668724" name="Group 64"/>
            <p:cNvGrpSpPr>
              <a:grpSpLocks/>
            </p:cNvGrpSpPr>
            <p:nvPr/>
          </p:nvGrpSpPr>
          <p:grpSpPr bwMode="auto">
            <a:xfrm>
              <a:off x="414" y="852"/>
              <a:ext cx="3324" cy="900"/>
              <a:chOff x="1014" y="540"/>
              <a:chExt cx="3324" cy="900"/>
            </a:xfrm>
          </p:grpSpPr>
          <p:sp>
            <p:nvSpPr>
              <p:cNvPr id="668725" name="Rectangle 62"/>
              <p:cNvSpPr>
                <a:spLocks noChangeArrowheads="1"/>
              </p:cNvSpPr>
              <p:nvPr/>
            </p:nvSpPr>
            <p:spPr bwMode="auto">
              <a:xfrm>
                <a:off x="1014" y="540"/>
                <a:ext cx="3324" cy="900"/>
              </a:xfrm>
              <a:prstGeom prst="rect">
                <a:avLst/>
              </a:prstGeom>
              <a:solidFill>
                <a:schemeClr val="accent1">
                  <a:alpha val="29019"/>
                </a:schemeClr>
              </a:solidFill>
              <a:ln w="19050">
                <a:solidFill>
                  <a:srgbClr val="CC0000"/>
                </a:solidFill>
                <a:prstDash val="dash"/>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8726" name="Text Box 63"/>
              <p:cNvSpPr txBox="1">
                <a:spLocks noChangeArrowheads="1"/>
              </p:cNvSpPr>
              <p:nvPr/>
            </p:nvSpPr>
            <p:spPr bwMode="auto">
              <a:xfrm>
                <a:off x="1152" y="606"/>
                <a:ext cx="462" cy="136"/>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i="1">
                    <a:solidFill>
                      <a:srgbClr val="CC0000"/>
                    </a:solidFill>
                    <a:latin typeface="微软雅黑" pitchFamily="34" charset="-122"/>
                    <a:ea typeface="微软雅黑" pitchFamily="34" charset="-122"/>
                  </a:rPr>
                  <a:t>CPU</a:t>
                </a:r>
              </a:p>
            </p:txBody>
          </p:sp>
        </p:grpSp>
      </p:grpSp>
      <p:sp>
        <p:nvSpPr>
          <p:cNvPr id="528450" name="Text Box 66"/>
          <p:cNvSpPr txBox="1">
            <a:spLocks noChangeArrowheads="1"/>
          </p:cNvSpPr>
          <p:nvPr/>
        </p:nvSpPr>
        <p:spPr bwMode="auto">
          <a:xfrm>
            <a:off x="431800" y="4238625"/>
            <a:ext cx="3914775" cy="21304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000" b="1">
                <a:solidFill>
                  <a:srgbClr val="CC0000"/>
                </a:solidFill>
                <a:latin typeface="微软雅黑" pitchFamily="34" charset="-122"/>
                <a:ea typeface="微软雅黑" pitchFamily="34" charset="-122"/>
              </a:rPr>
              <a:t>Miss1:</a:t>
            </a:r>
          </a:p>
          <a:p>
            <a:pPr eaLnBrk="1" hangingPunct="1">
              <a:spcBef>
                <a:spcPct val="20000"/>
              </a:spcBef>
            </a:pPr>
            <a:r>
              <a:rPr kumimoji="1" lang="en-US" altLang="zh-CN" sz="2000" b="1">
                <a:solidFill>
                  <a:srgbClr val="0000FF"/>
                </a:solidFill>
                <a:latin typeface="微软雅黑" pitchFamily="34" charset="-122"/>
                <a:ea typeface="微软雅黑" pitchFamily="34" charset="-122"/>
              </a:rPr>
              <a:t>TLB</a:t>
            </a:r>
            <a:r>
              <a:rPr kumimoji="1" lang="zh-CN" altLang="en-US" sz="2000" b="1">
                <a:solidFill>
                  <a:srgbClr val="0000FF"/>
                </a:solidFill>
                <a:latin typeface="微软雅黑" pitchFamily="34" charset="-122"/>
                <a:ea typeface="微软雅黑" pitchFamily="34" charset="-122"/>
              </a:rPr>
              <a:t>缺失</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Miss2:</a:t>
            </a:r>
          </a:p>
          <a:p>
            <a:pPr eaLnBrk="1" hangingPunct="1">
              <a:spcBef>
                <a:spcPct val="20000"/>
              </a:spcBef>
            </a:pPr>
            <a:r>
              <a:rPr kumimoji="1" lang="zh-CN" altLang="en-US" sz="2000" b="1">
                <a:solidFill>
                  <a:srgbClr val="0000FF"/>
                </a:solidFill>
                <a:latin typeface="微软雅黑" pitchFamily="34" charset="-122"/>
                <a:ea typeface="微软雅黑" pitchFamily="34" charset="-122"/>
              </a:rPr>
              <a:t>缺页</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Miss3:</a:t>
            </a:r>
          </a:p>
          <a:p>
            <a:pPr eaLnBrk="1" hangingPunct="1">
              <a:spcBef>
                <a:spcPct val="20000"/>
              </a:spcBef>
            </a:pPr>
            <a:r>
              <a:rPr kumimoji="1" lang="en-US" altLang="zh-CN" sz="2000" b="1">
                <a:solidFill>
                  <a:srgbClr val="0000FF"/>
                </a:solidFill>
                <a:latin typeface="微软雅黑" pitchFamily="34" charset="-122"/>
                <a:ea typeface="微软雅黑" pitchFamily="34" charset="-122"/>
              </a:rPr>
              <a:t>PA </a:t>
            </a:r>
            <a:r>
              <a:rPr kumimoji="1" lang="zh-CN" altLang="en-US" sz="2000" b="1">
                <a:solidFill>
                  <a:srgbClr val="0000FF"/>
                </a:solidFill>
                <a:latin typeface="微软雅黑" pitchFamily="34" charset="-122"/>
                <a:ea typeface="微软雅黑" pitchFamily="34" charset="-122"/>
              </a:rPr>
              <a:t>在主存中，但不在</a:t>
            </a:r>
            <a:r>
              <a:rPr kumimoji="1" lang="en-US" altLang="zh-CN" sz="2000" b="1">
                <a:solidFill>
                  <a:srgbClr val="0000FF"/>
                </a:solidFill>
                <a:latin typeface="微软雅黑" pitchFamily="34" charset="-122"/>
                <a:ea typeface="微软雅黑" pitchFamily="34" charset="-122"/>
              </a:rPr>
              <a:t>Cache</a:t>
            </a:r>
            <a:r>
              <a:rPr kumimoji="1" lang="zh-CN" altLang="en-US" sz="2000" b="1">
                <a:solidFill>
                  <a:srgbClr val="0000FF"/>
                </a:solidFill>
                <a:latin typeface="微软雅黑" pitchFamily="34" charset="-122"/>
                <a:ea typeface="微软雅黑" pitchFamily="34" charset="-122"/>
              </a:rPr>
              <a:t>中</a:t>
            </a:r>
            <a:endParaRPr kumimoji="1" lang="en-US" altLang="zh-CN" sz="2000" b="1">
              <a:solidFill>
                <a:srgbClr val="0000FF"/>
              </a:solidFill>
              <a:latin typeface="微软雅黑" pitchFamily="34" charset="-122"/>
              <a:ea typeface="微软雅黑" pitchFamily="34" charset="-122"/>
            </a:endParaRPr>
          </a:p>
        </p:txBody>
      </p:sp>
      <p:sp>
        <p:nvSpPr>
          <p:cNvPr id="668728" name="Text Box 56"/>
          <p:cNvSpPr txBox="1">
            <a:spLocks noChangeArrowheads="1"/>
          </p:cNvSpPr>
          <p:nvPr/>
        </p:nvSpPr>
        <p:spPr bwMode="auto">
          <a:xfrm>
            <a:off x="4860925" y="5935663"/>
            <a:ext cx="3921125" cy="701675"/>
          </a:xfrm>
          <a:prstGeom prst="rect">
            <a:avLst/>
          </a:prstGeom>
          <a:noFill/>
          <a:ln w="50800">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TLB</a:t>
            </a:r>
            <a:r>
              <a:rPr lang="zh-CN" altLang="en-US" sz="2000" b="1">
                <a:latin typeface="微软雅黑" pitchFamily="34" charset="-122"/>
                <a:ea typeface="微软雅黑" pitchFamily="34" charset="-122"/>
              </a:rPr>
              <a:t>冲刷指令和</a:t>
            </a:r>
            <a:r>
              <a:rPr lang="en-US" altLang="zh-CN" sz="2000" b="1">
                <a:latin typeface="微软雅黑" pitchFamily="34" charset="-122"/>
                <a:ea typeface="微软雅黑" pitchFamily="34" charset="-122"/>
              </a:rPr>
              <a:t>Cache</a:t>
            </a:r>
            <a:r>
              <a:rPr lang="zh-CN" altLang="en-US" sz="2000" b="1">
                <a:latin typeface="微软雅黑" pitchFamily="34" charset="-122"/>
                <a:ea typeface="微软雅黑" pitchFamily="34" charset="-122"/>
              </a:rPr>
              <a:t>冲刷指令都是操作系统使用的特权指令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8450">
                                            <p:txEl>
                                              <p:pRg st="0" end="0"/>
                                            </p:txEl>
                                          </p:spTgt>
                                        </p:tgtEl>
                                        <p:attrNameLst>
                                          <p:attrName>style.visibility</p:attrName>
                                        </p:attrNameLst>
                                      </p:cBhvr>
                                      <p:to>
                                        <p:strVal val="visible"/>
                                      </p:to>
                                    </p:set>
                                    <p:animEffect transition="in" filter="blinds(horizontal)">
                                      <p:cBhvr>
                                        <p:cTn id="7" dur="500"/>
                                        <p:tgtEl>
                                          <p:spTgt spid="5284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450">
                                            <p:txEl>
                                              <p:pRg st="1" end="1"/>
                                            </p:txEl>
                                          </p:spTgt>
                                        </p:tgtEl>
                                        <p:attrNameLst>
                                          <p:attrName>style.visibility</p:attrName>
                                        </p:attrNameLst>
                                      </p:cBhvr>
                                      <p:to>
                                        <p:strVal val="visible"/>
                                      </p:to>
                                    </p:set>
                                    <p:animEffect transition="in" filter="blinds(horizontal)">
                                      <p:cBhvr>
                                        <p:cTn id="10" dur="500"/>
                                        <p:tgtEl>
                                          <p:spTgt spid="5284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8450">
                                            <p:txEl>
                                              <p:pRg st="2" end="2"/>
                                            </p:txEl>
                                          </p:spTgt>
                                        </p:tgtEl>
                                        <p:attrNameLst>
                                          <p:attrName>style.visibility</p:attrName>
                                        </p:attrNameLst>
                                      </p:cBhvr>
                                      <p:to>
                                        <p:strVal val="visible"/>
                                      </p:to>
                                    </p:set>
                                    <p:animEffect transition="in" filter="blinds(horizontal)">
                                      <p:cBhvr>
                                        <p:cTn id="15" dur="500"/>
                                        <p:tgtEl>
                                          <p:spTgt spid="5284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8450">
                                            <p:txEl>
                                              <p:pRg st="3" end="3"/>
                                            </p:txEl>
                                          </p:spTgt>
                                        </p:tgtEl>
                                        <p:attrNameLst>
                                          <p:attrName>style.visibility</p:attrName>
                                        </p:attrNameLst>
                                      </p:cBhvr>
                                      <p:to>
                                        <p:strVal val="visible"/>
                                      </p:to>
                                    </p:set>
                                    <p:animEffect transition="in" filter="blinds(horizontal)">
                                      <p:cBhvr>
                                        <p:cTn id="18" dur="500"/>
                                        <p:tgtEl>
                                          <p:spTgt spid="52845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28450">
                                            <p:txEl>
                                              <p:pRg st="4" end="4"/>
                                            </p:txEl>
                                          </p:spTgt>
                                        </p:tgtEl>
                                        <p:attrNameLst>
                                          <p:attrName>style.visibility</p:attrName>
                                        </p:attrNameLst>
                                      </p:cBhvr>
                                      <p:to>
                                        <p:strVal val="visible"/>
                                      </p:to>
                                    </p:set>
                                    <p:animEffect transition="in" filter="blinds(horizontal)">
                                      <p:cBhvr>
                                        <p:cTn id="23" dur="500"/>
                                        <p:tgtEl>
                                          <p:spTgt spid="52845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8450">
                                            <p:txEl>
                                              <p:pRg st="5" end="5"/>
                                            </p:txEl>
                                          </p:spTgt>
                                        </p:tgtEl>
                                        <p:attrNameLst>
                                          <p:attrName>style.visibility</p:attrName>
                                        </p:attrNameLst>
                                      </p:cBhvr>
                                      <p:to>
                                        <p:strVal val="visible"/>
                                      </p:to>
                                    </p:set>
                                    <p:animEffect transition="in" filter="blinds(horizontal)">
                                      <p:cBhvr>
                                        <p:cTn id="26" dur="500"/>
                                        <p:tgtEl>
                                          <p:spTgt spid="528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p:txBody>
          <a:bodyPr lIns="91440" tIns="45720" rIns="91440" bIns="45720" anchor="ctr"/>
          <a:lstStyle/>
          <a:p>
            <a:pPr eaLnBrk="1" hangingPunct="1"/>
            <a:endParaRPr lang="zh-CN" altLang="en-US"/>
          </a:p>
        </p:txBody>
      </p:sp>
      <p:sp>
        <p:nvSpPr>
          <p:cNvPr id="670723" name="Rectangle 3"/>
          <p:cNvSpPr>
            <a:spLocks noGrp="1" noChangeArrowheads="1"/>
          </p:cNvSpPr>
          <p:nvPr>
            <p:ph type="body" idx="4294967295"/>
          </p:nvPr>
        </p:nvSpPr>
        <p:spPr>
          <a:xfrm>
            <a:off x="533400" y="1071563"/>
            <a:ext cx="1249363" cy="2794000"/>
          </a:xfrm>
        </p:spPr>
        <p:txBody>
          <a:bodyPr lIns="91440" tIns="45720" rIns="91440" bIns="45720"/>
          <a:lstStyle/>
          <a:p>
            <a:pPr eaLnBrk="1" hangingPunct="1">
              <a:buFontTx/>
              <a:buNone/>
            </a:pPr>
            <a:r>
              <a:rPr lang="zh-CN" altLang="en-US" sz="2000">
                <a:ea typeface="微软雅黑" pitchFamily="34" charset="-122"/>
              </a:rPr>
              <a:t>虚拟地址</a:t>
            </a:r>
          </a:p>
          <a:p>
            <a:pPr eaLnBrk="1" hangingPunct="1">
              <a:buFontTx/>
              <a:buNone/>
            </a:pPr>
            <a:endParaRPr lang="zh-CN" altLang="en-US" sz="20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spcBef>
                <a:spcPct val="10000"/>
              </a:spcBef>
              <a:buFontTx/>
              <a:buNone/>
            </a:pPr>
            <a:r>
              <a:rPr lang="zh-CN" altLang="en-US" sz="2000">
                <a:ea typeface="微软雅黑" pitchFamily="34" charset="-122"/>
              </a:rPr>
              <a:t>物理地址</a:t>
            </a:r>
          </a:p>
        </p:txBody>
      </p:sp>
      <p:pic>
        <p:nvPicPr>
          <p:cNvPr id="670724" name="Picture 4"/>
          <p:cNvPicPr>
            <a:picLocks noChangeAspect="1" noChangeArrowheads="1"/>
          </p:cNvPicPr>
          <p:nvPr/>
        </p:nvPicPr>
        <p:blipFill>
          <a:blip r:embed="rId2"/>
          <a:srcRect/>
          <a:stretch>
            <a:fillRect/>
          </a:stretch>
        </p:blipFill>
        <p:spPr bwMode="auto">
          <a:xfrm>
            <a:off x="1712913" y="0"/>
            <a:ext cx="7402512" cy="6858000"/>
          </a:xfrm>
          <a:prstGeom prst="rect">
            <a:avLst/>
          </a:prstGeom>
          <a:noFill/>
          <a:ln w="9525">
            <a:noFill/>
            <a:miter lim="800000"/>
            <a:headEnd/>
            <a:tailEnd/>
          </a:ln>
        </p:spPr>
      </p:pic>
      <p:sp>
        <p:nvSpPr>
          <p:cNvPr id="670725" name="Rectangle 5"/>
          <p:cNvSpPr>
            <a:spLocks noChangeArrowheads="1"/>
          </p:cNvSpPr>
          <p:nvPr/>
        </p:nvSpPr>
        <p:spPr bwMode="auto">
          <a:xfrm>
            <a:off x="1736725" y="0"/>
            <a:ext cx="7296150" cy="857250"/>
          </a:xfrm>
          <a:prstGeom prst="rect">
            <a:avLst/>
          </a:prstGeom>
          <a:solidFill>
            <a:schemeClr val="accent1">
              <a:alpha val="14117"/>
            </a:scheme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6" name="Rectangle 6"/>
          <p:cNvSpPr>
            <a:spLocks noChangeArrowheads="1"/>
          </p:cNvSpPr>
          <p:nvPr/>
        </p:nvSpPr>
        <p:spPr bwMode="auto">
          <a:xfrm>
            <a:off x="1833563" y="1463675"/>
            <a:ext cx="7078662" cy="2249488"/>
          </a:xfrm>
          <a:prstGeom prst="rect">
            <a:avLst/>
          </a:prstGeom>
          <a:solidFill>
            <a:srgbClr val="FFCC00">
              <a:alpha val="23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7" name="Rectangle 7"/>
          <p:cNvSpPr>
            <a:spLocks noChangeArrowheads="1"/>
          </p:cNvSpPr>
          <p:nvPr/>
        </p:nvSpPr>
        <p:spPr bwMode="auto">
          <a:xfrm>
            <a:off x="1776413" y="3994150"/>
            <a:ext cx="7296150" cy="2641600"/>
          </a:xfrm>
          <a:prstGeom prst="rect">
            <a:avLst/>
          </a:prstGeom>
          <a:solidFill>
            <a:srgbClr val="00CCFF">
              <a:alpha val="30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8" name="Line 8"/>
          <p:cNvSpPr>
            <a:spLocks noChangeShapeType="1"/>
          </p:cNvSpPr>
          <p:nvPr/>
        </p:nvSpPr>
        <p:spPr bwMode="auto">
          <a:xfrm>
            <a:off x="1025525" y="1343025"/>
            <a:ext cx="0" cy="4191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29" name="Text Box 9"/>
          <p:cNvSpPr txBox="1">
            <a:spLocks noChangeArrowheads="1"/>
          </p:cNvSpPr>
          <p:nvPr/>
        </p:nvSpPr>
        <p:spPr bwMode="auto">
          <a:xfrm>
            <a:off x="701675" y="1762125"/>
            <a:ext cx="720725"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TLB</a:t>
            </a:r>
          </a:p>
        </p:txBody>
      </p:sp>
      <p:sp>
        <p:nvSpPr>
          <p:cNvPr id="670730" name="Line 11"/>
          <p:cNvSpPr>
            <a:spLocks noChangeShapeType="1"/>
          </p:cNvSpPr>
          <p:nvPr/>
        </p:nvSpPr>
        <p:spPr bwMode="auto">
          <a:xfrm>
            <a:off x="1033463" y="2065338"/>
            <a:ext cx="0" cy="66675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1" name="Text Box 12"/>
          <p:cNvSpPr txBox="1">
            <a:spLocks noChangeArrowheads="1"/>
          </p:cNvSpPr>
          <p:nvPr/>
        </p:nvSpPr>
        <p:spPr bwMode="auto">
          <a:xfrm>
            <a:off x="681038" y="275113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页表</a:t>
            </a:r>
          </a:p>
        </p:txBody>
      </p:sp>
      <p:sp>
        <p:nvSpPr>
          <p:cNvPr id="670732" name="Line 13"/>
          <p:cNvSpPr>
            <a:spLocks noChangeShapeType="1"/>
          </p:cNvSpPr>
          <p:nvPr/>
        </p:nvSpPr>
        <p:spPr bwMode="auto">
          <a:xfrm flipH="1">
            <a:off x="1030288" y="3073400"/>
            <a:ext cx="1587" cy="477838"/>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3" name="Text Box 14"/>
          <p:cNvSpPr txBox="1">
            <a:spLocks noChangeArrowheads="1"/>
          </p:cNvSpPr>
          <p:nvPr/>
        </p:nvSpPr>
        <p:spPr bwMode="auto">
          <a:xfrm>
            <a:off x="115888" y="3059113"/>
            <a:ext cx="590550" cy="520700"/>
          </a:xfrm>
          <a:prstGeom prst="rect">
            <a:avLst/>
          </a:prstGeom>
          <a:noFill/>
          <a:ln w="9525">
            <a:noFill/>
            <a:miter lim="800000"/>
            <a:headEnd/>
            <a:tailEnd/>
          </a:ln>
        </p:spPr>
        <p:txBody>
          <a:bodyPr lIns="0" tIns="0" rIns="0" bIns="0">
            <a:spAutoFit/>
          </a:bodyPr>
          <a:lstStyle/>
          <a:p>
            <a:pPr eaLnBrk="1" hangingPunct="1">
              <a:lnSpc>
                <a:spcPct val="90000"/>
              </a:lnSpc>
            </a:pPr>
            <a:r>
              <a:rPr kumimoji="1" lang="zh-CN" altLang="en-US" sz="1900" b="1">
                <a:solidFill>
                  <a:srgbClr val="CC0000"/>
                </a:solidFill>
                <a:ea typeface="微软雅黑" pitchFamily="34" charset="-122"/>
              </a:rPr>
              <a:t>缺页</a:t>
            </a:r>
          </a:p>
          <a:p>
            <a:pPr eaLnBrk="1" hangingPunct="1">
              <a:lnSpc>
                <a:spcPct val="90000"/>
              </a:lnSpc>
            </a:pPr>
            <a:r>
              <a:rPr kumimoji="1" lang="zh-CN" altLang="en-US" sz="1900" b="1">
                <a:solidFill>
                  <a:srgbClr val="CC0000"/>
                </a:solidFill>
                <a:ea typeface="微软雅黑" pitchFamily="34" charset="-122"/>
              </a:rPr>
              <a:t>处理</a:t>
            </a:r>
          </a:p>
        </p:txBody>
      </p:sp>
      <p:sp>
        <p:nvSpPr>
          <p:cNvPr id="670734" name="Line 15"/>
          <p:cNvSpPr>
            <a:spLocks noChangeShapeType="1"/>
          </p:cNvSpPr>
          <p:nvPr/>
        </p:nvSpPr>
        <p:spPr bwMode="auto">
          <a:xfrm flipH="1">
            <a:off x="387350" y="2886075"/>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35" name="Line 17"/>
          <p:cNvSpPr>
            <a:spLocks noChangeShapeType="1"/>
          </p:cNvSpPr>
          <p:nvPr/>
        </p:nvSpPr>
        <p:spPr bwMode="auto">
          <a:xfrm>
            <a:off x="396875" y="2862263"/>
            <a:ext cx="14288" cy="23177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36" name="Line 18"/>
          <p:cNvSpPr>
            <a:spLocks noChangeShapeType="1"/>
          </p:cNvSpPr>
          <p:nvPr/>
        </p:nvSpPr>
        <p:spPr bwMode="auto">
          <a:xfrm flipH="1">
            <a:off x="1025525" y="3824288"/>
            <a:ext cx="0" cy="9144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7" name="Text Box 19"/>
          <p:cNvSpPr txBox="1">
            <a:spLocks noChangeArrowheads="1"/>
          </p:cNvSpPr>
          <p:nvPr/>
        </p:nvSpPr>
        <p:spPr bwMode="auto">
          <a:xfrm>
            <a:off x="668338" y="4778375"/>
            <a:ext cx="754062"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cache</a:t>
            </a:r>
          </a:p>
        </p:txBody>
      </p:sp>
      <p:sp>
        <p:nvSpPr>
          <p:cNvPr id="670738" name="Text Box 20"/>
          <p:cNvSpPr txBox="1">
            <a:spLocks noChangeArrowheads="1"/>
          </p:cNvSpPr>
          <p:nvPr/>
        </p:nvSpPr>
        <p:spPr bwMode="auto">
          <a:xfrm>
            <a:off x="1062038" y="5184775"/>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缺失</a:t>
            </a:r>
          </a:p>
        </p:txBody>
      </p:sp>
      <p:sp>
        <p:nvSpPr>
          <p:cNvPr id="670739" name="Line 21"/>
          <p:cNvSpPr>
            <a:spLocks noChangeShapeType="1"/>
          </p:cNvSpPr>
          <p:nvPr/>
        </p:nvSpPr>
        <p:spPr bwMode="auto">
          <a:xfrm flipH="1">
            <a:off x="371475" y="4914900"/>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40" name="Line 22"/>
          <p:cNvSpPr>
            <a:spLocks noChangeShapeType="1"/>
          </p:cNvSpPr>
          <p:nvPr/>
        </p:nvSpPr>
        <p:spPr bwMode="auto">
          <a:xfrm>
            <a:off x="1016000" y="5094288"/>
            <a:ext cx="0" cy="4937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1" name="Text Box 23"/>
          <p:cNvSpPr txBox="1">
            <a:spLocks noChangeArrowheads="1"/>
          </p:cNvSpPr>
          <p:nvPr/>
        </p:nvSpPr>
        <p:spPr bwMode="auto">
          <a:xfrm>
            <a:off x="657225" y="558958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主存</a:t>
            </a:r>
          </a:p>
        </p:txBody>
      </p:sp>
      <p:sp>
        <p:nvSpPr>
          <p:cNvPr id="670742" name="Line 24"/>
          <p:cNvSpPr>
            <a:spLocks noChangeShapeType="1"/>
          </p:cNvSpPr>
          <p:nvPr/>
        </p:nvSpPr>
        <p:spPr bwMode="auto">
          <a:xfrm>
            <a:off x="371475" y="4914900"/>
            <a:ext cx="0" cy="130492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3" name="Line 25"/>
          <p:cNvSpPr>
            <a:spLocks noChangeShapeType="1"/>
          </p:cNvSpPr>
          <p:nvPr/>
        </p:nvSpPr>
        <p:spPr bwMode="auto">
          <a:xfrm>
            <a:off x="1016000" y="5903913"/>
            <a:ext cx="0" cy="3159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4" name="Text Box 26"/>
          <p:cNvSpPr txBox="1">
            <a:spLocks noChangeArrowheads="1"/>
          </p:cNvSpPr>
          <p:nvPr/>
        </p:nvSpPr>
        <p:spPr bwMode="auto">
          <a:xfrm>
            <a:off x="161925" y="4598988"/>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命中</a:t>
            </a:r>
          </a:p>
        </p:txBody>
      </p:sp>
      <p:sp>
        <p:nvSpPr>
          <p:cNvPr id="670745" name="AutoShape 27"/>
          <p:cNvSpPr>
            <a:spLocks noChangeArrowheads="1"/>
          </p:cNvSpPr>
          <p:nvPr/>
        </p:nvSpPr>
        <p:spPr bwMode="auto">
          <a:xfrm>
            <a:off x="250825" y="6219825"/>
            <a:ext cx="900113" cy="1793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19050">
            <a:solidFill>
              <a:schemeClr val="tx1"/>
            </a:solidFill>
            <a:miter lim="800000"/>
            <a:headEnd/>
            <a:tailEnd/>
          </a:ln>
        </p:spPr>
        <p:txBody>
          <a:bodyPr lIns="0" tIns="0" rIns="0" bIns="0" anchor="ctr">
            <a:spAutoFit/>
          </a:bodyPr>
          <a:lstStyle/>
          <a:p>
            <a:endParaRPr lang="zh-CN" altLang="en-US"/>
          </a:p>
        </p:txBody>
      </p:sp>
      <p:sp>
        <p:nvSpPr>
          <p:cNvPr id="670746" name="Line 28"/>
          <p:cNvSpPr>
            <a:spLocks noChangeShapeType="1"/>
          </p:cNvSpPr>
          <p:nvPr/>
        </p:nvSpPr>
        <p:spPr bwMode="auto">
          <a:xfrm flipH="1">
            <a:off x="701675" y="6399213"/>
            <a:ext cx="0" cy="314325"/>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47" name="Text Box 29"/>
          <p:cNvSpPr txBox="1">
            <a:spLocks noChangeArrowheads="1"/>
          </p:cNvSpPr>
          <p:nvPr/>
        </p:nvSpPr>
        <p:spPr bwMode="auto">
          <a:xfrm>
            <a:off x="100013" y="233363"/>
            <a:ext cx="14398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rPr>
              <a:t>P179</a:t>
            </a:r>
            <a:r>
              <a:rPr kumimoji="1" lang="zh-CN" altLang="en-US" sz="2000" b="1">
                <a:solidFill>
                  <a:srgbClr val="0000FF"/>
                </a:solidFill>
                <a:ea typeface="黑体" pitchFamily="49" charset="-122"/>
              </a:rPr>
              <a:t>图</a:t>
            </a:r>
            <a:r>
              <a:rPr kumimoji="1" lang="en-US" altLang="zh-CN" sz="2000" b="1">
                <a:solidFill>
                  <a:srgbClr val="0000FF"/>
                </a:solidFill>
                <a:ea typeface="黑体" pitchFamily="49" charset="-122"/>
              </a:rPr>
              <a:t>4.43</a:t>
            </a:r>
          </a:p>
        </p:txBody>
      </p:sp>
      <p:sp>
        <p:nvSpPr>
          <p:cNvPr id="2" name="矩形 1"/>
          <p:cNvSpPr/>
          <p:nvPr/>
        </p:nvSpPr>
        <p:spPr bwMode="auto">
          <a:xfrm>
            <a:off x="1833563" y="1255059"/>
            <a:ext cx="2863943" cy="208616"/>
          </a:xfrm>
          <a:prstGeom prst="rect">
            <a:avLst/>
          </a:prstGeom>
          <a:noFill/>
          <a:ln w="50800" cap="flat" cmpd="sng" algn="ctr">
            <a:solidFill>
              <a:schemeClr val="accent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itchFamily="34" charset="0"/>
            </a:endParaRPr>
          </a:p>
        </p:txBody>
      </p:sp>
      <p:sp>
        <p:nvSpPr>
          <p:cNvPr id="29" name="矩形 28"/>
          <p:cNvSpPr/>
          <p:nvPr/>
        </p:nvSpPr>
        <p:spPr bwMode="auto">
          <a:xfrm>
            <a:off x="4594693" y="3785534"/>
            <a:ext cx="2317095" cy="208616"/>
          </a:xfrm>
          <a:prstGeom prst="rect">
            <a:avLst/>
          </a:prstGeom>
          <a:noFill/>
          <a:ln w="50800" cap="flat" cmpd="sng" algn="ctr">
            <a:solidFill>
              <a:schemeClr val="accent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blinds(horizontal)">
                                      <p:cBhvr>
                                        <p:cTn id="7" dur="500"/>
                                        <p:tgtEl>
                                          <p:spTgt spid="67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7"/>
                                        </p:tgtEl>
                                        <p:attrNameLst>
                                          <p:attrName>style.visibility</p:attrName>
                                        </p:attrNameLst>
                                      </p:cBhvr>
                                      <p:to>
                                        <p:strVal val="visible"/>
                                      </p:to>
                                    </p:set>
                                    <p:animEffect transition="in" filter="blinds(horizontal)">
                                      <p:cBhvr>
                                        <p:cTn id="17" dur="500"/>
                                        <p:tgtEl>
                                          <p:spTgt spid="67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6" grpId="0" animBg="1"/>
      <p:bldP spid="6707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746" name="Picture 4"/>
          <p:cNvPicPr>
            <a:picLocks noChangeAspect="1" noChangeArrowheads="1"/>
          </p:cNvPicPr>
          <p:nvPr/>
        </p:nvPicPr>
        <p:blipFill>
          <a:blip r:embed="rId2"/>
          <a:srcRect/>
          <a:stretch>
            <a:fillRect/>
          </a:stretch>
        </p:blipFill>
        <p:spPr bwMode="auto">
          <a:xfrm>
            <a:off x="0" y="279400"/>
            <a:ext cx="8888413" cy="6578600"/>
          </a:xfrm>
          <a:prstGeom prst="rect">
            <a:avLst/>
          </a:prstGeom>
          <a:noFill/>
          <a:ln w="9525">
            <a:noFill/>
            <a:miter lim="800000"/>
            <a:headEnd/>
            <a:tailEnd/>
          </a:ln>
        </p:spPr>
      </p:pic>
      <p:sp>
        <p:nvSpPr>
          <p:cNvPr id="671747" name="Rectangle 2"/>
          <p:cNvSpPr>
            <a:spLocks noGrp="1" noChangeArrowheads="1"/>
          </p:cNvSpPr>
          <p:nvPr>
            <p:ph type="title" idx="4294967295"/>
          </p:nvPr>
        </p:nvSpPr>
        <p:spPr/>
        <p:txBody>
          <a:bodyPr lIns="91440" tIns="45720" rIns="91440" bIns="45720" anchor="ctr"/>
          <a:lstStyle/>
          <a:p>
            <a:pPr algn="l" eaLnBrk="1" hangingPunct="1"/>
            <a:r>
              <a:rPr lang="en-US" altLang="zh-CN" sz="3200"/>
              <a:t>CPU</a:t>
            </a:r>
            <a:r>
              <a:rPr lang="zh-CN" altLang="en-US" sz="3200"/>
              <a:t>访存过程</a:t>
            </a:r>
          </a:p>
        </p:txBody>
      </p:sp>
      <p:sp>
        <p:nvSpPr>
          <p:cNvPr id="744453" name="Rectangle 5"/>
          <p:cNvSpPr>
            <a:spLocks noChangeArrowheads="1"/>
          </p:cNvSpPr>
          <p:nvPr/>
        </p:nvSpPr>
        <p:spPr bwMode="auto">
          <a:xfrm>
            <a:off x="1179513" y="1824038"/>
            <a:ext cx="5137150" cy="1638300"/>
          </a:xfrm>
          <a:prstGeom prst="rect">
            <a:avLst/>
          </a:prstGeom>
          <a:solidFill>
            <a:srgbClr val="FFCC00">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4" name="Rectangle 6"/>
          <p:cNvSpPr>
            <a:spLocks noChangeArrowheads="1"/>
          </p:cNvSpPr>
          <p:nvPr/>
        </p:nvSpPr>
        <p:spPr bwMode="auto">
          <a:xfrm>
            <a:off x="255588" y="3608388"/>
            <a:ext cx="4038600" cy="2655887"/>
          </a:xfrm>
          <a:prstGeom prst="rect">
            <a:avLst/>
          </a:prstGeom>
          <a:solidFill>
            <a:srgbClr val="FF0000">
              <a:alpha val="14117"/>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5" name="Rectangle 7"/>
          <p:cNvSpPr>
            <a:spLocks noChangeArrowheads="1"/>
          </p:cNvSpPr>
          <p:nvPr/>
        </p:nvSpPr>
        <p:spPr bwMode="auto">
          <a:xfrm>
            <a:off x="4483100" y="3968750"/>
            <a:ext cx="4114800" cy="1981200"/>
          </a:xfrm>
          <a:prstGeom prst="rect">
            <a:avLst/>
          </a:prstGeom>
          <a:solidFill>
            <a:srgbClr val="00CCFF">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1751" name="Text Box 7"/>
          <p:cNvSpPr txBox="1">
            <a:spLocks noChangeArrowheads="1"/>
          </p:cNvSpPr>
          <p:nvPr/>
        </p:nvSpPr>
        <p:spPr bwMode="auto">
          <a:xfrm>
            <a:off x="4933950" y="349250"/>
            <a:ext cx="4210050" cy="1104900"/>
          </a:xfrm>
          <a:prstGeom prst="rect">
            <a:avLst/>
          </a:prstGeom>
          <a:noFill/>
          <a:ln w="50800">
            <a:noFill/>
            <a:miter lim="800000"/>
            <a:headEnd/>
            <a:tailEnd/>
          </a:ln>
          <a:effectLst/>
        </p:spPr>
        <p:txBody>
          <a:bodyPr>
            <a:spAutoFit/>
          </a:bodyPr>
          <a:lstStyle/>
          <a:p>
            <a:pPr>
              <a:spcBef>
                <a:spcPct val="25000"/>
              </a:spcBef>
            </a:pPr>
            <a:r>
              <a:rPr lang="en-US" altLang="zh-CN" sz="1900" b="1">
                <a:solidFill>
                  <a:schemeClr val="accent1"/>
                </a:solidFill>
                <a:latin typeface="微软雅黑" pitchFamily="34" charset="-122"/>
                <a:ea typeface="微软雅黑" pitchFamily="34" charset="-122"/>
              </a:rPr>
              <a:t>TLB</a:t>
            </a:r>
            <a:r>
              <a:rPr lang="zh-CN" altLang="en-US" sz="1900" b="1">
                <a:solidFill>
                  <a:schemeClr val="accent1"/>
                </a:solidFill>
                <a:latin typeface="微软雅黑" pitchFamily="34" charset="-122"/>
                <a:ea typeface="微软雅黑" pitchFamily="34" charset="-122"/>
              </a:rPr>
              <a:t>缺失可由硬件也可由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a:t>
            </a:r>
          </a:p>
          <a:p>
            <a:pPr>
              <a:spcBef>
                <a:spcPct val="25000"/>
              </a:spcBef>
            </a:pPr>
            <a:r>
              <a:rPr lang="en-US" altLang="zh-CN" sz="1900" b="1">
                <a:solidFill>
                  <a:schemeClr val="accent1"/>
                </a:solidFill>
                <a:latin typeface="微软雅黑" pitchFamily="34" charset="-122"/>
                <a:ea typeface="微软雅黑" pitchFamily="34" charset="-122"/>
              </a:rPr>
              <a:t>Cache</a:t>
            </a:r>
            <a:r>
              <a:rPr lang="zh-CN" altLang="en-US" sz="1900" b="1">
                <a:solidFill>
                  <a:schemeClr val="accent1"/>
                </a:solidFill>
                <a:latin typeface="微软雅黑" pitchFamily="34" charset="-122"/>
                <a:ea typeface="微软雅黑" pitchFamily="34" charset="-122"/>
              </a:rPr>
              <a:t>缺失由硬件处理</a:t>
            </a:r>
          </a:p>
          <a:p>
            <a:pPr>
              <a:spcBef>
                <a:spcPct val="25000"/>
              </a:spcBef>
            </a:pPr>
            <a:r>
              <a:rPr lang="zh-CN" altLang="en-US" sz="1900" b="1">
                <a:solidFill>
                  <a:schemeClr val="accent1"/>
                </a:solidFill>
                <a:latin typeface="微软雅黑" pitchFamily="34" charset="-122"/>
                <a:ea typeface="微软雅黑" pitchFamily="34" charset="-122"/>
              </a:rPr>
              <a:t>缺页由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处理（缺页异常）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53"/>
                                        </p:tgtEl>
                                        <p:attrNameLst>
                                          <p:attrName>style.visibility</p:attrName>
                                        </p:attrNameLst>
                                      </p:cBhvr>
                                      <p:to>
                                        <p:strVal val="visible"/>
                                      </p:to>
                                    </p:set>
                                    <p:animEffect transition="in" filter="blinds(horizontal)">
                                      <p:cBhvr>
                                        <p:cTn id="7" dur="500"/>
                                        <p:tgtEl>
                                          <p:spTgt spid="744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54"/>
                                        </p:tgtEl>
                                        <p:attrNameLst>
                                          <p:attrName>style.visibility</p:attrName>
                                        </p:attrNameLst>
                                      </p:cBhvr>
                                      <p:to>
                                        <p:strVal val="visible"/>
                                      </p:to>
                                    </p:set>
                                    <p:animEffect transition="in" filter="blinds(horizontal)">
                                      <p:cBhvr>
                                        <p:cTn id="12" dur="500"/>
                                        <p:tgtEl>
                                          <p:spTgt spid="7444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55"/>
                                        </p:tgtEl>
                                        <p:attrNameLst>
                                          <p:attrName>style.visibility</p:attrName>
                                        </p:attrNameLst>
                                      </p:cBhvr>
                                      <p:to>
                                        <p:strVal val="visible"/>
                                      </p:to>
                                    </p:set>
                                    <p:animEffect transition="in" filter="blinds(horizontal)">
                                      <p:cBhvr>
                                        <p:cTn id="17" dur="500"/>
                                        <p:tgtEl>
                                          <p:spTgt spid="744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1751"/>
                                        </p:tgtEl>
                                        <p:attrNameLst>
                                          <p:attrName>style.visibility</p:attrName>
                                        </p:attrNameLst>
                                      </p:cBhvr>
                                      <p:to>
                                        <p:strVal val="visible"/>
                                      </p:to>
                                    </p:set>
                                    <p:animEffect transition="in" filter="blinds(horizontal)">
                                      <p:cBhvr>
                                        <p:cTn id="22"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animBg="1"/>
      <p:bldP spid="744455" grpId="0" animBg="1"/>
      <p:bldP spid="6717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26371"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solidFill>
                  <a:schemeClr val="accent1"/>
                </a:solidFill>
                <a:latin typeface="微软雅黑" pitchFamily="34" charset="-122"/>
                <a:ea typeface="微软雅黑" pitchFamily="34" charset="-122"/>
              </a:rPr>
              <a:t>第五讲：虚拟存储器（</a:t>
            </a:r>
            <a:r>
              <a:rPr lang="en-US" altLang="zh-CN" sz="2000">
                <a:solidFill>
                  <a:schemeClr val="accent1"/>
                </a:solidFill>
                <a:latin typeface="微软雅黑" pitchFamily="34" charset="-122"/>
                <a:ea typeface="微软雅黑" pitchFamily="34" charset="-122"/>
              </a:rPr>
              <a:t>Virtual Memory</a:t>
            </a:r>
            <a:r>
              <a:rPr lang="zh-CN" altLang="en-US" sz="2000">
                <a:solidFill>
                  <a:schemeClr val="accent1"/>
                </a:solidFill>
                <a:latin typeface="微软雅黑" pitchFamily="34" charset="-122"/>
                <a:ea typeface="微软雅黑" pitchFamily="34" charset="-122"/>
              </a:rPr>
              <a:t>）</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idx="4294967295"/>
          </p:nvPr>
        </p:nvSpPr>
        <p:spPr/>
        <p:txBody>
          <a:bodyPr lIns="91440" tIns="45720" rIns="91440" bIns="45720" anchor="ctr"/>
          <a:lstStyle/>
          <a:p>
            <a:pPr eaLnBrk="1" hangingPunct="1"/>
            <a:r>
              <a:rPr lang="zh-CN" altLang="en-US" sz="3200"/>
              <a:t>举例：三种不同缺失的组合</a:t>
            </a:r>
            <a:endParaRPr lang="en-US" altLang="zh-CN" sz="3200"/>
          </a:p>
        </p:txBody>
      </p:sp>
      <p:grpSp>
        <p:nvGrpSpPr>
          <p:cNvPr id="846851" name="Group 25"/>
          <p:cNvGrpSpPr>
            <a:grpSpLocks/>
          </p:cNvGrpSpPr>
          <p:nvPr/>
        </p:nvGrpSpPr>
        <p:grpSpPr bwMode="auto">
          <a:xfrm>
            <a:off x="198438" y="998538"/>
            <a:ext cx="8945562" cy="3643312"/>
            <a:chOff x="80" y="954"/>
            <a:chExt cx="5635" cy="2295"/>
          </a:xfrm>
        </p:grpSpPr>
        <p:pic>
          <p:nvPicPr>
            <p:cNvPr id="846852" name="Picture 4"/>
            <p:cNvPicPr>
              <a:picLocks noChangeAspect="1" noChangeArrowheads="1"/>
            </p:cNvPicPr>
            <p:nvPr/>
          </p:nvPicPr>
          <p:blipFill>
            <a:blip r:embed="rId2"/>
            <a:srcRect/>
            <a:stretch>
              <a:fillRect/>
            </a:stretch>
          </p:blipFill>
          <p:spPr bwMode="auto">
            <a:xfrm>
              <a:off x="80" y="954"/>
              <a:ext cx="5635" cy="2295"/>
            </a:xfrm>
            <a:prstGeom prst="rect">
              <a:avLst/>
            </a:prstGeom>
            <a:noFill/>
            <a:ln w="9525">
              <a:noFill/>
              <a:miter lim="800000"/>
              <a:headEnd/>
              <a:tailEnd/>
            </a:ln>
          </p:spPr>
        </p:pic>
        <p:sp>
          <p:nvSpPr>
            <p:cNvPr id="846853" name="Text Box 6"/>
            <p:cNvSpPr txBox="1">
              <a:spLocks noChangeArrowheads="1"/>
            </p:cNvSpPr>
            <p:nvPr/>
          </p:nvSpPr>
          <p:spPr bwMode="auto">
            <a:xfrm>
              <a:off x="1427" y="1557"/>
              <a:ext cx="4041"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命中则页表一定命中，但实际上不会查页表</a:t>
              </a:r>
            </a:p>
          </p:txBody>
        </p:sp>
        <p:sp>
          <p:nvSpPr>
            <p:cNvPr id="846854" name="Text Box 7"/>
            <p:cNvSpPr txBox="1">
              <a:spLocks noChangeArrowheads="1"/>
            </p:cNvSpPr>
            <p:nvPr/>
          </p:nvSpPr>
          <p:spPr bwMode="auto">
            <a:xfrm>
              <a:off x="1432" y="179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缺失但页表命中，信息在主存，就可能在</a:t>
              </a:r>
              <a:r>
                <a:rPr kumimoji="1" lang="en-US" altLang="zh-CN" sz="1900" b="1">
                  <a:solidFill>
                    <a:srgbClr val="0000FF"/>
                  </a:solidFill>
                  <a:latin typeface="微软雅黑" pitchFamily="34" charset="-122"/>
                  <a:ea typeface="微软雅黑" pitchFamily="34" charset="-122"/>
                </a:rPr>
                <a:t>Cache</a:t>
              </a:r>
            </a:p>
          </p:txBody>
        </p:sp>
        <p:sp>
          <p:nvSpPr>
            <p:cNvPr id="846855" name="Text Box 8"/>
            <p:cNvSpPr txBox="1">
              <a:spLocks noChangeArrowheads="1"/>
            </p:cNvSpPr>
            <p:nvPr/>
          </p:nvSpPr>
          <p:spPr bwMode="auto">
            <a:xfrm>
              <a:off x="1437" y="2035"/>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缺失但页表命中，信息在主存，但可能不在</a:t>
              </a:r>
              <a:r>
                <a:rPr kumimoji="1" lang="en-US" altLang="zh-CN" sz="1900" b="1">
                  <a:solidFill>
                    <a:srgbClr val="0000FF"/>
                  </a:solidFill>
                  <a:latin typeface="微软雅黑" pitchFamily="34" charset="-122"/>
                  <a:ea typeface="微软雅黑" pitchFamily="34" charset="-122"/>
                </a:rPr>
                <a:t>Cache</a:t>
              </a:r>
            </a:p>
          </p:txBody>
        </p:sp>
        <p:sp>
          <p:nvSpPr>
            <p:cNvPr id="846856" name="Text Box 9"/>
            <p:cNvSpPr txBox="1">
              <a:spLocks noChangeArrowheads="1"/>
            </p:cNvSpPr>
            <p:nvPr/>
          </p:nvSpPr>
          <p:spPr bwMode="auto">
            <a:xfrm>
              <a:off x="1469" y="2274"/>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缺失页表缺失，信息不在主存，一定也不在</a:t>
              </a:r>
              <a:r>
                <a:rPr kumimoji="1" lang="en-US" altLang="zh-CN" sz="1900" b="1">
                  <a:solidFill>
                    <a:srgbClr val="0000FF"/>
                  </a:solidFill>
                  <a:latin typeface="微软雅黑" pitchFamily="34" charset="-122"/>
                  <a:ea typeface="微软雅黑" pitchFamily="34" charset="-122"/>
                </a:rPr>
                <a:t>Cache</a:t>
              </a:r>
            </a:p>
          </p:txBody>
        </p:sp>
        <p:sp>
          <p:nvSpPr>
            <p:cNvPr id="846857" name="Text Box 10"/>
            <p:cNvSpPr txBox="1">
              <a:spLocks noChangeArrowheads="1"/>
            </p:cNvSpPr>
            <p:nvPr/>
          </p:nvSpPr>
          <p:spPr bwMode="auto">
            <a:xfrm>
              <a:off x="1456" y="251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中一定没有该页表项</a:t>
              </a:r>
              <a:endParaRPr kumimoji="1" lang="en-US" altLang="zh-CN" sz="1900" b="1">
                <a:solidFill>
                  <a:srgbClr val="0000FF"/>
                </a:solidFill>
                <a:latin typeface="微软雅黑" pitchFamily="34" charset="-122"/>
                <a:ea typeface="微软雅黑" pitchFamily="34" charset="-122"/>
              </a:endParaRPr>
            </a:p>
          </p:txBody>
        </p:sp>
        <p:sp>
          <p:nvSpPr>
            <p:cNvPr id="846858" name="Text Box 11"/>
            <p:cNvSpPr txBox="1">
              <a:spLocks noChangeArrowheads="1"/>
            </p:cNvSpPr>
            <p:nvPr/>
          </p:nvSpPr>
          <p:spPr bwMode="auto">
            <a:xfrm>
              <a:off x="1452" y="274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同上</a:t>
              </a:r>
              <a:endParaRPr kumimoji="1" lang="en-US" altLang="zh-CN" sz="1900" b="1">
                <a:solidFill>
                  <a:srgbClr val="0000FF"/>
                </a:solidFill>
                <a:latin typeface="微软雅黑" pitchFamily="34" charset="-122"/>
                <a:ea typeface="微软雅黑" pitchFamily="34" charset="-122"/>
              </a:endParaRPr>
            </a:p>
          </p:txBody>
        </p:sp>
        <p:sp>
          <p:nvSpPr>
            <p:cNvPr id="846859" name="Text Box 13"/>
            <p:cNvSpPr txBox="1">
              <a:spLocks noChangeArrowheads="1"/>
            </p:cNvSpPr>
            <p:nvPr/>
          </p:nvSpPr>
          <p:spPr bwMode="auto">
            <a:xfrm>
              <a:off x="1434" y="298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Cache</a:t>
              </a:r>
              <a:r>
                <a:rPr kumimoji="1" lang="zh-CN" altLang="en-US" sz="1900" b="1">
                  <a:solidFill>
                    <a:srgbClr val="0000FF"/>
                  </a:solidFill>
                  <a:latin typeface="微软雅黑" pitchFamily="34" charset="-122"/>
                  <a:ea typeface="微软雅黑" pitchFamily="34" charset="-122"/>
                </a:rPr>
                <a:t>中一定也无该信息</a:t>
              </a:r>
              <a:endParaRPr kumimoji="1" lang="en-US" altLang="zh-CN" sz="1900" b="1">
                <a:solidFill>
                  <a:srgbClr val="0000FF"/>
                </a:solidFill>
                <a:latin typeface="微软雅黑" pitchFamily="34" charset="-122"/>
                <a:ea typeface="微软雅黑" pitchFamily="34" charset="-122"/>
              </a:endParaRPr>
            </a:p>
          </p:txBody>
        </p:sp>
      </p:grpSp>
      <p:sp>
        <p:nvSpPr>
          <p:cNvPr id="711707" name="Text Box 27"/>
          <p:cNvSpPr txBox="1">
            <a:spLocks noChangeArrowheads="1"/>
          </p:cNvSpPr>
          <p:nvPr/>
        </p:nvSpPr>
        <p:spPr bwMode="auto">
          <a:xfrm>
            <a:off x="188913" y="5213350"/>
            <a:ext cx="3468687"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以上组合中，最好的情况是？</a:t>
            </a:r>
          </a:p>
        </p:txBody>
      </p:sp>
      <p:sp>
        <p:nvSpPr>
          <p:cNvPr id="711708" name="Text Box 28"/>
          <p:cNvSpPr txBox="1">
            <a:spLocks noChangeArrowheads="1"/>
          </p:cNvSpPr>
          <p:nvPr/>
        </p:nvSpPr>
        <p:spPr bwMode="auto">
          <a:xfrm>
            <a:off x="161925" y="4773613"/>
            <a:ext cx="59213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latin typeface="微软雅黑" pitchFamily="34" charset="-122"/>
                <a:ea typeface="微软雅黑" pitchFamily="34" charset="-122"/>
              </a:rPr>
              <a:t>最好的情况是</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CC0000"/>
                </a:solidFill>
                <a:latin typeface="微软雅黑" pitchFamily="34" charset="-122"/>
                <a:ea typeface="微软雅黑" pitchFamily="34" charset="-122"/>
              </a:rPr>
              <a:t>，此时，访问主存几次？</a:t>
            </a:r>
          </a:p>
        </p:txBody>
      </p:sp>
      <p:sp>
        <p:nvSpPr>
          <p:cNvPr id="711709" name="Text Box 29"/>
          <p:cNvSpPr txBox="1">
            <a:spLocks noChangeArrowheads="1"/>
          </p:cNvSpPr>
          <p:nvPr/>
        </p:nvSpPr>
        <p:spPr bwMode="auto">
          <a:xfrm>
            <a:off x="6102350" y="4773613"/>
            <a:ext cx="19304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ea typeface="微软雅黑" pitchFamily="34" charset="-122"/>
              </a:rPr>
              <a:t>不需要访问主存！</a:t>
            </a:r>
          </a:p>
        </p:txBody>
      </p:sp>
      <p:sp>
        <p:nvSpPr>
          <p:cNvPr id="711710" name="Text Box 30"/>
          <p:cNvSpPr txBox="1">
            <a:spLocks noChangeArrowheads="1"/>
          </p:cNvSpPr>
          <p:nvPr/>
        </p:nvSpPr>
        <p:spPr bwMode="auto">
          <a:xfrm>
            <a:off x="3482975" y="5184775"/>
            <a:ext cx="37465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和</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endParaRPr kumimoji="1" lang="zh-CN" altLang="en-US" sz="1900" b="1">
              <a:solidFill>
                <a:srgbClr val="663300"/>
              </a:solidFill>
              <a:latin typeface="微软雅黑" pitchFamily="34" charset="-122"/>
              <a:ea typeface="微软雅黑" pitchFamily="34" charset="-122"/>
            </a:endParaRPr>
          </a:p>
        </p:txBody>
      </p:sp>
      <p:sp>
        <p:nvSpPr>
          <p:cNvPr id="711711" name="Text Box 31"/>
          <p:cNvSpPr txBox="1">
            <a:spLocks noChangeArrowheads="1"/>
          </p:cNvSpPr>
          <p:nvPr/>
        </p:nvSpPr>
        <p:spPr bwMode="auto">
          <a:xfrm>
            <a:off x="7362825" y="5184775"/>
            <a:ext cx="9001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访存</a:t>
            </a:r>
            <a:r>
              <a:rPr kumimoji="1" lang="en-US" altLang="zh-CN" sz="1900" b="1">
                <a:solidFill>
                  <a:srgbClr val="006600"/>
                </a:solidFill>
                <a:latin typeface="微软雅黑" pitchFamily="34" charset="-122"/>
                <a:ea typeface="微软雅黑" pitchFamily="34" charset="-122"/>
              </a:rPr>
              <a:t>1</a:t>
            </a:r>
            <a:r>
              <a:rPr kumimoji="1" lang="zh-CN" altLang="en-US" sz="1900" b="1">
                <a:solidFill>
                  <a:srgbClr val="006600"/>
                </a:solidFill>
                <a:latin typeface="微软雅黑" pitchFamily="34" charset="-122"/>
                <a:ea typeface="微软雅黑" pitchFamily="34" charset="-122"/>
              </a:rPr>
              <a:t>次</a:t>
            </a:r>
          </a:p>
        </p:txBody>
      </p:sp>
      <p:sp>
        <p:nvSpPr>
          <p:cNvPr id="711712" name="Text Box 32"/>
          <p:cNvSpPr txBox="1">
            <a:spLocks noChangeArrowheads="1"/>
          </p:cNvSpPr>
          <p:nvPr/>
        </p:nvSpPr>
        <p:spPr bwMode="auto">
          <a:xfrm>
            <a:off x="180975" y="613886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介于最坏和最好之间的是？</a:t>
            </a:r>
          </a:p>
        </p:txBody>
      </p:sp>
      <p:sp>
        <p:nvSpPr>
          <p:cNvPr id="711713" name="Text Box 33"/>
          <p:cNvSpPr txBox="1">
            <a:spLocks noChangeArrowheads="1"/>
          </p:cNvSpPr>
          <p:nvPr/>
        </p:nvSpPr>
        <p:spPr bwMode="auto">
          <a:xfrm>
            <a:off x="3317875" y="612616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4" name="Text Box 34"/>
          <p:cNvSpPr txBox="1">
            <a:spLocks noChangeArrowheads="1"/>
          </p:cNvSpPr>
          <p:nvPr/>
        </p:nvSpPr>
        <p:spPr bwMode="auto">
          <a:xfrm>
            <a:off x="5514975" y="6153150"/>
            <a:ext cx="33385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不需访问磁盘、但访存至少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
        <p:nvSpPr>
          <p:cNvPr id="711715" name="Text Box 35"/>
          <p:cNvSpPr txBox="1">
            <a:spLocks noChangeArrowheads="1"/>
          </p:cNvSpPr>
          <p:nvPr/>
        </p:nvSpPr>
        <p:spPr bwMode="auto">
          <a:xfrm>
            <a:off x="158750" y="567531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以上组合中，最坏的情况是？</a:t>
            </a:r>
          </a:p>
        </p:txBody>
      </p:sp>
      <p:sp>
        <p:nvSpPr>
          <p:cNvPr id="711716" name="Text Box 36"/>
          <p:cNvSpPr txBox="1">
            <a:spLocks noChangeArrowheads="1"/>
          </p:cNvSpPr>
          <p:nvPr/>
        </p:nvSpPr>
        <p:spPr bwMode="auto">
          <a:xfrm>
            <a:off x="3424238" y="566261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7" name="Text Box 37"/>
          <p:cNvSpPr txBox="1">
            <a:spLocks noChangeArrowheads="1"/>
          </p:cNvSpPr>
          <p:nvPr/>
        </p:nvSpPr>
        <p:spPr bwMode="auto">
          <a:xfrm>
            <a:off x="5791200" y="5629275"/>
            <a:ext cx="30765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需访问磁盘、并访存至少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9"/>
                                        </p:tgtEl>
                                        <p:attrNameLst>
                                          <p:attrName>style.visibility</p:attrName>
                                        </p:attrNameLst>
                                      </p:cBhvr>
                                      <p:to>
                                        <p:strVal val="visible"/>
                                      </p:to>
                                    </p:set>
                                    <p:animEffect transition="in" filter="blinds(horizontal)">
                                      <p:cBhvr>
                                        <p:cTn id="12" dur="500"/>
                                        <p:tgtEl>
                                          <p:spTgt spid="711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07"/>
                                        </p:tgtEl>
                                        <p:attrNameLst>
                                          <p:attrName>style.visibility</p:attrName>
                                        </p:attrNameLst>
                                      </p:cBhvr>
                                      <p:to>
                                        <p:strVal val="visible"/>
                                      </p:to>
                                    </p:set>
                                    <p:animEffect transition="in" filter="blinds(horizontal)">
                                      <p:cBhvr>
                                        <p:cTn id="17" dur="500"/>
                                        <p:tgtEl>
                                          <p:spTgt spid="711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10"/>
                                        </p:tgtEl>
                                        <p:attrNameLst>
                                          <p:attrName>style.visibility</p:attrName>
                                        </p:attrNameLst>
                                      </p:cBhvr>
                                      <p:to>
                                        <p:strVal val="visible"/>
                                      </p:to>
                                    </p:set>
                                    <p:animEffect transition="in" filter="blinds(horizontal)">
                                      <p:cBhvr>
                                        <p:cTn id="22" dur="500"/>
                                        <p:tgtEl>
                                          <p:spTgt spid="7117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1715"/>
                                        </p:tgtEl>
                                        <p:attrNameLst>
                                          <p:attrName>style.visibility</p:attrName>
                                        </p:attrNameLst>
                                      </p:cBhvr>
                                      <p:to>
                                        <p:strVal val="visible"/>
                                      </p:to>
                                    </p:set>
                                    <p:animEffect transition="in" filter="blinds(horizontal)">
                                      <p:cBhvr>
                                        <p:cTn id="32" dur="500"/>
                                        <p:tgtEl>
                                          <p:spTgt spid="7117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1716"/>
                                        </p:tgtEl>
                                        <p:attrNameLst>
                                          <p:attrName>style.visibility</p:attrName>
                                        </p:attrNameLst>
                                      </p:cBhvr>
                                      <p:to>
                                        <p:strVal val="visible"/>
                                      </p:to>
                                    </p:set>
                                    <p:animEffect transition="in" filter="blinds(horizontal)">
                                      <p:cBhvr>
                                        <p:cTn id="37" dur="500"/>
                                        <p:tgtEl>
                                          <p:spTgt spid="7117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1717"/>
                                        </p:tgtEl>
                                        <p:attrNameLst>
                                          <p:attrName>style.visibility</p:attrName>
                                        </p:attrNameLst>
                                      </p:cBhvr>
                                      <p:to>
                                        <p:strVal val="visible"/>
                                      </p:to>
                                    </p:set>
                                    <p:animEffect transition="in" filter="blinds(horizontal)">
                                      <p:cBhvr>
                                        <p:cTn id="42" dur="500"/>
                                        <p:tgtEl>
                                          <p:spTgt spid="7117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1712"/>
                                        </p:tgtEl>
                                        <p:attrNameLst>
                                          <p:attrName>style.visibility</p:attrName>
                                        </p:attrNameLst>
                                      </p:cBhvr>
                                      <p:to>
                                        <p:strVal val="visible"/>
                                      </p:to>
                                    </p:set>
                                    <p:animEffect transition="in" filter="blinds(horizontal)">
                                      <p:cBhvr>
                                        <p:cTn id="47" dur="500"/>
                                        <p:tgtEl>
                                          <p:spTgt spid="7117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1713"/>
                                        </p:tgtEl>
                                        <p:attrNameLst>
                                          <p:attrName>style.visibility</p:attrName>
                                        </p:attrNameLst>
                                      </p:cBhvr>
                                      <p:to>
                                        <p:strVal val="visible"/>
                                      </p:to>
                                    </p:set>
                                    <p:animEffect transition="in" filter="blinds(horizontal)">
                                      <p:cBhvr>
                                        <p:cTn id="52" dur="500"/>
                                        <p:tgtEl>
                                          <p:spTgt spid="7117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1714"/>
                                        </p:tgtEl>
                                        <p:attrNameLst>
                                          <p:attrName>style.visibility</p:attrName>
                                        </p:attrNameLst>
                                      </p:cBhvr>
                                      <p:to>
                                        <p:strVal val="visible"/>
                                      </p:to>
                                    </p:set>
                                    <p:animEffect transition="in" filter="blinds(horizontal)">
                                      <p:cBhvr>
                                        <p:cTn id="57" dur="500"/>
                                        <p:tgtEl>
                                          <p:spTgt spid="71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07" grpId="0"/>
      <p:bldP spid="711708" grpId="0"/>
      <p:bldP spid="711709" grpId="0"/>
      <p:bldP spid="711710" grpId="0"/>
      <p:bldP spid="711711" grpId="0"/>
      <p:bldP spid="711712" grpId="0"/>
      <p:bldP spid="711713" grpId="0"/>
      <p:bldP spid="711714" grpId="0"/>
      <p:bldP spid="711715" grpId="0"/>
      <p:bldP spid="711716" grpId="0"/>
      <p:bldP spid="71171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4</a:t>
            </a:r>
            <a:r>
              <a:rPr lang="zh-CN" altLang="en-US" dirty="0" smtClean="0"/>
              <a:t>、一个例子</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49955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idx="4294967295"/>
          </p:nvPr>
        </p:nvSpPr>
        <p:spPr>
          <a:xfrm>
            <a:off x="415925" y="95250"/>
            <a:ext cx="7591425" cy="569913"/>
          </a:xfrm>
        </p:spPr>
        <p:txBody>
          <a:bodyPr lIns="91440" tIns="45720" rIns="91440" bIns="45720" anchor="ctr"/>
          <a:lstStyle/>
          <a:p>
            <a:r>
              <a:rPr lang="zh-CN" altLang="en-US">
                <a:ea typeface="宋体" pitchFamily="2" charset="-122"/>
              </a:rPr>
              <a:t>缩写的含义</a:t>
            </a:r>
          </a:p>
        </p:txBody>
      </p:sp>
      <p:sp>
        <p:nvSpPr>
          <p:cNvPr id="593923" name="Rectangle 3"/>
          <p:cNvSpPr>
            <a:spLocks noGrp="1" noChangeArrowheads="1"/>
          </p:cNvSpPr>
          <p:nvPr>
            <p:ph type="body" idx="4294967295"/>
          </p:nvPr>
        </p:nvSpPr>
        <p:spPr>
          <a:xfrm>
            <a:off x="382588" y="776288"/>
            <a:ext cx="7896225" cy="5700712"/>
          </a:xfrm>
        </p:spPr>
        <p:txBody>
          <a:bodyPr lIns="91440" tIns="45720" rIns="91440" bIns="45720">
            <a:normAutofit/>
          </a:bodyPr>
          <a:lstStyle/>
          <a:p>
            <a:pPr>
              <a:lnSpc>
                <a:spcPct val="90000"/>
              </a:lnSpc>
            </a:pPr>
            <a:r>
              <a:rPr lang="zh-CN" altLang="en-US" sz="2000" dirty="0">
                <a:latin typeface="微软雅黑" pitchFamily="34" charset="-122"/>
                <a:ea typeface="微软雅黑" pitchFamily="34" charset="-122"/>
              </a:rPr>
              <a:t>基本参数（按字节编址）</a:t>
            </a:r>
          </a:p>
          <a:p>
            <a:pPr lvl="1">
              <a:lnSpc>
                <a:spcPct val="90000"/>
              </a:lnSpc>
            </a:pPr>
            <a:r>
              <a:rPr lang="en-US" altLang="zh-CN" sz="2000" dirty="0">
                <a:latin typeface="微软雅黑" pitchFamily="34" charset="-122"/>
                <a:ea typeface="微软雅黑" pitchFamily="34" charset="-122"/>
              </a:rPr>
              <a:t>N = 2</a:t>
            </a:r>
            <a:r>
              <a:rPr lang="en-US" altLang="zh-CN" sz="2000" baseline="30000" dirty="0">
                <a:latin typeface="微软雅黑" pitchFamily="34" charset="-122"/>
                <a:ea typeface="微软雅黑" pitchFamily="34" charset="-122"/>
              </a:rPr>
              <a:t>n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虚拟地址空间大小</a:t>
            </a:r>
            <a:endParaRPr lang="zh-CN" altLang="en-US" sz="2000" baseline="30000" dirty="0">
              <a:latin typeface="微软雅黑" pitchFamily="34" charset="-122"/>
              <a:ea typeface="微软雅黑" pitchFamily="34" charset="-122"/>
            </a:endParaRPr>
          </a:p>
          <a:p>
            <a:pPr lvl="1">
              <a:lnSpc>
                <a:spcPct val="90000"/>
              </a:lnSpc>
            </a:pPr>
            <a:r>
              <a:rPr lang="en-US" altLang="zh-CN" sz="2000" dirty="0">
                <a:latin typeface="微软雅黑" pitchFamily="34" charset="-122"/>
                <a:ea typeface="微软雅黑" pitchFamily="34" charset="-122"/>
              </a:rPr>
              <a:t>M = 2</a:t>
            </a:r>
            <a:r>
              <a:rPr lang="en-US" altLang="zh-CN" sz="2000" baseline="30000" dirty="0">
                <a:latin typeface="微软雅黑" pitchFamily="34" charset="-122"/>
                <a:ea typeface="微软雅黑" pitchFamily="34" charset="-122"/>
              </a:rPr>
              <a:t>m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物理地址空间大小</a:t>
            </a:r>
            <a:endParaRPr lang="zh-CN" altLang="en-US" sz="2000" baseline="30000" dirty="0">
              <a:latin typeface="微软雅黑" pitchFamily="34" charset="-122"/>
              <a:ea typeface="微软雅黑" pitchFamily="34" charset="-122"/>
            </a:endParaRPr>
          </a:p>
          <a:p>
            <a:pPr lvl="1">
              <a:lnSpc>
                <a:spcPct val="90000"/>
              </a:lnSpc>
            </a:pPr>
            <a:r>
              <a:rPr lang="en-US" altLang="zh-CN" sz="2000" dirty="0">
                <a:latin typeface="微软雅黑" pitchFamily="34" charset="-122"/>
                <a:ea typeface="微软雅黑" pitchFamily="34" charset="-122"/>
              </a:rPr>
              <a:t>P = 2</a:t>
            </a:r>
            <a:r>
              <a:rPr lang="en-US" altLang="zh-CN" sz="2000" baseline="30000" dirty="0">
                <a:latin typeface="微软雅黑" pitchFamily="34" charset="-122"/>
                <a:ea typeface="微软雅黑" pitchFamily="34" charset="-122"/>
              </a:rPr>
              <a:t>p </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页大小</a:t>
            </a:r>
            <a:endParaRPr lang="en-US" altLang="zh-CN" sz="2000" baseline="30000" dirty="0">
              <a:latin typeface="微软雅黑" pitchFamily="34" charset="-122"/>
              <a:ea typeface="微软雅黑" pitchFamily="34" charset="-122"/>
            </a:endParaRPr>
          </a:p>
          <a:p>
            <a:pPr>
              <a:lnSpc>
                <a:spcPct val="90000"/>
              </a:lnSpc>
            </a:pPr>
            <a:r>
              <a:rPr lang="zh-CN" altLang="en-US" sz="2000" dirty="0">
                <a:latin typeface="微软雅黑" pitchFamily="34" charset="-122"/>
                <a:ea typeface="微软雅黑" pitchFamily="34" charset="-122"/>
              </a:rPr>
              <a:t>虚拟地址 </a:t>
            </a:r>
            <a:r>
              <a:rPr lang="en-US" altLang="zh-CN" sz="2000" dirty="0">
                <a:latin typeface="微软雅黑" pitchFamily="34" charset="-122"/>
                <a:ea typeface="微软雅黑" pitchFamily="34" charset="-122"/>
              </a:rPr>
              <a:t>(VA)</a:t>
            </a:r>
            <a:r>
              <a:rPr lang="zh-CN" altLang="en-US" sz="2000" dirty="0">
                <a:latin typeface="微软雅黑" pitchFamily="34" charset="-122"/>
                <a:ea typeface="微软雅黑" pitchFamily="34" charset="-122"/>
              </a:rPr>
              <a:t>中的各字段</a:t>
            </a:r>
          </a:p>
          <a:p>
            <a:pPr lvl="1">
              <a:lnSpc>
                <a:spcPct val="90000"/>
              </a:lnSpc>
            </a:pPr>
            <a:r>
              <a:rPr lang="en-US" altLang="zh-CN" sz="2000" dirty="0">
                <a:latin typeface="微软雅黑" pitchFamily="34" charset="-122"/>
                <a:ea typeface="微软雅黑" pitchFamily="34" charset="-122"/>
              </a:rPr>
              <a:t>TLBI: TLB index</a:t>
            </a:r>
            <a:r>
              <a:rPr lang="zh-CN" altLang="en-US" sz="2000" dirty="0">
                <a:solidFill>
                  <a:srgbClr val="D10F0F"/>
                </a:solidFill>
                <a:latin typeface="微软雅黑" pitchFamily="34" charset="-122"/>
                <a:ea typeface="微软雅黑" pitchFamily="34" charset="-122"/>
              </a:rPr>
              <a:t>（</a:t>
            </a:r>
            <a:r>
              <a:rPr lang="en-US" altLang="zh-CN" sz="2000" dirty="0">
                <a:solidFill>
                  <a:srgbClr val="D10F0F"/>
                </a:solidFill>
                <a:latin typeface="微软雅黑" pitchFamily="34" charset="-122"/>
                <a:ea typeface="微软雅黑" pitchFamily="34" charset="-122"/>
              </a:rPr>
              <a:t>TLB</a:t>
            </a:r>
            <a:r>
              <a:rPr lang="zh-CN" altLang="en-US" sz="2000" dirty="0">
                <a:solidFill>
                  <a:srgbClr val="D10F0F"/>
                </a:solidFill>
                <a:latin typeface="微软雅黑" pitchFamily="34" charset="-122"/>
                <a:ea typeface="微软雅黑" pitchFamily="34" charset="-122"/>
              </a:rPr>
              <a:t>索引）</a:t>
            </a:r>
          </a:p>
          <a:p>
            <a:pPr lvl="1">
              <a:lnSpc>
                <a:spcPct val="90000"/>
              </a:lnSpc>
            </a:pPr>
            <a:r>
              <a:rPr lang="en-US" altLang="zh-CN" sz="2000" dirty="0">
                <a:latin typeface="微软雅黑" pitchFamily="34" charset="-122"/>
                <a:ea typeface="微软雅黑" pitchFamily="34" charset="-122"/>
              </a:rPr>
              <a:t>TLBT: TLB tag</a:t>
            </a:r>
            <a:r>
              <a:rPr lang="zh-CN" altLang="en-US" sz="2000" dirty="0">
                <a:solidFill>
                  <a:srgbClr val="D10F0F"/>
                </a:solidFill>
                <a:latin typeface="微软雅黑" pitchFamily="34" charset="-122"/>
                <a:ea typeface="微软雅黑" pitchFamily="34" charset="-122"/>
              </a:rPr>
              <a:t>（</a:t>
            </a:r>
            <a:r>
              <a:rPr lang="en-US" altLang="zh-CN" sz="2000" dirty="0">
                <a:solidFill>
                  <a:srgbClr val="D10F0F"/>
                </a:solidFill>
                <a:latin typeface="微软雅黑" pitchFamily="34" charset="-122"/>
                <a:ea typeface="微软雅黑" pitchFamily="34" charset="-122"/>
              </a:rPr>
              <a:t>TLB</a:t>
            </a:r>
            <a:r>
              <a:rPr lang="zh-CN" altLang="en-US" sz="2000" dirty="0">
                <a:solidFill>
                  <a:srgbClr val="D10F0F"/>
                </a:solidFill>
                <a:latin typeface="微软雅黑" pitchFamily="34" charset="-122"/>
                <a:ea typeface="微软雅黑" pitchFamily="34" charset="-122"/>
              </a:rPr>
              <a:t>标记）</a:t>
            </a:r>
          </a:p>
          <a:p>
            <a:pPr lvl="1">
              <a:lnSpc>
                <a:spcPct val="90000"/>
              </a:lnSpc>
            </a:pPr>
            <a:r>
              <a:rPr lang="en-US" altLang="zh-CN" sz="2000" dirty="0">
                <a:latin typeface="微软雅黑" pitchFamily="34" charset="-122"/>
                <a:ea typeface="微软雅黑" pitchFamily="34" charset="-122"/>
              </a:rPr>
              <a:t>VPO: Virtual page offset </a:t>
            </a:r>
            <a:r>
              <a:rPr lang="zh-CN" altLang="en-US" sz="2000" dirty="0">
                <a:solidFill>
                  <a:srgbClr val="D10F0F"/>
                </a:solidFill>
                <a:latin typeface="微软雅黑" pitchFamily="34" charset="-122"/>
                <a:ea typeface="微软雅黑" pitchFamily="34" charset="-122"/>
              </a:rPr>
              <a:t>（页内偏移地址）</a:t>
            </a:r>
          </a:p>
          <a:p>
            <a:pPr lvl="1">
              <a:lnSpc>
                <a:spcPct val="90000"/>
              </a:lnSpc>
            </a:pPr>
            <a:r>
              <a:rPr lang="en-US" altLang="zh-CN" sz="2000" dirty="0">
                <a:latin typeface="微软雅黑" pitchFamily="34" charset="-122"/>
                <a:ea typeface="微软雅黑" pitchFamily="34" charset="-122"/>
              </a:rPr>
              <a:t>VPN: Virtual page number </a:t>
            </a:r>
            <a:r>
              <a:rPr lang="zh-CN" altLang="en-US" sz="2000" dirty="0">
                <a:solidFill>
                  <a:srgbClr val="D10F0F"/>
                </a:solidFill>
                <a:latin typeface="微软雅黑" pitchFamily="34" charset="-122"/>
                <a:ea typeface="微软雅黑" pitchFamily="34" charset="-122"/>
              </a:rPr>
              <a:t>（虚拟页号）</a:t>
            </a:r>
          </a:p>
          <a:p>
            <a:pPr>
              <a:lnSpc>
                <a:spcPct val="90000"/>
              </a:lnSpc>
            </a:pPr>
            <a:r>
              <a:rPr lang="zh-CN" altLang="en-US" sz="2000" dirty="0">
                <a:latin typeface="微软雅黑" pitchFamily="34" charset="-122"/>
                <a:ea typeface="微软雅黑" pitchFamily="34" charset="-122"/>
              </a:rPr>
              <a:t>物理地址</a:t>
            </a:r>
            <a:r>
              <a:rPr lang="en-US" altLang="zh-CN" sz="2000" dirty="0">
                <a:latin typeface="微软雅黑" pitchFamily="34" charset="-122"/>
                <a:ea typeface="微软雅黑" pitchFamily="34" charset="-122"/>
              </a:rPr>
              <a:t>(PA)</a:t>
            </a:r>
            <a:r>
              <a:rPr lang="zh-CN" altLang="en-US" sz="2000" dirty="0">
                <a:latin typeface="微软雅黑" pitchFamily="34" charset="-122"/>
                <a:ea typeface="微软雅黑" pitchFamily="34" charset="-122"/>
              </a:rPr>
              <a:t>中的各字段</a:t>
            </a:r>
          </a:p>
          <a:p>
            <a:pPr lvl="1">
              <a:lnSpc>
                <a:spcPct val="90000"/>
              </a:lnSpc>
            </a:pPr>
            <a:r>
              <a:rPr lang="en-US" altLang="zh-CN" sz="2000" dirty="0">
                <a:latin typeface="微软雅黑" pitchFamily="34" charset="-122"/>
                <a:ea typeface="微软雅黑" pitchFamily="34" charset="-122"/>
              </a:rPr>
              <a:t>PPO: Physical page offset </a:t>
            </a:r>
            <a:r>
              <a:rPr lang="en-US" altLang="zh-CN" sz="2000" dirty="0">
                <a:solidFill>
                  <a:srgbClr val="D10F0F"/>
                </a:solidFill>
                <a:latin typeface="微软雅黑" pitchFamily="34" charset="-122"/>
                <a:ea typeface="微软雅黑" pitchFamily="34" charset="-122"/>
              </a:rPr>
              <a:t>(</a:t>
            </a:r>
            <a:r>
              <a:rPr lang="zh-CN" altLang="en-US" sz="2000" dirty="0">
                <a:solidFill>
                  <a:srgbClr val="D10F0F"/>
                </a:solidFill>
                <a:latin typeface="微软雅黑" pitchFamily="34" charset="-122"/>
                <a:ea typeface="微软雅黑" pitchFamily="34" charset="-122"/>
              </a:rPr>
              <a:t>页内偏移地址</a:t>
            </a:r>
            <a:r>
              <a:rPr lang="en-US" altLang="zh-CN" sz="2000" dirty="0">
                <a:solidFill>
                  <a:srgbClr val="D10F0F"/>
                </a:solidFill>
                <a:latin typeface="微软雅黑" pitchFamily="34" charset="-122"/>
                <a:ea typeface="微软雅黑" pitchFamily="34" charset="-122"/>
              </a:rPr>
              <a:t>)</a:t>
            </a:r>
          </a:p>
          <a:p>
            <a:pPr lvl="1">
              <a:lnSpc>
                <a:spcPct val="90000"/>
              </a:lnSpc>
            </a:pPr>
            <a:r>
              <a:rPr lang="en-US" altLang="zh-CN" sz="2000" dirty="0">
                <a:latin typeface="微软雅黑" pitchFamily="34" charset="-122"/>
                <a:ea typeface="微软雅黑" pitchFamily="34" charset="-122"/>
              </a:rPr>
              <a:t>PPN: Physical page number</a:t>
            </a:r>
            <a:r>
              <a:rPr lang="zh-CN" altLang="en-US" sz="2000" dirty="0">
                <a:solidFill>
                  <a:srgbClr val="D10F0F"/>
                </a:solidFill>
                <a:latin typeface="微软雅黑" pitchFamily="34" charset="-122"/>
                <a:ea typeface="微软雅黑" pitchFamily="34" charset="-122"/>
              </a:rPr>
              <a:t>（物理页号）</a:t>
            </a:r>
          </a:p>
          <a:p>
            <a:pPr lvl="1">
              <a:lnSpc>
                <a:spcPct val="90000"/>
              </a:lnSpc>
            </a:pPr>
            <a:r>
              <a:rPr lang="en-US" altLang="zh-CN" sz="2000" dirty="0">
                <a:latin typeface="微软雅黑" pitchFamily="34" charset="-122"/>
                <a:ea typeface="微软雅黑" pitchFamily="34" charset="-122"/>
              </a:rPr>
              <a:t>CO: Byte offset within cache line</a:t>
            </a:r>
            <a:r>
              <a:rPr lang="zh-CN" altLang="en-US" sz="2000" dirty="0">
                <a:solidFill>
                  <a:srgbClr val="D10F0F"/>
                </a:solidFill>
                <a:latin typeface="微软雅黑" pitchFamily="34" charset="-122"/>
                <a:ea typeface="微软雅黑" pitchFamily="34" charset="-122"/>
              </a:rPr>
              <a:t>（块内偏移地址）</a:t>
            </a:r>
          </a:p>
          <a:p>
            <a:pPr lvl="1">
              <a:lnSpc>
                <a:spcPct val="90000"/>
              </a:lnSpc>
            </a:pPr>
            <a:r>
              <a:rPr lang="en-US" altLang="zh-CN" sz="2000" dirty="0">
                <a:latin typeface="微软雅黑" pitchFamily="34" charset="-122"/>
                <a:ea typeface="微软雅黑" pitchFamily="34" charset="-122"/>
              </a:rPr>
              <a:t>CI: Cache index</a:t>
            </a:r>
            <a:r>
              <a:rPr lang="zh-CN" altLang="en-US" sz="2000" dirty="0">
                <a:solidFill>
                  <a:srgbClr val="D10F0F"/>
                </a:solidFill>
                <a:latin typeface="微软雅黑" pitchFamily="34" charset="-122"/>
                <a:ea typeface="微软雅黑" pitchFamily="34" charset="-122"/>
              </a:rPr>
              <a:t>（</a:t>
            </a:r>
            <a:r>
              <a:rPr lang="en-US" altLang="zh-CN" sz="2000" dirty="0">
                <a:solidFill>
                  <a:srgbClr val="D10F0F"/>
                </a:solidFill>
                <a:latin typeface="微软雅黑" pitchFamily="34" charset="-122"/>
                <a:ea typeface="微软雅黑" pitchFamily="34" charset="-122"/>
              </a:rPr>
              <a:t>cache</a:t>
            </a:r>
            <a:r>
              <a:rPr lang="zh-CN" altLang="en-US" sz="2000" dirty="0">
                <a:solidFill>
                  <a:srgbClr val="D10F0F"/>
                </a:solidFill>
                <a:latin typeface="微软雅黑" pitchFamily="34" charset="-122"/>
                <a:ea typeface="微软雅黑" pitchFamily="34" charset="-122"/>
              </a:rPr>
              <a:t>索引）</a:t>
            </a:r>
          </a:p>
          <a:p>
            <a:pPr lvl="1">
              <a:lnSpc>
                <a:spcPct val="90000"/>
              </a:lnSpc>
            </a:pPr>
            <a:r>
              <a:rPr lang="en-US" altLang="zh-CN" sz="2000" dirty="0">
                <a:latin typeface="微软雅黑" pitchFamily="34" charset="-122"/>
                <a:ea typeface="微软雅黑" pitchFamily="34" charset="-122"/>
              </a:rPr>
              <a:t>CT: Cache tag</a:t>
            </a:r>
            <a:r>
              <a:rPr lang="zh-CN" altLang="en-US" sz="2000" dirty="0">
                <a:solidFill>
                  <a:srgbClr val="D10F0F"/>
                </a:solidFill>
                <a:latin typeface="微软雅黑" pitchFamily="34" charset="-122"/>
                <a:ea typeface="微软雅黑" pitchFamily="34" charset="-122"/>
              </a:rPr>
              <a:t>（</a:t>
            </a:r>
            <a:r>
              <a:rPr lang="en-US" altLang="zh-CN" sz="2000" dirty="0">
                <a:solidFill>
                  <a:srgbClr val="D10F0F"/>
                </a:solidFill>
                <a:latin typeface="微软雅黑" pitchFamily="34" charset="-122"/>
                <a:ea typeface="微软雅黑" pitchFamily="34" charset="-122"/>
              </a:rPr>
              <a:t>cache</a:t>
            </a:r>
            <a:r>
              <a:rPr lang="zh-CN" altLang="en-US" sz="2000" dirty="0">
                <a:solidFill>
                  <a:srgbClr val="D10F0F"/>
                </a:solidFill>
                <a:latin typeface="微软雅黑" pitchFamily="34" charset="-122"/>
                <a:ea typeface="微软雅黑" pitchFamily="34" charset="-122"/>
              </a:rPr>
              <a:t>标记）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1"/>
          <p:cNvSpPr>
            <a:spLocks noGrp="1" noChangeArrowheads="1"/>
          </p:cNvSpPr>
          <p:nvPr>
            <p:ph type="title" idx="4294967295"/>
          </p:nvPr>
        </p:nvSpPr>
        <p:spPr>
          <a:xfrm>
            <a:off x="244475" y="96838"/>
            <a:ext cx="84788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a:t>
            </a:r>
          </a:p>
        </p:txBody>
      </p:sp>
      <p:sp>
        <p:nvSpPr>
          <p:cNvPr id="740355" name="Rectangle 2"/>
          <p:cNvSpPr>
            <a:spLocks noGrp="1" noChangeArrowheads="1"/>
          </p:cNvSpPr>
          <p:nvPr>
            <p:ph type="body" idx="4294967295"/>
          </p:nvPr>
        </p:nvSpPr>
        <p:spPr>
          <a:xfrm>
            <a:off x="350838" y="785813"/>
            <a:ext cx="8307387" cy="1630362"/>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dirty="0">
                <a:latin typeface="微软雅黑" pitchFamily="34" charset="-122"/>
                <a:ea typeface="微软雅黑" pitchFamily="34" charset="-122"/>
              </a:rPr>
              <a:t>假定以下参数，则虚拟地址和物理地址如何划分？共多少页表项？</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itchFamily="34" charset="-122"/>
                <a:ea typeface="微软雅黑" pitchFamily="34" charset="-122"/>
              </a:rPr>
              <a:t>14-bit virtual addresses</a:t>
            </a:r>
            <a:r>
              <a:rPr lang="zh-CN" altLang="en-GB" sz="2000" dirty="0">
                <a:solidFill>
                  <a:srgbClr val="D10F0F"/>
                </a:solidFill>
                <a:latin typeface="微软雅黑" pitchFamily="34" charset="-122"/>
                <a:ea typeface="微软雅黑" pitchFamily="34" charset="-122"/>
              </a:rPr>
              <a:t>（虚拟地址</a:t>
            </a:r>
            <a:r>
              <a:rPr lang="en-GB" altLang="zh-CN" sz="2000" dirty="0">
                <a:solidFill>
                  <a:srgbClr val="D10F0F"/>
                </a:solidFill>
                <a:latin typeface="微软雅黑" pitchFamily="34" charset="-122"/>
                <a:ea typeface="微软雅黑" pitchFamily="34" charset="-122"/>
              </a:rPr>
              <a:t>14</a:t>
            </a:r>
            <a:r>
              <a:rPr lang="zh-CN" altLang="en-GB" sz="2000" dirty="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itchFamily="34" charset="-122"/>
                <a:ea typeface="微软雅黑" pitchFamily="34" charset="-122"/>
              </a:rPr>
              <a:t>12-bit physical address</a:t>
            </a:r>
            <a:r>
              <a:rPr lang="zh-CN" altLang="en-GB" sz="2000" dirty="0">
                <a:solidFill>
                  <a:srgbClr val="D10F0F"/>
                </a:solidFill>
                <a:latin typeface="微软雅黑" pitchFamily="34" charset="-122"/>
                <a:ea typeface="微软雅黑" pitchFamily="34" charset="-122"/>
              </a:rPr>
              <a:t>（物理地址</a:t>
            </a:r>
            <a:r>
              <a:rPr lang="en-GB" altLang="zh-CN" sz="2000" dirty="0">
                <a:solidFill>
                  <a:srgbClr val="D10F0F"/>
                </a:solidFill>
                <a:latin typeface="微软雅黑" pitchFamily="34" charset="-122"/>
                <a:ea typeface="微软雅黑" pitchFamily="34" charset="-122"/>
              </a:rPr>
              <a:t>12</a:t>
            </a:r>
            <a:r>
              <a:rPr lang="zh-CN" altLang="en-GB" sz="2000" dirty="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itchFamily="34" charset="-122"/>
                <a:ea typeface="微软雅黑" pitchFamily="34" charset="-122"/>
              </a:rPr>
              <a:t>Page size = 64 bytes</a:t>
            </a:r>
            <a:r>
              <a:rPr lang="zh-CN" altLang="en-GB" sz="2000" dirty="0">
                <a:solidFill>
                  <a:srgbClr val="D10F0F"/>
                </a:solidFill>
                <a:latin typeface="微软雅黑" pitchFamily="34" charset="-122"/>
                <a:ea typeface="微软雅黑" pitchFamily="34" charset="-122"/>
              </a:rPr>
              <a:t>（页大小</a:t>
            </a:r>
            <a:r>
              <a:rPr lang="en-GB" altLang="zh-CN" sz="2000" dirty="0">
                <a:solidFill>
                  <a:srgbClr val="D10F0F"/>
                </a:solidFill>
                <a:latin typeface="微软雅黑" pitchFamily="34" charset="-122"/>
                <a:ea typeface="微软雅黑" pitchFamily="34" charset="-122"/>
              </a:rPr>
              <a:t>64B</a:t>
            </a:r>
            <a:r>
              <a:rPr lang="zh-CN" altLang="en-GB" sz="2000" dirty="0">
                <a:solidFill>
                  <a:srgbClr val="D10F0F"/>
                </a:solidFill>
                <a:latin typeface="微软雅黑" pitchFamily="34" charset="-122"/>
                <a:ea typeface="微软雅黑" pitchFamily="34" charset="-122"/>
              </a:rPr>
              <a:t>）</a:t>
            </a:r>
          </a:p>
        </p:txBody>
      </p:sp>
      <p:grpSp>
        <p:nvGrpSpPr>
          <p:cNvPr id="740424" name="Group 72"/>
          <p:cNvGrpSpPr>
            <a:grpSpLocks/>
          </p:cNvGrpSpPr>
          <p:nvPr/>
        </p:nvGrpSpPr>
        <p:grpSpPr bwMode="auto">
          <a:xfrm>
            <a:off x="192088" y="2581275"/>
            <a:ext cx="8707437" cy="2103438"/>
            <a:chOff x="605" y="1947"/>
            <a:chExt cx="4298" cy="896"/>
          </a:xfrm>
        </p:grpSpPr>
        <p:sp>
          <p:nvSpPr>
            <p:cNvPr id="33797" name="Rectangle 5"/>
            <p:cNvSpPr>
              <a:spLocks noChangeArrowheads="1"/>
            </p:cNvSpPr>
            <p:nvPr/>
          </p:nvSpPr>
          <p:spPr bwMode="auto">
            <a:xfrm>
              <a:off x="605"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7" name="Rectangle 6"/>
            <p:cNvSpPr>
              <a:spLocks noChangeArrowheads="1"/>
            </p:cNvSpPr>
            <p:nvPr/>
          </p:nvSpPr>
          <p:spPr bwMode="auto">
            <a:xfrm>
              <a:off x="60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3800" name="Rectangle 8"/>
            <p:cNvSpPr>
              <a:spLocks noChangeArrowheads="1"/>
            </p:cNvSpPr>
            <p:nvPr/>
          </p:nvSpPr>
          <p:spPr bwMode="auto">
            <a:xfrm>
              <a:off x="912"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9" name="Rectangle 9"/>
            <p:cNvSpPr>
              <a:spLocks noChangeArrowheads="1"/>
            </p:cNvSpPr>
            <p:nvPr/>
          </p:nvSpPr>
          <p:spPr bwMode="auto">
            <a:xfrm>
              <a:off x="91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3803" name="Rectangle 11"/>
            <p:cNvSpPr>
              <a:spLocks noChangeArrowheads="1"/>
            </p:cNvSpPr>
            <p:nvPr/>
          </p:nvSpPr>
          <p:spPr bwMode="auto">
            <a:xfrm>
              <a:off x="1219"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1" name="Rectangle 12"/>
            <p:cNvSpPr>
              <a:spLocks noChangeArrowheads="1"/>
            </p:cNvSpPr>
            <p:nvPr/>
          </p:nvSpPr>
          <p:spPr bwMode="auto">
            <a:xfrm>
              <a:off x="121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3806" name="Rectangle 14"/>
            <p:cNvSpPr>
              <a:spLocks noChangeArrowheads="1"/>
            </p:cNvSpPr>
            <p:nvPr/>
          </p:nvSpPr>
          <p:spPr bwMode="auto">
            <a:xfrm>
              <a:off x="1526"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3" name="Rectangle 15"/>
            <p:cNvSpPr>
              <a:spLocks noChangeArrowheads="1"/>
            </p:cNvSpPr>
            <p:nvPr/>
          </p:nvSpPr>
          <p:spPr bwMode="auto">
            <a:xfrm>
              <a:off x="152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3809" name="Rectangle 17"/>
            <p:cNvSpPr>
              <a:spLocks noChangeArrowheads="1"/>
            </p:cNvSpPr>
            <p:nvPr/>
          </p:nvSpPr>
          <p:spPr bwMode="auto">
            <a:xfrm>
              <a:off x="1833"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5" name="Rectangle 18"/>
            <p:cNvSpPr>
              <a:spLocks noChangeArrowheads="1"/>
            </p:cNvSpPr>
            <p:nvPr/>
          </p:nvSpPr>
          <p:spPr bwMode="auto">
            <a:xfrm>
              <a:off x="1833"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3812" name="Rectangle 20"/>
            <p:cNvSpPr>
              <a:spLocks noChangeArrowheads="1"/>
            </p:cNvSpPr>
            <p:nvPr/>
          </p:nvSpPr>
          <p:spPr bwMode="auto">
            <a:xfrm>
              <a:off x="2140"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7" name="Rectangle 21"/>
            <p:cNvSpPr>
              <a:spLocks noChangeArrowheads="1"/>
            </p:cNvSpPr>
            <p:nvPr/>
          </p:nvSpPr>
          <p:spPr bwMode="auto">
            <a:xfrm>
              <a:off x="2140"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3815" name="Rectangle 23"/>
            <p:cNvSpPr>
              <a:spLocks noChangeArrowheads="1"/>
            </p:cNvSpPr>
            <p:nvPr/>
          </p:nvSpPr>
          <p:spPr bwMode="auto">
            <a:xfrm>
              <a:off x="2447"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9" name="Rectangle 24"/>
            <p:cNvSpPr>
              <a:spLocks noChangeArrowheads="1"/>
            </p:cNvSpPr>
            <p:nvPr/>
          </p:nvSpPr>
          <p:spPr bwMode="auto">
            <a:xfrm>
              <a:off x="2447"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3818" name="Rectangle 26"/>
            <p:cNvSpPr>
              <a:spLocks noChangeArrowheads="1"/>
            </p:cNvSpPr>
            <p:nvPr/>
          </p:nvSpPr>
          <p:spPr bwMode="auto">
            <a:xfrm>
              <a:off x="2754"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1" name="Rectangle 27"/>
            <p:cNvSpPr>
              <a:spLocks noChangeArrowheads="1"/>
            </p:cNvSpPr>
            <p:nvPr/>
          </p:nvSpPr>
          <p:spPr bwMode="auto">
            <a:xfrm>
              <a:off x="2754"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21" name="Rectangle 29"/>
            <p:cNvSpPr>
              <a:spLocks noChangeArrowheads="1"/>
            </p:cNvSpPr>
            <p:nvPr/>
          </p:nvSpPr>
          <p:spPr bwMode="auto">
            <a:xfrm>
              <a:off x="3061"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3" name="Rectangle 30"/>
            <p:cNvSpPr>
              <a:spLocks noChangeArrowheads="1"/>
            </p:cNvSpPr>
            <p:nvPr/>
          </p:nvSpPr>
          <p:spPr bwMode="auto">
            <a:xfrm>
              <a:off x="3061"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24" name="Rectangle 32"/>
            <p:cNvSpPr>
              <a:spLocks noChangeArrowheads="1"/>
            </p:cNvSpPr>
            <p:nvPr/>
          </p:nvSpPr>
          <p:spPr bwMode="auto">
            <a:xfrm>
              <a:off x="3368"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5" name="Rectangle 33"/>
            <p:cNvSpPr>
              <a:spLocks noChangeArrowheads="1"/>
            </p:cNvSpPr>
            <p:nvPr/>
          </p:nvSpPr>
          <p:spPr bwMode="auto">
            <a:xfrm>
              <a:off x="3368"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27" name="Rectangle 35"/>
            <p:cNvSpPr>
              <a:spLocks noChangeArrowheads="1"/>
            </p:cNvSpPr>
            <p:nvPr/>
          </p:nvSpPr>
          <p:spPr bwMode="auto">
            <a:xfrm>
              <a:off x="3675"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7" name="Rectangle 36"/>
            <p:cNvSpPr>
              <a:spLocks noChangeArrowheads="1"/>
            </p:cNvSpPr>
            <p:nvPr/>
          </p:nvSpPr>
          <p:spPr bwMode="auto">
            <a:xfrm>
              <a:off x="367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30" name="Rectangle 38"/>
            <p:cNvSpPr>
              <a:spLocks noChangeArrowheads="1"/>
            </p:cNvSpPr>
            <p:nvPr/>
          </p:nvSpPr>
          <p:spPr bwMode="auto">
            <a:xfrm>
              <a:off x="3982" y="2139"/>
              <a:ext cx="306"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9" name="Rectangle 39"/>
            <p:cNvSpPr>
              <a:spLocks noChangeArrowheads="1"/>
            </p:cNvSpPr>
            <p:nvPr/>
          </p:nvSpPr>
          <p:spPr bwMode="auto">
            <a:xfrm>
              <a:off x="398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33" name="Rectangle 41"/>
            <p:cNvSpPr>
              <a:spLocks noChangeArrowheads="1"/>
            </p:cNvSpPr>
            <p:nvPr/>
          </p:nvSpPr>
          <p:spPr bwMode="auto">
            <a:xfrm>
              <a:off x="4289"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1" name="Rectangle 42"/>
            <p:cNvSpPr>
              <a:spLocks noChangeArrowheads="1"/>
            </p:cNvSpPr>
            <p:nvPr/>
          </p:nvSpPr>
          <p:spPr bwMode="auto">
            <a:xfrm>
              <a:off x="428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36" name="Rectangle 44"/>
            <p:cNvSpPr>
              <a:spLocks noChangeArrowheads="1"/>
            </p:cNvSpPr>
            <p:nvPr/>
          </p:nvSpPr>
          <p:spPr bwMode="auto">
            <a:xfrm>
              <a:off x="4596"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3" name="Rectangle 45"/>
            <p:cNvSpPr>
              <a:spLocks noChangeArrowheads="1"/>
            </p:cNvSpPr>
            <p:nvPr/>
          </p:nvSpPr>
          <p:spPr bwMode="auto">
            <a:xfrm>
              <a:off x="459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08" name="Group 83"/>
            <p:cNvGrpSpPr>
              <a:grpSpLocks/>
            </p:cNvGrpSpPr>
            <p:nvPr/>
          </p:nvGrpSpPr>
          <p:grpSpPr bwMode="auto">
            <a:xfrm>
              <a:off x="3061" y="2432"/>
              <a:ext cx="1842" cy="141"/>
              <a:chOff x="3061" y="2261"/>
              <a:chExt cx="1842" cy="141"/>
            </a:xfrm>
          </p:grpSpPr>
          <p:sp>
            <p:nvSpPr>
              <p:cNvPr id="740409"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0" name="Text Box 85"/>
              <p:cNvSpPr txBox="1">
                <a:spLocks noChangeArrowheads="1"/>
              </p:cNvSpPr>
              <p:nvPr/>
            </p:nvSpPr>
            <p:spPr bwMode="auto">
              <a:xfrm>
                <a:off x="3768" y="2261"/>
                <a:ext cx="337"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VPO</a:t>
                </a:r>
              </a:p>
            </p:txBody>
          </p:sp>
        </p:grpSp>
        <p:grpSp>
          <p:nvGrpSpPr>
            <p:cNvPr id="740417" name="Group 92"/>
            <p:cNvGrpSpPr>
              <a:grpSpLocks/>
            </p:cNvGrpSpPr>
            <p:nvPr/>
          </p:nvGrpSpPr>
          <p:grpSpPr bwMode="auto">
            <a:xfrm>
              <a:off x="605" y="2427"/>
              <a:ext cx="2467" cy="141"/>
              <a:chOff x="605" y="2256"/>
              <a:chExt cx="2467" cy="141"/>
            </a:xfrm>
          </p:grpSpPr>
          <p:sp>
            <p:nvSpPr>
              <p:cNvPr id="740418"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9" name="Text Box 94"/>
              <p:cNvSpPr txBox="1">
                <a:spLocks noChangeArrowheads="1"/>
              </p:cNvSpPr>
              <p:nvPr/>
            </p:nvSpPr>
            <p:spPr bwMode="auto">
              <a:xfrm>
                <a:off x="1553" y="2256"/>
                <a:ext cx="340"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VPN</a:t>
                </a:r>
              </a:p>
            </p:txBody>
          </p:sp>
        </p:grpSp>
        <p:sp>
          <p:nvSpPr>
            <p:cNvPr id="33887" name="Text Box 95"/>
            <p:cNvSpPr txBox="1">
              <a:spLocks noChangeArrowheads="1"/>
            </p:cNvSpPr>
            <p:nvPr/>
          </p:nvSpPr>
          <p:spPr bwMode="auto">
            <a:xfrm>
              <a:off x="1044" y="2702"/>
              <a:ext cx="1270" cy="141"/>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88" name="Text Box 96"/>
            <p:cNvSpPr txBox="1">
              <a:spLocks noChangeArrowheads="1"/>
            </p:cNvSpPr>
            <p:nvPr/>
          </p:nvSpPr>
          <p:spPr bwMode="auto">
            <a:xfrm>
              <a:off x="3333" y="2696"/>
              <a:ext cx="1154" cy="14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grpSp>
        <p:nvGrpSpPr>
          <p:cNvPr id="740425" name="Group 73"/>
          <p:cNvGrpSpPr>
            <a:grpSpLocks/>
          </p:cNvGrpSpPr>
          <p:nvPr/>
        </p:nvGrpSpPr>
        <p:grpSpPr bwMode="auto">
          <a:xfrm>
            <a:off x="265113" y="4822825"/>
            <a:ext cx="8697912" cy="1739900"/>
            <a:chOff x="1219" y="3230"/>
            <a:chExt cx="3695" cy="830"/>
          </a:xfrm>
        </p:grpSpPr>
        <p:sp>
          <p:nvSpPr>
            <p:cNvPr id="740384" name="Rectangle 48"/>
            <p:cNvSpPr>
              <a:spLocks noChangeArrowheads="1"/>
            </p:cNvSpPr>
            <p:nvPr/>
          </p:nvSpPr>
          <p:spPr bwMode="auto">
            <a:xfrm>
              <a:off x="1219"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5" name="Rectangle 49"/>
            <p:cNvSpPr>
              <a:spLocks noChangeArrowheads="1"/>
            </p:cNvSpPr>
            <p:nvPr/>
          </p:nvSpPr>
          <p:spPr bwMode="auto">
            <a:xfrm>
              <a:off x="121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0386" name="Rectangle 51"/>
            <p:cNvSpPr>
              <a:spLocks noChangeArrowheads="1"/>
            </p:cNvSpPr>
            <p:nvPr/>
          </p:nvSpPr>
          <p:spPr bwMode="auto">
            <a:xfrm>
              <a:off x="1526"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7" name="Rectangle 52"/>
            <p:cNvSpPr>
              <a:spLocks noChangeArrowheads="1"/>
            </p:cNvSpPr>
            <p:nvPr/>
          </p:nvSpPr>
          <p:spPr bwMode="auto">
            <a:xfrm>
              <a:off x="152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0388" name="Rectangle 54"/>
            <p:cNvSpPr>
              <a:spLocks noChangeArrowheads="1"/>
            </p:cNvSpPr>
            <p:nvPr/>
          </p:nvSpPr>
          <p:spPr bwMode="auto">
            <a:xfrm>
              <a:off x="1833"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9" name="Rectangle 55"/>
            <p:cNvSpPr>
              <a:spLocks noChangeArrowheads="1"/>
            </p:cNvSpPr>
            <p:nvPr/>
          </p:nvSpPr>
          <p:spPr bwMode="auto">
            <a:xfrm>
              <a:off x="1833"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0390" name="Rectangle 57"/>
            <p:cNvSpPr>
              <a:spLocks noChangeArrowheads="1"/>
            </p:cNvSpPr>
            <p:nvPr/>
          </p:nvSpPr>
          <p:spPr bwMode="auto">
            <a:xfrm>
              <a:off x="2140"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1" name="Rectangle 58"/>
            <p:cNvSpPr>
              <a:spLocks noChangeArrowheads="1"/>
            </p:cNvSpPr>
            <p:nvPr/>
          </p:nvSpPr>
          <p:spPr bwMode="auto">
            <a:xfrm>
              <a:off x="2140"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0392" name="Rectangle 60"/>
            <p:cNvSpPr>
              <a:spLocks noChangeArrowheads="1"/>
            </p:cNvSpPr>
            <p:nvPr/>
          </p:nvSpPr>
          <p:spPr bwMode="auto">
            <a:xfrm>
              <a:off x="2447"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3" name="Rectangle 61"/>
            <p:cNvSpPr>
              <a:spLocks noChangeArrowheads="1"/>
            </p:cNvSpPr>
            <p:nvPr/>
          </p:nvSpPr>
          <p:spPr bwMode="auto">
            <a:xfrm>
              <a:off x="2447"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0394" name="Rectangle 63"/>
            <p:cNvSpPr>
              <a:spLocks noChangeArrowheads="1"/>
            </p:cNvSpPr>
            <p:nvPr/>
          </p:nvSpPr>
          <p:spPr bwMode="auto">
            <a:xfrm>
              <a:off x="2754"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5" name="Rectangle 64"/>
            <p:cNvSpPr>
              <a:spLocks noChangeArrowheads="1"/>
            </p:cNvSpPr>
            <p:nvPr/>
          </p:nvSpPr>
          <p:spPr bwMode="auto">
            <a:xfrm>
              <a:off x="2754"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58" name="Rectangle 66"/>
            <p:cNvSpPr>
              <a:spLocks noChangeArrowheads="1"/>
            </p:cNvSpPr>
            <p:nvPr/>
          </p:nvSpPr>
          <p:spPr bwMode="auto">
            <a:xfrm>
              <a:off x="3061"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7" name="Rectangle 67"/>
            <p:cNvSpPr>
              <a:spLocks noChangeArrowheads="1"/>
            </p:cNvSpPr>
            <p:nvPr/>
          </p:nvSpPr>
          <p:spPr bwMode="auto">
            <a:xfrm>
              <a:off x="3061"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61" name="Rectangle 69"/>
            <p:cNvSpPr>
              <a:spLocks noChangeArrowheads="1"/>
            </p:cNvSpPr>
            <p:nvPr/>
          </p:nvSpPr>
          <p:spPr bwMode="auto">
            <a:xfrm>
              <a:off x="3368"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9" name="Rectangle 70"/>
            <p:cNvSpPr>
              <a:spLocks noChangeArrowheads="1"/>
            </p:cNvSpPr>
            <p:nvPr/>
          </p:nvSpPr>
          <p:spPr bwMode="auto">
            <a:xfrm>
              <a:off x="3368"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64" name="Rectangle 72"/>
            <p:cNvSpPr>
              <a:spLocks noChangeArrowheads="1"/>
            </p:cNvSpPr>
            <p:nvPr/>
          </p:nvSpPr>
          <p:spPr bwMode="auto">
            <a:xfrm>
              <a:off x="3675"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1" name="Rectangle 73"/>
            <p:cNvSpPr>
              <a:spLocks noChangeArrowheads="1"/>
            </p:cNvSpPr>
            <p:nvPr/>
          </p:nvSpPr>
          <p:spPr bwMode="auto">
            <a:xfrm>
              <a:off x="3675"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67" name="Rectangle 75"/>
            <p:cNvSpPr>
              <a:spLocks noChangeArrowheads="1"/>
            </p:cNvSpPr>
            <p:nvPr/>
          </p:nvSpPr>
          <p:spPr bwMode="auto">
            <a:xfrm>
              <a:off x="3982"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3" name="Rectangle 76"/>
            <p:cNvSpPr>
              <a:spLocks noChangeArrowheads="1"/>
            </p:cNvSpPr>
            <p:nvPr/>
          </p:nvSpPr>
          <p:spPr bwMode="auto">
            <a:xfrm>
              <a:off x="3982"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70" name="Rectangle 78"/>
            <p:cNvSpPr>
              <a:spLocks noChangeArrowheads="1"/>
            </p:cNvSpPr>
            <p:nvPr/>
          </p:nvSpPr>
          <p:spPr bwMode="auto">
            <a:xfrm>
              <a:off x="4289"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5" name="Rectangle 79"/>
            <p:cNvSpPr>
              <a:spLocks noChangeArrowheads="1"/>
            </p:cNvSpPr>
            <p:nvPr/>
          </p:nvSpPr>
          <p:spPr bwMode="auto">
            <a:xfrm>
              <a:off x="428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73" name="Rectangle 81"/>
            <p:cNvSpPr>
              <a:spLocks noChangeArrowheads="1"/>
            </p:cNvSpPr>
            <p:nvPr/>
          </p:nvSpPr>
          <p:spPr bwMode="auto">
            <a:xfrm>
              <a:off x="4596"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7" name="Rectangle 82"/>
            <p:cNvSpPr>
              <a:spLocks noChangeArrowheads="1"/>
            </p:cNvSpPr>
            <p:nvPr/>
          </p:nvSpPr>
          <p:spPr bwMode="auto">
            <a:xfrm>
              <a:off x="459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11" name="Group 86"/>
            <p:cNvGrpSpPr>
              <a:grpSpLocks/>
            </p:cNvGrpSpPr>
            <p:nvPr/>
          </p:nvGrpSpPr>
          <p:grpSpPr bwMode="auto">
            <a:xfrm>
              <a:off x="3072" y="3663"/>
              <a:ext cx="1842" cy="157"/>
              <a:chOff x="3072" y="3313"/>
              <a:chExt cx="1842" cy="157"/>
            </a:xfrm>
          </p:grpSpPr>
          <p:sp>
            <p:nvSpPr>
              <p:cNvPr id="740412"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3" name="Text Box 88"/>
              <p:cNvSpPr txBox="1">
                <a:spLocks noChangeArrowheads="1"/>
              </p:cNvSpPr>
              <p:nvPr/>
            </p:nvSpPr>
            <p:spPr bwMode="auto">
              <a:xfrm>
                <a:off x="3779" y="3313"/>
                <a:ext cx="284"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PPO</a:t>
                </a:r>
              </a:p>
            </p:txBody>
          </p:sp>
        </p:grpSp>
        <p:grpSp>
          <p:nvGrpSpPr>
            <p:cNvPr id="740414" name="Group 89"/>
            <p:cNvGrpSpPr>
              <a:grpSpLocks/>
            </p:cNvGrpSpPr>
            <p:nvPr/>
          </p:nvGrpSpPr>
          <p:grpSpPr bwMode="auto">
            <a:xfrm>
              <a:off x="1248" y="3663"/>
              <a:ext cx="1842" cy="157"/>
              <a:chOff x="1248" y="3313"/>
              <a:chExt cx="1842" cy="157"/>
            </a:xfrm>
          </p:grpSpPr>
          <p:sp>
            <p:nvSpPr>
              <p:cNvPr id="740415"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6" name="Text Box 91"/>
              <p:cNvSpPr txBox="1">
                <a:spLocks noChangeArrowheads="1"/>
              </p:cNvSpPr>
              <p:nvPr/>
            </p:nvSpPr>
            <p:spPr bwMode="auto">
              <a:xfrm>
                <a:off x="1955" y="3313"/>
                <a:ext cx="287"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PPN</a:t>
                </a:r>
              </a:p>
            </p:txBody>
          </p:sp>
        </p:grpSp>
        <p:sp>
          <p:nvSpPr>
            <p:cNvPr id="33889" name="Text Box 97"/>
            <p:cNvSpPr txBox="1">
              <a:spLocks noChangeArrowheads="1"/>
            </p:cNvSpPr>
            <p:nvPr/>
          </p:nvSpPr>
          <p:spPr bwMode="auto">
            <a:xfrm>
              <a:off x="1388" y="3882"/>
              <a:ext cx="1442" cy="157"/>
            </a:xfrm>
            <a:prstGeom prst="rect">
              <a:avLst/>
            </a:prstGeom>
            <a:noFill/>
            <a:ln w="9525">
              <a:noFill/>
              <a:round/>
              <a:headEnd/>
              <a:tailEnd/>
            </a:ln>
          </p:spPr>
          <p:txBody>
            <a:bodyPr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90" name="Text Box 98"/>
            <p:cNvSpPr txBox="1">
              <a:spLocks noChangeArrowheads="1"/>
            </p:cNvSpPr>
            <p:nvPr/>
          </p:nvSpPr>
          <p:spPr bwMode="auto">
            <a:xfrm>
              <a:off x="3421" y="3902"/>
              <a:ext cx="1067" cy="158"/>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 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sp>
        <p:nvSpPr>
          <p:cNvPr id="740426" name="Text Box 74"/>
          <p:cNvSpPr txBox="1">
            <a:spLocks noChangeArrowheads="1"/>
          </p:cNvSpPr>
          <p:nvPr/>
        </p:nvSpPr>
        <p:spPr bwMode="auto">
          <a:xfrm>
            <a:off x="6677025" y="1479550"/>
            <a:ext cx="2032000" cy="701675"/>
          </a:xfrm>
          <a:prstGeom prst="rect">
            <a:avLst/>
          </a:prstGeom>
          <a:noFill/>
          <a:ln w="50800">
            <a:noFill/>
            <a:miter lim="800000"/>
            <a:headEnd/>
            <a:tailEnd/>
          </a:ln>
          <a:effectLst/>
        </p:spPr>
        <p:txBody>
          <a:bodyPr>
            <a:spAutoFit/>
          </a:bodyPr>
          <a:lstStyle/>
          <a:p>
            <a:pPr>
              <a:spcBef>
                <a:spcPct val="50000"/>
              </a:spcBef>
            </a:pPr>
            <a:r>
              <a:rPr lang="zh-CN" altLang="en-US" sz="2000" b="1" dirty="0">
                <a:solidFill>
                  <a:srgbClr val="006600"/>
                </a:solidFill>
                <a:latin typeface="微软雅黑" pitchFamily="34" charset="-122"/>
                <a:ea typeface="微软雅黑" pitchFamily="34" charset="-122"/>
              </a:rPr>
              <a:t>页表项数应为：</a:t>
            </a:r>
            <a:r>
              <a:rPr lang="en-US" altLang="zh-CN" sz="2000" b="1" dirty="0">
                <a:solidFill>
                  <a:srgbClr val="006600"/>
                </a:solidFill>
                <a:latin typeface="微软雅黑" pitchFamily="34" charset="-122"/>
                <a:ea typeface="微软雅黑" pitchFamily="34" charset="-122"/>
              </a:rPr>
              <a:t>2</a:t>
            </a:r>
            <a:r>
              <a:rPr lang="en-US" altLang="zh-CN" sz="2000" b="1" baseline="30000" dirty="0">
                <a:solidFill>
                  <a:srgbClr val="006600"/>
                </a:solidFill>
                <a:latin typeface="微软雅黑" pitchFamily="34" charset="-122"/>
                <a:ea typeface="微软雅黑" pitchFamily="34" charset="-122"/>
              </a:rPr>
              <a:t>14-6</a:t>
            </a:r>
            <a:r>
              <a:rPr lang="en-US" altLang="zh-CN" sz="2000" b="1" dirty="0">
                <a:solidFill>
                  <a:srgbClr val="006600"/>
                </a:solidFill>
                <a:latin typeface="微软雅黑" pitchFamily="34" charset="-122"/>
                <a:ea typeface="微软雅黑" pitchFamily="34" charset="-122"/>
              </a:rPr>
              <a:t>=256</a:t>
            </a:r>
            <a:endParaRPr lang="zh-CN" altLang="en-US" sz="2000" b="1" dirty="0">
              <a:solidFill>
                <a:srgbClr val="0066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
          <p:cNvSpPr>
            <a:spLocks noGrp="1" noChangeArrowheads="1"/>
          </p:cNvSpPr>
          <p:nvPr>
            <p:ph type="title" idx="4294967295"/>
          </p:nvPr>
        </p:nvSpPr>
        <p:spPr>
          <a:xfrm>
            <a:off x="431800" y="119063"/>
            <a:ext cx="81105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grpSp>
        <p:nvGrpSpPr>
          <p:cNvPr id="742488" name="Group 88"/>
          <p:cNvGrpSpPr>
            <a:grpSpLocks/>
          </p:cNvGrpSpPr>
          <p:nvPr/>
        </p:nvGrpSpPr>
        <p:grpSpPr bwMode="auto">
          <a:xfrm>
            <a:off x="6230938" y="692150"/>
            <a:ext cx="2855912" cy="2655888"/>
            <a:chOff x="3021" y="2263"/>
            <a:chExt cx="1325" cy="1746"/>
          </a:xfrm>
        </p:grpSpPr>
        <p:sp>
          <p:nvSpPr>
            <p:cNvPr id="742404" name="Rectangle 4"/>
            <p:cNvSpPr>
              <a:spLocks noChangeArrowheads="1"/>
            </p:cNvSpPr>
            <p:nvPr/>
          </p:nvSpPr>
          <p:spPr bwMode="auto">
            <a:xfrm>
              <a:off x="3894"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5" name="Rectangle 5"/>
            <p:cNvSpPr>
              <a:spLocks noChangeArrowheads="1"/>
            </p:cNvSpPr>
            <p:nvPr/>
          </p:nvSpPr>
          <p:spPr bwMode="auto">
            <a:xfrm>
              <a:off x="345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06" name="Rectangle 6"/>
            <p:cNvSpPr>
              <a:spLocks noChangeArrowheads="1"/>
            </p:cNvSpPr>
            <p:nvPr/>
          </p:nvSpPr>
          <p:spPr bwMode="auto">
            <a:xfrm>
              <a:off x="3021"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02F</a:t>
              </a:r>
            </a:p>
          </p:txBody>
        </p:sp>
        <p:sp>
          <p:nvSpPr>
            <p:cNvPr id="742407" name="Rectangle 10"/>
            <p:cNvSpPr>
              <a:spLocks noChangeArrowheads="1"/>
            </p:cNvSpPr>
            <p:nvPr/>
          </p:nvSpPr>
          <p:spPr bwMode="auto">
            <a:xfrm>
              <a:off x="3894"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8" name="Rectangle 11"/>
            <p:cNvSpPr>
              <a:spLocks noChangeArrowheads="1"/>
            </p:cNvSpPr>
            <p:nvPr/>
          </p:nvSpPr>
          <p:spPr bwMode="auto">
            <a:xfrm>
              <a:off x="345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2409" name="Rectangle 12"/>
            <p:cNvSpPr>
              <a:spLocks noChangeArrowheads="1"/>
            </p:cNvSpPr>
            <p:nvPr/>
          </p:nvSpPr>
          <p:spPr bwMode="auto">
            <a:xfrm>
              <a:off x="3021"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02E</a:t>
              </a:r>
            </a:p>
          </p:txBody>
        </p:sp>
        <p:sp>
          <p:nvSpPr>
            <p:cNvPr id="742410" name="Rectangle 16"/>
            <p:cNvSpPr>
              <a:spLocks noChangeArrowheads="1"/>
            </p:cNvSpPr>
            <p:nvPr/>
          </p:nvSpPr>
          <p:spPr bwMode="auto">
            <a:xfrm>
              <a:off x="3894"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11" name="Rectangle 17"/>
            <p:cNvSpPr>
              <a:spLocks noChangeArrowheads="1"/>
            </p:cNvSpPr>
            <p:nvPr/>
          </p:nvSpPr>
          <p:spPr bwMode="auto">
            <a:xfrm>
              <a:off x="345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412" name="Rectangle 18"/>
            <p:cNvSpPr>
              <a:spLocks noChangeArrowheads="1"/>
            </p:cNvSpPr>
            <p:nvPr/>
          </p:nvSpPr>
          <p:spPr bwMode="auto">
            <a:xfrm>
              <a:off x="3021"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02D</a:t>
              </a:r>
            </a:p>
          </p:txBody>
        </p:sp>
        <p:sp>
          <p:nvSpPr>
            <p:cNvPr id="742413" name="Rectangle 22"/>
            <p:cNvSpPr>
              <a:spLocks noChangeArrowheads="1"/>
            </p:cNvSpPr>
            <p:nvPr/>
          </p:nvSpPr>
          <p:spPr bwMode="auto">
            <a:xfrm>
              <a:off x="3894"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4" name="Rectangle 23"/>
            <p:cNvSpPr>
              <a:spLocks noChangeArrowheads="1"/>
            </p:cNvSpPr>
            <p:nvPr/>
          </p:nvSpPr>
          <p:spPr bwMode="auto">
            <a:xfrm>
              <a:off x="345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5" name="Rectangle 24"/>
            <p:cNvSpPr>
              <a:spLocks noChangeArrowheads="1"/>
            </p:cNvSpPr>
            <p:nvPr/>
          </p:nvSpPr>
          <p:spPr bwMode="auto">
            <a:xfrm>
              <a:off x="3021"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02C</a:t>
              </a:r>
            </a:p>
          </p:txBody>
        </p:sp>
        <p:sp>
          <p:nvSpPr>
            <p:cNvPr id="742416" name="Rectangle 28"/>
            <p:cNvSpPr>
              <a:spLocks noChangeArrowheads="1"/>
            </p:cNvSpPr>
            <p:nvPr/>
          </p:nvSpPr>
          <p:spPr bwMode="auto">
            <a:xfrm>
              <a:off x="3894"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7" name="Rectangle 29"/>
            <p:cNvSpPr>
              <a:spLocks noChangeArrowheads="1"/>
            </p:cNvSpPr>
            <p:nvPr/>
          </p:nvSpPr>
          <p:spPr bwMode="auto">
            <a:xfrm>
              <a:off x="345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8" name="Rectangle 30"/>
            <p:cNvSpPr>
              <a:spLocks noChangeArrowheads="1"/>
            </p:cNvSpPr>
            <p:nvPr/>
          </p:nvSpPr>
          <p:spPr bwMode="auto">
            <a:xfrm>
              <a:off x="3021"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02B</a:t>
              </a:r>
            </a:p>
          </p:txBody>
        </p:sp>
        <p:sp>
          <p:nvSpPr>
            <p:cNvPr id="742419" name="Rectangle 34"/>
            <p:cNvSpPr>
              <a:spLocks noChangeArrowheads="1"/>
            </p:cNvSpPr>
            <p:nvPr/>
          </p:nvSpPr>
          <p:spPr bwMode="auto">
            <a:xfrm>
              <a:off x="3894"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0" name="Rectangle 35"/>
            <p:cNvSpPr>
              <a:spLocks noChangeArrowheads="1"/>
            </p:cNvSpPr>
            <p:nvPr/>
          </p:nvSpPr>
          <p:spPr bwMode="auto">
            <a:xfrm>
              <a:off x="345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421" name="Rectangle 36"/>
            <p:cNvSpPr>
              <a:spLocks noChangeArrowheads="1"/>
            </p:cNvSpPr>
            <p:nvPr/>
          </p:nvSpPr>
          <p:spPr bwMode="auto">
            <a:xfrm>
              <a:off x="3021"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02A</a:t>
              </a:r>
            </a:p>
          </p:txBody>
        </p:sp>
        <p:sp>
          <p:nvSpPr>
            <p:cNvPr id="742422" name="Rectangle 40"/>
            <p:cNvSpPr>
              <a:spLocks noChangeArrowheads="1"/>
            </p:cNvSpPr>
            <p:nvPr/>
          </p:nvSpPr>
          <p:spPr bwMode="auto">
            <a:xfrm>
              <a:off x="3894"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3" name="Rectangle 41"/>
            <p:cNvSpPr>
              <a:spLocks noChangeArrowheads="1"/>
            </p:cNvSpPr>
            <p:nvPr/>
          </p:nvSpPr>
          <p:spPr bwMode="auto">
            <a:xfrm>
              <a:off x="345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17</a:t>
              </a:r>
            </a:p>
          </p:txBody>
        </p:sp>
        <p:sp>
          <p:nvSpPr>
            <p:cNvPr id="742424" name="Rectangle 42"/>
            <p:cNvSpPr>
              <a:spLocks noChangeArrowheads="1"/>
            </p:cNvSpPr>
            <p:nvPr/>
          </p:nvSpPr>
          <p:spPr bwMode="auto">
            <a:xfrm>
              <a:off x="3021"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029</a:t>
              </a:r>
            </a:p>
          </p:txBody>
        </p:sp>
        <p:sp>
          <p:nvSpPr>
            <p:cNvPr id="742425" name="Rectangle 46"/>
            <p:cNvSpPr>
              <a:spLocks noChangeArrowheads="1"/>
            </p:cNvSpPr>
            <p:nvPr/>
          </p:nvSpPr>
          <p:spPr bwMode="auto">
            <a:xfrm>
              <a:off x="3894"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6" name="Rectangle 47"/>
            <p:cNvSpPr>
              <a:spLocks noChangeArrowheads="1"/>
            </p:cNvSpPr>
            <p:nvPr/>
          </p:nvSpPr>
          <p:spPr bwMode="auto">
            <a:xfrm>
              <a:off x="345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2427" name="Rectangle 48"/>
            <p:cNvSpPr>
              <a:spLocks noChangeArrowheads="1"/>
            </p:cNvSpPr>
            <p:nvPr/>
          </p:nvSpPr>
          <p:spPr bwMode="auto">
            <a:xfrm>
              <a:off x="3021"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028</a:t>
              </a:r>
            </a:p>
          </p:txBody>
        </p:sp>
        <p:sp>
          <p:nvSpPr>
            <p:cNvPr id="34868" name="Rectangle 52"/>
            <p:cNvSpPr>
              <a:spLocks noChangeArrowheads="1"/>
            </p:cNvSpPr>
            <p:nvPr/>
          </p:nvSpPr>
          <p:spPr bwMode="auto">
            <a:xfrm>
              <a:off x="3894"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34869" name="Rectangle 53"/>
            <p:cNvSpPr>
              <a:spLocks noChangeArrowheads="1"/>
            </p:cNvSpPr>
            <p:nvPr/>
          </p:nvSpPr>
          <p:spPr bwMode="auto">
            <a:xfrm>
              <a:off x="345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4870" name="Rectangle 54"/>
            <p:cNvSpPr>
              <a:spLocks noChangeArrowheads="1"/>
            </p:cNvSpPr>
            <p:nvPr/>
          </p:nvSpPr>
          <p:spPr bwMode="auto">
            <a:xfrm>
              <a:off x="3021"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31" name="Line 58"/>
            <p:cNvSpPr>
              <a:spLocks noChangeShapeType="1"/>
            </p:cNvSpPr>
            <p:nvPr/>
          </p:nvSpPr>
          <p:spPr bwMode="auto">
            <a:xfrm>
              <a:off x="3021" y="2456"/>
              <a:ext cx="1325" cy="1"/>
            </a:xfrm>
            <a:prstGeom prst="line">
              <a:avLst/>
            </a:prstGeom>
            <a:noFill/>
            <a:ln w="12600">
              <a:solidFill>
                <a:srgbClr val="000066"/>
              </a:solidFill>
              <a:miter lim="800000"/>
              <a:headEnd/>
              <a:tailEnd/>
            </a:ln>
          </p:spPr>
          <p:txBody>
            <a:bodyPr/>
            <a:lstStyle/>
            <a:p>
              <a:endParaRPr lang="zh-CN" altLang="en-US"/>
            </a:p>
          </p:txBody>
        </p:sp>
        <p:sp>
          <p:nvSpPr>
            <p:cNvPr id="742432" name="Line 59"/>
            <p:cNvSpPr>
              <a:spLocks noChangeShapeType="1"/>
            </p:cNvSpPr>
            <p:nvPr/>
          </p:nvSpPr>
          <p:spPr bwMode="auto">
            <a:xfrm>
              <a:off x="3021" y="2650"/>
              <a:ext cx="1325" cy="1"/>
            </a:xfrm>
            <a:prstGeom prst="line">
              <a:avLst/>
            </a:prstGeom>
            <a:noFill/>
            <a:ln w="12600">
              <a:solidFill>
                <a:srgbClr val="000066"/>
              </a:solidFill>
              <a:miter lim="800000"/>
              <a:headEnd/>
              <a:tailEnd/>
            </a:ln>
          </p:spPr>
          <p:txBody>
            <a:bodyPr/>
            <a:lstStyle/>
            <a:p>
              <a:endParaRPr lang="zh-CN" altLang="en-US"/>
            </a:p>
          </p:txBody>
        </p:sp>
        <p:sp>
          <p:nvSpPr>
            <p:cNvPr id="742433" name="Line 60"/>
            <p:cNvSpPr>
              <a:spLocks noChangeShapeType="1"/>
            </p:cNvSpPr>
            <p:nvPr/>
          </p:nvSpPr>
          <p:spPr bwMode="auto">
            <a:xfrm>
              <a:off x="3021" y="2845"/>
              <a:ext cx="1325" cy="1"/>
            </a:xfrm>
            <a:prstGeom prst="line">
              <a:avLst/>
            </a:prstGeom>
            <a:noFill/>
            <a:ln w="12600">
              <a:solidFill>
                <a:srgbClr val="000066"/>
              </a:solidFill>
              <a:miter lim="800000"/>
              <a:headEnd/>
              <a:tailEnd/>
            </a:ln>
          </p:spPr>
          <p:txBody>
            <a:bodyPr/>
            <a:lstStyle/>
            <a:p>
              <a:endParaRPr lang="zh-CN" altLang="en-US"/>
            </a:p>
          </p:txBody>
        </p:sp>
        <p:sp>
          <p:nvSpPr>
            <p:cNvPr id="742434" name="Line 61"/>
            <p:cNvSpPr>
              <a:spLocks noChangeShapeType="1"/>
            </p:cNvSpPr>
            <p:nvPr/>
          </p:nvSpPr>
          <p:spPr bwMode="auto">
            <a:xfrm>
              <a:off x="3021" y="3036"/>
              <a:ext cx="1325" cy="1"/>
            </a:xfrm>
            <a:prstGeom prst="line">
              <a:avLst/>
            </a:prstGeom>
            <a:noFill/>
            <a:ln w="12600">
              <a:solidFill>
                <a:srgbClr val="000066"/>
              </a:solidFill>
              <a:miter lim="800000"/>
              <a:headEnd/>
              <a:tailEnd/>
            </a:ln>
          </p:spPr>
          <p:txBody>
            <a:bodyPr/>
            <a:lstStyle/>
            <a:p>
              <a:endParaRPr lang="zh-CN" altLang="en-US"/>
            </a:p>
          </p:txBody>
        </p:sp>
        <p:sp>
          <p:nvSpPr>
            <p:cNvPr id="742435" name="Line 62"/>
            <p:cNvSpPr>
              <a:spLocks noChangeShapeType="1"/>
            </p:cNvSpPr>
            <p:nvPr/>
          </p:nvSpPr>
          <p:spPr bwMode="auto">
            <a:xfrm>
              <a:off x="3021" y="3230"/>
              <a:ext cx="1325" cy="1"/>
            </a:xfrm>
            <a:prstGeom prst="line">
              <a:avLst/>
            </a:prstGeom>
            <a:noFill/>
            <a:ln w="12600">
              <a:solidFill>
                <a:srgbClr val="000066"/>
              </a:solidFill>
              <a:miter lim="800000"/>
              <a:headEnd/>
              <a:tailEnd/>
            </a:ln>
          </p:spPr>
          <p:txBody>
            <a:bodyPr/>
            <a:lstStyle/>
            <a:p>
              <a:endParaRPr lang="zh-CN" altLang="en-US"/>
            </a:p>
          </p:txBody>
        </p:sp>
        <p:sp>
          <p:nvSpPr>
            <p:cNvPr id="742436" name="Line 63"/>
            <p:cNvSpPr>
              <a:spLocks noChangeShapeType="1"/>
            </p:cNvSpPr>
            <p:nvPr/>
          </p:nvSpPr>
          <p:spPr bwMode="auto">
            <a:xfrm>
              <a:off x="3021" y="3417"/>
              <a:ext cx="1325" cy="1"/>
            </a:xfrm>
            <a:prstGeom prst="line">
              <a:avLst/>
            </a:prstGeom>
            <a:noFill/>
            <a:ln w="12600">
              <a:solidFill>
                <a:srgbClr val="000066"/>
              </a:solidFill>
              <a:miter lim="800000"/>
              <a:headEnd/>
              <a:tailEnd/>
            </a:ln>
          </p:spPr>
          <p:txBody>
            <a:bodyPr/>
            <a:lstStyle/>
            <a:p>
              <a:endParaRPr lang="zh-CN" altLang="en-US"/>
            </a:p>
          </p:txBody>
        </p:sp>
        <p:sp>
          <p:nvSpPr>
            <p:cNvPr id="742437" name="Line 64"/>
            <p:cNvSpPr>
              <a:spLocks noChangeShapeType="1"/>
            </p:cNvSpPr>
            <p:nvPr/>
          </p:nvSpPr>
          <p:spPr bwMode="auto">
            <a:xfrm>
              <a:off x="3021" y="3617"/>
              <a:ext cx="1325" cy="1"/>
            </a:xfrm>
            <a:prstGeom prst="line">
              <a:avLst/>
            </a:prstGeom>
            <a:noFill/>
            <a:ln w="12600">
              <a:solidFill>
                <a:srgbClr val="000066"/>
              </a:solidFill>
              <a:miter lim="800000"/>
              <a:headEnd/>
              <a:tailEnd/>
            </a:ln>
          </p:spPr>
          <p:txBody>
            <a:bodyPr/>
            <a:lstStyle/>
            <a:p>
              <a:endParaRPr lang="zh-CN" altLang="en-US"/>
            </a:p>
          </p:txBody>
        </p:sp>
        <p:sp>
          <p:nvSpPr>
            <p:cNvPr id="742438" name="Line 65"/>
            <p:cNvSpPr>
              <a:spLocks noChangeShapeType="1"/>
            </p:cNvSpPr>
            <p:nvPr/>
          </p:nvSpPr>
          <p:spPr bwMode="auto">
            <a:xfrm>
              <a:off x="3021" y="3810"/>
              <a:ext cx="1325" cy="1"/>
            </a:xfrm>
            <a:prstGeom prst="line">
              <a:avLst/>
            </a:prstGeom>
            <a:noFill/>
            <a:ln w="12600">
              <a:solidFill>
                <a:srgbClr val="000066"/>
              </a:solidFill>
              <a:miter lim="800000"/>
              <a:headEnd/>
              <a:tailEnd/>
            </a:ln>
          </p:spPr>
          <p:txBody>
            <a:bodyPr/>
            <a:lstStyle/>
            <a:p>
              <a:endParaRPr lang="zh-CN" altLang="en-US"/>
            </a:p>
          </p:txBody>
        </p:sp>
        <p:sp>
          <p:nvSpPr>
            <p:cNvPr id="742439" name="Line 68"/>
            <p:cNvSpPr>
              <a:spLocks noChangeShapeType="1"/>
            </p:cNvSpPr>
            <p:nvPr/>
          </p:nvSpPr>
          <p:spPr bwMode="auto">
            <a:xfrm>
              <a:off x="3458" y="2263"/>
              <a:ext cx="1" cy="1741"/>
            </a:xfrm>
            <a:prstGeom prst="line">
              <a:avLst/>
            </a:prstGeom>
            <a:noFill/>
            <a:ln w="12600">
              <a:solidFill>
                <a:srgbClr val="000066"/>
              </a:solidFill>
              <a:miter lim="800000"/>
              <a:headEnd/>
              <a:tailEnd/>
            </a:ln>
          </p:spPr>
          <p:txBody>
            <a:bodyPr/>
            <a:lstStyle/>
            <a:p>
              <a:endParaRPr lang="zh-CN" altLang="en-US"/>
            </a:p>
          </p:txBody>
        </p:sp>
        <p:sp>
          <p:nvSpPr>
            <p:cNvPr id="742440" name="Line 69"/>
            <p:cNvSpPr>
              <a:spLocks noChangeShapeType="1"/>
            </p:cNvSpPr>
            <p:nvPr/>
          </p:nvSpPr>
          <p:spPr bwMode="auto">
            <a:xfrm>
              <a:off x="3894" y="2263"/>
              <a:ext cx="1" cy="1741"/>
            </a:xfrm>
            <a:prstGeom prst="line">
              <a:avLst/>
            </a:prstGeom>
            <a:noFill/>
            <a:ln w="12600">
              <a:solidFill>
                <a:srgbClr val="000066"/>
              </a:solidFill>
              <a:miter lim="800000"/>
              <a:headEnd/>
              <a:tailEnd/>
            </a:ln>
          </p:spPr>
          <p:txBody>
            <a:bodyPr/>
            <a:lstStyle/>
            <a:p>
              <a:endParaRPr lang="zh-CN" altLang="en-US"/>
            </a:p>
          </p:txBody>
        </p:sp>
        <p:sp>
          <p:nvSpPr>
            <p:cNvPr id="742441" name="Line 72"/>
            <p:cNvSpPr>
              <a:spLocks noChangeShapeType="1"/>
            </p:cNvSpPr>
            <p:nvPr/>
          </p:nvSpPr>
          <p:spPr bwMode="auto">
            <a:xfrm>
              <a:off x="3021" y="2263"/>
              <a:ext cx="1325" cy="1"/>
            </a:xfrm>
            <a:prstGeom prst="line">
              <a:avLst/>
            </a:prstGeom>
            <a:noFill/>
            <a:ln w="12700">
              <a:solidFill>
                <a:srgbClr val="000066"/>
              </a:solidFill>
              <a:miter lim="800000"/>
              <a:headEnd/>
              <a:tailEnd/>
            </a:ln>
          </p:spPr>
          <p:txBody>
            <a:bodyPr/>
            <a:lstStyle/>
            <a:p>
              <a:endParaRPr lang="zh-CN" altLang="en-US"/>
            </a:p>
          </p:txBody>
        </p:sp>
        <p:sp>
          <p:nvSpPr>
            <p:cNvPr id="742442" name="Line 73"/>
            <p:cNvSpPr>
              <a:spLocks noChangeShapeType="1"/>
            </p:cNvSpPr>
            <p:nvPr/>
          </p:nvSpPr>
          <p:spPr bwMode="auto">
            <a:xfrm>
              <a:off x="4335" y="2263"/>
              <a:ext cx="1" cy="1741"/>
            </a:xfrm>
            <a:prstGeom prst="line">
              <a:avLst/>
            </a:prstGeom>
            <a:noFill/>
            <a:ln w="12700">
              <a:solidFill>
                <a:srgbClr val="000066"/>
              </a:solidFill>
              <a:miter lim="800000"/>
              <a:headEnd/>
              <a:tailEnd/>
            </a:ln>
          </p:spPr>
          <p:txBody>
            <a:bodyPr/>
            <a:lstStyle/>
            <a:p>
              <a:endParaRPr lang="zh-CN" altLang="en-US"/>
            </a:p>
          </p:txBody>
        </p:sp>
        <p:sp>
          <p:nvSpPr>
            <p:cNvPr id="742443" name="Line 74"/>
            <p:cNvSpPr>
              <a:spLocks noChangeShapeType="1"/>
            </p:cNvSpPr>
            <p:nvPr/>
          </p:nvSpPr>
          <p:spPr bwMode="auto">
            <a:xfrm>
              <a:off x="3021" y="4004"/>
              <a:ext cx="1325" cy="1"/>
            </a:xfrm>
            <a:prstGeom prst="line">
              <a:avLst/>
            </a:prstGeom>
            <a:noFill/>
            <a:ln w="12700">
              <a:solidFill>
                <a:srgbClr val="000066"/>
              </a:solidFill>
              <a:miter lim="800000"/>
              <a:headEnd/>
              <a:tailEnd/>
            </a:ln>
          </p:spPr>
          <p:txBody>
            <a:bodyPr/>
            <a:lstStyle/>
            <a:p>
              <a:endParaRPr lang="zh-CN" altLang="en-US"/>
            </a:p>
          </p:txBody>
        </p:sp>
        <p:sp>
          <p:nvSpPr>
            <p:cNvPr id="742444" name="Line 73"/>
            <p:cNvSpPr>
              <a:spLocks noChangeShapeType="1"/>
            </p:cNvSpPr>
            <p:nvPr/>
          </p:nvSpPr>
          <p:spPr bwMode="auto">
            <a:xfrm>
              <a:off x="3021" y="2268"/>
              <a:ext cx="1" cy="1741"/>
            </a:xfrm>
            <a:prstGeom prst="line">
              <a:avLst/>
            </a:prstGeom>
            <a:noFill/>
            <a:ln w="12700">
              <a:solidFill>
                <a:srgbClr val="000066"/>
              </a:solidFill>
              <a:miter lim="800000"/>
              <a:headEnd/>
              <a:tailEnd/>
            </a:ln>
          </p:spPr>
          <p:txBody>
            <a:bodyPr/>
            <a:lstStyle/>
            <a:p>
              <a:endParaRPr lang="zh-CN" altLang="en-US"/>
            </a:p>
          </p:txBody>
        </p:sp>
      </p:grpSp>
      <p:grpSp>
        <p:nvGrpSpPr>
          <p:cNvPr id="742487" name="Group 87"/>
          <p:cNvGrpSpPr>
            <a:grpSpLocks/>
          </p:cNvGrpSpPr>
          <p:nvPr/>
        </p:nvGrpSpPr>
        <p:grpSpPr bwMode="auto">
          <a:xfrm>
            <a:off x="3284538" y="679450"/>
            <a:ext cx="2825750" cy="2659063"/>
            <a:chOff x="1245" y="2257"/>
            <a:chExt cx="1314" cy="1757"/>
          </a:xfrm>
        </p:grpSpPr>
        <p:sp>
          <p:nvSpPr>
            <p:cNvPr id="742445" name="Rectangle 7"/>
            <p:cNvSpPr>
              <a:spLocks noChangeArrowheads="1"/>
            </p:cNvSpPr>
            <p:nvPr/>
          </p:nvSpPr>
          <p:spPr bwMode="auto">
            <a:xfrm>
              <a:off x="211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6" name="Rectangle 8"/>
            <p:cNvSpPr>
              <a:spLocks noChangeArrowheads="1"/>
            </p:cNvSpPr>
            <p:nvPr/>
          </p:nvSpPr>
          <p:spPr bwMode="auto">
            <a:xfrm>
              <a:off x="1682"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47" name="Rectangle 9"/>
            <p:cNvSpPr>
              <a:spLocks noChangeArrowheads="1"/>
            </p:cNvSpPr>
            <p:nvPr/>
          </p:nvSpPr>
          <p:spPr bwMode="auto">
            <a:xfrm>
              <a:off x="1245"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007</a:t>
              </a:r>
            </a:p>
          </p:txBody>
        </p:sp>
        <p:sp>
          <p:nvSpPr>
            <p:cNvPr id="742448" name="Rectangle 13"/>
            <p:cNvSpPr>
              <a:spLocks noChangeArrowheads="1"/>
            </p:cNvSpPr>
            <p:nvPr/>
          </p:nvSpPr>
          <p:spPr bwMode="auto">
            <a:xfrm>
              <a:off x="211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9" name="Rectangle 14"/>
            <p:cNvSpPr>
              <a:spLocks noChangeArrowheads="1"/>
            </p:cNvSpPr>
            <p:nvPr/>
          </p:nvSpPr>
          <p:spPr bwMode="auto">
            <a:xfrm>
              <a:off x="1682"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0" name="Rectangle 15"/>
            <p:cNvSpPr>
              <a:spLocks noChangeArrowheads="1"/>
            </p:cNvSpPr>
            <p:nvPr/>
          </p:nvSpPr>
          <p:spPr bwMode="auto">
            <a:xfrm>
              <a:off x="1245"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006</a:t>
              </a:r>
            </a:p>
          </p:txBody>
        </p:sp>
        <p:sp>
          <p:nvSpPr>
            <p:cNvPr id="742451" name="Rectangle 19"/>
            <p:cNvSpPr>
              <a:spLocks noChangeArrowheads="1"/>
            </p:cNvSpPr>
            <p:nvPr/>
          </p:nvSpPr>
          <p:spPr bwMode="auto">
            <a:xfrm>
              <a:off x="211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2" name="Rectangle 20"/>
            <p:cNvSpPr>
              <a:spLocks noChangeArrowheads="1"/>
            </p:cNvSpPr>
            <p:nvPr/>
          </p:nvSpPr>
          <p:spPr bwMode="auto">
            <a:xfrm>
              <a:off x="1682"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2453" name="Rectangle 21"/>
            <p:cNvSpPr>
              <a:spLocks noChangeArrowheads="1"/>
            </p:cNvSpPr>
            <p:nvPr/>
          </p:nvSpPr>
          <p:spPr bwMode="auto">
            <a:xfrm>
              <a:off x="1245"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005</a:t>
              </a:r>
            </a:p>
          </p:txBody>
        </p:sp>
        <p:sp>
          <p:nvSpPr>
            <p:cNvPr id="742454" name="Rectangle 25"/>
            <p:cNvSpPr>
              <a:spLocks noChangeArrowheads="1"/>
            </p:cNvSpPr>
            <p:nvPr/>
          </p:nvSpPr>
          <p:spPr bwMode="auto">
            <a:xfrm>
              <a:off x="211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55" name="Rectangle 26"/>
            <p:cNvSpPr>
              <a:spLocks noChangeArrowheads="1"/>
            </p:cNvSpPr>
            <p:nvPr/>
          </p:nvSpPr>
          <p:spPr bwMode="auto">
            <a:xfrm>
              <a:off x="1682"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6" name="Rectangle 27"/>
            <p:cNvSpPr>
              <a:spLocks noChangeArrowheads="1"/>
            </p:cNvSpPr>
            <p:nvPr/>
          </p:nvSpPr>
          <p:spPr bwMode="auto">
            <a:xfrm>
              <a:off x="1245"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004</a:t>
              </a:r>
            </a:p>
          </p:txBody>
        </p:sp>
        <p:sp>
          <p:nvSpPr>
            <p:cNvPr id="742457" name="Rectangle 31"/>
            <p:cNvSpPr>
              <a:spLocks noChangeArrowheads="1"/>
            </p:cNvSpPr>
            <p:nvPr/>
          </p:nvSpPr>
          <p:spPr bwMode="auto">
            <a:xfrm>
              <a:off x="211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8" name="Rectangle 32"/>
            <p:cNvSpPr>
              <a:spLocks noChangeArrowheads="1"/>
            </p:cNvSpPr>
            <p:nvPr/>
          </p:nvSpPr>
          <p:spPr bwMode="auto">
            <a:xfrm>
              <a:off x="1682"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59" name="Rectangle 33"/>
            <p:cNvSpPr>
              <a:spLocks noChangeArrowheads="1"/>
            </p:cNvSpPr>
            <p:nvPr/>
          </p:nvSpPr>
          <p:spPr bwMode="auto">
            <a:xfrm>
              <a:off x="1245"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003</a:t>
              </a:r>
            </a:p>
          </p:txBody>
        </p:sp>
        <p:sp>
          <p:nvSpPr>
            <p:cNvPr id="742460" name="Rectangle 37"/>
            <p:cNvSpPr>
              <a:spLocks noChangeArrowheads="1"/>
            </p:cNvSpPr>
            <p:nvPr/>
          </p:nvSpPr>
          <p:spPr bwMode="auto">
            <a:xfrm>
              <a:off x="211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1" name="Rectangle 38"/>
            <p:cNvSpPr>
              <a:spLocks noChangeArrowheads="1"/>
            </p:cNvSpPr>
            <p:nvPr/>
          </p:nvSpPr>
          <p:spPr bwMode="auto">
            <a:xfrm>
              <a:off x="1682"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33</a:t>
              </a:r>
            </a:p>
          </p:txBody>
        </p:sp>
        <p:sp>
          <p:nvSpPr>
            <p:cNvPr id="742462" name="Rectangle 39"/>
            <p:cNvSpPr>
              <a:spLocks noChangeArrowheads="1"/>
            </p:cNvSpPr>
            <p:nvPr/>
          </p:nvSpPr>
          <p:spPr bwMode="auto">
            <a:xfrm>
              <a:off x="1245"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002</a:t>
              </a:r>
            </a:p>
          </p:txBody>
        </p:sp>
        <p:sp>
          <p:nvSpPr>
            <p:cNvPr id="742463" name="Rectangle 43"/>
            <p:cNvSpPr>
              <a:spLocks noChangeArrowheads="1"/>
            </p:cNvSpPr>
            <p:nvPr/>
          </p:nvSpPr>
          <p:spPr bwMode="auto">
            <a:xfrm>
              <a:off x="211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64" name="Rectangle 44"/>
            <p:cNvSpPr>
              <a:spLocks noChangeArrowheads="1"/>
            </p:cNvSpPr>
            <p:nvPr/>
          </p:nvSpPr>
          <p:spPr bwMode="auto">
            <a:xfrm>
              <a:off x="1682"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65" name="Rectangle 45"/>
            <p:cNvSpPr>
              <a:spLocks noChangeArrowheads="1"/>
            </p:cNvSpPr>
            <p:nvPr/>
          </p:nvSpPr>
          <p:spPr bwMode="auto">
            <a:xfrm>
              <a:off x="1245"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001</a:t>
              </a:r>
            </a:p>
          </p:txBody>
        </p:sp>
        <p:sp>
          <p:nvSpPr>
            <p:cNvPr id="742466" name="Rectangle 49"/>
            <p:cNvSpPr>
              <a:spLocks noChangeArrowheads="1"/>
            </p:cNvSpPr>
            <p:nvPr/>
          </p:nvSpPr>
          <p:spPr bwMode="auto">
            <a:xfrm>
              <a:off x="211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7" name="Rectangle 50"/>
            <p:cNvSpPr>
              <a:spLocks noChangeArrowheads="1"/>
            </p:cNvSpPr>
            <p:nvPr/>
          </p:nvSpPr>
          <p:spPr bwMode="auto">
            <a:xfrm>
              <a:off x="1682"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28</a:t>
              </a:r>
            </a:p>
          </p:txBody>
        </p:sp>
        <p:sp>
          <p:nvSpPr>
            <p:cNvPr id="742468" name="Rectangle 51"/>
            <p:cNvSpPr>
              <a:spLocks noChangeArrowheads="1"/>
            </p:cNvSpPr>
            <p:nvPr/>
          </p:nvSpPr>
          <p:spPr bwMode="auto">
            <a:xfrm>
              <a:off x="1245"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000</a:t>
              </a:r>
            </a:p>
          </p:txBody>
        </p:sp>
        <p:sp>
          <p:nvSpPr>
            <p:cNvPr id="172"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173"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174"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72" name="Line 58"/>
            <p:cNvSpPr>
              <a:spLocks noChangeShapeType="1"/>
            </p:cNvSpPr>
            <p:nvPr/>
          </p:nvSpPr>
          <p:spPr bwMode="auto">
            <a:xfrm>
              <a:off x="1245" y="2456"/>
              <a:ext cx="1308" cy="1"/>
            </a:xfrm>
            <a:prstGeom prst="line">
              <a:avLst/>
            </a:prstGeom>
            <a:noFill/>
            <a:ln w="12600">
              <a:solidFill>
                <a:srgbClr val="000066"/>
              </a:solidFill>
              <a:miter lim="800000"/>
              <a:headEnd/>
              <a:tailEnd/>
            </a:ln>
          </p:spPr>
          <p:txBody>
            <a:bodyPr/>
            <a:lstStyle/>
            <a:p>
              <a:endParaRPr lang="zh-CN" altLang="en-US"/>
            </a:p>
          </p:txBody>
        </p:sp>
        <p:sp>
          <p:nvSpPr>
            <p:cNvPr id="742473" name="Line 59"/>
            <p:cNvSpPr>
              <a:spLocks noChangeShapeType="1"/>
            </p:cNvSpPr>
            <p:nvPr/>
          </p:nvSpPr>
          <p:spPr bwMode="auto">
            <a:xfrm>
              <a:off x="1245" y="2650"/>
              <a:ext cx="1308" cy="1"/>
            </a:xfrm>
            <a:prstGeom prst="line">
              <a:avLst/>
            </a:prstGeom>
            <a:noFill/>
            <a:ln w="12600">
              <a:solidFill>
                <a:srgbClr val="000066"/>
              </a:solidFill>
              <a:miter lim="800000"/>
              <a:headEnd/>
              <a:tailEnd/>
            </a:ln>
          </p:spPr>
          <p:txBody>
            <a:bodyPr/>
            <a:lstStyle/>
            <a:p>
              <a:endParaRPr lang="zh-CN" altLang="en-US"/>
            </a:p>
          </p:txBody>
        </p:sp>
        <p:sp>
          <p:nvSpPr>
            <p:cNvPr id="742474" name="Line 60"/>
            <p:cNvSpPr>
              <a:spLocks noChangeShapeType="1"/>
            </p:cNvSpPr>
            <p:nvPr/>
          </p:nvSpPr>
          <p:spPr bwMode="auto">
            <a:xfrm>
              <a:off x="1245" y="2845"/>
              <a:ext cx="1308" cy="1"/>
            </a:xfrm>
            <a:prstGeom prst="line">
              <a:avLst/>
            </a:prstGeom>
            <a:noFill/>
            <a:ln w="12600">
              <a:solidFill>
                <a:srgbClr val="000066"/>
              </a:solidFill>
              <a:miter lim="800000"/>
              <a:headEnd/>
              <a:tailEnd/>
            </a:ln>
          </p:spPr>
          <p:txBody>
            <a:bodyPr/>
            <a:lstStyle/>
            <a:p>
              <a:endParaRPr lang="zh-CN" altLang="en-US"/>
            </a:p>
          </p:txBody>
        </p:sp>
        <p:sp>
          <p:nvSpPr>
            <p:cNvPr id="742475" name="Line 61"/>
            <p:cNvSpPr>
              <a:spLocks noChangeShapeType="1"/>
            </p:cNvSpPr>
            <p:nvPr/>
          </p:nvSpPr>
          <p:spPr bwMode="auto">
            <a:xfrm>
              <a:off x="1245" y="3036"/>
              <a:ext cx="1308" cy="1"/>
            </a:xfrm>
            <a:prstGeom prst="line">
              <a:avLst/>
            </a:prstGeom>
            <a:noFill/>
            <a:ln w="12600">
              <a:solidFill>
                <a:srgbClr val="000066"/>
              </a:solidFill>
              <a:miter lim="800000"/>
              <a:headEnd/>
              <a:tailEnd/>
            </a:ln>
          </p:spPr>
          <p:txBody>
            <a:bodyPr/>
            <a:lstStyle/>
            <a:p>
              <a:endParaRPr lang="zh-CN" altLang="en-US"/>
            </a:p>
          </p:txBody>
        </p:sp>
        <p:sp>
          <p:nvSpPr>
            <p:cNvPr id="742476" name="Line 62"/>
            <p:cNvSpPr>
              <a:spLocks noChangeShapeType="1"/>
            </p:cNvSpPr>
            <p:nvPr/>
          </p:nvSpPr>
          <p:spPr bwMode="auto">
            <a:xfrm>
              <a:off x="1245" y="3230"/>
              <a:ext cx="1308" cy="1"/>
            </a:xfrm>
            <a:prstGeom prst="line">
              <a:avLst/>
            </a:prstGeom>
            <a:noFill/>
            <a:ln w="12600">
              <a:solidFill>
                <a:srgbClr val="000066"/>
              </a:solidFill>
              <a:miter lim="800000"/>
              <a:headEnd/>
              <a:tailEnd/>
            </a:ln>
          </p:spPr>
          <p:txBody>
            <a:bodyPr/>
            <a:lstStyle/>
            <a:p>
              <a:endParaRPr lang="zh-CN" altLang="en-US"/>
            </a:p>
          </p:txBody>
        </p:sp>
        <p:sp>
          <p:nvSpPr>
            <p:cNvPr id="742477" name="Line 63"/>
            <p:cNvSpPr>
              <a:spLocks noChangeShapeType="1"/>
            </p:cNvSpPr>
            <p:nvPr/>
          </p:nvSpPr>
          <p:spPr bwMode="auto">
            <a:xfrm>
              <a:off x="1245" y="3426"/>
              <a:ext cx="1308" cy="1"/>
            </a:xfrm>
            <a:prstGeom prst="line">
              <a:avLst/>
            </a:prstGeom>
            <a:noFill/>
            <a:ln w="12600">
              <a:solidFill>
                <a:srgbClr val="000066"/>
              </a:solidFill>
              <a:miter lim="800000"/>
              <a:headEnd/>
              <a:tailEnd/>
            </a:ln>
          </p:spPr>
          <p:txBody>
            <a:bodyPr/>
            <a:lstStyle/>
            <a:p>
              <a:endParaRPr lang="zh-CN" altLang="en-US"/>
            </a:p>
          </p:txBody>
        </p:sp>
        <p:sp>
          <p:nvSpPr>
            <p:cNvPr id="742478" name="Line 64"/>
            <p:cNvSpPr>
              <a:spLocks noChangeShapeType="1"/>
            </p:cNvSpPr>
            <p:nvPr/>
          </p:nvSpPr>
          <p:spPr bwMode="auto">
            <a:xfrm>
              <a:off x="1245" y="3617"/>
              <a:ext cx="1308" cy="1"/>
            </a:xfrm>
            <a:prstGeom prst="line">
              <a:avLst/>
            </a:prstGeom>
            <a:noFill/>
            <a:ln w="12600">
              <a:solidFill>
                <a:srgbClr val="000066"/>
              </a:solidFill>
              <a:miter lim="800000"/>
              <a:headEnd/>
              <a:tailEnd/>
            </a:ln>
          </p:spPr>
          <p:txBody>
            <a:bodyPr/>
            <a:lstStyle/>
            <a:p>
              <a:endParaRPr lang="zh-CN" altLang="en-US"/>
            </a:p>
          </p:txBody>
        </p:sp>
        <p:sp>
          <p:nvSpPr>
            <p:cNvPr id="742479" name="Line 65"/>
            <p:cNvSpPr>
              <a:spLocks noChangeShapeType="1"/>
            </p:cNvSpPr>
            <p:nvPr/>
          </p:nvSpPr>
          <p:spPr bwMode="auto">
            <a:xfrm>
              <a:off x="1245" y="3810"/>
              <a:ext cx="1308" cy="1"/>
            </a:xfrm>
            <a:prstGeom prst="line">
              <a:avLst/>
            </a:prstGeom>
            <a:noFill/>
            <a:ln w="12600">
              <a:solidFill>
                <a:srgbClr val="000066"/>
              </a:solidFill>
              <a:miter lim="800000"/>
              <a:headEnd/>
              <a:tailEnd/>
            </a:ln>
          </p:spPr>
          <p:txBody>
            <a:bodyPr/>
            <a:lstStyle/>
            <a:p>
              <a:endParaRPr lang="zh-CN" altLang="en-US"/>
            </a:p>
          </p:txBody>
        </p:sp>
        <p:sp>
          <p:nvSpPr>
            <p:cNvPr id="742480" name="Line 66"/>
            <p:cNvSpPr>
              <a:spLocks noChangeShapeType="1"/>
            </p:cNvSpPr>
            <p:nvPr/>
          </p:nvSpPr>
          <p:spPr bwMode="auto">
            <a:xfrm>
              <a:off x="1676" y="2263"/>
              <a:ext cx="1" cy="1741"/>
            </a:xfrm>
            <a:prstGeom prst="line">
              <a:avLst/>
            </a:prstGeom>
            <a:noFill/>
            <a:ln w="12600">
              <a:solidFill>
                <a:srgbClr val="000066"/>
              </a:solidFill>
              <a:miter lim="800000"/>
              <a:headEnd/>
              <a:tailEnd/>
            </a:ln>
          </p:spPr>
          <p:txBody>
            <a:bodyPr/>
            <a:lstStyle/>
            <a:p>
              <a:endParaRPr lang="zh-CN" altLang="en-US"/>
            </a:p>
          </p:txBody>
        </p:sp>
        <p:sp>
          <p:nvSpPr>
            <p:cNvPr id="742481" name="Line 67"/>
            <p:cNvSpPr>
              <a:spLocks noChangeShapeType="1"/>
            </p:cNvSpPr>
            <p:nvPr/>
          </p:nvSpPr>
          <p:spPr bwMode="auto">
            <a:xfrm>
              <a:off x="2118" y="2263"/>
              <a:ext cx="1" cy="1741"/>
            </a:xfrm>
            <a:prstGeom prst="line">
              <a:avLst/>
            </a:prstGeom>
            <a:noFill/>
            <a:ln w="12600">
              <a:solidFill>
                <a:srgbClr val="000066"/>
              </a:solidFill>
              <a:miter lim="800000"/>
              <a:headEnd/>
              <a:tailEnd/>
            </a:ln>
          </p:spPr>
          <p:txBody>
            <a:bodyPr/>
            <a:lstStyle/>
            <a:p>
              <a:endParaRPr lang="zh-CN" altLang="en-US"/>
            </a:p>
          </p:txBody>
        </p:sp>
        <p:sp>
          <p:nvSpPr>
            <p:cNvPr id="742482" name="Line 70"/>
            <p:cNvSpPr>
              <a:spLocks noChangeShapeType="1"/>
            </p:cNvSpPr>
            <p:nvPr/>
          </p:nvSpPr>
          <p:spPr bwMode="auto">
            <a:xfrm>
              <a:off x="1245" y="2263"/>
              <a:ext cx="1" cy="1741"/>
            </a:xfrm>
            <a:prstGeom prst="line">
              <a:avLst/>
            </a:prstGeom>
            <a:noFill/>
            <a:ln w="12700">
              <a:solidFill>
                <a:srgbClr val="000066"/>
              </a:solidFill>
              <a:miter lim="800000"/>
              <a:headEnd/>
              <a:tailEnd/>
            </a:ln>
          </p:spPr>
          <p:txBody>
            <a:bodyPr/>
            <a:lstStyle/>
            <a:p>
              <a:endParaRPr lang="zh-CN" altLang="en-US"/>
            </a:p>
          </p:txBody>
        </p:sp>
        <p:sp>
          <p:nvSpPr>
            <p:cNvPr id="742483" name="Line 72"/>
            <p:cNvSpPr>
              <a:spLocks noChangeShapeType="1"/>
            </p:cNvSpPr>
            <p:nvPr/>
          </p:nvSpPr>
          <p:spPr bwMode="auto">
            <a:xfrm>
              <a:off x="1245" y="2263"/>
              <a:ext cx="1308" cy="1"/>
            </a:xfrm>
            <a:prstGeom prst="line">
              <a:avLst/>
            </a:prstGeom>
            <a:noFill/>
            <a:ln w="12700">
              <a:solidFill>
                <a:srgbClr val="000066"/>
              </a:solidFill>
              <a:miter lim="800000"/>
              <a:headEnd/>
              <a:tailEnd/>
            </a:ln>
          </p:spPr>
          <p:txBody>
            <a:bodyPr/>
            <a:lstStyle/>
            <a:p>
              <a:endParaRPr lang="zh-CN" altLang="en-US"/>
            </a:p>
          </p:txBody>
        </p:sp>
        <p:sp>
          <p:nvSpPr>
            <p:cNvPr id="742484" name="Line 74"/>
            <p:cNvSpPr>
              <a:spLocks noChangeShapeType="1"/>
            </p:cNvSpPr>
            <p:nvPr/>
          </p:nvSpPr>
          <p:spPr bwMode="auto">
            <a:xfrm>
              <a:off x="1245" y="4004"/>
              <a:ext cx="1308" cy="1"/>
            </a:xfrm>
            <a:prstGeom prst="line">
              <a:avLst/>
            </a:prstGeom>
            <a:noFill/>
            <a:ln w="12700">
              <a:solidFill>
                <a:srgbClr val="000066"/>
              </a:solidFill>
              <a:miter lim="800000"/>
              <a:headEnd/>
              <a:tailEnd/>
            </a:ln>
          </p:spPr>
          <p:txBody>
            <a:bodyPr/>
            <a:lstStyle/>
            <a:p>
              <a:endParaRPr lang="zh-CN" altLang="en-US"/>
            </a:p>
          </p:txBody>
        </p:sp>
        <p:sp>
          <p:nvSpPr>
            <p:cNvPr id="742485" name="Line 70"/>
            <p:cNvSpPr>
              <a:spLocks noChangeShapeType="1"/>
            </p:cNvSpPr>
            <p:nvPr/>
          </p:nvSpPr>
          <p:spPr bwMode="auto">
            <a:xfrm>
              <a:off x="2558" y="2257"/>
              <a:ext cx="1" cy="1757"/>
            </a:xfrm>
            <a:prstGeom prst="line">
              <a:avLst/>
            </a:prstGeom>
            <a:noFill/>
            <a:ln w="12700">
              <a:solidFill>
                <a:srgbClr val="000066"/>
              </a:solidFill>
              <a:miter lim="800000"/>
              <a:headEnd/>
              <a:tailEnd/>
            </a:ln>
          </p:spPr>
          <p:txBody>
            <a:bodyPr/>
            <a:lstStyle/>
            <a:p>
              <a:endParaRPr lang="zh-CN" altLang="en-US"/>
            </a:p>
          </p:txBody>
        </p:sp>
      </p:grpSp>
      <p:grpSp>
        <p:nvGrpSpPr>
          <p:cNvPr id="742489" name="Group 89"/>
          <p:cNvGrpSpPr>
            <a:grpSpLocks/>
          </p:cNvGrpSpPr>
          <p:nvPr/>
        </p:nvGrpSpPr>
        <p:grpSpPr bwMode="auto">
          <a:xfrm>
            <a:off x="209550" y="4811713"/>
            <a:ext cx="8848725" cy="1903412"/>
            <a:chOff x="337" y="2976"/>
            <a:chExt cx="5137" cy="1025"/>
          </a:xfrm>
        </p:grpSpPr>
        <p:sp>
          <p:nvSpPr>
            <p:cNvPr id="742490" name="Rectangle 60"/>
            <p:cNvSpPr>
              <a:spLocks noChangeArrowheads="1"/>
            </p:cNvSpPr>
            <p:nvPr/>
          </p:nvSpPr>
          <p:spPr bwMode="auto">
            <a:xfrm>
              <a:off x="5079"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91" name="Rectangle 61"/>
            <p:cNvSpPr>
              <a:spLocks noChangeArrowheads="1"/>
            </p:cNvSpPr>
            <p:nvPr/>
          </p:nvSpPr>
          <p:spPr bwMode="auto">
            <a:xfrm>
              <a:off x="4682"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92" name="Rectangle 62"/>
            <p:cNvSpPr>
              <a:spLocks noChangeArrowheads="1"/>
            </p:cNvSpPr>
            <p:nvPr/>
          </p:nvSpPr>
          <p:spPr bwMode="auto">
            <a:xfrm>
              <a:off x="428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93" name="Rectangle 63"/>
            <p:cNvSpPr>
              <a:spLocks noChangeArrowheads="1"/>
            </p:cNvSpPr>
            <p:nvPr/>
          </p:nvSpPr>
          <p:spPr bwMode="auto">
            <a:xfrm>
              <a:off x="389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4" name="Rectangle 64"/>
            <p:cNvSpPr>
              <a:spLocks noChangeArrowheads="1"/>
            </p:cNvSpPr>
            <p:nvPr/>
          </p:nvSpPr>
          <p:spPr bwMode="auto">
            <a:xfrm>
              <a:off x="349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2495" name="Rectangle 65"/>
            <p:cNvSpPr>
              <a:spLocks noChangeArrowheads="1"/>
            </p:cNvSpPr>
            <p:nvPr/>
          </p:nvSpPr>
          <p:spPr bwMode="auto">
            <a:xfrm>
              <a:off x="3103"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496" name="Rectangle 66"/>
            <p:cNvSpPr>
              <a:spLocks noChangeArrowheads="1"/>
            </p:cNvSpPr>
            <p:nvPr/>
          </p:nvSpPr>
          <p:spPr bwMode="auto">
            <a:xfrm>
              <a:off x="2707"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7" name="Rectangle 67"/>
            <p:cNvSpPr>
              <a:spLocks noChangeArrowheads="1"/>
            </p:cNvSpPr>
            <p:nvPr/>
          </p:nvSpPr>
          <p:spPr bwMode="auto">
            <a:xfrm>
              <a:off x="2312"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微软雅黑" pitchFamily="34" charset="-122"/>
                  <a:ea typeface="微软雅黑" pitchFamily="34" charset="-122"/>
                </a:rPr>
                <a:t>0D</a:t>
              </a:r>
            </a:p>
          </p:txBody>
        </p:sp>
        <p:sp>
          <p:nvSpPr>
            <p:cNvPr id="742498" name="Rectangle 68"/>
            <p:cNvSpPr>
              <a:spLocks noChangeArrowheads="1"/>
            </p:cNvSpPr>
            <p:nvPr/>
          </p:nvSpPr>
          <p:spPr bwMode="auto">
            <a:xfrm>
              <a:off x="191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499" name="Rectangle 69"/>
            <p:cNvSpPr>
              <a:spLocks noChangeArrowheads="1"/>
            </p:cNvSpPr>
            <p:nvPr/>
          </p:nvSpPr>
          <p:spPr bwMode="auto">
            <a:xfrm>
              <a:off x="152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0" name="Rectangle 70"/>
            <p:cNvSpPr>
              <a:spLocks noChangeArrowheads="1"/>
            </p:cNvSpPr>
            <p:nvPr/>
          </p:nvSpPr>
          <p:spPr bwMode="auto">
            <a:xfrm>
              <a:off x="112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1" name="Rectangle 71"/>
            <p:cNvSpPr>
              <a:spLocks noChangeArrowheads="1"/>
            </p:cNvSpPr>
            <p:nvPr/>
          </p:nvSpPr>
          <p:spPr bwMode="auto">
            <a:xfrm>
              <a:off x="731"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02" name="Rectangle 72"/>
            <p:cNvSpPr>
              <a:spLocks noChangeArrowheads="1"/>
            </p:cNvSpPr>
            <p:nvPr/>
          </p:nvSpPr>
          <p:spPr bwMode="auto">
            <a:xfrm>
              <a:off x="337"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2503" name="Rectangle 73"/>
            <p:cNvSpPr>
              <a:spLocks noChangeArrowheads="1"/>
            </p:cNvSpPr>
            <p:nvPr/>
          </p:nvSpPr>
          <p:spPr bwMode="auto">
            <a:xfrm>
              <a:off x="5079"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4" name="Rectangle 74"/>
            <p:cNvSpPr>
              <a:spLocks noChangeArrowheads="1"/>
            </p:cNvSpPr>
            <p:nvPr/>
          </p:nvSpPr>
          <p:spPr bwMode="auto">
            <a:xfrm>
              <a:off x="4682"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5" name="Rectangle 75"/>
            <p:cNvSpPr>
              <a:spLocks noChangeArrowheads="1"/>
            </p:cNvSpPr>
            <p:nvPr/>
          </p:nvSpPr>
          <p:spPr bwMode="auto">
            <a:xfrm>
              <a:off x="428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06" name="Rectangle 76"/>
            <p:cNvSpPr>
              <a:spLocks noChangeArrowheads="1"/>
            </p:cNvSpPr>
            <p:nvPr/>
          </p:nvSpPr>
          <p:spPr bwMode="auto">
            <a:xfrm>
              <a:off x="389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7" name="Rectangle 77"/>
            <p:cNvSpPr>
              <a:spLocks noChangeArrowheads="1"/>
            </p:cNvSpPr>
            <p:nvPr/>
          </p:nvSpPr>
          <p:spPr bwMode="auto">
            <a:xfrm>
              <a:off x="349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8" name="Rectangle 78"/>
            <p:cNvSpPr>
              <a:spLocks noChangeArrowheads="1"/>
            </p:cNvSpPr>
            <p:nvPr/>
          </p:nvSpPr>
          <p:spPr bwMode="auto">
            <a:xfrm>
              <a:off x="3103"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06</a:t>
              </a:r>
            </a:p>
          </p:txBody>
        </p:sp>
        <p:sp>
          <p:nvSpPr>
            <p:cNvPr id="742509" name="Rectangle 79"/>
            <p:cNvSpPr>
              <a:spLocks noChangeArrowheads="1"/>
            </p:cNvSpPr>
            <p:nvPr/>
          </p:nvSpPr>
          <p:spPr bwMode="auto">
            <a:xfrm>
              <a:off x="2707"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0" name="Rectangle 80"/>
            <p:cNvSpPr>
              <a:spLocks noChangeArrowheads="1"/>
            </p:cNvSpPr>
            <p:nvPr/>
          </p:nvSpPr>
          <p:spPr bwMode="auto">
            <a:xfrm>
              <a:off x="2312"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1" name="Rectangle 81"/>
            <p:cNvSpPr>
              <a:spLocks noChangeArrowheads="1"/>
            </p:cNvSpPr>
            <p:nvPr/>
          </p:nvSpPr>
          <p:spPr bwMode="auto">
            <a:xfrm>
              <a:off x="191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2512" name="Rectangle 82"/>
            <p:cNvSpPr>
              <a:spLocks noChangeArrowheads="1"/>
            </p:cNvSpPr>
            <p:nvPr/>
          </p:nvSpPr>
          <p:spPr bwMode="auto">
            <a:xfrm>
              <a:off x="152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3" name="Rectangle 83"/>
            <p:cNvSpPr>
              <a:spLocks noChangeArrowheads="1"/>
            </p:cNvSpPr>
            <p:nvPr/>
          </p:nvSpPr>
          <p:spPr bwMode="auto">
            <a:xfrm>
              <a:off x="112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4" name="Rectangle 84"/>
            <p:cNvSpPr>
              <a:spLocks noChangeArrowheads="1"/>
            </p:cNvSpPr>
            <p:nvPr/>
          </p:nvSpPr>
          <p:spPr bwMode="auto">
            <a:xfrm>
              <a:off x="731"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15" name="Rectangle 85"/>
            <p:cNvSpPr>
              <a:spLocks noChangeArrowheads="1"/>
            </p:cNvSpPr>
            <p:nvPr/>
          </p:nvSpPr>
          <p:spPr bwMode="auto">
            <a:xfrm>
              <a:off x="337"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2516" name="Rectangle 86"/>
            <p:cNvSpPr>
              <a:spLocks noChangeArrowheads="1"/>
            </p:cNvSpPr>
            <p:nvPr/>
          </p:nvSpPr>
          <p:spPr bwMode="auto">
            <a:xfrm>
              <a:off x="5079"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7" name="Rectangle 87"/>
            <p:cNvSpPr>
              <a:spLocks noChangeArrowheads="1"/>
            </p:cNvSpPr>
            <p:nvPr/>
          </p:nvSpPr>
          <p:spPr bwMode="auto">
            <a:xfrm>
              <a:off x="4682"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8" name="Rectangle 88"/>
            <p:cNvSpPr>
              <a:spLocks noChangeArrowheads="1"/>
            </p:cNvSpPr>
            <p:nvPr/>
          </p:nvSpPr>
          <p:spPr bwMode="auto">
            <a:xfrm>
              <a:off x="428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519" name="Rectangle 89"/>
            <p:cNvSpPr>
              <a:spLocks noChangeArrowheads="1"/>
            </p:cNvSpPr>
            <p:nvPr/>
          </p:nvSpPr>
          <p:spPr bwMode="auto">
            <a:xfrm>
              <a:off x="389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0" name="Rectangle 90"/>
            <p:cNvSpPr>
              <a:spLocks noChangeArrowheads="1"/>
            </p:cNvSpPr>
            <p:nvPr/>
          </p:nvSpPr>
          <p:spPr bwMode="auto">
            <a:xfrm>
              <a:off x="349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1" name="Rectangle 91"/>
            <p:cNvSpPr>
              <a:spLocks noChangeArrowheads="1"/>
            </p:cNvSpPr>
            <p:nvPr/>
          </p:nvSpPr>
          <p:spPr bwMode="auto">
            <a:xfrm>
              <a:off x="3103"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2522" name="Rectangle 92"/>
            <p:cNvSpPr>
              <a:spLocks noChangeArrowheads="1"/>
            </p:cNvSpPr>
            <p:nvPr/>
          </p:nvSpPr>
          <p:spPr bwMode="auto">
            <a:xfrm>
              <a:off x="2707"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3" name="Rectangle 93"/>
            <p:cNvSpPr>
              <a:spLocks noChangeArrowheads="1"/>
            </p:cNvSpPr>
            <p:nvPr/>
          </p:nvSpPr>
          <p:spPr bwMode="auto">
            <a:xfrm>
              <a:off x="2312"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4" name="Rectangle 94"/>
            <p:cNvSpPr>
              <a:spLocks noChangeArrowheads="1"/>
            </p:cNvSpPr>
            <p:nvPr/>
          </p:nvSpPr>
          <p:spPr bwMode="auto">
            <a:xfrm>
              <a:off x="191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25" name="Rectangle 95"/>
            <p:cNvSpPr>
              <a:spLocks noChangeArrowheads="1"/>
            </p:cNvSpPr>
            <p:nvPr/>
          </p:nvSpPr>
          <p:spPr bwMode="auto">
            <a:xfrm>
              <a:off x="152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26" name="Rectangle 96"/>
            <p:cNvSpPr>
              <a:spLocks noChangeArrowheads="1"/>
            </p:cNvSpPr>
            <p:nvPr/>
          </p:nvSpPr>
          <p:spPr bwMode="auto">
            <a:xfrm>
              <a:off x="112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527" name="Rectangle 97"/>
            <p:cNvSpPr>
              <a:spLocks noChangeArrowheads="1"/>
            </p:cNvSpPr>
            <p:nvPr/>
          </p:nvSpPr>
          <p:spPr bwMode="auto">
            <a:xfrm>
              <a:off x="731"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28" name="Rectangle 98"/>
            <p:cNvSpPr>
              <a:spLocks noChangeArrowheads="1"/>
            </p:cNvSpPr>
            <p:nvPr/>
          </p:nvSpPr>
          <p:spPr bwMode="auto">
            <a:xfrm>
              <a:off x="337"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2529" name="Rectangle 99"/>
            <p:cNvSpPr>
              <a:spLocks noChangeArrowheads="1"/>
            </p:cNvSpPr>
            <p:nvPr/>
          </p:nvSpPr>
          <p:spPr bwMode="auto">
            <a:xfrm>
              <a:off x="5079"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0" name="Rectangle 100"/>
            <p:cNvSpPr>
              <a:spLocks noChangeArrowheads="1"/>
            </p:cNvSpPr>
            <p:nvPr/>
          </p:nvSpPr>
          <p:spPr bwMode="auto">
            <a:xfrm>
              <a:off x="4682"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31" name="Rectangle 101"/>
            <p:cNvSpPr>
              <a:spLocks noChangeArrowheads="1"/>
            </p:cNvSpPr>
            <p:nvPr/>
          </p:nvSpPr>
          <p:spPr bwMode="auto">
            <a:xfrm>
              <a:off x="428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32" name="Rectangle 102"/>
            <p:cNvSpPr>
              <a:spLocks noChangeArrowheads="1"/>
            </p:cNvSpPr>
            <p:nvPr/>
          </p:nvSpPr>
          <p:spPr bwMode="auto">
            <a:xfrm>
              <a:off x="389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3" name="Rectangle 103"/>
            <p:cNvSpPr>
              <a:spLocks noChangeArrowheads="1"/>
            </p:cNvSpPr>
            <p:nvPr/>
          </p:nvSpPr>
          <p:spPr bwMode="auto">
            <a:xfrm>
              <a:off x="349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34" name="Rectangle 104"/>
            <p:cNvSpPr>
              <a:spLocks noChangeArrowheads="1"/>
            </p:cNvSpPr>
            <p:nvPr/>
          </p:nvSpPr>
          <p:spPr bwMode="auto">
            <a:xfrm>
              <a:off x="3103"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2535" name="Rectangle 105"/>
            <p:cNvSpPr>
              <a:spLocks noChangeArrowheads="1"/>
            </p:cNvSpPr>
            <p:nvPr/>
          </p:nvSpPr>
          <p:spPr bwMode="auto">
            <a:xfrm>
              <a:off x="2707"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6" name="Rectangle 106"/>
            <p:cNvSpPr>
              <a:spLocks noChangeArrowheads="1"/>
            </p:cNvSpPr>
            <p:nvPr/>
          </p:nvSpPr>
          <p:spPr bwMode="auto">
            <a:xfrm>
              <a:off x="2312"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537" name="Rectangle 107"/>
            <p:cNvSpPr>
              <a:spLocks noChangeArrowheads="1"/>
            </p:cNvSpPr>
            <p:nvPr/>
          </p:nvSpPr>
          <p:spPr bwMode="auto">
            <a:xfrm>
              <a:off x="191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538" name="Rectangle 108"/>
            <p:cNvSpPr>
              <a:spLocks noChangeArrowheads="1"/>
            </p:cNvSpPr>
            <p:nvPr/>
          </p:nvSpPr>
          <p:spPr bwMode="auto">
            <a:xfrm>
              <a:off x="152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9" name="Rectangle 109"/>
            <p:cNvSpPr>
              <a:spLocks noChangeArrowheads="1"/>
            </p:cNvSpPr>
            <p:nvPr/>
          </p:nvSpPr>
          <p:spPr bwMode="auto">
            <a:xfrm>
              <a:off x="112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40" name="Rectangle 110"/>
            <p:cNvSpPr>
              <a:spLocks noChangeArrowheads="1"/>
            </p:cNvSpPr>
            <p:nvPr/>
          </p:nvSpPr>
          <p:spPr bwMode="auto">
            <a:xfrm>
              <a:off x="731"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41" name="Rectangle 111"/>
            <p:cNvSpPr>
              <a:spLocks noChangeArrowheads="1"/>
            </p:cNvSpPr>
            <p:nvPr/>
          </p:nvSpPr>
          <p:spPr bwMode="auto">
            <a:xfrm>
              <a:off x="337"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5952"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3"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4"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5"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6"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7"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8"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9"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0"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1"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62"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3"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4"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Set</a:t>
              </a:r>
            </a:p>
          </p:txBody>
        </p:sp>
        <p:sp>
          <p:nvSpPr>
            <p:cNvPr id="742555" name="Line 125"/>
            <p:cNvSpPr>
              <a:spLocks noChangeShapeType="1"/>
            </p:cNvSpPr>
            <p:nvPr/>
          </p:nvSpPr>
          <p:spPr bwMode="auto">
            <a:xfrm>
              <a:off x="337" y="3181"/>
              <a:ext cx="5136" cy="1"/>
            </a:xfrm>
            <a:prstGeom prst="line">
              <a:avLst/>
            </a:prstGeom>
            <a:noFill/>
            <a:ln w="12600">
              <a:solidFill>
                <a:srgbClr val="000066"/>
              </a:solidFill>
              <a:miter lim="800000"/>
              <a:headEnd/>
              <a:tailEnd/>
            </a:ln>
          </p:spPr>
          <p:txBody>
            <a:bodyPr/>
            <a:lstStyle/>
            <a:p>
              <a:endParaRPr lang="zh-CN" altLang="en-US"/>
            </a:p>
          </p:txBody>
        </p:sp>
        <p:sp>
          <p:nvSpPr>
            <p:cNvPr id="742556" name="Line 126"/>
            <p:cNvSpPr>
              <a:spLocks noChangeShapeType="1"/>
            </p:cNvSpPr>
            <p:nvPr/>
          </p:nvSpPr>
          <p:spPr bwMode="auto">
            <a:xfrm>
              <a:off x="337" y="3386"/>
              <a:ext cx="5136" cy="1"/>
            </a:xfrm>
            <a:prstGeom prst="line">
              <a:avLst/>
            </a:prstGeom>
            <a:noFill/>
            <a:ln w="12600">
              <a:solidFill>
                <a:srgbClr val="000066"/>
              </a:solidFill>
              <a:miter lim="800000"/>
              <a:headEnd/>
              <a:tailEnd/>
            </a:ln>
          </p:spPr>
          <p:txBody>
            <a:bodyPr/>
            <a:lstStyle/>
            <a:p>
              <a:endParaRPr lang="zh-CN" altLang="en-US"/>
            </a:p>
          </p:txBody>
        </p:sp>
        <p:sp>
          <p:nvSpPr>
            <p:cNvPr id="742557" name="Line 127"/>
            <p:cNvSpPr>
              <a:spLocks noChangeShapeType="1"/>
            </p:cNvSpPr>
            <p:nvPr/>
          </p:nvSpPr>
          <p:spPr bwMode="auto">
            <a:xfrm>
              <a:off x="337" y="3590"/>
              <a:ext cx="5136" cy="1"/>
            </a:xfrm>
            <a:prstGeom prst="line">
              <a:avLst/>
            </a:prstGeom>
            <a:noFill/>
            <a:ln w="12600">
              <a:solidFill>
                <a:srgbClr val="000066"/>
              </a:solidFill>
              <a:miter lim="800000"/>
              <a:headEnd/>
              <a:tailEnd/>
            </a:ln>
          </p:spPr>
          <p:txBody>
            <a:bodyPr/>
            <a:lstStyle/>
            <a:p>
              <a:endParaRPr lang="zh-CN" altLang="en-US"/>
            </a:p>
          </p:txBody>
        </p:sp>
        <p:sp>
          <p:nvSpPr>
            <p:cNvPr id="742558" name="Line 128"/>
            <p:cNvSpPr>
              <a:spLocks noChangeShapeType="1"/>
            </p:cNvSpPr>
            <p:nvPr/>
          </p:nvSpPr>
          <p:spPr bwMode="auto">
            <a:xfrm>
              <a:off x="337" y="3795"/>
              <a:ext cx="5136" cy="1"/>
            </a:xfrm>
            <a:prstGeom prst="line">
              <a:avLst/>
            </a:prstGeom>
            <a:noFill/>
            <a:ln w="12600">
              <a:solidFill>
                <a:srgbClr val="000066"/>
              </a:solidFill>
              <a:miter lim="800000"/>
              <a:headEnd/>
              <a:tailEnd/>
            </a:ln>
          </p:spPr>
          <p:txBody>
            <a:bodyPr/>
            <a:lstStyle/>
            <a:p>
              <a:endParaRPr lang="zh-CN" altLang="en-US"/>
            </a:p>
          </p:txBody>
        </p:sp>
        <p:sp>
          <p:nvSpPr>
            <p:cNvPr id="742559" name="Line 129"/>
            <p:cNvSpPr>
              <a:spLocks noChangeShapeType="1"/>
            </p:cNvSpPr>
            <p:nvPr/>
          </p:nvSpPr>
          <p:spPr bwMode="auto">
            <a:xfrm>
              <a:off x="1128" y="2976"/>
              <a:ext cx="1" cy="1024"/>
            </a:xfrm>
            <a:prstGeom prst="line">
              <a:avLst/>
            </a:prstGeom>
            <a:noFill/>
            <a:ln w="12600">
              <a:solidFill>
                <a:srgbClr val="000066"/>
              </a:solidFill>
              <a:miter lim="800000"/>
              <a:headEnd/>
              <a:tailEnd/>
            </a:ln>
          </p:spPr>
          <p:txBody>
            <a:bodyPr/>
            <a:lstStyle/>
            <a:p>
              <a:endParaRPr lang="zh-CN" altLang="en-US"/>
            </a:p>
          </p:txBody>
        </p:sp>
        <p:sp>
          <p:nvSpPr>
            <p:cNvPr id="742560" name="Line 130"/>
            <p:cNvSpPr>
              <a:spLocks noChangeShapeType="1"/>
            </p:cNvSpPr>
            <p:nvPr/>
          </p:nvSpPr>
          <p:spPr bwMode="auto">
            <a:xfrm>
              <a:off x="1522" y="2976"/>
              <a:ext cx="1" cy="1024"/>
            </a:xfrm>
            <a:prstGeom prst="line">
              <a:avLst/>
            </a:prstGeom>
            <a:noFill/>
            <a:ln w="12600">
              <a:solidFill>
                <a:srgbClr val="000066"/>
              </a:solidFill>
              <a:miter lim="800000"/>
              <a:headEnd/>
              <a:tailEnd/>
            </a:ln>
          </p:spPr>
          <p:txBody>
            <a:bodyPr/>
            <a:lstStyle/>
            <a:p>
              <a:endParaRPr lang="zh-CN" altLang="en-US"/>
            </a:p>
          </p:txBody>
        </p:sp>
        <p:sp>
          <p:nvSpPr>
            <p:cNvPr id="742561" name="Line 131"/>
            <p:cNvSpPr>
              <a:spLocks noChangeShapeType="1"/>
            </p:cNvSpPr>
            <p:nvPr/>
          </p:nvSpPr>
          <p:spPr bwMode="auto">
            <a:xfrm>
              <a:off x="2312" y="2976"/>
              <a:ext cx="1" cy="1024"/>
            </a:xfrm>
            <a:prstGeom prst="line">
              <a:avLst/>
            </a:prstGeom>
            <a:noFill/>
            <a:ln w="12600">
              <a:solidFill>
                <a:srgbClr val="000066"/>
              </a:solidFill>
              <a:miter lim="800000"/>
              <a:headEnd/>
              <a:tailEnd/>
            </a:ln>
          </p:spPr>
          <p:txBody>
            <a:bodyPr/>
            <a:lstStyle/>
            <a:p>
              <a:endParaRPr lang="zh-CN" altLang="en-US"/>
            </a:p>
          </p:txBody>
        </p:sp>
        <p:sp>
          <p:nvSpPr>
            <p:cNvPr id="742562" name="Line 132"/>
            <p:cNvSpPr>
              <a:spLocks noChangeShapeType="1"/>
            </p:cNvSpPr>
            <p:nvPr/>
          </p:nvSpPr>
          <p:spPr bwMode="auto">
            <a:xfrm>
              <a:off x="2707" y="2976"/>
              <a:ext cx="1" cy="1024"/>
            </a:xfrm>
            <a:prstGeom prst="line">
              <a:avLst/>
            </a:prstGeom>
            <a:noFill/>
            <a:ln w="12600">
              <a:solidFill>
                <a:srgbClr val="000066"/>
              </a:solidFill>
              <a:miter lim="800000"/>
              <a:headEnd/>
              <a:tailEnd/>
            </a:ln>
          </p:spPr>
          <p:txBody>
            <a:bodyPr/>
            <a:lstStyle/>
            <a:p>
              <a:endParaRPr lang="zh-CN" altLang="en-US"/>
            </a:p>
          </p:txBody>
        </p:sp>
        <p:sp>
          <p:nvSpPr>
            <p:cNvPr id="742563" name="Line 133"/>
            <p:cNvSpPr>
              <a:spLocks noChangeShapeType="1"/>
            </p:cNvSpPr>
            <p:nvPr/>
          </p:nvSpPr>
          <p:spPr bwMode="auto">
            <a:xfrm>
              <a:off x="3498" y="2976"/>
              <a:ext cx="1" cy="1024"/>
            </a:xfrm>
            <a:prstGeom prst="line">
              <a:avLst/>
            </a:prstGeom>
            <a:noFill/>
            <a:ln w="12600">
              <a:solidFill>
                <a:srgbClr val="000066"/>
              </a:solidFill>
              <a:miter lim="800000"/>
              <a:headEnd/>
              <a:tailEnd/>
            </a:ln>
          </p:spPr>
          <p:txBody>
            <a:bodyPr/>
            <a:lstStyle/>
            <a:p>
              <a:endParaRPr lang="zh-CN" altLang="en-US"/>
            </a:p>
          </p:txBody>
        </p:sp>
        <p:sp>
          <p:nvSpPr>
            <p:cNvPr id="742564" name="Line 134"/>
            <p:cNvSpPr>
              <a:spLocks noChangeShapeType="1"/>
            </p:cNvSpPr>
            <p:nvPr/>
          </p:nvSpPr>
          <p:spPr bwMode="auto">
            <a:xfrm>
              <a:off x="3892" y="2976"/>
              <a:ext cx="1" cy="1024"/>
            </a:xfrm>
            <a:prstGeom prst="line">
              <a:avLst/>
            </a:prstGeom>
            <a:noFill/>
            <a:ln w="12600">
              <a:solidFill>
                <a:srgbClr val="000066"/>
              </a:solidFill>
              <a:miter lim="800000"/>
              <a:headEnd/>
              <a:tailEnd/>
            </a:ln>
          </p:spPr>
          <p:txBody>
            <a:bodyPr/>
            <a:lstStyle/>
            <a:p>
              <a:endParaRPr lang="zh-CN" altLang="en-US"/>
            </a:p>
          </p:txBody>
        </p:sp>
        <p:sp>
          <p:nvSpPr>
            <p:cNvPr id="742565" name="Line 135"/>
            <p:cNvSpPr>
              <a:spLocks noChangeShapeType="1"/>
            </p:cNvSpPr>
            <p:nvPr/>
          </p:nvSpPr>
          <p:spPr bwMode="auto">
            <a:xfrm>
              <a:off x="4682" y="2976"/>
              <a:ext cx="1" cy="1024"/>
            </a:xfrm>
            <a:prstGeom prst="line">
              <a:avLst/>
            </a:prstGeom>
            <a:noFill/>
            <a:ln w="12600">
              <a:solidFill>
                <a:srgbClr val="000066"/>
              </a:solidFill>
              <a:miter lim="800000"/>
              <a:headEnd/>
              <a:tailEnd/>
            </a:ln>
          </p:spPr>
          <p:txBody>
            <a:bodyPr/>
            <a:lstStyle/>
            <a:p>
              <a:endParaRPr lang="zh-CN" altLang="en-US"/>
            </a:p>
          </p:txBody>
        </p:sp>
        <p:sp>
          <p:nvSpPr>
            <p:cNvPr id="742566" name="Line 136"/>
            <p:cNvSpPr>
              <a:spLocks noChangeShapeType="1"/>
            </p:cNvSpPr>
            <p:nvPr/>
          </p:nvSpPr>
          <p:spPr bwMode="auto">
            <a:xfrm>
              <a:off x="5079" y="2976"/>
              <a:ext cx="1" cy="1024"/>
            </a:xfrm>
            <a:prstGeom prst="line">
              <a:avLst/>
            </a:prstGeom>
            <a:noFill/>
            <a:ln w="12600">
              <a:solidFill>
                <a:srgbClr val="000066"/>
              </a:solidFill>
              <a:miter lim="800000"/>
              <a:headEnd/>
              <a:tailEnd/>
            </a:ln>
          </p:spPr>
          <p:txBody>
            <a:bodyPr/>
            <a:lstStyle/>
            <a:p>
              <a:endParaRPr lang="zh-CN" altLang="en-US"/>
            </a:p>
          </p:txBody>
        </p:sp>
        <p:sp>
          <p:nvSpPr>
            <p:cNvPr id="742567" name="Line 137"/>
            <p:cNvSpPr>
              <a:spLocks noChangeShapeType="1"/>
            </p:cNvSpPr>
            <p:nvPr/>
          </p:nvSpPr>
          <p:spPr bwMode="auto">
            <a:xfrm>
              <a:off x="731" y="2976"/>
              <a:ext cx="1" cy="1024"/>
            </a:xfrm>
            <a:prstGeom prst="line">
              <a:avLst/>
            </a:prstGeom>
            <a:noFill/>
            <a:ln w="28575">
              <a:solidFill>
                <a:srgbClr val="000066"/>
              </a:solidFill>
              <a:miter lim="800000"/>
              <a:headEnd/>
              <a:tailEnd/>
            </a:ln>
          </p:spPr>
          <p:txBody>
            <a:bodyPr/>
            <a:lstStyle/>
            <a:p>
              <a:endParaRPr lang="zh-CN" altLang="en-US"/>
            </a:p>
          </p:txBody>
        </p:sp>
        <p:sp>
          <p:nvSpPr>
            <p:cNvPr id="742568" name="Line 138"/>
            <p:cNvSpPr>
              <a:spLocks noChangeShapeType="1"/>
            </p:cNvSpPr>
            <p:nvPr/>
          </p:nvSpPr>
          <p:spPr bwMode="auto">
            <a:xfrm>
              <a:off x="1918" y="2976"/>
              <a:ext cx="1" cy="1024"/>
            </a:xfrm>
            <a:prstGeom prst="line">
              <a:avLst/>
            </a:prstGeom>
            <a:noFill/>
            <a:ln w="28575">
              <a:solidFill>
                <a:srgbClr val="000066"/>
              </a:solidFill>
              <a:miter lim="800000"/>
              <a:headEnd/>
              <a:tailEnd/>
            </a:ln>
          </p:spPr>
          <p:txBody>
            <a:bodyPr/>
            <a:lstStyle/>
            <a:p>
              <a:endParaRPr lang="zh-CN" altLang="en-US"/>
            </a:p>
          </p:txBody>
        </p:sp>
        <p:sp>
          <p:nvSpPr>
            <p:cNvPr id="742569" name="Line 139"/>
            <p:cNvSpPr>
              <a:spLocks noChangeShapeType="1"/>
            </p:cNvSpPr>
            <p:nvPr/>
          </p:nvSpPr>
          <p:spPr bwMode="auto">
            <a:xfrm>
              <a:off x="337" y="2976"/>
              <a:ext cx="1" cy="1024"/>
            </a:xfrm>
            <a:prstGeom prst="line">
              <a:avLst/>
            </a:prstGeom>
            <a:noFill/>
            <a:ln w="28575">
              <a:solidFill>
                <a:srgbClr val="000066"/>
              </a:solidFill>
              <a:miter lim="800000"/>
              <a:headEnd/>
              <a:tailEnd/>
            </a:ln>
          </p:spPr>
          <p:txBody>
            <a:bodyPr/>
            <a:lstStyle/>
            <a:p>
              <a:endParaRPr lang="zh-CN" altLang="en-US"/>
            </a:p>
          </p:txBody>
        </p:sp>
        <p:sp>
          <p:nvSpPr>
            <p:cNvPr id="742570" name="Line 140"/>
            <p:cNvSpPr>
              <a:spLocks noChangeShapeType="1"/>
            </p:cNvSpPr>
            <p:nvPr/>
          </p:nvSpPr>
          <p:spPr bwMode="auto">
            <a:xfrm>
              <a:off x="3103" y="2976"/>
              <a:ext cx="1" cy="1024"/>
            </a:xfrm>
            <a:prstGeom prst="line">
              <a:avLst/>
            </a:prstGeom>
            <a:noFill/>
            <a:ln w="28575">
              <a:solidFill>
                <a:srgbClr val="000066"/>
              </a:solidFill>
              <a:miter lim="800000"/>
              <a:headEnd/>
              <a:tailEnd/>
            </a:ln>
          </p:spPr>
          <p:txBody>
            <a:bodyPr/>
            <a:lstStyle/>
            <a:p>
              <a:endParaRPr lang="zh-CN" altLang="en-US"/>
            </a:p>
          </p:txBody>
        </p:sp>
        <p:sp>
          <p:nvSpPr>
            <p:cNvPr id="742571" name="Line 141"/>
            <p:cNvSpPr>
              <a:spLocks noChangeShapeType="1"/>
            </p:cNvSpPr>
            <p:nvPr/>
          </p:nvSpPr>
          <p:spPr bwMode="auto">
            <a:xfrm>
              <a:off x="4288" y="2976"/>
              <a:ext cx="1" cy="1024"/>
            </a:xfrm>
            <a:prstGeom prst="line">
              <a:avLst/>
            </a:prstGeom>
            <a:noFill/>
            <a:ln w="28575">
              <a:solidFill>
                <a:srgbClr val="000066"/>
              </a:solidFill>
              <a:miter lim="800000"/>
              <a:headEnd/>
              <a:tailEnd/>
            </a:ln>
          </p:spPr>
          <p:txBody>
            <a:bodyPr/>
            <a:lstStyle/>
            <a:p>
              <a:endParaRPr lang="zh-CN" altLang="en-US"/>
            </a:p>
          </p:txBody>
        </p:sp>
        <p:sp>
          <p:nvSpPr>
            <p:cNvPr id="742572" name="Line 142"/>
            <p:cNvSpPr>
              <a:spLocks noChangeShapeType="1"/>
            </p:cNvSpPr>
            <p:nvPr/>
          </p:nvSpPr>
          <p:spPr bwMode="auto">
            <a:xfrm>
              <a:off x="337" y="2976"/>
              <a:ext cx="5136" cy="1"/>
            </a:xfrm>
            <a:prstGeom prst="line">
              <a:avLst/>
            </a:prstGeom>
            <a:noFill/>
            <a:ln w="28575">
              <a:solidFill>
                <a:srgbClr val="000066"/>
              </a:solidFill>
              <a:miter lim="800000"/>
              <a:headEnd/>
              <a:tailEnd/>
            </a:ln>
          </p:spPr>
          <p:txBody>
            <a:bodyPr/>
            <a:lstStyle/>
            <a:p>
              <a:endParaRPr lang="zh-CN" altLang="en-US"/>
            </a:p>
          </p:txBody>
        </p:sp>
        <p:sp>
          <p:nvSpPr>
            <p:cNvPr id="742573" name="Line 143"/>
            <p:cNvSpPr>
              <a:spLocks noChangeShapeType="1"/>
            </p:cNvSpPr>
            <p:nvPr/>
          </p:nvSpPr>
          <p:spPr bwMode="auto">
            <a:xfrm>
              <a:off x="5473" y="2976"/>
              <a:ext cx="1" cy="1024"/>
            </a:xfrm>
            <a:prstGeom prst="line">
              <a:avLst/>
            </a:prstGeom>
            <a:noFill/>
            <a:ln w="28575">
              <a:solidFill>
                <a:srgbClr val="000066"/>
              </a:solidFill>
              <a:miter lim="800000"/>
              <a:headEnd/>
              <a:tailEnd/>
            </a:ln>
          </p:spPr>
          <p:txBody>
            <a:bodyPr/>
            <a:lstStyle/>
            <a:p>
              <a:endParaRPr lang="zh-CN" altLang="en-US"/>
            </a:p>
          </p:txBody>
        </p:sp>
        <p:sp>
          <p:nvSpPr>
            <p:cNvPr id="742574" name="Line 144"/>
            <p:cNvSpPr>
              <a:spLocks noChangeShapeType="1"/>
            </p:cNvSpPr>
            <p:nvPr/>
          </p:nvSpPr>
          <p:spPr bwMode="auto">
            <a:xfrm>
              <a:off x="337" y="4000"/>
              <a:ext cx="5136" cy="1"/>
            </a:xfrm>
            <a:prstGeom prst="line">
              <a:avLst/>
            </a:prstGeom>
            <a:noFill/>
            <a:ln w="28575">
              <a:solidFill>
                <a:srgbClr val="000066"/>
              </a:solidFill>
              <a:miter lim="800000"/>
              <a:headEnd/>
              <a:tailEnd/>
            </a:ln>
          </p:spPr>
          <p:txBody>
            <a:bodyPr/>
            <a:lstStyle/>
            <a:p>
              <a:endParaRPr lang="zh-CN" altLang="en-US"/>
            </a:p>
          </p:txBody>
        </p:sp>
      </p:grpSp>
      <p:sp>
        <p:nvSpPr>
          <p:cNvPr id="742576" name="Rectangle 176"/>
          <p:cNvSpPr>
            <a:spLocks noChangeArrowheads="1"/>
          </p:cNvSpPr>
          <p:nvPr/>
        </p:nvSpPr>
        <p:spPr bwMode="auto">
          <a:xfrm>
            <a:off x="85725" y="2252663"/>
            <a:ext cx="3033713" cy="1006475"/>
          </a:xfrm>
          <a:prstGeom prst="rect">
            <a:avLst/>
          </a:prstGeom>
          <a:noFill/>
          <a:ln w="50800">
            <a:noFill/>
            <a:miter lim="800000"/>
            <a:headEnd/>
            <a:tailEnd/>
          </a:ln>
          <a:effectLst/>
        </p:spPr>
        <p:txBody>
          <a:bodyPr>
            <a:spAutoFit/>
          </a:bodyPr>
          <a:lstStyle/>
          <a:p>
            <a:pPr>
              <a:spcBef>
                <a:spcPct val="35000"/>
              </a:spcBef>
              <a:buSzPct val="100000"/>
            </a:pPr>
            <a:r>
              <a:rPr lang="zh-CN" altLang="en-GB" sz="2000" b="1" dirty="0">
                <a:latin typeface="微软雅黑" pitchFamily="34" charset="-122"/>
                <a:ea typeface="微软雅黑" pitchFamily="34" charset="-122"/>
              </a:rPr>
              <a:t>假定</a:t>
            </a:r>
            <a:r>
              <a:rPr lang="en-GB" altLang="zh-CN" sz="2000" b="1" dirty="0">
                <a:latin typeface="微软雅黑" pitchFamily="34" charset="-122"/>
                <a:ea typeface="微软雅黑" pitchFamily="34" charset="-122"/>
              </a:rPr>
              <a:t>TLB</a:t>
            </a:r>
            <a:r>
              <a:rPr lang="zh-CN" altLang="en-GB" sz="2000" b="1" dirty="0">
                <a:latin typeface="微软雅黑" pitchFamily="34" charset="-122"/>
                <a:ea typeface="微软雅黑" pitchFamily="34" charset="-122"/>
              </a:rPr>
              <a:t>如下：</a:t>
            </a:r>
            <a:r>
              <a:rPr lang="en-GB" altLang="zh-CN" sz="2000" b="1" dirty="0">
                <a:solidFill>
                  <a:schemeClr val="accent2"/>
                </a:solidFill>
                <a:latin typeface="微软雅黑" pitchFamily="34" charset="-122"/>
                <a:ea typeface="微软雅黑" pitchFamily="34" charset="-122"/>
              </a:rPr>
              <a:t>16 </a:t>
            </a:r>
            <a:r>
              <a:rPr lang="zh-CN" altLang="en-GB" sz="2000" b="1" dirty="0">
                <a:solidFill>
                  <a:schemeClr val="accent2"/>
                </a:solidFill>
                <a:latin typeface="微软雅黑" pitchFamily="34" charset="-122"/>
                <a:ea typeface="微软雅黑" pitchFamily="34" charset="-122"/>
              </a:rPr>
              <a:t>个</a:t>
            </a:r>
            <a:r>
              <a:rPr lang="en-GB" altLang="zh-CN" sz="2000" b="1" dirty="0">
                <a:solidFill>
                  <a:schemeClr val="accent2"/>
                </a:solidFill>
                <a:latin typeface="微软雅黑" pitchFamily="34" charset="-122"/>
                <a:ea typeface="微软雅黑" pitchFamily="34" charset="-122"/>
              </a:rPr>
              <a:t>TLB</a:t>
            </a:r>
            <a:r>
              <a:rPr lang="zh-CN" altLang="en-GB" sz="2000" b="1" dirty="0">
                <a:solidFill>
                  <a:schemeClr val="accent2"/>
                </a:solidFill>
                <a:latin typeface="微软雅黑" pitchFamily="34" charset="-122"/>
                <a:ea typeface="微软雅黑" pitchFamily="34" charset="-122"/>
              </a:rPr>
              <a:t>项，</a:t>
            </a:r>
            <a:r>
              <a:rPr lang="en-GB" altLang="zh-CN" sz="2000" b="1" dirty="0">
                <a:solidFill>
                  <a:schemeClr val="accent2"/>
                </a:solidFill>
                <a:latin typeface="微软雅黑" pitchFamily="34" charset="-122"/>
                <a:ea typeface="微软雅黑" pitchFamily="34" charset="-122"/>
              </a:rPr>
              <a:t>4</a:t>
            </a:r>
            <a:r>
              <a:rPr lang="zh-CN" altLang="en-GB" sz="2000" b="1" dirty="0">
                <a:solidFill>
                  <a:schemeClr val="accent2"/>
                </a:solidFill>
                <a:latin typeface="微软雅黑" pitchFamily="34" charset="-122"/>
                <a:ea typeface="微软雅黑" pitchFamily="34" charset="-122"/>
              </a:rPr>
              <a:t>路组相联，则</a:t>
            </a:r>
            <a:r>
              <a:rPr lang="en-GB" altLang="zh-CN" sz="2000" b="1" dirty="0">
                <a:solidFill>
                  <a:schemeClr val="accent2"/>
                </a:solidFill>
                <a:latin typeface="微软雅黑" pitchFamily="34" charset="-122"/>
                <a:ea typeface="微软雅黑" pitchFamily="34" charset="-122"/>
              </a:rPr>
              <a:t>TLBT</a:t>
            </a:r>
            <a:r>
              <a:rPr lang="zh-CN" altLang="en-GB" sz="2000" b="1" dirty="0">
                <a:solidFill>
                  <a:schemeClr val="accent2"/>
                </a:solidFill>
                <a:latin typeface="微软雅黑" pitchFamily="34" charset="-122"/>
                <a:ea typeface="微软雅黑" pitchFamily="34" charset="-122"/>
              </a:rPr>
              <a:t>和</a:t>
            </a:r>
            <a:r>
              <a:rPr lang="en-GB" altLang="zh-CN" sz="2000" b="1" dirty="0">
                <a:solidFill>
                  <a:schemeClr val="accent2"/>
                </a:solidFill>
                <a:latin typeface="微软雅黑" pitchFamily="34" charset="-122"/>
                <a:ea typeface="微软雅黑" pitchFamily="34" charset="-122"/>
              </a:rPr>
              <a:t>TLBI</a:t>
            </a:r>
            <a:r>
              <a:rPr lang="zh-CN" altLang="en-GB" sz="2000" b="1" dirty="0">
                <a:solidFill>
                  <a:schemeClr val="accent2"/>
                </a:solidFill>
                <a:latin typeface="微软雅黑" pitchFamily="34" charset="-122"/>
                <a:ea typeface="微软雅黑" pitchFamily="34" charset="-122"/>
              </a:rPr>
              <a:t>各占几位？</a:t>
            </a:r>
            <a:endParaRPr lang="zh-CN" altLang="en-GB" sz="2000" b="1" dirty="0">
              <a:solidFill>
                <a:srgbClr val="D10F0F"/>
              </a:solidFill>
              <a:latin typeface="微软雅黑" pitchFamily="34" charset="-122"/>
              <a:ea typeface="微软雅黑" pitchFamily="34" charset="-122"/>
            </a:endParaRPr>
          </a:p>
        </p:txBody>
      </p:sp>
      <p:sp>
        <p:nvSpPr>
          <p:cNvPr id="742618" name="Rectangle 218"/>
          <p:cNvSpPr>
            <a:spLocks noChangeArrowheads="1"/>
          </p:cNvSpPr>
          <p:nvPr/>
        </p:nvSpPr>
        <p:spPr bwMode="auto">
          <a:xfrm>
            <a:off x="185738" y="1039813"/>
            <a:ext cx="2835275" cy="701675"/>
          </a:xfrm>
          <a:prstGeom prst="rect">
            <a:avLst/>
          </a:prstGeom>
          <a:noFill/>
          <a:ln w="50800">
            <a:noFill/>
            <a:miter lim="800000"/>
            <a:headEnd/>
            <a:tailEnd/>
          </a:ln>
          <a:effectLst/>
        </p:spPr>
        <p:txBody>
          <a:bodyPr>
            <a:spAutoFit/>
          </a:bodyPr>
          <a:lstStyle/>
          <a:p>
            <a:r>
              <a:rPr lang="zh-CN" altLang="en-GB" sz="2000" b="1">
                <a:ea typeface="微软雅黑" pitchFamily="34" charset="-122"/>
              </a:rPr>
              <a:t>假定部分页表项内容（十六进制表示）如右：</a:t>
            </a:r>
            <a:endParaRPr lang="zh-CN" altLang="en-US" sz="2000" b="1">
              <a:ea typeface="微软雅黑" pitchFamily="34" charset="-122"/>
            </a:endParaRPr>
          </a:p>
        </p:txBody>
      </p:sp>
      <p:grpSp>
        <p:nvGrpSpPr>
          <p:cNvPr id="742622" name="Group 222"/>
          <p:cNvGrpSpPr>
            <a:grpSpLocks/>
          </p:cNvGrpSpPr>
          <p:nvPr/>
        </p:nvGrpSpPr>
        <p:grpSpPr bwMode="auto">
          <a:xfrm>
            <a:off x="320675" y="3475038"/>
            <a:ext cx="8556625" cy="1214437"/>
            <a:chOff x="202" y="2189"/>
            <a:chExt cx="5390" cy="765"/>
          </a:xfrm>
        </p:grpSpPr>
        <p:grpSp>
          <p:nvGrpSpPr>
            <p:cNvPr id="742620" name="Group 220"/>
            <p:cNvGrpSpPr>
              <a:grpSpLocks/>
            </p:cNvGrpSpPr>
            <p:nvPr/>
          </p:nvGrpSpPr>
          <p:grpSpPr bwMode="auto">
            <a:xfrm>
              <a:off x="202" y="2189"/>
              <a:ext cx="5390" cy="765"/>
              <a:chOff x="202" y="2171"/>
              <a:chExt cx="5390" cy="765"/>
            </a:xfrm>
          </p:grpSpPr>
          <p:sp>
            <p:nvSpPr>
              <p:cNvPr id="35846" name="Rectangle 6"/>
              <p:cNvSpPr>
                <a:spLocks noChangeArrowheads="1"/>
              </p:cNvSpPr>
              <p:nvPr/>
            </p:nvSpPr>
            <p:spPr bwMode="auto">
              <a:xfrm>
                <a:off x="20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79" name="Rectangle 7"/>
              <p:cNvSpPr>
                <a:spLocks noChangeArrowheads="1"/>
              </p:cNvSpPr>
              <p:nvPr/>
            </p:nvSpPr>
            <p:spPr bwMode="auto">
              <a:xfrm>
                <a:off x="20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5849" name="Rectangle 9"/>
              <p:cNvSpPr>
                <a:spLocks noChangeArrowheads="1"/>
              </p:cNvSpPr>
              <p:nvPr/>
            </p:nvSpPr>
            <p:spPr bwMode="auto">
              <a:xfrm>
                <a:off x="592"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1" name="Rectangle 10"/>
              <p:cNvSpPr>
                <a:spLocks noChangeArrowheads="1"/>
              </p:cNvSpPr>
              <p:nvPr/>
            </p:nvSpPr>
            <p:spPr bwMode="auto">
              <a:xfrm>
                <a:off x="59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5852" name="Rectangle 12"/>
              <p:cNvSpPr>
                <a:spLocks noChangeArrowheads="1"/>
              </p:cNvSpPr>
              <p:nvPr/>
            </p:nvSpPr>
            <p:spPr bwMode="auto">
              <a:xfrm>
                <a:off x="976"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3" name="Rectangle 13"/>
              <p:cNvSpPr>
                <a:spLocks noChangeArrowheads="1"/>
              </p:cNvSpPr>
              <p:nvPr/>
            </p:nvSpPr>
            <p:spPr bwMode="auto">
              <a:xfrm>
                <a:off x="976"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5855" name="Rectangle 15"/>
              <p:cNvSpPr>
                <a:spLocks noChangeArrowheads="1"/>
              </p:cNvSpPr>
              <p:nvPr/>
            </p:nvSpPr>
            <p:spPr bwMode="auto">
              <a:xfrm>
                <a:off x="1360"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5" name="Rectangle 16"/>
              <p:cNvSpPr>
                <a:spLocks noChangeArrowheads="1"/>
              </p:cNvSpPr>
              <p:nvPr/>
            </p:nvSpPr>
            <p:spPr bwMode="auto">
              <a:xfrm>
                <a:off x="1360" y="2329"/>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5858" name="Rectangle 18"/>
              <p:cNvSpPr>
                <a:spLocks noChangeArrowheads="1"/>
              </p:cNvSpPr>
              <p:nvPr/>
            </p:nvSpPr>
            <p:spPr bwMode="auto">
              <a:xfrm>
                <a:off x="1744"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7" name="Rectangle 19"/>
              <p:cNvSpPr>
                <a:spLocks noChangeArrowheads="1"/>
              </p:cNvSpPr>
              <p:nvPr/>
            </p:nvSpPr>
            <p:spPr bwMode="auto">
              <a:xfrm>
                <a:off x="1744"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5861" name="Rectangle 21"/>
              <p:cNvSpPr>
                <a:spLocks noChangeArrowheads="1"/>
              </p:cNvSpPr>
              <p:nvPr/>
            </p:nvSpPr>
            <p:spPr bwMode="auto">
              <a:xfrm>
                <a:off x="212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9" name="Rectangle 22"/>
              <p:cNvSpPr>
                <a:spLocks noChangeArrowheads="1"/>
              </p:cNvSpPr>
              <p:nvPr/>
            </p:nvSpPr>
            <p:spPr bwMode="auto">
              <a:xfrm>
                <a:off x="212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5864" name="Rectangle 24"/>
              <p:cNvSpPr>
                <a:spLocks noChangeArrowheads="1"/>
              </p:cNvSpPr>
              <p:nvPr/>
            </p:nvSpPr>
            <p:spPr bwMode="auto">
              <a:xfrm>
                <a:off x="2512" y="2530"/>
                <a:ext cx="384"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1" name="Rectangle 25"/>
              <p:cNvSpPr>
                <a:spLocks noChangeArrowheads="1"/>
              </p:cNvSpPr>
              <p:nvPr/>
            </p:nvSpPr>
            <p:spPr bwMode="auto">
              <a:xfrm>
                <a:off x="251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5867" name="Rectangle 27"/>
              <p:cNvSpPr>
                <a:spLocks noChangeArrowheads="1"/>
              </p:cNvSpPr>
              <p:nvPr/>
            </p:nvSpPr>
            <p:spPr bwMode="auto">
              <a:xfrm>
                <a:off x="2896" y="2530"/>
                <a:ext cx="383"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3" name="Rectangle 28"/>
              <p:cNvSpPr>
                <a:spLocks noChangeArrowheads="1"/>
              </p:cNvSpPr>
              <p:nvPr/>
            </p:nvSpPr>
            <p:spPr bwMode="auto">
              <a:xfrm>
                <a:off x="2896" y="2338"/>
                <a:ext cx="383"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5870" name="Rectangle 30"/>
              <p:cNvSpPr>
                <a:spLocks noChangeArrowheads="1"/>
              </p:cNvSpPr>
              <p:nvPr/>
            </p:nvSpPr>
            <p:spPr bwMode="auto">
              <a:xfrm>
                <a:off x="327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5" name="Rectangle 31"/>
              <p:cNvSpPr>
                <a:spLocks noChangeArrowheads="1"/>
              </p:cNvSpPr>
              <p:nvPr/>
            </p:nvSpPr>
            <p:spPr bwMode="auto">
              <a:xfrm>
                <a:off x="327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5873" name="Rectangle 33"/>
              <p:cNvSpPr>
                <a:spLocks noChangeArrowheads="1"/>
              </p:cNvSpPr>
              <p:nvPr/>
            </p:nvSpPr>
            <p:spPr bwMode="auto">
              <a:xfrm>
                <a:off x="3663"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7" name="Rectangle 34"/>
              <p:cNvSpPr>
                <a:spLocks noChangeArrowheads="1"/>
              </p:cNvSpPr>
              <p:nvPr/>
            </p:nvSpPr>
            <p:spPr bwMode="auto">
              <a:xfrm>
                <a:off x="3663"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5876" name="Rectangle 36"/>
              <p:cNvSpPr>
                <a:spLocks noChangeArrowheads="1"/>
              </p:cNvSpPr>
              <p:nvPr/>
            </p:nvSpPr>
            <p:spPr bwMode="auto">
              <a:xfrm>
                <a:off x="4047"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9" name="Rectangle 37"/>
              <p:cNvSpPr>
                <a:spLocks noChangeArrowheads="1"/>
              </p:cNvSpPr>
              <p:nvPr/>
            </p:nvSpPr>
            <p:spPr bwMode="auto">
              <a:xfrm>
                <a:off x="4047"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5879" name="Rectangle 39"/>
              <p:cNvSpPr>
                <a:spLocks noChangeArrowheads="1"/>
              </p:cNvSpPr>
              <p:nvPr/>
            </p:nvSpPr>
            <p:spPr bwMode="auto">
              <a:xfrm>
                <a:off x="4431"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1" name="Rectangle 40"/>
              <p:cNvSpPr>
                <a:spLocks noChangeArrowheads="1"/>
              </p:cNvSpPr>
              <p:nvPr/>
            </p:nvSpPr>
            <p:spPr bwMode="auto">
              <a:xfrm>
                <a:off x="4431"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5882" name="Rectangle 42"/>
              <p:cNvSpPr>
                <a:spLocks noChangeArrowheads="1"/>
              </p:cNvSpPr>
              <p:nvPr/>
            </p:nvSpPr>
            <p:spPr bwMode="auto">
              <a:xfrm>
                <a:off x="4815"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3" name="Rectangle 43"/>
              <p:cNvSpPr>
                <a:spLocks noChangeArrowheads="1"/>
              </p:cNvSpPr>
              <p:nvPr/>
            </p:nvSpPr>
            <p:spPr bwMode="auto">
              <a:xfrm>
                <a:off x="4815"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5885" name="Rectangle 45"/>
              <p:cNvSpPr>
                <a:spLocks noChangeArrowheads="1"/>
              </p:cNvSpPr>
              <p:nvPr/>
            </p:nvSpPr>
            <p:spPr bwMode="auto">
              <a:xfrm>
                <a:off x="519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5" name="Rectangle 46"/>
              <p:cNvSpPr>
                <a:spLocks noChangeArrowheads="1"/>
              </p:cNvSpPr>
              <p:nvPr/>
            </p:nvSpPr>
            <p:spPr bwMode="auto">
              <a:xfrm>
                <a:off x="519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2606" name="Group 47"/>
              <p:cNvGrpSpPr>
                <a:grpSpLocks/>
              </p:cNvGrpSpPr>
              <p:nvPr/>
            </p:nvGrpSpPr>
            <p:grpSpPr bwMode="auto">
              <a:xfrm>
                <a:off x="3288" y="2728"/>
                <a:ext cx="2304" cy="208"/>
                <a:chOff x="3061" y="2140"/>
                <a:chExt cx="1842" cy="208"/>
              </a:xfrm>
            </p:grpSpPr>
            <p:sp>
              <p:nvSpPr>
                <p:cNvPr id="742607"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08" name="Text Box 49"/>
                <p:cNvSpPr txBox="1">
                  <a:spLocks noChangeArrowheads="1"/>
                </p:cNvSpPr>
                <p:nvPr/>
              </p:nvSpPr>
              <p:spPr bwMode="auto">
                <a:xfrm>
                  <a:off x="3768" y="2140"/>
                  <a:ext cx="344" cy="208"/>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VPO</a:t>
                  </a:r>
                </a:p>
              </p:txBody>
            </p:sp>
          </p:grpSp>
          <p:grpSp>
            <p:nvGrpSpPr>
              <p:cNvPr id="742609" name="Group 50"/>
              <p:cNvGrpSpPr>
                <a:grpSpLocks/>
              </p:cNvGrpSpPr>
              <p:nvPr/>
            </p:nvGrpSpPr>
            <p:grpSpPr bwMode="auto">
              <a:xfrm>
                <a:off x="202" y="2728"/>
                <a:ext cx="3086" cy="208"/>
                <a:chOff x="605" y="2135"/>
                <a:chExt cx="2467" cy="208"/>
              </a:xfrm>
            </p:grpSpPr>
            <p:sp>
              <p:nvSpPr>
                <p:cNvPr id="742610"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1" name="Text Box 52"/>
                <p:cNvSpPr txBox="1">
                  <a:spLocks noChangeArrowheads="1"/>
                </p:cNvSpPr>
                <p:nvPr/>
              </p:nvSpPr>
              <p:spPr bwMode="auto">
                <a:xfrm>
                  <a:off x="1543" y="2135"/>
                  <a:ext cx="347" cy="208"/>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VPN</a:t>
                  </a:r>
                </a:p>
              </p:txBody>
            </p:sp>
          </p:grpSp>
          <p:sp>
            <p:nvSpPr>
              <p:cNvPr id="742613" name="Line 54"/>
              <p:cNvSpPr>
                <a:spLocks noChangeShapeType="1"/>
              </p:cNvSpPr>
              <p:nvPr/>
            </p:nvSpPr>
            <p:spPr bwMode="auto">
              <a:xfrm>
                <a:off x="2528" y="2287"/>
                <a:ext cx="781"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4" name="Text Box 55"/>
              <p:cNvSpPr txBox="1">
                <a:spLocks noChangeArrowheads="1"/>
              </p:cNvSpPr>
              <p:nvPr/>
            </p:nvSpPr>
            <p:spPr bwMode="auto">
              <a:xfrm>
                <a:off x="2738" y="2200"/>
                <a:ext cx="315"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TLBI</a:t>
                </a:r>
              </a:p>
            </p:txBody>
          </p:sp>
          <p:sp>
            <p:nvSpPr>
              <p:cNvPr id="742616" name="Line 57"/>
              <p:cNvSpPr>
                <a:spLocks noChangeShapeType="1"/>
              </p:cNvSpPr>
              <p:nvPr/>
            </p:nvSpPr>
            <p:spPr bwMode="auto">
              <a:xfrm>
                <a:off x="208" y="2285"/>
                <a:ext cx="230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7" name="Text Box 58"/>
              <p:cNvSpPr txBox="1">
                <a:spLocks noChangeArrowheads="1"/>
              </p:cNvSpPr>
              <p:nvPr/>
            </p:nvSpPr>
            <p:spPr bwMode="auto">
              <a:xfrm>
                <a:off x="1169" y="2171"/>
                <a:ext cx="577"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TLBT</a:t>
                </a:r>
              </a:p>
            </p:txBody>
          </p:sp>
        </p:grpSp>
        <p:sp>
          <p:nvSpPr>
            <p:cNvPr id="742621" name="Rectangle 221"/>
            <p:cNvSpPr>
              <a:spLocks noChangeArrowheads="1"/>
            </p:cNvSpPr>
            <p:nvPr/>
          </p:nvSpPr>
          <p:spPr bwMode="auto">
            <a:xfrm>
              <a:off x="2514" y="2541"/>
              <a:ext cx="768"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2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25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26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2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5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705" name="Group 209"/>
          <p:cNvGrpSpPr>
            <a:grpSpLocks/>
          </p:cNvGrpSpPr>
          <p:nvPr/>
        </p:nvGrpSpPr>
        <p:grpSpPr bwMode="auto">
          <a:xfrm>
            <a:off x="100013" y="3540125"/>
            <a:ext cx="4343400" cy="3097213"/>
            <a:chOff x="96" y="2568"/>
            <a:chExt cx="2736" cy="1613"/>
          </a:xfrm>
        </p:grpSpPr>
        <p:sp>
          <p:nvSpPr>
            <p:cNvPr id="746539" name="Rectangle 64"/>
            <p:cNvSpPr>
              <a:spLocks noChangeArrowheads="1"/>
            </p:cNvSpPr>
            <p:nvPr/>
          </p:nvSpPr>
          <p:spPr bwMode="auto">
            <a:xfrm>
              <a:off x="2441"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6540" name="Rectangle 65"/>
            <p:cNvSpPr>
              <a:spLocks noChangeArrowheads="1"/>
            </p:cNvSpPr>
            <p:nvPr/>
          </p:nvSpPr>
          <p:spPr bwMode="auto">
            <a:xfrm>
              <a:off x="2051"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DF</a:t>
              </a:r>
            </a:p>
          </p:txBody>
        </p:sp>
        <p:sp>
          <p:nvSpPr>
            <p:cNvPr id="746541" name="Rectangle 66"/>
            <p:cNvSpPr>
              <a:spLocks noChangeArrowheads="1"/>
            </p:cNvSpPr>
            <p:nvPr/>
          </p:nvSpPr>
          <p:spPr bwMode="auto">
            <a:xfrm>
              <a:off x="1660"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C2</a:t>
              </a:r>
            </a:p>
          </p:txBody>
        </p:sp>
        <p:sp>
          <p:nvSpPr>
            <p:cNvPr id="746542" name="Rectangle 67"/>
            <p:cNvSpPr>
              <a:spLocks noChangeArrowheads="1"/>
            </p:cNvSpPr>
            <p:nvPr/>
          </p:nvSpPr>
          <p:spPr bwMode="auto">
            <a:xfrm>
              <a:off x="1268"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43" name="Rectangle 68"/>
            <p:cNvSpPr>
              <a:spLocks noChangeArrowheads="1"/>
            </p:cNvSpPr>
            <p:nvPr/>
          </p:nvSpPr>
          <p:spPr bwMode="auto">
            <a:xfrm>
              <a:off x="877"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44" name="Rectangle 69"/>
            <p:cNvSpPr>
              <a:spLocks noChangeArrowheads="1"/>
            </p:cNvSpPr>
            <p:nvPr/>
          </p:nvSpPr>
          <p:spPr bwMode="auto">
            <a:xfrm>
              <a:off x="487"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545" name="Rectangle 70"/>
            <p:cNvSpPr>
              <a:spLocks noChangeArrowheads="1"/>
            </p:cNvSpPr>
            <p:nvPr/>
          </p:nvSpPr>
          <p:spPr bwMode="auto">
            <a:xfrm>
              <a:off x="96"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7</a:t>
              </a:r>
            </a:p>
          </p:txBody>
        </p:sp>
        <p:sp>
          <p:nvSpPr>
            <p:cNvPr id="746546" name="Rectangle 78"/>
            <p:cNvSpPr>
              <a:spLocks noChangeArrowheads="1"/>
            </p:cNvSpPr>
            <p:nvPr/>
          </p:nvSpPr>
          <p:spPr bwMode="auto">
            <a:xfrm>
              <a:off x="2441"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7" name="Rectangle 79"/>
            <p:cNvSpPr>
              <a:spLocks noChangeArrowheads="1"/>
            </p:cNvSpPr>
            <p:nvPr/>
          </p:nvSpPr>
          <p:spPr bwMode="auto">
            <a:xfrm>
              <a:off x="2051"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8" name="Rectangle 80"/>
            <p:cNvSpPr>
              <a:spLocks noChangeArrowheads="1"/>
            </p:cNvSpPr>
            <p:nvPr/>
          </p:nvSpPr>
          <p:spPr bwMode="auto">
            <a:xfrm>
              <a:off x="1660"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9" name="Rectangle 81"/>
            <p:cNvSpPr>
              <a:spLocks noChangeArrowheads="1"/>
            </p:cNvSpPr>
            <p:nvPr/>
          </p:nvSpPr>
          <p:spPr bwMode="auto">
            <a:xfrm>
              <a:off x="1268"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50" name="Rectangle 82"/>
            <p:cNvSpPr>
              <a:spLocks noChangeArrowheads="1"/>
            </p:cNvSpPr>
            <p:nvPr/>
          </p:nvSpPr>
          <p:spPr bwMode="auto">
            <a:xfrm>
              <a:off x="877"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51" name="Rectangle 83"/>
            <p:cNvSpPr>
              <a:spLocks noChangeArrowheads="1"/>
            </p:cNvSpPr>
            <p:nvPr/>
          </p:nvSpPr>
          <p:spPr bwMode="auto">
            <a:xfrm>
              <a:off x="487"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31</a:t>
              </a:r>
            </a:p>
          </p:txBody>
        </p:sp>
        <p:sp>
          <p:nvSpPr>
            <p:cNvPr id="746552" name="Rectangle 84"/>
            <p:cNvSpPr>
              <a:spLocks noChangeArrowheads="1"/>
            </p:cNvSpPr>
            <p:nvPr/>
          </p:nvSpPr>
          <p:spPr bwMode="auto">
            <a:xfrm>
              <a:off x="96"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6</a:t>
              </a:r>
            </a:p>
          </p:txBody>
        </p:sp>
        <p:sp>
          <p:nvSpPr>
            <p:cNvPr id="746553" name="Rectangle 92"/>
            <p:cNvSpPr>
              <a:spLocks noChangeArrowheads="1"/>
            </p:cNvSpPr>
            <p:nvPr/>
          </p:nvSpPr>
          <p:spPr bwMode="auto">
            <a:xfrm>
              <a:off x="2441"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1D</a:t>
              </a:r>
            </a:p>
          </p:txBody>
        </p:sp>
        <p:sp>
          <p:nvSpPr>
            <p:cNvPr id="746554" name="Rectangle 93"/>
            <p:cNvSpPr>
              <a:spLocks noChangeArrowheads="1"/>
            </p:cNvSpPr>
            <p:nvPr/>
          </p:nvSpPr>
          <p:spPr bwMode="auto">
            <a:xfrm>
              <a:off x="2051"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F0</a:t>
              </a:r>
            </a:p>
          </p:txBody>
        </p:sp>
        <p:sp>
          <p:nvSpPr>
            <p:cNvPr id="746555" name="Rectangle 94"/>
            <p:cNvSpPr>
              <a:spLocks noChangeArrowheads="1"/>
            </p:cNvSpPr>
            <p:nvPr/>
          </p:nvSpPr>
          <p:spPr bwMode="auto">
            <a:xfrm>
              <a:off x="1660"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72</a:t>
              </a:r>
            </a:p>
          </p:txBody>
        </p:sp>
        <p:sp>
          <p:nvSpPr>
            <p:cNvPr id="746556" name="Rectangle 95"/>
            <p:cNvSpPr>
              <a:spLocks noChangeArrowheads="1"/>
            </p:cNvSpPr>
            <p:nvPr/>
          </p:nvSpPr>
          <p:spPr bwMode="auto">
            <a:xfrm>
              <a:off x="1268"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57" name="Rectangle 96"/>
            <p:cNvSpPr>
              <a:spLocks noChangeArrowheads="1"/>
            </p:cNvSpPr>
            <p:nvPr/>
          </p:nvSpPr>
          <p:spPr bwMode="auto">
            <a:xfrm>
              <a:off x="877"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58" name="Rectangle 97"/>
            <p:cNvSpPr>
              <a:spLocks noChangeArrowheads="1"/>
            </p:cNvSpPr>
            <p:nvPr/>
          </p:nvSpPr>
          <p:spPr bwMode="auto">
            <a:xfrm>
              <a:off x="487"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6559" name="Rectangle 98"/>
            <p:cNvSpPr>
              <a:spLocks noChangeArrowheads="1"/>
            </p:cNvSpPr>
            <p:nvPr/>
          </p:nvSpPr>
          <p:spPr bwMode="auto">
            <a:xfrm>
              <a:off x="96"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5</a:t>
              </a:r>
            </a:p>
          </p:txBody>
        </p:sp>
        <p:sp>
          <p:nvSpPr>
            <p:cNvPr id="746560" name="Rectangle 106"/>
            <p:cNvSpPr>
              <a:spLocks noChangeArrowheads="1"/>
            </p:cNvSpPr>
            <p:nvPr/>
          </p:nvSpPr>
          <p:spPr bwMode="auto">
            <a:xfrm>
              <a:off x="2441"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6561" name="Rectangle 107"/>
            <p:cNvSpPr>
              <a:spLocks noChangeArrowheads="1"/>
            </p:cNvSpPr>
            <p:nvPr/>
          </p:nvSpPr>
          <p:spPr bwMode="auto">
            <a:xfrm>
              <a:off x="2051"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8F</a:t>
              </a:r>
            </a:p>
          </p:txBody>
        </p:sp>
        <p:sp>
          <p:nvSpPr>
            <p:cNvPr id="746562" name="Rectangle 108"/>
            <p:cNvSpPr>
              <a:spLocks noChangeArrowheads="1"/>
            </p:cNvSpPr>
            <p:nvPr/>
          </p:nvSpPr>
          <p:spPr bwMode="auto">
            <a:xfrm>
              <a:off x="1660"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6D</a:t>
              </a:r>
            </a:p>
          </p:txBody>
        </p:sp>
        <p:sp>
          <p:nvSpPr>
            <p:cNvPr id="746563" name="Rectangle 109"/>
            <p:cNvSpPr>
              <a:spLocks noChangeArrowheads="1"/>
            </p:cNvSpPr>
            <p:nvPr/>
          </p:nvSpPr>
          <p:spPr bwMode="auto">
            <a:xfrm>
              <a:off x="1268"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43</a:t>
              </a:r>
            </a:p>
          </p:txBody>
        </p:sp>
        <p:sp>
          <p:nvSpPr>
            <p:cNvPr id="746564" name="Rectangle 110"/>
            <p:cNvSpPr>
              <a:spLocks noChangeArrowheads="1"/>
            </p:cNvSpPr>
            <p:nvPr/>
          </p:nvSpPr>
          <p:spPr bwMode="auto">
            <a:xfrm>
              <a:off x="877"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65" name="Rectangle 111"/>
            <p:cNvSpPr>
              <a:spLocks noChangeArrowheads="1"/>
            </p:cNvSpPr>
            <p:nvPr/>
          </p:nvSpPr>
          <p:spPr bwMode="auto">
            <a:xfrm>
              <a:off x="487"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32</a:t>
              </a:r>
            </a:p>
          </p:txBody>
        </p:sp>
        <p:sp>
          <p:nvSpPr>
            <p:cNvPr id="746566" name="Rectangle 112"/>
            <p:cNvSpPr>
              <a:spLocks noChangeArrowheads="1"/>
            </p:cNvSpPr>
            <p:nvPr/>
          </p:nvSpPr>
          <p:spPr bwMode="auto">
            <a:xfrm>
              <a:off x="96"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4</a:t>
              </a:r>
            </a:p>
          </p:txBody>
        </p:sp>
        <p:sp>
          <p:nvSpPr>
            <p:cNvPr id="746567" name="Rectangle 120"/>
            <p:cNvSpPr>
              <a:spLocks noChangeArrowheads="1"/>
            </p:cNvSpPr>
            <p:nvPr/>
          </p:nvSpPr>
          <p:spPr bwMode="auto">
            <a:xfrm>
              <a:off x="2441"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8" name="Rectangle 121"/>
            <p:cNvSpPr>
              <a:spLocks noChangeArrowheads="1"/>
            </p:cNvSpPr>
            <p:nvPr/>
          </p:nvSpPr>
          <p:spPr bwMode="auto">
            <a:xfrm>
              <a:off x="2051"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9" name="Rectangle 122"/>
            <p:cNvSpPr>
              <a:spLocks noChangeArrowheads="1"/>
            </p:cNvSpPr>
            <p:nvPr/>
          </p:nvSpPr>
          <p:spPr bwMode="auto">
            <a:xfrm>
              <a:off x="1660"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0" name="Rectangle 123"/>
            <p:cNvSpPr>
              <a:spLocks noChangeArrowheads="1"/>
            </p:cNvSpPr>
            <p:nvPr/>
          </p:nvSpPr>
          <p:spPr bwMode="auto">
            <a:xfrm>
              <a:off x="1268"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1" name="Rectangle 124"/>
            <p:cNvSpPr>
              <a:spLocks noChangeArrowheads="1"/>
            </p:cNvSpPr>
            <p:nvPr/>
          </p:nvSpPr>
          <p:spPr bwMode="auto">
            <a:xfrm>
              <a:off x="877"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72" name="Rectangle 125"/>
            <p:cNvSpPr>
              <a:spLocks noChangeArrowheads="1"/>
            </p:cNvSpPr>
            <p:nvPr/>
          </p:nvSpPr>
          <p:spPr bwMode="auto">
            <a:xfrm>
              <a:off x="487"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73" name="Rectangle 126"/>
            <p:cNvSpPr>
              <a:spLocks noChangeArrowheads="1"/>
            </p:cNvSpPr>
            <p:nvPr/>
          </p:nvSpPr>
          <p:spPr bwMode="auto">
            <a:xfrm>
              <a:off x="96"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6574" name="Rectangle 134"/>
            <p:cNvSpPr>
              <a:spLocks noChangeArrowheads="1"/>
            </p:cNvSpPr>
            <p:nvPr/>
          </p:nvSpPr>
          <p:spPr bwMode="auto">
            <a:xfrm>
              <a:off x="2441"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6575" name="Rectangle 135"/>
            <p:cNvSpPr>
              <a:spLocks noChangeArrowheads="1"/>
            </p:cNvSpPr>
            <p:nvPr/>
          </p:nvSpPr>
          <p:spPr bwMode="auto">
            <a:xfrm>
              <a:off x="2051"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576" name="Rectangle 136"/>
            <p:cNvSpPr>
              <a:spLocks noChangeArrowheads="1"/>
            </p:cNvSpPr>
            <p:nvPr/>
          </p:nvSpPr>
          <p:spPr bwMode="auto">
            <a:xfrm>
              <a:off x="1660"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6577" name="Rectangle 137"/>
            <p:cNvSpPr>
              <a:spLocks noChangeArrowheads="1"/>
            </p:cNvSpPr>
            <p:nvPr/>
          </p:nvSpPr>
          <p:spPr bwMode="auto">
            <a:xfrm>
              <a:off x="1268"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578" name="Rectangle 138"/>
            <p:cNvSpPr>
              <a:spLocks noChangeArrowheads="1"/>
            </p:cNvSpPr>
            <p:nvPr/>
          </p:nvSpPr>
          <p:spPr bwMode="auto">
            <a:xfrm>
              <a:off x="877"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79" name="Rectangle 139"/>
            <p:cNvSpPr>
              <a:spLocks noChangeArrowheads="1"/>
            </p:cNvSpPr>
            <p:nvPr/>
          </p:nvSpPr>
          <p:spPr bwMode="auto">
            <a:xfrm>
              <a:off x="487"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580" name="Rectangle 140"/>
            <p:cNvSpPr>
              <a:spLocks noChangeArrowheads="1"/>
            </p:cNvSpPr>
            <p:nvPr/>
          </p:nvSpPr>
          <p:spPr bwMode="auto">
            <a:xfrm>
              <a:off x="96"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6581" name="Rectangle 148"/>
            <p:cNvSpPr>
              <a:spLocks noChangeArrowheads="1"/>
            </p:cNvSpPr>
            <p:nvPr/>
          </p:nvSpPr>
          <p:spPr bwMode="auto">
            <a:xfrm>
              <a:off x="2441"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2" name="Rectangle 149"/>
            <p:cNvSpPr>
              <a:spLocks noChangeArrowheads="1"/>
            </p:cNvSpPr>
            <p:nvPr/>
          </p:nvSpPr>
          <p:spPr bwMode="auto">
            <a:xfrm>
              <a:off x="2051"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3" name="Rectangle 150"/>
            <p:cNvSpPr>
              <a:spLocks noChangeArrowheads="1"/>
            </p:cNvSpPr>
            <p:nvPr/>
          </p:nvSpPr>
          <p:spPr bwMode="auto">
            <a:xfrm>
              <a:off x="1660"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4" name="Rectangle 151"/>
            <p:cNvSpPr>
              <a:spLocks noChangeArrowheads="1"/>
            </p:cNvSpPr>
            <p:nvPr/>
          </p:nvSpPr>
          <p:spPr bwMode="auto">
            <a:xfrm>
              <a:off x="1268"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5" name="Rectangle 152"/>
            <p:cNvSpPr>
              <a:spLocks noChangeArrowheads="1"/>
            </p:cNvSpPr>
            <p:nvPr/>
          </p:nvSpPr>
          <p:spPr bwMode="auto">
            <a:xfrm>
              <a:off x="877"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86" name="Rectangle 153"/>
            <p:cNvSpPr>
              <a:spLocks noChangeArrowheads="1"/>
            </p:cNvSpPr>
            <p:nvPr/>
          </p:nvSpPr>
          <p:spPr bwMode="auto">
            <a:xfrm>
              <a:off x="487"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587" name="Rectangle 154"/>
            <p:cNvSpPr>
              <a:spLocks noChangeArrowheads="1"/>
            </p:cNvSpPr>
            <p:nvPr/>
          </p:nvSpPr>
          <p:spPr bwMode="auto">
            <a:xfrm>
              <a:off x="96"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6588" name="Rectangle 162"/>
            <p:cNvSpPr>
              <a:spLocks noChangeArrowheads="1"/>
            </p:cNvSpPr>
            <p:nvPr/>
          </p:nvSpPr>
          <p:spPr bwMode="auto">
            <a:xfrm>
              <a:off x="2441"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89" name="Rectangle 163"/>
            <p:cNvSpPr>
              <a:spLocks noChangeArrowheads="1"/>
            </p:cNvSpPr>
            <p:nvPr/>
          </p:nvSpPr>
          <p:spPr bwMode="auto">
            <a:xfrm>
              <a:off x="2051"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23</a:t>
              </a:r>
            </a:p>
          </p:txBody>
        </p:sp>
        <p:sp>
          <p:nvSpPr>
            <p:cNvPr id="746590" name="Rectangle 164"/>
            <p:cNvSpPr>
              <a:spLocks noChangeArrowheads="1"/>
            </p:cNvSpPr>
            <p:nvPr/>
          </p:nvSpPr>
          <p:spPr bwMode="auto">
            <a:xfrm>
              <a:off x="1660"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91" name="Rectangle 165"/>
            <p:cNvSpPr>
              <a:spLocks noChangeArrowheads="1"/>
            </p:cNvSpPr>
            <p:nvPr/>
          </p:nvSpPr>
          <p:spPr bwMode="auto">
            <a:xfrm>
              <a:off x="1268"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99</a:t>
              </a:r>
            </a:p>
          </p:txBody>
        </p:sp>
        <p:sp>
          <p:nvSpPr>
            <p:cNvPr id="746592" name="Rectangle 166"/>
            <p:cNvSpPr>
              <a:spLocks noChangeArrowheads="1"/>
            </p:cNvSpPr>
            <p:nvPr/>
          </p:nvSpPr>
          <p:spPr bwMode="auto">
            <a:xfrm>
              <a:off x="877"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93" name="Rectangle 167"/>
            <p:cNvSpPr>
              <a:spLocks noChangeArrowheads="1"/>
            </p:cNvSpPr>
            <p:nvPr/>
          </p:nvSpPr>
          <p:spPr bwMode="auto">
            <a:xfrm>
              <a:off x="487"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19</a:t>
              </a:r>
            </a:p>
          </p:txBody>
        </p:sp>
        <p:sp>
          <p:nvSpPr>
            <p:cNvPr id="746594" name="Rectangle 168"/>
            <p:cNvSpPr>
              <a:spLocks noChangeArrowheads="1"/>
            </p:cNvSpPr>
            <p:nvPr/>
          </p:nvSpPr>
          <p:spPr bwMode="auto">
            <a:xfrm>
              <a:off x="96"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7040"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37041"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37042"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37043"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37044"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37045"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7046"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02" name="Line 183"/>
            <p:cNvSpPr>
              <a:spLocks noChangeShapeType="1"/>
            </p:cNvSpPr>
            <p:nvPr/>
          </p:nvSpPr>
          <p:spPr bwMode="auto">
            <a:xfrm>
              <a:off x="96" y="2745"/>
              <a:ext cx="2724" cy="1"/>
            </a:xfrm>
            <a:prstGeom prst="line">
              <a:avLst/>
            </a:prstGeom>
            <a:noFill/>
            <a:ln w="12600">
              <a:solidFill>
                <a:srgbClr val="000066"/>
              </a:solidFill>
              <a:miter lim="800000"/>
              <a:headEnd/>
              <a:tailEnd/>
            </a:ln>
          </p:spPr>
          <p:txBody>
            <a:bodyPr/>
            <a:lstStyle/>
            <a:p>
              <a:endParaRPr lang="zh-CN" altLang="en-US"/>
            </a:p>
          </p:txBody>
        </p:sp>
        <p:sp>
          <p:nvSpPr>
            <p:cNvPr id="746603" name="Line 184"/>
            <p:cNvSpPr>
              <a:spLocks noChangeShapeType="1"/>
            </p:cNvSpPr>
            <p:nvPr/>
          </p:nvSpPr>
          <p:spPr bwMode="auto">
            <a:xfrm>
              <a:off x="96" y="2922"/>
              <a:ext cx="2724" cy="1"/>
            </a:xfrm>
            <a:prstGeom prst="line">
              <a:avLst/>
            </a:prstGeom>
            <a:noFill/>
            <a:ln w="12600">
              <a:solidFill>
                <a:srgbClr val="000066"/>
              </a:solidFill>
              <a:miter lim="800000"/>
              <a:headEnd/>
              <a:tailEnd/>
            </a:ln>
          </p:spPr>
          <p:txBody>
            <a:bodyPr/>
            <a:lstStyle/>
            <a:p>
              <a:endParaRPr lang="zh-CN" altLang="en-US"/>
            </a:p>
          </p:txBody>
        </p:sp>
        <p:sp>
          <p:nvSpPr>
            <p:cNvPr id="746604" name="Line 185"/>
            <p:cNvSpPr>
              <a:spLocks noChangeShapeType="1"/>
            </p:cNvSpPr>
            <p:nvPr/>
          </p:nvSpPr>
          <p:spPr bwMode="auto">
            <a:xfrm>
              <a:off x="96" y="3099"/>
              <a:ext cx="2724" cy="1"/>
            </a:xfrm>
            <a:prstGeom prst="line">
              <a:avLst/>
            </a:prstGeom>
            <a:noFill/>
            <a:ln w="12600">
              <a:solidFill>
                <a:srgbClr val="000066"/>
              </a:solidFill>
              <a:miter lim="800000"/>
              <a:headEnd/>
              <a:tailEnd/>
            </a:ln>
          </p:spPr>
          <p:txBody>
            <a:bodyPr/>
            <a:lstStyle/>
            <a:p>
              <a:endParaRPr lang="zh-CN" altLang="en-US"/>
            </a:p>
          </p:txBody>
        </p:sp>
        <p:sp>
          <p:nvSpPr>
            <p:cNvPr id="746605" name="Line 186"/>
            <p:cNvSpPr>
              <a:spLocks noChangeShapeType="1"/>
            </p:cNvSpPr>
            <p:nvPr/>
          </p:nvSpPr>
          <p:spPr bwMode="auto">
            <a:xfrm>
              <a:off x="96" y="3276"/>
              <a:ext cx="2724" cy="1"/>
            </a:xfrm>
            <a:prstGeom prst="line">
              <a:avLst/>
            </a:prstGeom>
            <a:noFill/>
            <a:ln w="12600">
              <a:solidFill>
                <a:srgbClr val="000066"/>
              </a:solidFill>
              <a:miter lim="800000"/>
              <a:headEnd/>
              <a:tailEnd/>
            </a:ln>
          </p:spPr>
          <p:txBody>
            <a:bodyPr/>
            <a:lstStyle/>
            <a:p>
              <a:endParaRPr lang="zh-CN" altLang="en-US"/>
            </a:p>
          </p:txBody>
        </p:sp>
        <p:sp>
          <p:nvSpPr>
            <p:cNvPr id="746606" name="Line 187"/>
            <p:cNvSpPr>
              <a:spLocks noChangeShapeType="1"/>
            </p:cNvSpPr>
            <p:nvPr/>
          </p:nvSpPr>
          <p:spPr bwMode="auto">
            <a:xfrm>
              <a:off x="96" y="3455"/>
              <a:ext cx="2724" cy="1"/>
            </a:xfrm>
            <a:prstGeom prst="line">
              <a:avLst/>
            </a:prstGeom>
            <a:noFill/>
            <a:ln w="12600">
              <a:solidFill>
                <a:srgbClr val="000066"/>
              </a:solidFill>
              <a:miter lim="800000"/>
              <a:headEnd/>
              <a:tailEnd/>
            </a:ln>
          </p:spPr>
          <p:txBody>
            <a:bodyPr/>
            <a:lstStyle/>
            <a:p>
              <a:endParaRPr lang="zh-CN" altLang="en-US"/>
            </a:p>
          </p:txBody>
        </p:sp>
        <p:sp>
          <p:nvSpPr>
            <p:cNvPr id="746607" name="Line 188"/>
            <p:cNvSpPr>
              <a:spLocks noChangeShapeType="1"/>
            </p:cNvSpPr>
            <p:nvPr/>
          </p:nvSpPr>
          <p:spPr bwMode="auto">
            <a:xfrm>
              <a:off x="96" y="3646"/>
              <a:ext cx="2724" cy="1"/>
            </a:xfrm>
            <a:prstGeom prst="line">
              <a:avLst/>
            </a:prstGeom>
            <a:noFill/>
            <a:ln w="12600">
              <a:solidFill>
                <a:srgbClr val="000066"/>
              </a:solidFill>
              <a:miter lim="800000"/>
              <a:headEnd/>
              <a:tailEnd/>
            </a:ln>
          </p:spPr>
          <p:txBody>
            <a:bodyPr/>
            <a:lstStyle/>
            <a:p>
              <a:endParaRPr lang="zh-CN" altLang="en-US"/>
            </a:p>
          </p:txBody>
        </p:sp>
        <p:sp>
          <p:nvSpPr>
            <p:cNvPr id="746608" name="Line 189"/>
            <p:cNvSpPr>
              <a:spLocks noChangeShapeType="1"/>
            </p:cNvSpPr>
            <p:nvPr/>
          </p:nvSpPr>
          <p:spPr bwMode="auto">
            <a:xfrm>
              <a:off x="96" y="3823"/>
              <a:ext cx="2724" cy="1"/>
            </a:xfrm>
            <a:prstGeom prst="line">
              <a:avLst/>
            </a:prstGeom>
            <a:noFill/>
            <a:ln w="12600">
              <a:solidFill>
                <a:srgbClr val="000066"/>
              </a:solidFill>
              <a:miter lim="800000"/>
              <a:headEnd/>
              <a:tailEnd/>
            </a:ln>
          </p:spPr>
          <p:txBody>
            <a:bodyPr/>
            <a:lstStyle/>
            <a:p>
              <a:endParaRPr lang="zh-CN" altLang="en-US"/>
            </a:p>
          </p:txBody>
        </p:sp>
        <p:sp>
          <p:nvSpPr>
            <p:cNvPr id="746609" name="Line 190"/>
            <p:cNvSpPr>
              <a:spLocks noChangeShapeType="1"/>
            </p:cNvSpPr>
            <p:nvPr/>
          </p:nvSpPr>
          <p:spPr bwMode="auto">
            <a:xfrm>
              <a:off x="96" y="4000"/>
              <a:ext cx="2724" cy="1"/>
            </a:xfrm>
            <a:prstGeom prst="line">
              <a:avLst/>
            </a:prstGeom>
            <a:noFill/>
            <a:ln w="12600">
              <a:solidFill>
                <a:srgbClr val="000066"/>
              </a:solidFill>
              <a:miter lim="800000"/>
              <a:headEnd/>
              <a:tailEnd/>
            </a:ln>
          </p:spPr>
          <p:txBody>
            <a:bodyPr/>
            <a:lstStyle/>
            <a:p>
              <a:endParaRPr lang="zh-CN" altLang="en-US"/>
            </a:p>
          </p:txBody>
        </p:sp>
        <p:sp>
          <p:nvSpPr>
            <p:cNvPr id="746610" name="Line 191"/>
            <p:cNvSpPr>
              <a:spLocks noChangeShapeType="1"/>
            </p:cNvSpPr>
            <p:nvPr/>
          </p:nvSpPr>
          <p:spPr bwMode="auto">
            <a:xfrm>
              <a:off x="487" y="2568"/>
              <a:ext cx="1" cy="1609"/>
            </a:xfrm>
            <a:prstGeom prst="line">
              <a:avLst/>
            </a:prstGeom>
            <a:noFill/>
            <a:ln w="12600">
              <a:solidFill>
                <a:srgbClr val="000066"/>
              </a:solidFill>
              <a:miter lim="800000"/>
              <a:headEnd/>
              <a:tailEnd/>
            </a:ln>
          </p:spPr>
          <p:txBody>
            <a:bodyPr/>
            <a:lstStyle/>
            <a:p>
              <a:endParaRPr lang="zh-CN" altLang="en-US"/>
            </a:p>
          </p:txBody>
        </p:sp>
        <p:sp>
          <p:nvSpPr>
            <p:cNvPr id="746611" name="Line 192"/>
            <p:cNvSpPr>
              <a:spLocks noChangeShapeType="1"/>
            </p:cNvSpPr>
            <p:nvPr/>
          </p:nvSpPr>
          <p:spPr bwMode="auto">
            <a:xfrm>
              <a:off x="877" y="2568"/>
              <a:ext cx="1" cy="1609"/>
            </a:xfrm>
            <a:prstGeom prst="line">
              <a:avLst/>
            </a:prstGeom>
            <a:noFill/>
            <a:ln w="12600">
              <a:solidFill>
                <a:srgbClr val="000066"/>
              </a:solidFill>
              <a:miter lim="800000"/>
              <a:headEnd/>
              <a:tailEnd/>
            </a:ln>
          </p:spPr>
          <p:txBody>
            <a:bodyPr/>
            <a:lstStyle/>
            <a:p>
              <a:endParaRPr lang="zh-CN" altLang="en-US"/>
            </a:p>
          </p:txBody>
        </p:sp>
        <p:sp>
          <p:nvSpPr>
            <p:cNvPr id="746612" name="Line 193"/>
            <p:cNvSpPr>
              <a:spLocks noChangeShapeType="1"/>
            </p:cNvSpPr>
            <p:nvPr/>
          </p:nvSpPr>
          <p:spPr bwMode="auto">
            <a:xfrm>
              <a:off x="1268" y="2568"/>
              <a:ext cx="1" cy="1609"/>
            </a:xfrm>
            <a:prstGeom prst="line">
              <a:avLst/>
            </a:prstGeom>
            <a:noFill/>
            <a:ln w="12600">
              <a:solidFill>
                <a:srgbClr val="000066"/>
              </a:solidFill>
              <a:miter lim="800000"/>
              <a:headEnd/>
              <a:tailEnd/>
            </a:ln>
          </p:spPr>
          <p:txBody>
            <a:bodyPr/>
            <a:lstStyle/>
            <a:p>
              <a:endParaRPr lang="zh-CN" altLang="en-US"/>
            </a:p>
          </p:txBody>
        </p:sp>
        <p:sp>
          <p:nvSpPr>
            <p:cNvPr id="746613" name="Line 194"/>
            <p:cNvSpPr>
              <a:spLocks noChangeShapeType="1"/>
            </p:cNvSpPr>
            <p:nvPr/>
          </p:nvSpPr>
          <p:spPr bwMode="auto">
            <a:xfrm>
              <a:off x="1660" y="2568"/>
              <a:ext cx="1" cy="1609"/>
            </a:xfrm>
            <a:prstGeom prst="line">
              <a:avLst/>
            </a:prstGeom>
            <a:noFill/>
            <a:ln w="12600">
              <a:solidFill>
                <a:srgbClr val="000066"/>
              </a:solidFill>
              <a:miter lim="800000"/>
              <a:headEnd/>
              <a:tailEnd/>
            </a:ln>
          </p:spPr>
          <p:txBody>
            <a:bodyPr/>
            <a:lstStyle/>
            <a:p>
              <a:endParaRPr lang="zh-CN" altLang="en-US"/>
            </a:p>
          </p:txBody>
        </p:sp>
        <p:sp>
          <p:nvSpPr>
            <p:cNvPr id="746614" name="Line 195"/>
            <p:cNvSpPr>
              <a:spLocks noChangeShapeType="1"/>
            </p:cNvSpPr>
            <p:nvPr/>
          </p:nvSpPr>
          <p:spPr bwMode="auto">
            <a:xfrm>
              <a:off x="2051" y="2568"/>
              <a:ext cx="1" cy="1609"/>
            </a:xfrm>
            <a:prstGeom prst="line">
              <a:avLst/>
            </a:prstGeom>
            <a:noFill/>
            <a:ln w="12600">
              <a:solidFill>
                <a:srgbClr val="000066"/>
              </a:solidFill>
              <a:miter lim="800000"/>
              <a:headEnd/>
              <a:tailEnd/>
            </a:ln>
          </p:spPr>
          <p:txBody>
            <a:bodyPr/>
            <a:lstStyle/>
            <a:p>
              <a:endParaRPr lang="zh-CN" altLang="en-US"/>
            </a:p>
          </p:txBody>
        </p:sp>
        <p:sp>
          <p:nvSpPr>
            <p:cNvPr id="746615" name="Line 196"/>
            <p:cNvSpPr>
              <a:spLocks noChangeShapeType="1"/>
            </p:cNvSpPr>
            <p:nvPr/>
          </p:nvSpPr>
          <p:spPr bwMode="auto">
            <a:xfrm>
              <a:off x="2441" y="2568"/>
              <a:ext cx="1" cy="1609"/>
            </a:xfrm>
            <a:prstGeom prst="line">
              <a:avLst/>
            </a:prstGeom>
            <a:noFill/>
            <a:ln w="12600">
              <a:solidFill>
                <a:srgbClr val="000066"/>
              </a:solidFill>
              <a:miter lim="800000"/>
              <a:headEnd/>
              <a:tailEnd/>
            </a:ln>
          </p:spPr>
          <p:txBody>
            <a:bodyPr/>
            <a:lstStyle/>
            <a:p>
              <a:endParaRPr lang="zh-CN" altLang="en-US"/>
            </a:p>
          </p:txBody>
        </p:sp>
        <p:sp>
          <p:nvSpPr>
            <p:cNvPr id="746616" name="Line 203"/>
            <p:cNvSpPr>
              <a:spLocks noChangeShapeType="1"/>
            </p:cNvSpPr>
            <p:nvPr/>
          </p:nvSpPr>
          <p:spPr bwMode="auto">
            <a:xfrm>
              <a:off x="96" y="2568"/>
              <a:ext cx="1" cy="1609"/>
            </a:xfrm>
            <a:prstGeom prst="line">
              <a:avLst/>
            </a:prstGeom>
            <a:noFill/>
            <a:ln w="28575">
              <a:solidFill>
                <a:srgbClr val="000066"/>
              </a:solidFill>
              <a:miter lim="800000"/>
              <a:headEnd/>
              <a:tailEnd/>
            </a:ln>
          </p:spPr>
          <p:txBody>
            <a:bodyPr/>
            <a:lstStyle/>
            <a:p>
              <a:endParaRPr lang="zh-CN" altLang="en-US"/>
            </a:p>
          </p:txBody>
        </p:sp>
        <p:sp>
          <p:nvSpPr>
            <p:cNvPr id="746617" name="Line 205"/>
            <p:cNvSpPr>
              <a:spLocks noChangeShapeType="1"/>
            </p:cNvSpPr>
            <p:nvPr/>
          </p:nvSpPr>
          <p:spPr bwMode="auto">
            <a:xfrm>
              <a:off x="96" y="2568"/>
              <a:ext cx="2724" cy="1"/>
            </a:xfrm>
            <a:prstGeom prst="line">
              <a:avLst/>
            </a:prstGeom>
            <a:noFill/>
            <a:ln w="28575">
              <a:solidFill>
                <a:srgbClr val="000066"/>
              </a:solidFill>
              <a:miter lim="800000"/>
              <a:headEnd/>
              <a:tailEnd/>
            </a:ln>
          </p:spPr>
          <p:txBody>
            <a:bodyPr/>
            <a:lstStyle/>
            <a:p>
              <a:endParaRPr lang="zh-CN" altLang="en-US"/>
            </a:p>
          </p:txBody>
        </p:sp>
        <p:sp>
          <p:nvSpPr>
            <p:cNvPr id="746618" name="Line 207"/>
            <p:cNvSpPr>
              <a:spLocks noChangeShapeType="1"/>
            </p:cNvSpPr>
            <p:nvPr/>
          </p:nvSpPr>
          <p:spPr bwMode="auto">
            <a:xfrm>
              <a:off x="96" y="4177"/>
              <a:ext cx="2724" cy="1"/>
            </a:xfrm>
            <a:prstGeom prst="line">
              <a:avLst/>
            </a:prstGeom>
            <a:noFill/>
            <a:ln w="28575">
              <a:solidFill>
                <a:srgbClr val="000066"/>
              </a:solidFill>
              <a:miter lim="800000"/>
              <a:headEnd/>
              <a:tailEnd/>
            </a:ln>
          </p:spPr>
          <p:txBody>
            <a:bodyPr/>
            <a:lstStyle/>
            <a:p>
              <a:endParaRPr lang="zh-CN" altLang="en-US"/>
            </a:p>
          </p:txBody>
        </p:sp>
        <p:sp>
          <p:nvSpPr>
            <p:cNvPr id="746619" name="Line 203"/>
            <p:cNvSpPr>
              <a:spLocks noChangeShapeType="1"/>
            </p:cNvSpPr>
            <p:nvPr/>
          </p:nvSpPr>
          <p:spPr bwMode="auto">
            <a:xfrm>
              <a:off x="2827" y="2572"/>
              <a:ext cx="1" cy="1609"/>
            </a:xfrm>
            <a:prstGeom prst="line">
              <a:avLst/>
            </a:prstGeom>
            <a:noFill/>
            <a:ln w="28575">
              <a:solidFill>
                <a:srgbClr val="000066"/>
              </a:solidFill>
              <a:miter lim="800000"/>
              <a:headEnd/>
              <a:tailEnd/>
            </a:ln>
          </p:spPr>
          <p:txBody>
            <a:bodyPr/>
            <a:lstStyle/>
            <a:p>
              <a:endParaRPr lang="zh-CN" altLang="en-US"/>
            </a:p>
          </p:txBody>
        </p:sp>
      </p:grpSp>
      <p:grpSp>
        <p:nvGrpSpPr>
          <p:cNvPr id="746704" name="Group 208"/>
          <p:cNvGrpSpPr>
            <a:grpSpLocks/>
          </p:cNvGrpSpPr>
          <p:nvPr/>
        </p:nvGrpSpPr>
        <p:grpSpPr bwMode="auto">
          <a:xfrm>
            <a:off x="376238" y="1697038"/>
            <a:ext cx="7985125" cy="1574800"/>
            <a:chOff x="90" y="1171"/>
            <a:chExt cx="4564" cy="1047"/>
          </a:xfrm>
        </p:grpSpPr>
        <p:sp>
          <p:nvSpPr>
            <p:cNvPr id="746500" name="Rectangle 6"/>
            <p:cNvSpPr>
              <a:spLocks noChangeArrowheads="1"/>
            </p:cNvSpPr>
            <p:nvPr/>
          </p:nvSpPr>
          <p:spPr bwMode="auto">
            <a:xfrm>
              <a:off x="90"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1" name="Rectangle 7"/>
            <p:cNvSpPr>
              <a:spLocks noChangeArrowheads="1"/>
            </p:cNvSpPr>
            <p:nvPr/>
          </p:nvSpPr>
          <p:spPr bwMode="auto">
            <a:xfrm>
              <a:off x="90"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02" name="Rectangle 9"/>
            <p:cNvSpPr>
              <a:spLocks noChangeArrowheads="1"/>
            </p:cNvSpPr>
            <p:nvPr/>
          </p:nvSpPr>
          <p:spPr bwMode="auto">
            <a:xfrm>
              <a:off x="469"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3" name="Rectangle 10"/>
            <p:cNvSpPr>
              <a:spLocks noChangeArrowheads="1"/>
            </p:cNvSpPr>
            <p:nvPr/>
          </p:nvSpPr>
          <p:spPr bwMode="auto">
            <a:xfrm>
              <a:off x="469"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6504" name="Rectangle 12"/>
            <p:cNvSpPr>
              <a:spLocks noChangeArrowheads="1"/>
            </p:cNvSpPr>
            <p:nvPr/>
          </p:nvSpPr>
          <p:spPr bwMode="auto">
            <a:xfrm>
              <a:off x="848"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5" name="Rectangle 13"/>
            <p:cNvSpPr>
              <a:spLocks noChangeArrowheads="1"/>
            </p:cNvSpPr>
            <p:nvPr/>
          </p:nvSpPr>
          <p:spPr bwMode="auto">
            <a:xfrm>
              <a:off x="848"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6506" name="Rectangle 15"/>
            <p:cNvSpPr>
              <a:spLocks noChangeArrowheads="1"/>
            </p:cNvSpPr>
            <p:nvPr/>
          </p:nvSpPr>
          <p:spPr bwMode="auto">
            <a:xfrm>
              <a:off x="1227" y="1663"/>
              <a:ext cx="380"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7" name="Rectangle 16"/>
            <p:cNvSpPr>
              <a:spLocks noChangeArrowheads="1"/>
            </p:cNvSpPr>
            <p:nvPr/>
          </p:nvSpPr>
          <p:spPr bwMode="auto">
            <a:xfrm>
              <a:off x="1227"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6508" name="Rectangle 18"/>
            <p:cNvSpPr>
              <a:spLocks noChangeArrowheads="1"/>
            </p:cNvSpPr>
            <p:nvPr/>
          </p:nvSpPr>
          <p:spPr bwMode="auto">
            <a:xfrm>
              <a:off x="1607"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9" name="Rectangle 19"/>
            <p:cNvSpPr>
              <a:spLocks noChangeArrowheads="1"/>
            </p:cNvSpPr>
            <p:nvPr/>
          </p:nvSpPr>
          <p:spPr bwMode="auto">
            <a:xfrm>
              <a:off x="1607"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6510" name="Rectangle 21"/>
            <p:cNvSpPr>
              <a:spLocks noChangeArrowheads="1"/>
            </p:cNvSpPr>
            <p:nvPr/>
          </p:nvSpPr>
          <p:spPr bwMode="auto">
            <a:xfrm>
              <a:off x="1986"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11" name="Rectangle 22"/>
            <p:cNvSpPr>
              <a:spLocks noChangeArrowheads="1"/>
            </p:cNvSpPr>
            <p:nvPr/>
          </p:nvSpPr>
          <p:spPr bwMode="auto">
            <a:xfrm>
              <a:off x="1986"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6888" name="Rectangle 24"/>
            <p:cNvSpPr>
              <a:spLocks noChangeArrowheads="1"/>
            </p:cNvSpPr>
            <p:nvPr/>
          </p:nvSpPr>
          <p:spPr bwMode="auto">
            <a:xfrm>
              <a:off x="2365"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3" name="Rectangle 25"/>
            <p:cNvSpPr>
              <a:spLocks noChangeArrowheads="1"/>
            </p:cNvSpPr>
            <p:nvPr/>
          </p:nvSpPr>
          <p:spPr bwMode="auto">
            <a:xfrm>
              <a:off x="2365"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6891" name="Rectangle 27"/>
            <p:cNvSpPr>
              <a:spLocks noChangeArrowheads="1"/>
            </p:cNvSpPr>
            <p:nvPr/>
          </p:nvSpPr>
          <p:spPr bwMode="auto">
            <a:xfrm>
              <a:off x="2744"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5" name="Rectangle 28"/>
            <p:cNvSpPr>
              <a:spLocks noChangeArrowheads="1"/>
            </p:cNvSpPr>
            <p:nvPr/>
          </p:nvSpPr>
          <p:spPr bwMode="auto">
            <a:xfrm>
              <a:off x="2744"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6894" name="Rectangle 30"/>
            <p:cNvSpPr>
              <a:spLocks noChangeArrowheads="1"/>
            </p:cNvSpPr>
            <p:nvPr/>
          </p:nvSpPr>
          <p:spPr bwMode="auto">
            <a:xfrm>
              <a:off x="3123" y="1663"/>
              <a:ext cx="378"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7" name="Rectangle 31"/>
            <p:cNvSpPr>
              <a:spLocks noChangeArrowheads="1"/>
            </p:cNvSpPr>
            <p:nvPr/>
          </p:nvSpPr>
          <p:spPr bwMode="auto">
            <a:xfrm>
              <a:off x="3123"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6897" name="Rectangle 33"/>
            <p:cNvSpPr>
              <a:spLocks noChangeArrowheads="1"/>
            </p:cNvSpPr>
            <p:nvPr/>
          </p:nvSpPr>
          <p:spPr bwMode="auto">
            <a:xfrm>
              <a:off x="3502" y="1663"/>
              <a:ext cx="380"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9" name="Rectangle 34"/>
            <p:cNvSpPr>
              <a:spLocks noChangeArrowheads="1"/>
            </p:cNvSpPr>
            <p:nvPr/>
          </p:nvSpPr>
          <p:spPr bwMode="auto">
            <a:xfrm>
              <a:off x="3502"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6900" name="Rectangle 36"/>
            <p:cNvSpPr>
              <a:spLocks noChangeArrowheads="1"/>
            </p:cNvSpPr>
            <p:nvPr/>
          </p:nvSpPr>
          <p:spPr bwMode="auto">
            <a:xfrm>
              <a:off x="3882"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1" name="Rectangle 37"/>
            <p:cNvSpPr>
              <a:spLocks noChangeArrowheads="1"/>
            </p:cNvSpPr>
            <p:nvPr/>
          </p:nvSpPr>
          <p:spPr bwMode="auto">
            <a:xfrm>
              <a:off x="3882"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6903" name="Rectangle 39"/>
            <p:cNvSpPr>
              <a:spLocks noChangeArrowheads="1"/>
            </p:cNvSpPr>
            <p:nvPr/>
          </p:nvSpPr>
          <p:spPr bwMode="auto">
            <a:xfrm>
              <a:off x="4261"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3" name="Rectangle 40"/>
            <p:cNvSpPr>
              <a:spLocks noChangeArrowheads="1"/>
            </p:cNvSpPr>
            <p:nvPr/>
          </p:nvSpPr>
          <p:spPr bwMode="auto">
            <a:xfrm>
              <a:off x="4261"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6524" name="Group 41"/>
            <p:cNvGrpSpPr>
              <a:grpSpLocks/>
            </p:cNvGrpSpPr>
            <p:nvPr/>
          </p:nvGrpSpPr>
          <p:grpSpPr bwMode="auto">
            <a:xfrm>
              <a:off x="2379" y="1998"/>
              <a:ext cx="2275" cy="220"/>
              <a:chOff x="2931" y="2156"/>
              <a:chExt cx="1842" cy="146"/>
            </a:xfrm>
          </p:grpSpPr>
          <p:sp>
            <p:nvSpPr>
              <p:cNvPr id="746525"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6" name="Text Box 43"/>
              <p:cNvSpPr txBox="1">
                <a:spLocks noChangeArrowheads="1"/>
              </p:cNvSpPr>
              <p:nvPr/>
            </p:nvSpPr>
            <p:spPr bwMode="auto">
              <a:xfrm>
                <a:off x="3638" y="2156"/>
                <a:ext cx="310"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PPO</a:t>
                </a:r>
              </a:p>
            </p:txBody>
          </p:sp>
        </p:grpSp>
        <p:grpSp>
          <p:nvGrpSpPr>
            <p:cNvPr id="746527" name="Group 44"/>
            <p:cNvGrpSpPr>
              <a:grpSpLocks/>
            </p:cNvGrpSpPr>
            <p:nvPr/>
          </p:nvGrpSpPr>
          <p:grpSpPr bwMode="auto">
            <a:xfrm>
              <a:off x="126" y="1998"/>
              <a:ext cx="2275" cy="220"/>
              <a:chOff x="1107" y="2156"/>
              <a:chExt cx="1842" cy="146"/>
            </a:xfrm>
          </p:grpSpPr>
          <p:sp>
            <p:nvSpPr>
              <p:cNvPr id="746528"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9" name="Text Box 46"/>
              <p:cNvSpPr txBox="1">
                <a:spLocks noChangeArrowheads="1"/>
              </p:cNvSpPr>
              <p:nvPr/>
            </p:nvSpPr>
            <p:spPr bwMode="auto">
              <a:xfrm>
                <a:off x="1814" y="2156"/>
                <a:ext cx="313"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PPN</a:t>
                </a:r>
              </a:p>
            </p:txBody>
          </p:sp>
        </p:grpSp>
        <p:grpSp>
          <p:nvGrpSpPr>
            <p:cNvPr id="746530" name="Group 47"/>
            <p:cNvGrpSpPr>
              <a:grpSpLocks/>
            </p:cNvGrpSpPr>
            <p:nvPr/>
          </p:nvGrpSpPr>
          <p:grpSpPr bwMode="auto">
            <a:xfrm>
              <a:off x="3859" y="1179"/>
              <a:ext cx="772" cy="220"/>
              <a:chOff x="4130" y="1501"/>
              <a:chExt cx="625" cy="146"/>
            </a:xfrm>
          </p:grpSpPr>
          <p:sp>
            <p:nvSpPr>
              <p:cNvPr id="746531"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2" name="Text Box 49"/>
              <p:cNvSpPr txBox="1">
                <a:spLocks noChangeArrowheads="1"/>
              </p:cNvSpPr>
              <p:nvPr/>
            </p:nvSpPr>
            <p:spPr bwMode="auto">
              <a:xfrm>
                <a:off x="4330" y="1501"/>
                <a:ext cx="242"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CO</a:t>
                </a:r>
              </a:p>
            </p:txBody>
          </p:sp>
        </p:grpSp>
        <p:grpSp>
          <p:nvGrpSpPr>
            <p:cNvPr id="746533" name="Group 50"/>
            <p:cNvGrpSpPr>
              <a:grpSpLocks/>
            </p:cNvGrpSpPr>
            <p:nvPr/>
          </p:nvGrpSpPr>
          <p:grpSpPr bwMode="auto">
            <a:xfrm>
              <a:off x="2359" y="1176"/>
              <a:ext cx="1499" cy="220"/>
              <a:chOff x="2920" y="1488"/>
              <a:chExt cx="1214" cy="146"/>
            </a:xfrm>
          </p:grpSpPr>
          <p:sp>
            <p:nvSpPr>
              <p:cNvPr id="746534"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5" name="Text Box 52"/>
              <p:cNvSpPr txBox="1">
                <a:spLocks noChangeArrowheads="1"/>
              </p:cNvSpPr>
              <p:nvPr/>
            </p:nvSpPr>
            <p:spPr bwMode="auto">
              <a:xfrm>
                <a:off x="3473" y="1488"/>
                <a:ext cx="191"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CI</a:t>
                </a:r>
              </a:p>
            </p:txBody>
          </p:sp>
        </p:grpSp>
        <p:grpSp>
          <p:nvGrpSpPr>
            <p:cNvPr id="746536" name="Group 53"/>
            <p:cNvGrpSpPr>
              <a:grpSpLocks/>
            </p:cNvGrpSpPr>
            <p:nvPr/>
          </p:nvGrpSpPr>
          <p:grpSpPr bwMode="auto">
            <a:xfrm>
              <a:off x="90" y="1171"/>
              <a:ext cx="2252" cy="220"/>
              <a:chOff x="1078" y="1501"/>
              <a:chExt cx="1823" cy="145"/>
            </a:xfrm>
          </p:grpSpPr>
          <p:sp>
            <p:nvSpPr>
              <p:cNvPr id="746537"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8" name="Text Box 55"/>
              <p:cNvSpPr txBox="1">
                <a:spLocks noChangeArrowheads="1"/>
              </p:cNvSpPr>
              <p:nvPr/>
            </p:nvSpPr>
            <p:spPr bwMode="auto">
              <a:xfrm>
                <a:off x="1942" y="1501"/>
                <a:ext cx="222" cy="145"/>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CT</a:t>
                </a:r>
              </a:p>
            </p:txBody>
          </p:sp>
        </p:grpSp>
      </p:grpSp>
      <p:sp>
        <p:nvSpPr>
          <p:cNvPr id="746701" name="Rectangle 1"/>
          <p:cNvSpPr>
            <a:spLocks noChangeArrowheads="1"/>
          </p:cNvSpPr>
          <p:nvPr/>
        </p:nvSpPr>
        <p:spPr bwMode="auto">
          <a:xfrm>
            <a:off x="431800" y="119063"/>
            <a:ext cx="8110538" cy="569912"/>
          </a:xfrm>
          <a:prstGeom prst="rect">
            <a:avLst/>
          </a:prstGeom>
          <a:noFill/>
          <a:ln w="12700">
            <a:noFill/>
            <a:miter lim="800000"/>
            <a:headEnd/>
            <a:tailEnd/>
          </a:ln>
          <a:effectLst/>
        </p:spPr>
        <p:txBody>
          <a:bodyPr anchor="ctr">
            <a:spAutoFit/>
          </a:bodyPr>
          <a:lstStyle/>
          <a:p>
            <a:pPr marL="119063" indent="-119063" algn="ct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一个简化的存储系统举例（续）</a:t>
            </a:r>
            <a:endParaRPr lang="en-GB" altLang="zh-CN" sz="3600" b="1">
              <a:solidFill>
                <a:srgbClr val="CC3300"/>
              </a:solidFill>
              <a:ea typeface="黑体" pitchFamily="49" charset="-122"/>
            </a:endParaRPr>
          </a:p>
        </p:txBody>
      </p:sp>
      <p:sp>
        <p:nvSpPr>
          <p:cNvPr id="746702" name="Rectangle 206"/>
          <p:cNvSpPr>
            <a:spLocks noChangeArrowheads="1"/>
          </p:cNvSpPr>
          <p:nvPr/>
        </p:nvSpPr>
        <p:spPr bwMode="auto">
          <a:xfrm>
            <a:off x="301625" y="830263"/>
            <a:ext cx="8520113" cy="7016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Cache</a:t>
            </a:r>
            <a:r>
              <a:rPr lang="zh-CN" altLang="en-GB" sz="2000" b="1">
                <a:latin typeface="微软雅黑" pitchFamily="34" charset="-122"/>
                <a:ea typeface="微软雅黑" pitchFamily="34" charset="-122"/>
              </a:rPr>
              <a:t>的参数和内容（十六进制）如下：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行，主存块大小为</a:t>
            </a:r>
            <a:r>
              <a:rPr lang="en-GB" altLang="zh-CN" sz="2000" b="1">
                <a:solidFill>
                  <a:schemeClr val="accent2"/>
                </a:solidFill>
                <a:latin typeface="微软雅黑" pitchFamily="34" charset="-122"/>
                <a:ea typeface="微软雅黑" pitchFamily="34" charset="-122"/>
              </a:rPr>
              <a:t>4B</a:t>
            </a:r>
            <a:r>
              <a:rPr lang="zh-CN" altLang="en-GB" sz="2000" b="1">
                <a:solidFill>
                  <a:schemeClr val="accent2"/>
                </a:solidFill>
                <a:latin typeface="微软雅黑" pitchFamily="34" charset="-122"/>
                <a:ea typeface="微软雅黑" pitchFamily="34" charset="-122"/>
              </a:rPr>
              <a:t>，直接映射，则主存地址如何划分？</a:t>
            </a:r>
            <a:endParaRPr lang="zh-CN" altLang="en-GB" sz="2000" b="1">
              <a:solidFill>
                <a:srgbClr val="D10F0F"/>
              </a:solidFill>
              <a:latin typeface="微软雅黑" pitchFamily="34" charset="-122"/>
              <a:ea typeface="微软雅黑" pitchFamily="34" charset="-122"/>
            </a:endParaRPr>
          </a:p>
        </p:txBody>
      </p:sp>
      <p:grpSp>
        <p:nvGrpSpPr>
          <p:cNvPr id="746707" name="Group 211"/>
          <p:cNvGrpSpPr>
            <a:grpSpLocks/>
          </p:cNvGrpSpPr>
          <p:nvPr/>
        </p:nvGrpSpPr>
        <p:grpSpPr bwMode="auto">
          <a:xfrm>
            <a:off x="4583113" y="3538538"/>
            <a:ext cx="4460875" cy="3111500"/>
            <a:chOff x="2928" y="2568"/>
            <a:chExt cx="2737" cy="1613"/>
          </a:xfrm>
        </p:grpSpPr>
        <p:sp>
          <p:nvSpPr>
            <p:cNvPr id="746620" name="Rectangle 57"/>
            <p:cNvSpPr>
              <a:spLocks noChangeArrowheads="1"/>
            </p:cNvSpPr>
            <p:nvPr/>
          </p:nvSpPr>
          <p:spPr bwMode="auto">
            <a:xfrm>
              <a:off x="5273"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1" name="Rectangle 58"/>
            <p:cNvSpPr>
              <a:spLocks noChangeArrowheads="1"/>
            </p:cNvSpPr>
            <p:nvPr/>
          </p:nvSpPr>
          <p:spPr bwMode="auto">
            <a:xfrm>
              <a:off x="4883"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2" name="Rectangle 59"/>
            <p:cNvSpPr>
              <a:spLocks noChangeArrowheads="1"/>
            </p:cNvSpPr>
            <p:nvPr/>
          </p:nvSpPr>
          <p:spPr bwMode="auto">
            <a:xfrm>
              <a:off x="4492"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3" name="Rectangle 60"/>
            <p:cNvSpPr>
              <a:spLocks noChangeArrowheads="1"/>
            </p:cNvSpPr>
            <p:nvPr/>
          </p:nvSpPr>
          <p:spPr bwMode="auto">
            <a:xfrm>
              <a:off x="4100"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4" name="Rectangle 61"/>
            <p:cNvSpPr>
              <a:spLocks noChangeArrowheads="1"/>
            </p:cNvSpPr>
            <p:nvPr/>
          </p:nvSpPr>
          <p:spPr bwMode="auto">
            <a:xfrm>
              <a:off x="3709"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25" name="Rectangle 62"/>
            <p:cNvSpPr>
              <a:spLocks noChangeArrowheads="1"/>
            </p:cNvSpPr>
            <p:nvPr/>
          </p:nvSpPr>
          <p:spPr bwMode="auto">
            <a:xfrm>
              <a:off x="3319"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14</a:t>
              </a:r>
            </a:p>
          </p:txBody>
        </p:sp>
        <p:sp>
          <p:nvSpPr>
            <p:cNvPr id="746626" name="Rectangle 63"/>
            <p:cNvSpPr>
              <a:spLocks noChangeArrowheads="1"/>
            </p:cNvSpPr>
            <p:nvPr/>
          </p:nvSpPr>
          <p:spPr bwMode="auto">
            <a:xfrm>
              <a:off x="2928"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F</a:t>
              </a:r>
            </a:p>
          </p:txBody>
        </p:sp>
        <p:sp>
          <p:nvSpPr>
            <p:cNvPr id="746627" name="Rectangle 71"/>
            <p:cNvSpPr>
              <a:spLocks noChangeArrowheads="1"/>
            </p:cNvSpPr>
            <p:nvPr/>
          </p:nvSpPr>
          <p:spPr bwMode="auto">
            <a:xfrm>
              <a:off x="5273"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D3</a:t>
              </a:r>
            </a:p>
          </p:txBody>
        </p:sp>
        <p:sp>
          <p:nvSpPr>
            <p:cNvPr id="746628" name="Rectangle 72"/>
            <p:cNvSpPr>
              <a:spLocks noChangeArrowheads="1"/>
            </p:cNvSpPr>
            <p:nvPr/>
          </p:nvSpPr>
          <p:spPr bwMode="auto">
            <a:xfrm>
              <a:off x="4883"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629" name="Rectangle 73"/>
            <p:cNvSpPr>
              <a:spLocks noChangeArrowheads="1"/>
            </p:cNvSpPr>
            <p:nvPr/>
          </p:nvSpPr>
          <p:spPr bwMode="auto">
            <a:xfrm>
              <a:off x="4492"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77</a:t>
              </a:r>
            </a:p>
          </p:txBody>
        </p:sp>
        <p:sp>
          <p:nvSpPr>
            <p:cNvPr id="746630" name="Rectangle 74"/>
            <p:cNvSpPr>
              <a:spLocks noChangeArrowheads="1"/>
            </p:cNvSpPr>
            <p:nvPr/>
          </p:nvSpPr>
          <p:spPr bwMode="auto">
            <a:xfrm>
              <a:off x="4100"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83</a:t>
              </a:r>
            </a:p>
          </p:txBody>
        </p:sp>
        <p:sp>
          <p:nvSpPr>
            <p:cNvPr id="746631" name="Rectangle 75"/>
            <p:cNvSpPr>
              <a:spLocks noChangeArrowheads="1"/>
            </p:cNvSpPr>
            <p:nvPr/>
          </p:nvSpPr>
          <p:spPr bwMode="auto">
            <a:xfrm>
              <a:off x="3709"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2" name="Rectangle 76"/>
            <p:cNvSpPr>
              <a:spLocks noChangeArrowheads="1"/>
            </p:cNvSpPr>
            <p:nvPr/>
          </p:nvSpPr>
          <p:spPr bwMode="auto">
            <a:xfrm>
              <a:off x="3319"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6633" name="Rectangle 77"/>
            <p:cNvSpPr>
              <a:spLocks noChangeArrowheads="1"/>
            </p:cNvSpPr>
            <p:nvPr/>
          </p:nvSpPr>
          <p:spPr bwMode="auto">
            <a:xfrm>
              <a:off x="2928"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E</a:t>
              </a:r>
            </a:p>
          </p:txBody>
        </p:sp>
        <p:sp>
          <p:nvSpPr>
            <p:cNvPr id="746634" name="Rectangle 85"/>
            <p:cNvSpPr>
              <a:spLocks noChangeArrowheads="1"/>
            </p:cNvSpPr>
            <p:nvPr/>
          </p:nvSpPr>
          <p:spPr bwMode="auto">
            <a:xfrm>
              <a:off x="5273"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35" name="Rectangle 86"/>
            <p:cNvSpPr>
              <a:spLocks noChangeArrowheads="1"/>
            </p:cNvSpPr>
            <p:nvPr/>
          </p:nvSpPr>
          <p:spPr bwMode="auto">
            <a:xfrm>
              <a:off x="4883"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6636" name="Rectangle 87"/>
            <p:cNvSpPr>
              <a:spLocks noChangeArrowheads="1"/>
            </p:cNvSpPr>
            <p:nvPr/>
          </p:nvSpPr>
          <p:spPr bwMode="auto">
            <a:xfrm>
              <a:off x="4492"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96</a:t>
              </a:r>
            </a:p>
          </p:txBody>
        </p:sp>
        <p:sp>
          <p:nvSpPr>
            <p:cNvPr id="746637" name="Rectangle 88"/>
            <p:cNvSpPr>
              <a:spLocks noChangeArrowheads="1"/>
            </p:cNvSpPr>
            <p:nvPr/>
          </p:nvSpPr>
          <p:spPr bwMode="auto">
            <a:xfrm>
              <a:off x="4100"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638" name="Rectangle 89"/>
            <p:cNvSpPr>
              <a:spLocks noChangeArrowheads="1"/>
            </p:cNvSpPr>
            <p:nvPr/>
          </p:nvSpPr>
          <p:spPr bwMode="auto">
            <a:xfrm>
              <a:off x="3709"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9" name="Rectangle 90"/>
            <p:cNvSpPr>
              <a:spLocks noChangeArrowheads="1"/>
            </p:cNvSpPr>
            <p:nvPr/>
          </p:nvSpPr>
          <p:spPr bwMode="auto">
            <a:xfrm>
              <a:off x="3319"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640" name="Rectangle 91"/>
            <p:cNvSpPr>
              <a:spLocks noChangeArrowheads="1"/>
            </p:cNvSpPr>
            <p:nvPr/>
          </p:nvSpPr>
          <p:spPr bwMode="auto">
            <a:xfrm>
              <a:off x="2928"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D</a:t>
              </a:r>
            </a:p>
          </p:txBody>
        </p:sp>
        <p:sp>
          <p:nvSpPr>
            <p:cNvPr id="746641" name="Rectangle 99"/>
            <p:cNvSpPr>
              <a:spLocks noChangeArrowheads="1"/>
            </p:cNvSpPr>
            <p:nvPr/>
          </p:nvSpPr>
          <p:spPr bwMode="auto">
            <a:xfrm>
              <a:off x="5273"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2" name="Rectangle 100"/>
            <p:cNvSpPr>
              <a:spLocks noChangeArrowheads="1"/>
            </p:cNvSpPr>
            <p:nvPr/>
          </p:nvSpPr>
          <p:spPr bwMode="auto">
            <a:xfrm>
              <a:off x="4883"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3" name="Rectangle 101"/>
            <p:cNvSpPr>
              <a:spLocks noChangeArrowheads="1"/>
            </p:cNvSpPr>
            <p:nvPr/>
          </p:nvSpPr>
          <p:spPr bwMode="auto">
            <a:xfrm>
              <a:off x="4492"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4" name="Rectangle 102"/>
            <p:cNvSpPr>
              <a:spLocks noChangeArrowheads="1"/>
            </p:cNvSpPr>
            <p:nvPr/>
          </p:nvSpPr>
          <p:spPr bwMode="auto">
            <a:xfrm>
              <a:off x="4100"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5" name="Rectangle 103"/>
            <p:cNvSpPr>
              <a:spLocks noChangeArrowheads="1"/>
            </p:cNvSpPr>
            <p:nvPr/>
          </p:nvSpPr>
          <p:spPr bwMode="auto">
            <a:xfrm>
              <a:off x="3709"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46" name="Rectangle 104"/>
            <p:cNvSpPr>
              <a:spLocks noChangeArrowheads="1"/>
            </p:cNvSpPr>
            <p:nvPr/>
          </p:nvSpPr>
          <p:spPr bwMode="auto">
            <a:xfrm>
              <a:off x="3319"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746647" name="Rectangle 105"/>
            <p:cNvSpPr>
              <a:spLocks noChangeArrowheads="1"/>
            </p:cNvSpPr>
            <p:nvPr/>
          </p:nvSpPr>
          <p:spPr bwMode="auto">
            <a:xfrm>
              <a:off x="2928"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C</a:t>
              </a:r>
            </a:p>
          </p:txBody>
        </p:sp>
        <p:sp>
          <p:nvSpPr>
            <p:cNvPr id="746648" name="Rectangle 113"/>
            <p:cNvSpPr>
              <a:spLocks noChangeArrowheads="1"/>
            </p:cNvSpPr>
            <p:nvPr/>
          </p:nvSpPr>
          <p:spPr bwMode="auto">
            <a:xfrm>
              <a:off x="5273"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49" name="Rectangle 114"/>
            <p:cNvSpPr>
              <a:spLocks noChangeArrowheads="1"/>
            </p:cNvSpPr>
            <p:nvPr/>
          </p:nvSpPr>
          <p:spPr bwMode="auto">
            <a:xfrm>
              <a:off x="4883"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0" name="Rectangle 115"/>
            <p:cNvSpPr>
              <a:spLocks noChangeArrowheads="1"/>
            </p:cNvSpPr>
            <p:nvPr/>
          </p:nvSpPr>
          <p:spPr bwMode="auto">
            <a:xfrm>
              <a:off x="4492"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1" name="Rectangle 116"/>
            <p:cNvSpPr>
              <a:spLocks noChangeArrowheads="1"/>
            </p:cNvSpPr>
            <p:nvPr/>
          </p:nvSpPr>
          <p:spPr bwMode="auto">
            <a:xfrm>
              <a:off x="4100"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微软雅黑" pitchFamily="34" charset="-122"/>
                <a:ea typeface="微软雅黑" pitchFamily="34" charset="-122"/>
              </a:endParaRPr>
            </a:p>
          </p:txBody>
        </p:sp>
        <p:sp>
          <p:nvSpPr>
            <p:cNvPr id="746652" name="Rectangle 117"/>
            <p:cNvSpPr>
              <a:spLocks noChangeArrowheads="1"/>
            </p:cNvSpPr>
            <p:nvPr/>
          </p:nvSpPr>
          <p:spPr bwMode="auto">
            <a:xfrm>
              <a:off x="3709"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53" name="Rectangle 118"/>
            <p:cNvSpPr>
              <a:spLocks noChangeArrowheads="1"/>
            </p:cNvSpPr>
            <p:nvPr/>
          </p:nvSpPr>
          <p:spPr bwMode="auto">
            <a:xfrm>
              <a:off x="3319"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0B</a:t>
              </a:r>
            </a:p>
          </p:txBody>
        </p:sp>
        <p:sp>
          <p:nvSpPr>
            <p:cNvPr id="746654" name="Rectangle 119"/>
            <p:cNvSpPr>
              <a:spLocks noChangeArrowheads="1"/>
            </p:cNvSpPr>
            <p:nvPr/>
          </p:nvSpPr>
          <p:spPr bwMode="auto">
            <a:xfrm>
              <a:off x="2928"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B</a:t>
              </a:r>
            </a:p>
          </p:txBody>
        </p:sp>
        <p:sp>
          <p:nvSpPr>
            <p:cNvPr id="746655" name="Rectangle 127"/>
            <p:cNvSpPr>
              <a:spLocks noChangeArrowheads="1"/>
            </p:cNvSpPr>
            <p:nvPr/>
          </p:nvSpPr>
          <p:spPr bwMode="auto">
            <a:xfrm>
              <a:off x="5273"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3B</a:t>
              </a:r>
            </a:p>
          </p:txBody>
        </p:sp>
        <p:sp>
          <p:nvSpPr>
            <p:cNvPr id="746656" name="Rectangle 128"/>
            <p:cNvSpPr>
              <a:spLocks noChangeArrowheads="1"/>
            </p:cNvSpPr>
            <p:nvPr/>
          </p:nvSpPr>
          <p:spPr bwMode="auto">
            <a:xfrm>
              <a:off x="4883"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DA</a:t>
              </a:r>
            </a:p>
          </p:txBody>
        </p:sp>
        <p:sp>
          <p:nvSpPr>
            <p:cNvPr id="746657" name="Rectangle 129"/>
            <p:cNvSpPr>
              <a:spLocks noChangeArrowheads="1"/>
            </p:cNvSpPr>
            <p:nvPr/>
          </p:nvSpPr>
          <p:spPr bwMode="auto">
            <a:xfrm>
              <a:off x="4492"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58" name="Rectangle 130"/>
            <p:cNvSpPr>
              <a:spLocks noChangeArrowheads="1"/>
            </p:cNvSpPr>
            <p:nvPr/>
          </p:nvSpPr>
          <p:spPr bwMode="auto">
            <a:xfrm>
              <a:off x="4100"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93</a:t>
              </a:r>
            </a:p>
          </p:txBody>
        </p:sp>
        <p:sp>
          <p:nvSpPr>
            <p:cNvPr id="746659" name="Rectangle 131"/>
            <p:cNvSpPr>
              <a:spLocks noChangeArrowheads="1"/>
            </p:cNvSpPr>
            <p:nvPr/>
          </p:nvSpPr>
          <p:spPr bwMode="auto">
            <a:xfrm>
              <a:off x="3709"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60" name="Rectangle 132"/>
            <p:cNvSpPr>
              <a:spLocks noChangeArrowheads="1"/>
            </p:cNvSpPr>
            <p:nvPr/>
          </p:nvSpPr>
          <p:spPr bwMode="auto">
            <a:xfrm>
              <a:off x="3319"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1" name="Rectangle 133"/>
            <p:cNvSpPr>
              <a:spLocks noChangeArrowheads="1"/>
            </p:cNvSpPr>
            <p:nvPr/>
          </p:nvSpPr>
          <p:spPr bwMode="auto">
            <a:xfrm>
              <a:off x="2928"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A</a:t>
              </a:r>
            </a:p>
          </p:txBody>
        </p:sp>
        <p:sp>
          <p:nvSpPr>
            <p:cNvPr id="746662" name="Rectangle 141"/>
            <p:cNvSpPr>
              <a:spLocks noChangeArrowheads="1"/>
            </p:cNvSpPr>
            <p:nvPr/>
          </p:nvSpPr>
          <p:spPr bwMode="auto">
            <a:xfrm>
              <a:off x="5273"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3" name="Rectangle 142"/>
            <p:cNvSpPr>
              <a:spLocks noChangeArrowheads="1"/>
            </p:cNvSpPr>
            <p:nvPr/>
          </p:nvSpPr>
          <p:spPr bwMode="auto">
            <a:xfrm>
              <a:off x="4883"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4" name="Rectangle 143"/>
            <p:cNvSpPr>
              <a:spLocks noChangeArrowheads="1"/>
            </p:cNvSpPr>
            <p:nvPr/>
          </p:nvSpPr>
          <p:spPr bwMode="auto">
            <a:xfrm>
              <a:off x="4492"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5" name="Rectangle 144"/>
            <p:cNvSpPr>
              <a:spLocks noChangeArrowheads="1"/>
            </p:cNvSpPr>
            <p:nvPr/>
          </p:nvSpPr>
          <p:spPr bwMode="auto">
            <a:xfrm>
              <a:off x="4100"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6" name="Rectangle 145"/>
            <p:cNvSpPr>
              <a:spLocks noChangeArrowheads="1"/>
            </p:cNvSpPr>
            <p:nvPr/>
          </p:nvSpPr>
          <p:spPr bwMode="auto">
            <a:xfrm>
              <a:off x="3709"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67" name="Rectangle 146"/>
            <p:cNvSpPr>
              <a:spLocks noChangeArrowheads="1"/>
            </p:cNvSpPr>
            <p:nvPr/>
          </p:nvSpPr>
          <p:spPr bwMode="auto">
            <a:xfrm>
              <a:off x="3319"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8" name="Rectangle 147"/>
            <p:cNvSpPr>
              <a:spLocks noChangeArrowheads="1"/>
            </p:cNvSpPr>
            <p:nvPr/>
          </p:nvSpPr>
          <p:spPr bwMode="auto">
            <a:xfrm>
              <a:off x="2928"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9</a:t>
              </a:r>
            </a:p>
          </p:txBody>
        </p:sp>
        <p:sp>
          <p:nvSpPr>
            <p:cNvPr id="746669" name="Rectangle 155"/>
            <p:cNvSpPr>
              <a:spLocks noChangeArrowheads="1"/>
            </p:cNvSpPr>
            <p:nvPr/>
          </p:nvSpPr>
          <p:spPr bwMode="auto">
            <a:xfrm>
              <a:off x="5273"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89</a:t>
              </a:r>
            </a:p>
          </p:txBody>
        </p:sp>
        <p:sp>
          <p:nvSpPr>
            <p:cNvPr id="746670" name="Rectangle 156"/>
            <p:cNvSpPr>
              <a:spLocks noChangeArrowheads="1"/>
            </p:cNvSpPr>
            <p:nvPr/>
          </p:nvSpPr>
          <p:spPr bwMode="auto">
            <a:xfrm>
              <a:off x="4883"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51</a:t>
              </a:r>
            </a:p>
          </p:txBody>
        </p:sp>
        <p:sp>
          <p:nvSpPr>
            <p:cNvPr id="746671" name="Rectangle 157"/>
            <p:cNvSpPr>
              <a:spLocks noChangeArrowheads="1"/>
            </p:cNvSpPr>
            <p:nvPr/>
          </p:nvSpPr>
          <p:spPr bwMode="auto">
            <a:xfrm>
              <a:off x="4492"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672" name="Rectangle 158"/>
            <p:cNvSpPr>
              <a:spLocks noChangeArrowheads="1"/>
            </p:cNvSpPr>
            <p:nvPr/>
          </p:nvSpPr>
          <p:spPr bwMode="auto">
            <a:xfrm>
              <a:off x="4100"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a:t>
              </a:r>
            </a:p>
          </p:txBody>
        </p:sp>
        <p:sp>
          <p:nvSpPr>
            <p:cNvPr id="746673" name="Rectangle 159"/>
            <p:cNvSpPr>
              <a:spLocks noChangeArrowheads="1"/>
            </p:cNvSpPr>
            <p:nvPr/>
          </p:nvSpPr>
          <p:spPr bwMode="auto">
            <a:xfrm>
              <a:off x="3709"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74" name="Rectangle 160"/>
            <p:cNvSpPr>
              <a:spLocks noChangeArrowheads="1"/>
            </p:cNvSpPr>
            <p:nvPr/>
          </p:nvSpPr>
          <p:spPr bwMode="auto">
            <a:xfrm>
              <a:off x="3319"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24</a:t>
              </a:r>
            </a:p>
          </p:txBody>
        </p:sp>
        <p:sp>
          <p:nvSpPr>
            <p:cNvPr id="746675" name="Rectangle 161"/>
            <p:cNvSpPr>
              <a:spLocks noChangeArrowheads="1"/>
            </p:cNvSpPr>
            <p:nvPr/>
          </p:nvSpPr>
          <p:spPr bwMode="auto">
            <a:xfrm>
              <a:off x="2928"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8</a:t>
              </a:r>
            </a:p>
          </p:txBody>
        </p:sp>
        <p:sp>
          <p:nvSpPr>
            <p:cNvPr id="266"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267"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268"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269"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270"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271"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dirty="0">
                  <a:solidFill>
                    <a:srgbClr val="990000"/>
                  </a:solidFill>
                  <a:latin typeface="微软雅黑" pitchFamily="34" charset="-122"/>
                  <a:ea typeface="微软雅黑" pitchFamily="34" charset="-122"/>
                </a:rPr>
                <a:t>Tag</a:t>
              </a:r>
            </a:p>
          </p:txBody>
        </p:sp>
        <p:sp>
          <p:nvSpPr>
            <p:cNvPr id="272"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83" name="Line 183"/>
            <p:cNvSpPr>
              <a:spLocks noChangeShapeType="1"/>
            </p:cNvSpPr>
            <p:nvPr/>
          </p:nvSpPr>
          <p:spPr bwMode="auto">
            <a:xfrm>
              <a:off x="2940" y="2745"/>
              <a:ext cx="2724" cy="1"/>
            </a:xfrm>
            <a:prstGeom prst="line">
              <a:avLst/>
            </a:prstGeom>
            <a:noFill/>
            <a:ln w="12600">
              <a:solidFill>
                <a:srgbClr val="000066"/>
              </a:solidFill>
              <a:miter lim="800000"/>
              <a:headEnd/>
              <a:tailEnd/>
            </a:ln>
          </p:spPr>
          <p:txBody>
            <a:bodyPr/>
            <a:lstStyle/>
            <a:p>
              <a:endParaRPr lang="zh-CN" altLang="en-US"/>
            </a:p>
          </p:txBody>
        </p:sp>
        <p:sp>
          <p:nvSpPr>
            <p:cNvPr id="746684" name="Line 184"/>
            <p:cNvSpPr>
              <a:spLocks noChangeShapeType="1"/>
            </p:cNvSpPr>
            <p:nvPr/>
          </p:nvSpPr>
          <p:spPr bwMode="auto">
            <a:xfrm>
              <a:off x="2940" y="2922"/>
              <a:ext cx="2724" cy="1"/>
            </a:xfrm>
            <a:prstGeom prst="line">
              <a:avLst/>
            </a:prstGeom>
            <a:noFill/>
            <a:ln w="12600">
              <a:solidFill>
                <a:srgbClr val="000066"/>
              </a:solidFill>
              <a:miter lim="800000"/>
              <a:headEnd/>
              <a:tailEnd/>
            </a:ln>
          </p:spPr>
          <p:txBody>
            <a:bodyPr/>
            <a:lstStyle/>
            <a:p>
              <a:endParaRPr lang="zh-CN" altLang="en-US"/>
            </a:p>
          </p:txBody>
        </p:sp>
        <p:sp>
          <p:nvSpPr>
            <p:cNvPr id="746685" name="Line 185"/>
            <p:cNvSpPr>
              <a:spLocks noChangeShapeType="1"/>
            </p:cNvSpPr>
            <p:nvPr/>
          </p:nvSpPr>
          <p:spPr bwMode="auto">
            <a:xfrm>
              <a:off x="2940" y="3099"/>
              <a:ext cx="2724" cy="1"/>
            </a:xfrm>
            <a:prstGeom prst="line">
              <a:avLst/>
            </a:prstGeom>
            <a:noFill/>
            <a:ln w="12600">
              <a:solidFill>
                <a:srgbClr val="000066"/>
              </a:solidFill>
              <a:miter lim="800000"/>
              <a:headEnd/>
              <a:tailEnd/>
            </a:ln>
          </p:spPr>
          <p:txBody>
            <a:bodyPr/>
            <a:lstStyle/>
            <a:p>
              <a:endParaRPr lang="zh-CN" altLang="en-US"/>
            </a:p>
          </p:txBody>
        </p:sp>
        <p:sp>
          <p:nvSpPr>
            <p:cNvPr id="746686" name="Line 186"/>
            <p:cNvSpPr>
              <a:spLocks noChangeShapeType="1"/>
            </p:cNvSpPr>
            <p:nvPr/>
          </p:nvSpPr>
          <p:spPr bwMode="auto">
            <a:xfrm>
              <a:off x="2940" y="3276"/>
              <a:ext cx="2724" cy="1"/>
            </a:xfrm>
            <a:prstGeom prst="line">
              <a:avLst/>
            </a:prstGeom>
            <a:noFill/>
            <a:ln w="12600">
              <a:solidFill>
                <a:srgbClr val="000066"/>
              </a:solidFill>
              <a:miter lim="800000"/>
              <a:headEnd/>
              <a:tailEnd/>
            </a:ln>
          </p:spPr>
          <p:txBody>
            <a:bodyPr/>
            <a:lstStyle/>
            <a:p>
              <a:endParaRPr lang="zh-CN" altLang="en-US"/>
            </a:p>
          </p:txBody>
        </p:sp>
        <p:sp>
          <p:nvSpPr>
            <p:cNvPr id="746687" name="Line 187"/>
            <p:cNvSpPr>
              <a:spLocks noChangeShapeType="1"/>
            </p:cNvSpPr>
            <p:nvPr/>
          </p:nvSpPr>
          <p:spPr bwMode="auto">
            <a:xfrm>
              <a:off x="2940" y="3455"/>
              <a:ext cx="2724" cy="1"/>
            </a:xfrm>
            <a:prstGeom prst="line">
              <a:avLst/>
            </a:prstGeom>
            <a:noFill/>
            <a:ln w="12600">
              <a:solidFill>
                <a:srgbClr val="000066"/>
              </a:solidFill>
              <a:miter lim="800000"/>
              <a:headEnd/>
              <a:tailEnd/>
            </a:ln>
          </p:spPr>
          <p:txBody>
            <a:bodyPr/>
            <a:lstStyle/>
            <a:p>
              <a:endParaRPr lang="zh-CN" altLang="en-US"/>
            </a:p>
          </p:txBody>
        </p:sp>
        <p:sp>
          <p:nvSpPr>
            <p:cNvPr id="746688" name="Line 188"/>
            <p:cNvSpPr>
              <a:spLocks noChangeShapeType="1"/>
            </p:cNvSpPr>
            <p:nvPr/>
          </p:nvSpPr>
          <p:spPr bwMode="auto">
            <a:xfrm>
              <a:off x="2940" y="3646"/>
              <a:ext cx="2724" cy="1"/>
            </a:xfrm>
            <a:prstGeom prst="line">
              <a:avLst/>
            </a:prstGeom>
            <a:noFill/>
            <a:ln w="12600">
              <a:solidFill>
                <a:srgbClr val="000066"/>
              </a:solidFill>
              <a:miter lim="800000"/>
              <a:headEnd/>
              <a:tailEnd/>
            </a:ln>
          </p:spPr>
          <p:txBody>
            <a:bodyPr/>
            <a:lstStyle/>
            <a:p>
              <a:endParaRPr lang="zh-CN" altLang="en-US"/>
            </a:p>
          </p:txBody>
        </p:sp>
        <p:sp>
          <p:nvSpPr>
            <p:cNvPr id="746689" name="Line 189"/>
            <p:cNvSpPr>
              <a:spLocks noChangeShapeType="1"/>
            </p:cNvSpPr>
            <p:nvPr/>
          </p:nvSpPr>
          <p:spPr bwMode="auto">
            <a:xfrm>
              <a:off x="2940" y="3823"/>
              <a:ext cx="2724" cy="1"/>
            </a:xfrm>
            <a:prstGeom prst="line">
              <a:avLst/>
            </a:prstGeom>
            <a:noFill/>
            <a:ln w="12600">
              <a:solidFill>
                <a:srgbClr val="000066"/>
              </a:solidFill>
              <a:miter lim="800000"/>
              <a:headEnd/>
              <a:tailEnd/>
            </a:ln>
          </p:spPr>
          <p:txBody>
            <a:bodyPr/>
            <a:lstStyle/>
            <a:p>
              <a:endParaRPr lang="zh-CN" altLang="en-US"/>
            </a:p>
          </p:txBody>
        </p:sp>
        <p:sp>
          <p:nvSpPr>
            <p:cNvPr id="746690" name="Line 190"/>
            <p:cNvSpPr>
              <a:spLocks noChangeShapeType="1"/>
            </p:cNvSpPr>
            <p:nvPr/>
          </p:nvSpPr>
          <p:spPr bwMode="auto">
            <a:xfrm>
              <a:off x="2940" y="4000"/>
              <a:ext cx="2724" cy="1"/>
            </a:xfrm>
            <a:prstGeom prst="line">
              <a:avLst/>
            </a:prstGeom>
            <a:noFill/>
            <a:ln w="12600">
              <a:solidFill>
                <a:srgbClr val="000066"/>
              </a:solidFill>
              <a:miter lim="800000"/>
              <a:headEnd/>
              <a:tailEnd/>
            </a:ln>
          </p:spPr>
          <p:txBody>
            <a:bodyPr/>
            <a:lstStyle/>
            <a:p>
              <a:endParaRPr lang="zh-CN" altLang="en-US"/>
            </a:p>
          </p:txBody>
        </p:sp>
        <p:sp>
          <p:nvSpPr>
            <p:cNvPr id="746691" name="Line 197"/>
            <p:cNvSpPr>
              <a:spLocks noChangeShapeType="1"/>
            </p:cNvSpPr>
            <p:nvPr/>
          </p:nvSpPr>
          <p:spPr bwMode="auto">
            <a:xfrm>
              <a:off x="3319" y="2568"/>
              <a:ext cx="1" cy="1609"/>
            </a:xfrm>
            <a:prstGeom prst="line">
              <a:avLst/>
            </a:prstGeom>
            <a:noFill/>
            <a:ln w="12600">
              <a:solidFill>
                <a:srgbClr val="000066"/>
              </a:solidFill>
              <a:miter lim="800000"/>
              <a:headEnd/>
              <a:tailEnd/>
            </a:ln>
          </p:spPr>
          <p:txBody>
            <a:bodyPr/>
            <a:lstStyle/>
            <a:p>
              <a:endParaRPr lang="zh-CN" altLang="en-US"/>
            </a:p>
          </p:txBody>
        </p:sp>
        <p:sp>
          <p:nvSpPr>
            <p:cNvPr id="746692" name="Line 198"/>
            <p:cNvSpPr>
              <a:spLocks noChangeShapeType="1"/>
            </p:cNvSpPr>
            <p:nvPr/>
          </p:nvSpPr>
          <p:spPr bwMode="auto">
            <a:xfrm>
              <a:off x="3709" y="2568"/>
              <a:ext cx="1" cy="1609"/>
            </a:xfrm>
            <a:prstGeom prst="line">
              <a:avLst/>
            </a:prstGeom>
            <a:noFill/>
            <a:ln w="12600">
              <a:solidFill>
                <a:srgbClr val="000066"/>
              </a:solidFill>
              <a:miter lim="800000"/>
              <a:headEnd/>
              <a:tailEnd/>
            </a:ln>
          </p:spPr>
          <p:txBody>
            <a:bodyPr/>
            <a:lstStyle/>
            <a:p>
              <a:endParaRPr lang="zh-CN" altLang="en-US"/>
            </a:p>
          </p:txBody>
        </p:sp>
        <p:sp>
          <p:nvSpPr>
            <p:cNvPr id="746693" name="Line 199"/>
            <p:cNvSpPr>
              <a:spLocks noChangeShapeType="1"/>
            </p:cNvSpPr>
            <p:nvPr/>
          </p:nvSpPr>
          <p:spPr bwMode="auto">
            <a:xfrm>
              <a:off x="4100" y="2568"/>
              <a:ext cx="1" cy="1609"/>
            </a:xfrm>
            <a:prstGeom prst="line">
              <a:avLst/>
            </a:prstGeom>
            <a:noFill/>
            <a:ln w="12600">
              <a:solidFill>
                <a:srgbClr val="000066"/>
              </a:solidFill>
              <a:miter lim="800000"/>
              <a:headEnd/>
              <a:tailEnd/>
            </a:ln>
          </p:spPr>
          <p:txBody>
            <a:bodyPr/>
            <a:lstStyle/>
            <a:p>
              <a:endParaRPr lang="zh-CN" altLang="en-US"/>
            </a:p>
          </p:txBody>
        </p:sp>
        <p:sp>
          <p:nvSpPr>
            <p:cNvPr id="746694" name="Line 200"/>
            <p:cNvSpPr>
              <a:spLocks noChangeShapeType="1"/>
            </p:cNvSpPr>
            <p:nvPr/>
          </p:nvSpPr>
          <p:spPr bwMode="auto">
            <a:xfrm>
              <a:off x="4492" y="2568"/>
              <a:ext cx="1" cy="1609"/>
            </a:xfrm>
            <a:prstGeom prst="line">
              <a:avLst/>
            </a:prstGeom>
            <a:noFill/>
            <a:ln w="12600">
              <a:solidFill>
                <a:srgbClr val="000066"/>
              </a:solidFill>
              <a:miter lim="800000"/>
              <a:headEnd/>
              <a:tailEnd/>
            </a:ln>
          </p:spPr>
          <p:txBody>
            <a:bodyPr/>
            <a:lstStyle/>
            <a:p>
              <a:endParaRPr lang="zh-CN" altLang="en-US"/>
            </a:p>
          </p:txBody>
        </p:sp>
        <p:sp>
          <p:nvSpPr>
            <p:cNvPr id="746695" name="Line 201"/>
            <p:cNvSpPr>
              <a:spLocks noChangeShapeType="1"/>
            </p:cNvSpPr>
            <p:nvPr/>
          </p:nvSpPr>
          <p:spPr bwMode="auto">
            <a:xfrm>
              <a:off x="4883" y="2568"/>
              <a:ext cx="1" cy="1609"/>
            </a:xfrm>
            <a:prstGeom prst="line">
              <a:avLst/>
            </a:prstGeom>
            <a:noFill/>
            <a:ln w="12600">
              <a:solidFill>
                <a:srgbClr val="000066"/>
              </a:solidFill>
              <a:miter lim="800000"/>
              <a:headEnd/>
              <a:tailEnd/>
            </a:ln>
          </p:spPr>
          <p:txBody>
            <a:bodyPr/>
            <a:lstStyle/>
            <a:p>
              <a:endParaRPr lang="zh-CN" altLang="en-US"/>
            </a:p>
          </p:txBody>
        </p:sp>
        <p:sp>
          <p:nvSpPr>
            <p:cNvPr id="746696" name="Line 202"/>
            <p:cNvSpPr>
              <a:spLocks noChangeShapeType="1"/>
            </p:cNvSpPr>
            <p:nvPr/>
          </p:nvSpPr>
          <p:spPr bwMode="auto">
            <a:xfrm>
              <a:off x="5273" y="2568"/>
              <a:ext cx="1" cy="1609"/>
            </a:xfrm>
            <a:prstGeom prst="line">
              <a:avLst/>
            </a:prstGeom>
            <a:noFill/>
            <a:ln w="12600">
              <a:solidFill>
                <a:srgbClr val="000066"/>
              </a:solidFill>
              <a:miter lim="800000"/>
              <a:headEnd/>
              <a:tailEnd/>
            </a:ln>
          </p:spPr>
          <p:txBody>
            <a:bodyPr/>
            <a:lstStyle/>
            <a:p>
              <a:endParaRPr lang="zh-CN" altLang="en-US"/>
            </a:p>
          </p:txBody>
        </p:sp>
        <p:sp>
          <p:nvSpPr>
            <p:cNvPr id="746698" name="Line 206"/>
            <p:cNvSpPr>
              <a:spLocks noChangeShapeType="1"/>
            </p:cNvSpPr>
            <p:nvPr/>
          </p:nvSpPr>
          <p:spPr bwMode="auto">
            <a:xfrm>
              <a:off x="5664" y="2568"/>
              <a:ext cx="1" cy="1609"/>
            </a:xfrm>
            <a:prstGeom prst="line">
              <a:avLst/>
            </a:prstGeom>
            <a:noFill/>
            <a:ln w="28575">
              <a:solidFill>
                <a:srgbClr val="000066"/>
              </a:solidFill>
              <a:miter lim="800000"/>
              <a:headEnd/>
              <a:tailEnd/>
            </a:ln>
          </p:spPr>
          <p:txBody>
            <a:bodyPr/>
            <a:lstStyle/>
            <a:p>
              <a:endParaRPr lang="zh-CN" altLang="en-US"/>
            </a:p>
          </p:txBody>
        </p:sp>
        <p:sp>
          <p:nvSpPr>
            <p:cNvPr id="746699" name="Line 207"/>
            <p:cNvSpPr>
              <a:spLocks noChangeShapeType="1"/>
            </p:cNvSpPr>
            <p:nvPr/>
          </p:nvSpPr>
          <p:spPr bwMode="auto">
            <a:xfrm>
              <a:off x="2940" y="4177"/>
              <a:ext cx="2724" cy="1"/>
            </a:xfrm>
            <a:prstGeom prst="line">
              <a:avLst/>
            </a:prstGeom>
            <a:noFill/>
            <a:ln w="28575">
              <a:solidFill>
                <a:srgbClr val="000066"/>
              </a:solidFill>
              <a:miter lim="800000"/>
              <a:headEnd/>
              <a:tailEnd/>
            </a:ln>
          </p:spPr>
          <p:txBody>
            <a:bodyPr/>
            <a:lstStyle/>
            <a:p>
              <a:endParaRPr lang="zh-CN" altLang="en-US"/>
            </a:p>
          </p:txBody>
        </p:sp>
        <p:sp>
          <p:nvSpPr>
            <p:cNvPr id="746700" name="Line 206"/>
            <p:cNvSpPr>
              <a:spLocks noChangeShapeType="1"/>
            </p:cNvSpPr>
            <p:nvPr/>
          </p:nvSpPr>
          <p:spPr bwMode="auto">
            <a:xfrm>
              <a:off x="2928" y="2572"/>
              <a:ext cx="1" cy="1609"/>
            </a:xfrm>
            <a:prstGeom prst="line">
              <a:avLst/>
            </a:prstGeom>
            <a:noFill/>
            <a:ln w="28575">
              <a:solidFill>
                <a:srgbClr val="000066"/>
              </a:solidFill>
              <a:miter lim="800000"/>
              <a:headEnd/>
              <a:tailEnd/>
            </a:ln>
          </p:spPr>
          <p:txBody>
            <a:bodyPr/>
            <a:lstStyle/>
            <a:p>
              <a:endParaRPr lang="zh-CN" altLang="en-US"/>
            </a:p>
          </p:txBody>
        </p:sp>
        <p:sp>
          <p:nvSpPr>
            <p:cNvPr id="746706" name="Line 207"/>
            <p:cNvSpPr>
              <a:spLocks noChangeShapeType="1"/>
            </p:cNvSpPr>
            <p:nvPr/>
          </p:nvSpPr>
          <p:spPr bwMode="auto">
            <a:xfrm>
              <a:off x="2928" y="2580"/>
              <a:ext cx="2724" cy="1"/>
            </a:xfrm>
            <a:prstGeom prst="line">
              <a:avLst/>
            </a:prstGeom>
            <a:noFill/>
            <a:ln w="28575">
              <a:solidFill>
                <a:srgbClr val="000066"/>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6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1"/>
          <p:cNvSpPr>
            <a:spLocks noGrp="1" noChangeArrowheads="1"/>
          </p:cNvSpPr>
          <p:nvPr>
            <p:ph type="title" idx="4294967295"/>
          </p:nvPr>
        </p:nvSpPr>
        <p:spPr>
          <a:xfrm>
            <a:off x="244475" y="127000"/>
            <a:ext cx="8521700"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sp>
        <p:nvSpPr>
          <p:cNvPr id="748547" name="Rectangle 2"/>
          <p:cNvSpPr>
            <a:spLocks noGrp="1" noChangeArrowheads="1"/>
          </p:cNvSpPr>
          <p:nvPr>
            <p:ph type="body" idx="4294967295"/>
          </p:nvPr>
        </p:nvSpPr>
        <p:spPr>
          <a:xfrm>
            <a:off x="322263" y="800100"/>
            <a:ext cx="8307387" cy="5781675"/>
          </a:xfrm>
        </p:spPr>
        <p:txBody>
          <a:bodyPr lIns="91440" tIns="45720" rIns="91440" bIns="45720"/>
          <a:lstStyle/>
          <a:p>
            <a:pPr marL="222250" indent="-222250">
              <a:lnSpc>
                <a:spcPct val="120000"/>
              </a:lnSpc>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latin typeface="微软雅黑" pitchFamily="34" charset="-122"/>
                <a:ea typeface="微软雅黑" pitchFamily="34" charset="-122"/>
              </a:rPr>
              <a:t>   假设该存储系统所在计算机采用小端方式， </a:t>
            </a:r>
            <a:r>
              <a:rPr lang="en-GB" altLang="zh-CN" sz="2000">
                <a:latin typeface="微软雅黑" pitchFamily="34" charset="-122"/>
                <a:ea typeface="微软雅黑" pitchFamily="34" charset="-122"/>
              </a:rPr>
              <a:t>CPU</a:t>
            </a:r>
            <a:r>
              <a:rPr lang="zh-CN" altLang="en-GB" sz="2000">
                <a:latin typeface="微软雅黑" pitchFamily="34" charset="-122"/>
                <a:ea typeface="微软雅黑" pitchFamily="34" charset="-122"/>
              </a:rPr>
              <a:t>执行某指令过程中要求访问一个</a:t>
            </a:r>
            <a:r>
              <a:rPr lang="en-GB" altLang="zh-CN" sz="2000">
                <a:latin typeface="微软雅黑" pitchFamily="34" charset="-122"/>
                <a:ea typeface="微软雅黑" pitchFamily="34" charset="-122"/>
              </a:rPr>
              <a:t>16</a:t>
            </a:r>
            <a:r>
              <a:rPr lang="zh-CN" altLang="en-GB" sz="2000">
                <a:latin typeface="微软雅黑" pitchFamily="34" charset="-122"/>
                <a:ea typeface="微软雅黑" pitchFamily="34" charset="-122"/>
              </a:rPr>
              <a:t>位数据，给出的逻辑地址为</a:t>
            </a:r>
            <a:r>
              <a:rPr lang="en-GB" altLang="zh-CN" sz="2000">
                <a:latin typeface="微软雅黑" pitchFamily="34" charset="-122"/>
                <a:ea typeface="微软雅黑" pitchFamily="34" charset="-122"/>
              </a:rPr>
              <a:t>0x03D4</a:t>
            </a:r>
            <a:r>
              <a:rPr lang="zh-CN" altLang="en-GB" sz="2000">
                <a:latin typeface="微软雅黑" pitchFamily="34" charset="-122"/>
                <a:ea typeface="微软雅黑" pitchFamily="34" charset="-122"/>
              </a:rPr>
              <a:t>，说明访存过程。</a:t>
            </a: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9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2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600">
                <a:latin typeface="Arial Black" pitchFamily="34" charset="0"/>
                <a:ea typeface="宋体" pitchFamily="2" charset="-122"/>
              </a:rPr>
              <a:t>VPN ___  TLBI ___  TLBT ____  TLB Hit? __  Page Fault? __   PPN: ____</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ea typeface="微软雅黑" pitchFamily="34" charset="-122"/>
              </a:rPr>
              <a:t>物理地址为</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400">
                <a:ea typeface="宋体" pitchFamily="2" charset="-122"/>
              </a:rPr>
              <a:t>	</a:t>
            </a:r>
            <a:r>
              <a:rPr lang="en-GB" altLang="zh-CN" sz="1600">
                <a:latin typeface="Arial Black" pitchFamily="34" charset="0"/>
                <a:ea typeface="宋体" pitchFamily="2" charset="-122"/>
              </a:rPr>
              <a:t>CO ___	CI___	CT ____	     cache Hit? __              </a:t>
            </a:r>
            <a:r>
              <a:rPr lang="zh-CN" altLang="en-GB">
                <a:latin typeface="微软雅黑" pitchFamily="34" charset="-122"/>
                <a:ea typeface="微软雅黑" pitchFamily="34" charset="-122"/>
              </a:rPr>
              <a:t>数据</a:t>
            </a:r>
            <a:r>
              <a:rPr lang="en-GB" altLang="zh-CN">
                <a:latin typeface="微软雅黑" pitchFamily="34" charset="-122"/>
                <a:ea typeface="微软雅黑" pitchFamily="34" charset="-122"/>
              </a:rPr>
              <a:t>: ____</a:t>
            </a:r>
          </a:p>
        </p:txBody>
      </p:sp>
      <p:sp>
        <p:nvSpPr>
          <p:cNvPr id="38016" name="Text Box 128"/>
          <p:cNvSpPr txBox="1">
            <a:spLocks noChangeArrowheads="1"/>
          </p:cNvSpPr>
          <p:nvPr/>
        </p:nvSpPr>
        <p:spPr bwMode="auto">
          <a:xfrm>
            <a:off x="1173163" y="3260725"/>
            <a:ext cx="631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0x0F</a:t>
            </a:r>
          </a:p>
        </p:txBody>
      </p:sp>
      <p:sp>
        <p:nvSpPr>
          <p:cNvPr id="38017" name="Text Box 129"/>
          <p:cNvSpPr txBox="1">
            <a:spLocks noChangeArrowheads="1"/>
          </p:cNvSpPr>
          <p:nvPr/>
        </p:nvSpPr>
        <p:spPr bwMode="auto">
          <a:xfrm>
            <a:off x="2293938" y="3275013"/>
            <a:ext cx="49688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0x3</a:t>
            </a:r>
          </a:p>
        </p:txBody>
      </p:sp>
      <p:sp>
        <p:nvSpPr>
          <p:cNvPr id="38018" name="Text Box 130"/>
          <p:cNvSpPr txBox="1">
            <a:spLocks noChangeArrowheads="1"/>
          </p:cNvSpPr>
          <p:nvPr/>
        </p:nvSpPr>
        <p:spPr bwMode="auto">
          <a:xfrm>
            <a:off x="3373438" y="3332163"/>
            <a:ext cx="631825" cy="307975"/>
          </a:xfrm>
          <a:prstGeom prst="rect">
            <a:avLst/>
          </a:prstGeom>
          <a:noFill/>
          <a:ln w="9525">
            <a:noFill/>
            <a:round/>
            <a:headEnd/>
            <a:tailEnd/>
          </a:ln>
        </p:spPr>
        <p:txBody>
          <a:bodyPr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0x03</a:t>
            </a:r>
          </a:p>
        </p:txBody>
      </p:sp>
      <p:sp>
        <p:nvSpPr>
          <p:cNvPr id="38019" name="Text Box 131"/>
          <p:cNvSpPr txBox="1">
            <a:spLocks noChangeArrowheads="1"/>
          </p:cNvSpPr>
          <p:nvPr/>
        </p:nvSpPr>
        <p:spPr bwMode="auto">
          <a:xfrm>
            <a:off x="4973638" y="34051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21" name="Text Box 133"/>
          <p:cNvSpPr txBox="1">
            <a:spLocks noChangeArrowheads="1"/>
          </p:cNvSpPr>
          <p:nvPr/>
        </p:nvSpPr>
        <p:spPr bwMode="auto">
          <a:xfrm>
            <a:off x="6691313" y="3375025"/>
            <a:ext cx="2619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N</a:t>
            </a:r>
          </a:p>
        </p:txBody>
      </p:sp>
      <p:sp>
        <p:nvSpPr>
          <p:cNvPr id="38022" name="Text Box 134"/>
          <p:cNvSpPr txBox="1">
            <a:spLocks noChangeArrowheads="1"/>
          </p:cNvSpPr>
          <p:nvPr/>
        </p:nvSpPr>
        <p:spPr bwMode="auto">
          <a:xfrm>
            <a:off x="7637463" y="3348038"/>
            <a:ext cx="6556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37" name="Text Box 149"/>
          <p:cNvSpPr txBox="1">
            <a:spLocks noChangeArrowheads="1"/>
          </p:cNvSpPr>
          <p:nvPr/>
        </p:nvSpPr>
        <p:spPr bwMode="auto">
          <a:xfrm>
            <a:off x="1401763" y="6134100"/>
            <a:ext cx="227012"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a:t>
            </a:r>
          </a:p>
        </p:txBody>
      </p:sp>
      <p:sp>
        <p:nvSpPr>
          <p:cNvPr id="38038" name="Text Box 150"/>
          <p:cNvSpPr txBox="1">
            <a:spLocks noChangeArrowheads="1"/>
          </p:cNvSpPr>
          <p:nvPr/>
        </p:nvSpPr>
        <p:spPr bwMode="auto">
          <a:xfrm>
            <a:off x="2349500" y="6105525"/>
            <a:ext cx="49688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0x5</a:t>
            </a:r>
          </a:p>
        </p:txBody>
      </p:sp>
      <p:sp>
        <p:nvSpPr>
          <p:cNvPr id="38039" name="Text Box 151"/>
          <p:cNvSpPr txBox="1">
            <a:spLocks noChangeArrowheads="1"/>
          </p:cNvSpPr>
          <p:nvPr/>
        </p:nvSpPr>
        <p:spPr bwMode="auto">
          <a:xfrm>
            <a:off x="3336925" y="6107113"/>
            <a:ext cx="65563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41" name="Text Box 153"/>
          <p:cNvSpPr txBox="1">
            <a:spLocks noChangeArrowheads="1"/>
          </p:cNvSpPr>
          <p:nvPr/>
        </p:nvSpPr>
        <p:spPr bwMode="auto">
          <a:xfrm>
            <a:off x="5586413" y="61483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42" name="Text Box 154"/>
          <p:cNvSpPr txBox="1">
            <a:spLocks noChangeArrowheads="1"/>
          </p:cNvSpPr>
          <p:nvPr/>
        </p:nvSpPr>
        <p:spPr bwMode="auto">
          <a:xfrm>
            <a:off x="7185025" y="6134100"/>
            <a:ext cx="901700"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0x7236</a:t>
            </a:r>
          </a:p>
        </p:txBody>
      </p:sp>
      <p:grpSp>
        <p:nvGrpSpPr>
          <p:cNvPr id="748666" name="Group 122"/>
          <p:cNvGrpSpPr>
            <a:grpSpLocks/>
          </p:cNvGrpSpPr>
          <p:nvPr/>
        </p:nvGrpSpPr>
        <p:grpSpPr bwMode="auto">
          <a:xfrm>
            <a:off x="220663" y="1778000"/>
            <a:ext cx="8766175" cy="1431925"/>
            <a:chOff x="157" y="1102"/>
            <a:chExt cx="5522" cy="902"/>
          </a:xfrm>
        </p:grpSpPr>
        <p:grpSp>
          <p:nvGrpSpPr>
            <p:cNvPr id="748663" name="Group 119"/>
            <p:cNvGrpSpPr>
              <a:grpSpLocks/>
            </p:cNvGrpSpPr>
            <p:nvPr/>
          </p:nvGrpSpPr>
          <p:grpSpPr bwMode="auto">
            <a:xfrm>
              <a:off x="157" y="1102"/>
              <a:ext cx="5522" cy="902"/>
              <a:chOff x="686" y="1432"/>
              <a:chExt cx="4298" cy="849"/>
            </a:xfrm>
          </p:grpSpPr>
          <p:sp>
            <p:nvSpPr>
              <p:cNvPr id="37894" name="Rectangle 6"/>
              <p:cNvSpPr>
                <a:spLocks noChangeArrowheads="1"/>
              </p:cNvSpPr>
              <p:nvPr/>
            </p:nvSpPr>
            <p:spPr bwMode="auto">
              <a:xfrm>
                <a:off x="686"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49" name="Rectangle 7"/>
              <p:cNvSpPr>
                <a:spLocks noChangeArrowheads="1"/>
              </p:cNvSpPr>
              <p:nvPr/>
            </p:nvSpPr>
            <p:spPr bwMode="auto">
              <a:xfrm>
                <a:off x="68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13</a:t>
                </a:r>
              </a:p>
            </p:txBody>
          </p:sp>
          <p:sp>
            <p:nvSpPr>
              <p:cNvPr id="37897" name="Rectangle 9"/>
              <p:cNvSpPr>
                <a:spLocks noChangeArrowheads="1"/>
              </p:cNvSpPr>
              <p:nvPr/>
            </p:nvSpPr>
            <p:spPr bwMode="auto">
              <a:xfrm>
                <a:off x="993"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1" name="Rectangle 10"/>
              <p:cNvSpPr>
                <a:spLocks noChangeArrowheads="1"/>
              </p:cNvSpPr>
              <p:nvPr/>
            </p:nvSpPr>
            <p:spPr bwMode="auto">
              <a:xfrm>
                <a:off x="99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12</a:t>
                </a:r>
              </a:p>
            </p:txBody>
          </p:sp>
          <p:sp>
            <p:nvSpPr>
              <p:cNvPr id="37900" name="Rectangle 12"/>
              <p:cNvSpPr>
                <a:spLocks noChangeArrowheads="1"/>
              </p:cNvSpPr>
              <p:nvPr/>
            </p:nvSpPr>
            <p:spPr bwMode="auto">
              <a:xfrm>
                <a:off x="1300"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3" name="Rectangle 13"/>
              <p:cNvSpPr>
                <a:spLocks noChangeArrowheads="1"/>
              </p:cNvSpPr>
              <p:nvPr/>
            </p:nvSpPr>
            <p:spPr bwMode="auto">
              <a:xfrm>
                <a:off x="130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03" name="Rectangle 15"/>
              <p:cNvSpPr>
                <a:spLocks noChangeArrowheads="1"/>
              </p:cNvSpPr>
              <p:nvPr/>
            </p:nvSpPr>
            <p:spPr bwMode="auto">
              <a:xfrm>
                <a:off x="1607"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5" name="Rectangle 16"/>
              <p:cNvSpPr>
                <a:spLocks noChangeArrowheads="1"/>
              </p:cNvSpPr>
              <p:nvPr/>
            </p:nvSpPr>
            <p:spPr bwMode="auto">
              <a:xfrm>
                <a:off x="160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06" name="Rectangle 18"/>
              <p:cNvSpPr>
                <a:spLocks noChangeArrowheads="1"/>
              </p:cNvSpPr>
              <p:nvPr/>
            </p:nvSpPr>
            <p:spPr bwMode="auto">
              <a:xfrm>
                <a:off x="1914"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7" name="Rectangle 19"/>
              <p:cNvSpPr>
                <a:spLocks noChangeArrowheads="1"/>
              </p:cNvSpPr>
              <p:nvPr/>
            </p:nvSpPr>
            <p:spPr bwMode="auto">
              <a:xfrm>
                <a:off x="1914"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09" name="Rectangle 21"/>
              <p:cNvSpPr>
                <a:spLocks noChangeArrowheads="1"/>
              </p:cNvSpPr>
              <p:nvPr/>
            </p:nvSpPr>
            <p:spPr bwMode="auto">
              <a:xfrm>
                <a:off x="2221"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9" name="Rectangle 22"/>
              <p:cNvSpPr>
                <a:spLocks noChangeArrowheads="1"/>
              </p:cNvSpPr>
              <p:nvPr/>
            </p:nvSpPr>
            <p:spPr bwMode="auto">
              <a:xfrm>
                <a:off x="2221"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12" name="Rectangle 24"/>
              <p:cNvSpPr>
                <a:spLocks noChangeArrowheads="1"/>
              </p:cNvSpPr>
              <p:nvPr/>
            </p:nvSpPr>
            <p:spPr bwMode="auto">
              <a:xfrm>
                <a:off x="2528"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1" name="Rectangle 25"/>
              <p:cNvSpPr>
                <a:spLocks noChangeArrowheads="1"/>
              </p:cNvSpPr>
              <p:nvPr/>
            </p:nvSpPr>
            <p:spPr bwMode="auto">
              <a:xfrm>
                <a:off x="2528"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15" name="Rectangle 27"/>
              <p:cNvSpPr>
                <a:spLocks noChangeArrowheads="1"/>
              </p:cNvSpPr>
              <p:nvPr/>
            </p:nvSpPr>
            <p:spPr bwMode="auto">
              <a:xfrm>
                <a:off x="2835"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3" name="Rectangle 28"/>
              <p:cNvSpPr>
                <a:spLocks noChangeArrowheads="1"/>
              </p:cNvSpPr>
              <p:nvPr/>
            </p:nvSpPr>
            <p:spPr bwMode="auto">
              <a:xfrm>
                <a:off x="2835"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18" name="Rectangle 30"/>
              <p:cNvSpPr>
                <a:spLocks noChangeArrowheads="1"/>
              </p:cNvSpPr>
              <p:nvPr/>
            </p:nvSpPr>
            <p:spPr bwMode="auto">
              <a:xfrm>
                <a:off x="3142"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5" name="Rectangle 31"/>
              <p:cNvSpPr>
                <a:spLocks noChangeArrowheads="1"/>
              </p:cNvSpPr>
              <p:nvPr/>
            </p:nvSpPr>
            <p:spPr bwMode="auto">
              <a:xfrm>
                <a:off x="3142"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21" name="Rectangle 33"/>
              <p:cNvSpPr>
                <a:spLocks noChangeArrowheads="1"/>
              </p:cNvSpPr>
              <p:nvPr/>
            </p:nvSpPr>
            <p:spPr bwMode="auto">
              <a:xfrm>
                <a:off x="3449"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7" name="Rectangle 34"/>
              <p:cNvSpPr>
                <a:spLocks noChangeArrowheads="1"/>
              </p:cNvSpPr>
              <p:nvPr/>
            </p:nvSpPr>
            <p:spPr bwMode="auto">
              <a:xfrm>
                <a:off x="3449"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24" name="Rectangle 36"/>
              <p:cNvSpPr>
                <a:spLocks noChangeArrowheads="1"/>
              </p:cNvSpPr>
              <p:nvPr/>
            </p:nvSpPr>
            <p:spPr bwMode="auto">
              <a:xfrm>
                <a:off x="3756"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9" name="Rectangle 37"/>
              <p:cNvSpPr>
                <a:spLocks noChangeArrowheads="1"/>
              </p:cNvSpPr>
              <p:nvPr/>
            </p:nvSpPr>
            <p:spPr bwMode="auto">
              <a:xfrm>
                <a:off x="375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27" name="Rectangle 39"/>
              <p:cNvSpPr>
                <a:spLocks noChangeArrowheads="1"/>
              </p:cNvSpPr>
              <p:nvPr/>
            </p:nvSpPr>
            <p:spPr bwMode="auto">
              <a:xfrm>
                <a:off x="4063"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1" name="Rectangle 40"/>
              <p:cNvSpPr>
                <a:spLocks noChangeArrowheads="1"/>
              </p:cNvSpPr>
              <p:nvPr/>
            </p:nvSpPr>
            <p:spPr bwMode="auto">
              <a:xfrm>
                <a:off x="406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30" name="Rectangle 42"/>
              <p:cNvSpPr>
                <a:spLocks noChangeArrowheads="1"/>
              </p:cNvSpPr>
              <p:nvPr/>
            </p:nvSpPr>
            <p:spPr bwMode="auto">
              <a:xfrm>
                <a:off x="4370"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3" name="Rectangle 43"/>
              <p:cNvSpPr>
                <a:spLocks noChangeArrowheads="1"/>
              </p:cNvSpPr>
              <p:nvPr/>
            </p:nvSpPr>
            <p:spPr bwMode="auto">
              <a:xfrm>
                <a:off x="437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33" name="Rectangle 45"/>
              <p:cNvSpPr>
                <a:spLocks noChangeArrowheads="1"/>
              </p:cNvSpPr>
              <p:nvPr/>
            </p:nvSpPr>
            <p:spPr bwMode="auto">
              <a:xfrm>
                <a:off x="4677"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5" name="Rectangle 46"/>
              <p:cNvSpPr>
                <a:spLocks noChangeArrowheads="1"/>
              </p:cNvSpPr>
              <p:nvPr/>
            </p:nvSpPr>
            <p:spPr bwMode="auto">
              <a:xfrm>
                <a:off x="467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2" name="Group 47"/>
              <p:cNvGrpSpPr>
                <a:grpSpLocks/>
              </p:cNvGrpSpPr>
              <p:nvPr/>
            </p:nvGrpSpPr>
            <p:grpSpPr bwMode="auto">
              <a:xfrm>
                <a:off x="3142" y="2085"/>
                <a:ext cx="1842" cy="196"/>
                <a:chOff x="3085" y="1661"/>
                <a:chExt cx="1842" cy="196"/>
              </a:xfrm>
            </p:grpSpPr>
            <p:sp>
              <p:nvSpPr>
                <p:cNvPr id="748577"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78" name="Text Box 49"/>
                <p:cNvSpPr txBox="1">
                  <a:spLocks noChangeArrowheads="1"/>
                </p:cNvSpPr>
                <p:nvPr/>
              </p:nvSpPr>
              <p:spPr bwMode="auto">
                <a:xfrm>
                  <a:off x="3792" y="1661"/>
                  <a:ext cx="351" cy="19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VPO</a:t>
                  </a:r>
                </a:p>
              </p:txBody>
            </p:sp>
          </p:grpSp>
          <p:grpSp>
            <p:nvGrpSpPr>
              <p:cNvPr id="3" name="Group 50"/>
              <p:cNvGrpSpPr>
                <a:grpSpLocks/>
              </p:cNvGrpSpPr>
              <p:nvPr/>
            </p:nvGrpSpPr>
            <p:grpSpPr bwMode="auto">
              <a:xfrm>
                <a:off x="686" y="2081"/>
                <a:ext cx="2467" cy="195"/>
                <a:chOff x="629" y="1657"/>
                <a:chExt cx="2467" cy="195"/>
              </a:xfrm>
            </p:grpSpPr>
            <p:sp>
              <p:nvSpPr>
                <p:cNvPr id="748580"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81" name="Text Box 52"/>
                <p:cNvSpPr txBox="1">
                  <a:spLocks noChangeArrowheads="1"/>
                </p:cNvSpPr>
                <p:nvPr/>
              </p:nvSpPr>
              <p:spPr bwMode="auto">
                <a:xfrm>
                  <a:off x="1577" y="1657"/>
                  <a:ext cx="350" cy="195"/>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VPN</a:t>
                  </a:r>
                </a:p>
              </p:txBody>
            </p:sp>
          </p:grpSp>
          <p:sp>
            <p:nvSpPr>
              <p:cNvPr id="37942" name="Line 54"/>
              <p:cNvSpPr>
                <a:spLocks noChangeShapeType="1"/>
              </p:cNvSpPr>
              <p:nvPr/>
            </p:nvSpPr>
            <p:spPr bwMode="auto">
              <a:xfrm>
                <a:off x="2526" y="1512"/>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3" name="Text Box 55"/>
              <p:cNvSpPr txBox="1">
                <a:spLocks noChangeArrowheads="1"/>
              </p:cNvSpPr>
              <p:nvPr/>
            </p:nvSpPr>
            <p:spPr bwMode="auto">
              <a:xfrm>
                <a:off x="2664" y="1434"/>
                <a:ext cx="343"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TLBI</a:t>
                </a:r>
              </a:p>
            </p:txBody>
          </p:sp>
          <p:sp>
            <p:nvSpPr>
              <p:cNvPr id="37945" name="Line 57"/>
              <p:cNvSpPr>
                <a:spLocks noChangeShapeType="1"/>
              </p:cNvSpPr>
              <p:nvPr/>
            </p:nvSpPr>
            <p:spPr bwMode="auto">
              <a:xfrm>
                <a:off x="686" y="1510"/>
                <a:ext cx="184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6" name="Text Box 58"/>
              <p:cNvSpPr txBox="1">
                <a:spLocks noChangeArrowheads="1"/>
              </p:cNvSpPr>
              <p:nvPr/>
            </p:nvSpPr>
            <p:spPr bwMode="auto">
              <a:xfrm>
                <a:off x="1464" y="1432"/>
                <a:ext cx="376"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TLBT</a:t>
                </a:r>
              </a:p>
            </p:txBody>
          </p:sp>
          <p:sp>
            <p:nvSpPr>
              <p:cNvPr id="748625" name="Text Box 113"/>
              <p:cNvSpPr txBox="1">
                <a:spLocks noChangeArrowheads="1"/>
              </p:cNvSpPr>
              <p:nvPr/>
            </p:nvSpPr>
            <p:spPr bwMode="auto">
              <a:xfrm>
                <a:off x="476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6" name="Text Box 114"/>
              <p:cNvSpPr txBox="1">
                <a:spLocks noChangeArrowheads="1"/>
              </p:cNvSpPr>
              <p:nvPr/>
            </p:nvSpPr>
            <p:spPr bwMode="auto">
              <a:xfrm>
                <a:off x="4459"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7" name="Text Box 115"/>
              <p:cNvSpPr txBox="1">
                <a:spLocks noChangeArrowheads="1"/>
              </p:cNvSpPr>
              <p:nvPr/>
            </p:nvSpPr>
            <p:spPr bwMode="auto">
              <a:xfrm>
                <a:off x="415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28" name="Text Box 116"/>
              <p:cNvSpPr txBox="1">
                <a:spLocks noChangeArrowheads="1"/>
              </p:cNvSpPr>
              <p:nvPr/>
            </p:nvSpPr>
            <p:spPr bwMode="auto">
              <a:xfrm>
                <a:off x="3846"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9" name="Text Box 117"/>
              <p:cNvSpPr txBox="1">
                <a:spLocks noChangeArrowheads="1"/>
              </p:cNvSpPr>
              <p:nvPr/>
            </p:nvSpPr>
            <p:spPr bwMode="auto">
              <a:xfrm>
                <a:off x="3540"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0" name="Text Box 118"/>
              <p:cNvSpPr txBox="1">
                <a:spLocks noChangeArrowheads="1"/>
              </p:cNvSpPr>
              <p:nvPr/>
            </p:nvSpPr>
            <p:spPr bwMode="auto">
              <a:xfrm>
                <a:off x="323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1" name="Text Box 119"/>
              <p:cNvSpPr txBox="1">
                <a:spLocks noChangeArrowheads="1"/>
              </p:cNvSpPr>
              <p:nvPr/>
            </p:nvSpPr>
            <p:spPr bwMode="auto">
              <a:xfrm>
                <a:off x="2936" y="1786"/>
                <a:ext cx="102"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2" name="Text Box 120"/>
              <p:cNvSpPr txBox="1">
                <a:spLocks noChangeArrowheads="1"/>
              </p:cNvSpPr>
              <p:nvPr/>
            </p:nvSpPr>
            <p:spPr bwMode="auto">
              <a:xfrm>
                <a:off x="2630" y="1786"/>
                <a:ext cx="101"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3" name="Text Box 121"/>
              <p:cNvSpPr txBox="1">
                <a:spLocks noChangeArrowheads="1"/>
              </p:cNvSpPr>
              <p:nvPr/>
            </p:nvSpPr>
            <p:spPr bwMode="auto">
              <a:xfrm>
                <a:off x="2314"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4" name="Text Box 122"/>
              <p:cNvSpPr txBox="1">
                <a:spLocks noChangeArrowheads="1"/>
              </p:cNvSpPr>
              <p:nvPr/>
            </p:nvSpPr>
            <p:spPr bwMode="auto">
              <a:xfrm>
                <a:off x="200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5" name="Text Box 123"/>
              <p:cNvSpPr txBox="1">
                <a:spLocks noChangeArrowheads="1"/>
              </p:cNvSpPr>
              <p:nvPr/>
            </p:nvSpPr>
            <p:spPr bwMode="auto">
              <a:xfrm>
                <a:off x="1702"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6" name="Text Box 124"/>
              <p:cNvSpPr txBox="1">
                <a:spLocks noChangeArrowheads="1"/>
              </p:cNvSpPr>
              <p:nvPr/>
            </p:nvSpPr>
            <p:spPr bwMode="auto">
              <a:xfrm>
                <a:off x="1395"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7" name="Text Box 125"/>
              <p:cNvSpPr txBox="1">
                <a:spLocks noChangeArrowheads="1"/>
              </p:cNvSpPr>
              <p:nvPr/>
            </p:nvSpPr>
            <p:spPr bwMode="auto">
              <a:xfrm>
                <a:off x="1088"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8" name="Text Box 126"/>
              <p:cNvSpPr txBox="1">
                <a:spLocks noChangeArrowheads="1"/>
              </p:cNvSpPr>
              <p:nvPr/>
            </p:nvSpPr>
            <p:spPr bwMode="auto">
              <a:xfrm>
                <a:off x="783" y="1786"/>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4" name="Rectangle 120"/>
            <p:cNvSpPr>
              <a:spLocks noChangeArrowheads="1"/>
            </p:cNvSpPr>
            <p:nvPr/>
          </p:nvSpPr>
          <p:spPr bwMode="auto">
            <a:xfrm>
              <a:off x="2514" y="1489"/>
              <a:ext cx="804"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grpSp>
        <p:nvGrpSpPr>
          <p:cNvPr id="748668" name="Group 124"/>
          <p:cNvGrpSpPr>
            <a:grpSpLocks/>
          </p:cNvGrpSpPr>
          <p:nvPr/>
        </p:nvGrpSpPr>
        <p:grpSpPr bwMode="auto">
          <a:xfrm>
            <a:off x="433388" y="4664075"/>
            <a:ext cx="8137525" cy="1401763"/>
            <a:chOff x="381" y="2857"/>
            <a:chExt cx="5126" cy="883"/>
          </a:xfrm>
        </p:grpSpPr>
        <p:sp>
          <p:nvSpPr>
            <p:cNvPr id="37950" name="Rectangle 62"/>
            <p:cNvSpPr>
              <a:spLocks noChangeArrowheads="1"/>
            </p:cNvSpPr>
            <p:nvPr/>
          </p:nvSpPr>
          <p:spPr bwMode="auto">
            <a:xfrm>
              <a:off x="381"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1" name="Rectangle 63"/>
            <p:cNvSpPr>
              <a:spLocks noChangeArrowheads="1"/>
            </p:cNvSpPr>
            <p:nvPr/>
          </p:nvSpPr>
          <p:spPr bwMode="auto">
            <a:xfrm>
              <a:off x="381"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53" name="Rectangle 65"/>
            <p:cNvSpPr>
              <a:spLocks noChangeArrowheads="1"/>
            </p:cNvSpPr>
            <p:nvPr/>
          </p:nvSpPr>
          <p:spPr bwMode="auto">
            <a:xfrm>
              <a:off x="807"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4" name="Rectangle 66"/>
            <p:cNvSpPr>
              <a:spLocks noChangeArrowheads="1"/>
            </p:cNvSpPr>
            <p:nvPr/>
          </p:nvSpPr>
          <p:spPr bwMode="auto">
            <a:xfrm>
              <a:off x="807"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56" name="Rectangle 68"/>
            <p:cNvSpPr>
              <a:spLocks noChangeArrowheads="1"/>
            </p:cNvSpPr>
            <p:nvPr/>
          </p:nvSpPr>
          <p:spPr bwMode="auto">
            <a:xfrm>
              <a:off x="1234"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7" name="Rectangle 69"/>
            <p:cNvSpPr>
              <a:spLocks noChangeArrowheads="1"/>
            </p:cNvSpPr>
            <p:nvPr/>
          </p:nvSpPr>
          <p:spPr bwMode="auto">
            <a:xfrm>
              <a:off x="1234"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59" name="Rectangle 71"/>
            <p:cNvSpPr>
              <a:spLocks noChangeArrowheads="1"/>
            </p:cNvSpPr>
            <p:nvPr/>
          </p:nvSpPr>
          <p:spPr bwMode="auto">
            <a:xfrm>
              <a:off x="1660"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0" name="Rectangle 72"/>
            <p:cNvSpPr>
              <a:spLocks noChangeArrowheads="1"/>
            </p:cNvSpPr>
            <p:nvPr/>
          </p:nvSpPr>
          <p:spPr bwMode="auto">
            <a:xfrm>
              <a:off x="1660"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62" name="Rectangle 74"/>
            <p:cNvSpPr>
              <a:spLocks noChangeArrowheads="1"/>
            </p:cNvSpPr>
            <p:nvPr/>
          </p:nvSpPr>
          <p:spPr bwMode="auto">
            <a:xfrm>
              <a:off x="2087"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3" name="Rectangle 75"/>
            <p:cNvSpPr>
              <a:spLocks noChangeArrowheads="1"/>
            </p:cNvSpPr>
            <p:nvPr/>
          </p:nvSpPr>
          <p:spPr bwMode="auto">
            <a:xfrm>
              <a:off x="2087"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65" name="Rectangle 77"/>
            <p:cNvSpPr>
              <a:spLocks noChangeArrowheads="1"/>
            </p:cNvSpPr>
            <p:nvPr/>
          </p:nvSpPr>
          <p:spPr bwMode="auto">
            <a:xfrm>
              <a:off x="2513"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6" name="Rectangle 78"/>
            <p:cNvSpPr>
              <a:spLocks noChangeArrowheads="1"/>
            </p:cNvSpPr>
            <p:nvPr/>
          </p:nvSpPr>
          <p:spPr bwMode="auto">
            <a:xfrm>
              <a:off x="2513"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68" name="Rectangle 80"/>
            <p:cNvSpPr>
              <a:spLocks noChangeArrowheads="1"/>
            </p:cNvSpPr>
            <p:nvPr/>
          </p:nvSpPr>
          <p:spPr bwMode="auto">
            <a:xfrm>
              <a:off x="2940"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69" name="Rectangle 81"/>
            <p:cNvSpPr>
              <a:spLocks noChangeArrowheads="1"/>
            </p:cNvSpPr>
            <p:nvPr/>
          </p:nvSpPr>
          <p:spPr bwMode="auto">
            <a:xfrm>
              <a:off x="2940"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71" name="Rectangle 83"/>
            <p:cNvSpPr>
              <a:spLocks noChangeArrowheads="1"/>
            </p:cNvSpPr>
            <p:nvPr/>
          </p:nvSpPr>
          <p:spPr bwMode="auto">
            <a:xfrm>
              <a:off x="3366"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2" name="Rectangle 84"/>
            <p:cNvSpPr>
              <a:spLocks noChangeArrowheads="1"/>
            </p:cNvSpPr>
            <p:nvPr/>
          </p:nvSpPr>
          <p:spPr bwMode="auto">
            <a:xfrm>
              <a:off x="3366"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74" name="Rectangle 86"/>
            <p:cNvSpPr>
              <a:spLocks noChangeArrowheads="1"/>
            </p:cNvSpPr>
            <p:nvPr/>
          </p:nvSpPr>
          <p:spPr bwMode="auto">
            <a:xfrm>
              <a:off x="3793"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5" name="Rectangle 87"/>
            <p:cNvSpPr>
              <a:spLocks noChangeArrowheads="1"/>
            </p:cNvSpPr>
            <p:nvPr/>
          </p:nvSpPr>
          <p:spPr bwMode="auto">
            <a:xfrm>
              <a:off x="3793"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77" name="Rectangle 89"/>
            <p:cNvSpPr>
              <a:spLocks noChangeArrowheads="1"/>
            </p:cNvSpPr>
            <p:nvPr/>
          </p:nvSpPr>
          <p:spPr bwMode="auto">
            <a:xfrm>
              <a:off x="4219"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8" name="Rectangle 90"/>
            <p:cNvSpPr>
              <a:spLocks noChangeArrowheads="1"/>
            </p:cNvSpPr>
            <p:nvPr/>
          </p:nvSpPr>
          <p:spPr bwMode="auto">
            <a:xfrm>
              <a:off x="4219"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80" name="Rectangle 92"/>
            <p:cNvSpPr>
              <a:spLocks noChangeArrowheads="1"/>
            </p:cNvSpPr>
            <p:nvPr/>
          </p:nvSpPr>
          <p:spPr bwMode="auto">
            <a:xfrm>
              <a:off x="4646"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1" name="Rectangle 93"/>
            <p:cNvSpPr>
              <a:spLocks noChangeArrowheads="1"/>
            </p:cNvSpPr>
            <p:nvPr/>
          </p:nvSpPr>
          <p:spPr bwMode="auto">
            <a:xfrm>
              <a:off x="4646"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83" name="Rectangle 95"/>
            <p:cNvSpPr>
              <a:spLocks noChangeArrowheads="1"/>
            </p:cNvSpPr>
            <p:nvPr/>
          </p:nvSpPr>
          <p:spPr bwMode="auto">
            <a:xfrm>
              <a:off x="5072"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4" name="Rectangle 96"/>
            <p:cNvSpPr>
              <a:spLocks noChangeArrowheads="1"/>
            </p:cNvSpPr>
            <p:nvPr/>
          </p:nvSpPr>
          <p:spPr bwMode="auto">
            <a:xfrm>
              <a:off x="5072"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4" name="Group 97"/>
            <p:cNvGrpSpPr>
              <a:grpSpLocks/>
            </p:cNvGrpSpPr>
            <p:nvPr/>
          </p:nvGrpSpPr>
          <p:grpSpPr bwMode="auto">
            <a:xfrm>
              <a:off x="2948" y="3549"/>
              <a:ext cx="2559" cy="191"/>
              <a:chOff x="3101" y="3292"/>
              <a:chExt cx="1842" cy="150"/>
            </a:xfrm>
          </p:grpSpPr>
          <p:sp>
            <p:nvSpPr>
              <p:cNvPr id="748611"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2" name="Text Box 99"/>
              <p:cNvSpPr txBox="1">
                <a:spLocks noChangeArrowheads="1"/>
              </p:cNvSpPr>
              <p:nvPr/>
            </p:nvSpPr>
            <p:spPr bwMode="auto">
              <a:xfrm>
                <a:off x="3808"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PPO</a:t>
                </a:r>
              </a:p>
            </p:txBody>
          </p:sp>
        </p:grpSp>
        <p:grpSp>
          <p:nvGrpSpPr>
            <p:cNvPr id="5" name="Group 100"/>
            <p:cNvGrpSpPr>
              <a:grpSpLocks/>
            </p:cNvGrpSpPr>
            <p:nvPr/>
          </p:nvGrpSpPr>
          <p:grpSpPr bwMode="auto">
            <a:xfrm>
              <a:off x="399" y="3543"/>
              <a:ext cx="2559" cy="191"/>
              <a:chOff x="1277" y="3292"/>
              <a:chExt cx="1842" cy="150"/>
            </a:xfrm>
          </p:grpSpPr>
          <p:sp>
            <p:nvSpPr>
              <p:cNvPr id="748614"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5" name="Text Box 102"/>
              <p:cNvSpPr txBox="1">
                <a:spLocks noChangeArrowheads="1"/>
              </p:cNvSpPr>
              <p:nvPr/>
            </p:nvSpPr>
            <p:spPr bwMode="auto">
              <a:xfrm>
                <a:off x="1984"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PPN</a:t>
                </a:r>
              </a:p>
            </p:txBody>
          </p:sp>
        </p:grpSp>
        <p:grpSp>
          <p:nvGrpSpPr>
            <p:cNvPr id="6" name="Group 103"/>
            <p:cNvGrpSpPr>
              <a:grpSpLocks/>
            </p:cNvGrpSpPr>
            <p:nvPr/>
          </p:nvGrpSpPr>
          <p:grpSpPr bwMode="auto">
            <a:xfrm>
              <a:off x="4628" y="2860"/>
              <a:ext cx="868" cy="192"/>
              <a:chOff x="4300" y="2637"/>
              <a:chExt cx="625" cy="151"/>
            </a:xfrm>
          </p:grpSpPr>
          <p:sp>
            <p:nvSpPr>
              <p:cNvPr id="748617"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8" name="Text Box 105"/>
              <p:cNvSpPr txBox="1">
                <a:spLocks noChangeArrowheads="1"/>
              </p:cNvSpPr>
              <p:nvPr/>
            </p:nvSpPr>
            <p:spPr bwMode="auto">
              <a:xfrm>
                <a:off x="4506" y="2637"/>
                <a:ext cx="23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CO</a:t>
                </a:r>
              </a:p>
            </p:txBody>
          </p:sp>
        </p:grpSp>
        <p:grpSp>
          <p:nvGrpSpPr>
            <p:cNvPr id="7" name="Group 106"/>
            <p:cNvGrpSpPr>
              <a:grpSpLocks/>
            </p:cNvGrpSpPr>
            <p:nvPr/>
          </p:nvGrpSpPr>
          <p:grpSpPr bwMode="auto">
            <a:xfrm>
              <a:off x="2933" y="2857"/>
              <a:ext cx="1686" cy="192"/>
              <a:chOff x="3090" y="2624"/>
              <a:chExt cx="1214" cy="151"/>
            </a:xfrm>
          </p:grpSpPr>
          <p:sp>
            <p:nvSpPr>
              <p:cNvPr id="748620"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1" name="Text Box 108"/>
              <p:cNvSpPr txBox="1">
                <a:spLocks noChangeArrowheads="1"/>
              </p:cNvSpPr>
              <p:nvPr/>
            </p:nvSpPr>
            <p:spPr bwMode="auto">
              <a:xfrm>
                <a:off x="3643" y="2624"/>
                <a:ext cx="190"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CI</a:t>
                </a:r>
              </a:p>
            </p:txBody>
          </p:sp>
        </p:grpSp>
        <p:grpSp>
          <p:nvGrpSpPr>
            <p:cNvPr id="8" name="Group 109"/>
            <p:cNvGrpSpPr>
              <a:grpSpLocks/>
            </p:cNvGrpSpPr>
            <p:nvPr/>
          </p:nvGrpSpPr>
          <p:grpSpPr bwMode="auto">
            <a:xfrm>
              <a:off x="381" y="2860"/>
              <a:ext cx="2532" cy="192"/>
              <a:chOff x="1248" y="2637"/>
              <a:chExt cx="1823" cy="151"/>
            </a:xfrm>
          </p:grpSpPr>
          <p:sp>
            <p:nvSpPr>
              <p:cNvPr id="748623"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4" name="Text Box 111"/>
              <p:cNvSpPr txBox="1">
                <a:spLocks noChangeArrowheads="1"/>
              </p:cNvSpPr>
              <p:nvPr/>
            </p:nvSpPr>
            <p:spPr bwMode="auto">
              <a:xfrm>
                <a:off x="2111" y="2637"/>
                <a:ext cx="22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CT</a:t>
                </a:r>
              </a:p>
            </p:txBody>
          </p:sp>
        </p:grpSp>
        <p:grpSp>
          <p:nvGrpSpPr>
            <p:cNvPr id="9" name="Group 135"/>
            <p:cNvGrpSpPr>
              <a:grpSpLocks/>
            </p:cNvGrpSpPr>
            <p:nvPr/>
          </p:nvGrpSpPr>
          <p:grpSpPr bwMode="auto">
            <a:xfrm>
              <a:off x="502" y="3287"/>
              <a:ext cx="4852" cy="211"/>
              <a:chOff x="1354" y="3030"/>
              <a:chExt cx="3492" cy="165"/>
            </a:xfrm>
          </p:grpSpPr>
          <p:sp>
            <p:nvSpPr>
              <p:cNvPr id="748646" name="Text Box 136"/>
              <p:cNvSpPr txBox="1">
                <a:spLocks noChangeArrowheads="1"/>
              </p:cNvSpPr>
              <p:nvPr/>
            </p:nvSpPr>
            <p:spPr bwMode="auto">
              <a:xfrm>
                <a:off x="4735" y="3031"/>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7" name="Text Box 137"/>
              <p:cNvSpPr txBox="1">
                <a:spLocks noChangeArrowheads="1"/>
              </p:cNvSpPr>
              <p:nvPr/>
            </p:nvSpPr>
            <p:spPr bwMode="auto">
              <a:xfrm>
                <a:off x="442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8" name="Text Box 138"/>
              <p:cNvSpPr txBox="1">
                <a:spLocks noChangeArrowheads="1"/>
              </p:cNvSpPr>
              <p:nvPr/>
            </p:nvSpPr>
            <p:spPr bwMode="auto">
              <a:xfrm>
                <a:off x="381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9" name="Text Box 139"/>
              <p:cNvSpPr txBox="1">
                <a:spLocks noChangeArrowheads="1"/>
              </p:cNvSpPr>
              <p:nvPr/>
            </p:nvSpPr>
            <p:spPr bwMode="auto">
              <a:xfrm>
                <a:off x="289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0" name="Text Box 140"/>
              <p:cNvSpPr txBox="1">
                <a:spLocks noChangeArrowheads="1"/>
              </p:cNvSpPr>
              <p:nvPr/>
            </p:nvSpPr>
            <p:spPr bwMode="auto">
              <a:xfrm>
                <a:off x="258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1" name="Text Box 141"/>
              <p:cNvSpPr txBox="1">
                <a:spLocks noChangeArrowheads="1"/>
              </p:cNvSpPr>
              <p:nvPr/>
            </p:nvSpPr>
            <p:spPr bwMode="auto">
              <a:xfrm>
                <a:off x="227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2" name="Text Box 142"/>
              <p:cNvSpPr txBox="1">
                <a:spLocks noChangeArrowheads="1"/>
              </p:cNvSpPr>
              <p:nvPr/>
            </p:nvSpPr>
            <p:spPr bwMode="auto">
              <a:xfrm>
                <a:off x="1661"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3" name="Text Box 143"/>
              <p:cNvSpPr txBox="1">
                <a:spLocks noChangeArrowheads="1"/>
              </p:cNvSpPr>
              <p:nvPr/>
            </p:nvSpPr>
            <p:spPr bwMode="auto">
              <a:xfrm>
                <a:off x="412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4" name="Text Box 144"/>
              <p:cNvSpPr txBox="1">
                <a:spLocks noChangeArrowheads="1"/>
              </p:cNvSpPr>
              <p:nvPr/>
            </p:nvSpPr>
            <p:spPr bwMode="auto">
              <a:xfrm>
                <a:off x="350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5" name="Text Box 145"/>
              <p:cNvSpPr txBox="1">
                <a:spLocks noChangeArrowheads="1"/>
              </p:cNvSpPr>
              <p:nvPr/>
            </p:nvSpPr>
            <p:spPr bwMode="auto">
              <a:xfrm>
                <a:off x="319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6" name="Text Box 146"/>
              <p:cNvSpPr txBox="1">
                <a:spLocks noChangeArrowheads="1"/>
              </p:cNvSpPr>
              <p:nvPr/>
            </p:nvSpPr>
            <p:spPr bwMode="auto">
              <a:xfrm>
                <a:off x="196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7" name="Text Box 147"/>
              <p:cNvSpPr txBox="1">
                <a:spLocks noChangeArrowheads="1"/>
              </p:cNvSpPr>
              <p:nvPr/>
            </p:nvSpPr>
            <p:spPr bwMode="auto">
              <a:xfrm>
                <a:off x="1354"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7" name="Rectangle 123"/>
            <p:cNvSpPr>
              <a:spLocks noChangeArrowheads="1"/>
            </p:cNvSpPr>
            <p:nvPr/>
          </p:nvSpPr>
          <p:spPr bwMode="auto">
            <a:xfrm>
              <a:off x="2944" y="3282"/>
              <a:ext cx="1700" cy="229"/>
            </a:xfrm>
            <a:prstGeom prst="rect">
              <a:avLst/>
            </a:prstGeom>
            <a:solidFill>
              <a:schemeClr val="accent1">
                <a:alpha val="25000"/>
              </a:schemeClr>
            </a:solidFill>
            <a:ln w="50800">
              <a:noFill/>
              <a:miter lim="800000"/>
              <a:headEnd/>
              <a:tailEnd/>
            </a:ln>
            <a:effectLst/>
          </p:spPr>
          <p:txBody>
            <a:bodyPr wrap="none" anchor="ctr"/>
            <a:lstStyle/>
            <a:p>
              <a:endParaRPr lang="zh-CN" altLang="en-US"/>
            </a:p>
          </p:txBody>
        </p:sp>
      </p:grpSp>
      <p:sp>
        <p:nvSpPr>
          <p:cNvPr id="748669" name="Text Box 125"/>
          <p:cNvSpPr txBox="1">
            <a:spLocks noChangeArrowheads="1"/>
          </p:cNvSpPr>
          <p:nvPr/>
        </p:nvSpPr>
        <p:spPr bwMode="auto">
          <a:xfrm>
            <a:off x="2016125" y="3889375"/>
            <a:ext cx="6837363" cy="731838"/>
          </a:xfrm>
          <a:prstGeom prst="rect">
            <a:avLst/>
          </a:prstGeom>
          <a:noFill/>
          <a:ln w="50800">
            <a:noFill/>
            <a:miter lim="800000"/>
            <a:headEnd/>
            <a:tailEnd/>
          </a:ln>
          <a:effectLst/>
        </p:spPr>
        <p:txBody>
          <a:bodyPr>
            <a:spAutoFit/>
          </a:bodyPr>
          <a:lstStyle/>
          <a:p>
            <a:pPr>
              <a:spcBef>
                <a:spcPct val="10000"/>
              </a:spcBef>
            </a:pPr>
            <a:r>
              <a:rPr lang="zh-CN" altLang="en-US" sz="2000" b="1">
                <a:solidFill>
                  <a:schemeClr val="accent1"/>
                </a:solidFill>
                <a:latin typeface="微软雅黑" pitchFamily="34" charset="-122"/>
                <a:ea typeface="微软雅黑" pitchFamily="34" charset="-122"/>
              </a:rPr>
              <a:t>问题：逻辑地址为</a:t>
            </a:r>
            <a:r>
              <a:rPr lang="en-US" altLang="zh-CN" sz="2000" b="1">
                <a:solidFill>
                  <a:schemeClr val="accent1"/>
                </a:solidFill>
                <a:latin typeface="微软雅黑" pitchFamily="34" charset="-122"/>
                <a:ea typeface="微软雅黑" pitchFamily="34" charset="-122"/>
              </a:rPr>
              <a:t>0x0A7A</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0x0507</a:t>
            </a:r>
            <a:r>
              <a:rPr lang="zh-CN" altLang="en-US" sz="2000" b="1">
                <a:solidFill>
                  <a:schemeClr val="accent1"/>
                </a:solidFill>
                <a:latin typeface="微软雅黑" pitchFamily="34" charset="-122"/>
                <a:ea typeface="微软雅黑" pitchFamily="34" charset="-122"/>
              </a:rPr>
              <a:t>时的访存过程如何？</a:t>
            </a:r>
          </a:p>
          <a:p>
            <a:pPr>
              <a:spcBef>
                <a:spcPct val="10000"/>
              </a:spcBef>
            </a:pPr>
            <a:r>
              <a:rPr lang="zh-CN" altLang="en-US" sz="2000" b="1">
                <a:solidFill>
                  <a:schemeClr val="accent1"/>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缺页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666"/>
                                        </p:tgtEl>
                                        <p:attrNameLst>
                                          <p:attrName>style.visibility</p:attrName>
                                        </p:attrNameLst>
                                      </p:cBhvr>
                                      <p:to>
                                        <p:strVal val="visible"/>
                                      </p:to>
                                    </p:set>
                                    <p:animEffect transition="in" filter="blinds(horizontal)">
                                      <p:cBhvr>
                                        <p:cTn id="7" dur="500"/>
                                        <p:tgtEl>
                                          <p:spTgt spid="748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16"/>
                                        </p:tgtEl>
                                        <p:attrNameLst>
                                          <p:attrName>style.visibility</p:attrName>
                                        </p:attrNameLst>
                                      </p:cBhvr>
                                      <p:to>
                                        <p:strVal val="visible"/>
                                      </p:to>
                                    </p:set>
                                    <p:animEffect transition="in" filter="blinds(horizontal)">
                                      <p:cBhvr>
                                        <p:cTn id="12" dur="500"/>
                                        <p:tgtEl>
                                          <p:spTgt spid="38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17"/>
                                        </p:tgtEl>
                                        <p:attrNameLst>
                                          <p:attrName>style.visibility</p:attrName>
                                        </p:attrNameLst>
                                      </p:cBhvr>
                                      <p:to>
                                        <p:strVal val="visible"/>
                                      </p:to>
                                    </p:set>
                                    <p:animEffect transition="in" filter="blinds(horizontal)">
                                      <p:cBhvr>
                                        <p:cTn id="17" dur="500"/>
                                        <p:tgtEl>
                                          <p:spTgt spid="380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018"/>
                                        </p:tgtEl>
                                        <p:attrNameLst>
                                          <p:attrName>style.visibility</p:attrName>
                                        </p:attrNameLst>
                                      </p:cBhvr>
                                      <p:to>
                                        <p:strVal val="visible"/>
                                      </p:to>
                                    </p:set>
                                    <p:animEffect transition="in" filter="blinds(horizontal)">
                                      <p:cBhvr>
                                        <p:cTn id="22" dur="500"/>
                                        <p:tgtEl>
                                          <p:spTgt spid="380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019"/>
                                        </p:tgtEl>
                                        <p:attrNameLst>
                                          <p:attrName>style.visibility</p:attrName>
                                        </p:attrNameLst>
                                      </p:cBhvr>
                                      <p:to>
                                        <p:strVal val="visible"/>
                                      </p:to>
                                    </p:set>
                                    <p:animEffect transition="in" filter="blinds(horizontal)">
                                      <p:cBhvr>
                                        <p:cTn id="27" dur="500"/>
                                        <p:tgtEl>
                                          <p:spTgt spid="3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021"/>
                                        </p:tgtEl>
                                        <p:attrNameLst>
                                          <p:attrName>style.visibility</p:attrName>
                                        </p:attrNameLst>
                                      </p:cBhvr>
                                      <p:to>
                                        <p:strVal val="visible"/>
                                      </p:to>
                                    </p:set>
                                    <p:animEffect transition="in" filter="blinds(horizontal)">
                                      <p:cBhvr>
                                        <p:cTn id="32" dur="500"/>
                                        <p:tgtEl>
                                          <p:spTgt spid="380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022"/>
                                        </p:tgtEl>
                                        <p:attrNameLst>
                                          <p:attrName>style.visibility</p:attrName>
                                        </p:attrNameLst>
                                      </p:cBhvr>
                                      <p:to>
                                        <p:strVal val="visible"/>
                                      </p:to>
                                    </p:set>
                                    <p:animEffect transition="in" filter="blinds(horizontal)">
                                      <p:cBhvr>
                                        <p:cTn id="37" dur="500"/>
                                        <p:tgtEl>
                                          <p:spTgt spid="380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8668"/>
                                        </p:tgtEl>
                                        <p:attrNameLst>
                                          <p:attrName>style.visibility</p:attrName>
                                        </p:attrNameLst>
                                      </p:cBhvr>
                                      <p:to>
                                        <p:strVal val="visible"/>
                                      </p:to>
                                    </p:set>
                                    <p:animEffect transition="in" filter="blinds(horizontal)">
                                      <p:cBhvr>
                                        <p:cTn id="42" dur="500"/>
                                        <p:tgtEl>
                                          <p:spTgt spid="7486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037"/>
                                        </p:tgtEl>
                                        <p:attrNameLst>
                                          <p:attrName>style.visibility</p:attrName>
                                        </p:attrNameLst>
                                      </p:cBhvr>
                                      <p:to>
                                        <p:strVal val="visible"/>
                                      </p:to>
                                    </p:set>
                                    <p:animEffect transition="in" filter="blinds(horizontal)">
                                      <p:cBhvr>
                                        <p:cTn id="47" dur="500"/>
                                        <p:tgtEl>
                                          <p:spTgt spid="380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038"/>
                                        </p:tgtEl>
                                        <p:attrNameLst>
                                          <p:attrName>style.visibility</p:attrName>
                                        </p:attrNameLst>
                                      </p:cBhvr>
                                      <p:to>
                                        <p:strVal val="visible"/>
                                      </p:to>
                                    </p:set>
                                    <p:animEffect transition="in" filter="blinds(horizontal)">
                                      <p:cBhvr>
                                        <p:cTn id="52" dur="500"/>
                                        <p:tgtEl>
                                          <p:spTgt spid="380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039"/>
                                        </p:tgtEl>
                                        <p:attrNameLst>
                                          <p:attrName>style.visibility</p:attrName>
                                        </p:attrNameLst>
                                      </p:cBhvr>
                                      <p:to>
                                        <p:strVal val="visible"/>
                                      </p:to>
                                    </p:set>
                                    <p:animEffect transition="in" filter="blinds(horizontal)">
                                      <p:cBhvr>
                                        <p:cTn id="57" dur="500"/>
                                        <p:tgtEl>
                                          <p:spTgt spid="380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41"/>
                                        </p:tgtEl>
                                        <p:attrNameLst>
                                          <p:attrName>style.visibility</p:attrName>
                                        </p:attrNameLst>
                                      </p:cBhvr>
                                      <p:to>
                                        <p:strVal val="visible"/>
                                      </p:to>
                                    </p:set>
                                    <p:animEffect transition="in" filter="blinds(horizontal)">
                                      <p:cBhvr>
                                        <p:cTn id="62" dur="500"/>
                                        <p:tgtEl>
                                          <p:spTgt spid="380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42"/>
                                        </p:tgtEl>
                                        <p:attrNameLst>
                                          <p:attrName>style.visibility</p:attrName>
                                        </p:attrNameLst>
                                      </p:cBhvr>
                                      <p:to>
                                        <p:strVal val="visible"/>
                                      </p:to>
                                    </p:set>
                                    <p:animEffect transition="in" filter="blinds(horizontal)">
                                      <p:cBhvr>
                                        <p:cTn id="67" dur="500"/>
                                        <p:tgtEl>
                                          <p:spTgt spid="380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8669"/>
                                        </p:tgtEl>
                                        <p:attrNameLst>
                                          <p:attrName>style.visibility</p:attrName>
                                        </p:attrNameLst>
                                      </p:cBhvr>
                                      <p:to>
                                        <p:strVal val="visible"/>
                                      </p:to>
                                    </p:set>
                                    <p:animEffect transition="in" filter="blinds(horizontal)">
                                      <p:cBhvr>
                                        <p:cTn id="72" dur="500"/>
                                        <p:tgtEl>
                                          <p:spTgt spid="74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P spid="38037" grpId="0"/>
      <p:bldP spid="38038" grpId="0"/>
      <p:bldP spid="38039" grpId="0"/>
      <p:bldP spid="38041" grpId="0"/>
      <p:bldP spid="38042" grpId="0"/>
      <p:bldP spid="74866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5</a:t>
            </a:r>
            <a:r>
              <a:rPr lang="zh-CN" altLang="en-US" dirty="0" smtClean="0"/>
              <a:t>、分段式和段页式虚拟存储</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49955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2430463" y="128588"/>
            <a:ext cx="4941887" cy="528637"/>
          </a:xfrm>
        </p:spPr>
        <p:txBody>
          <a:bodyPr lIns="91440" tIns="45720" rIns="91440" bIns="45720" anchor="ctr"/>
          <a:lstStyle/>
          <a:p>
            <a:pPr algn="l" eaLnBrk="1" hangingPunct="1"/>
            <a:r>
              <a:rPr lang="zh-CN" altLang="en-US"/>
              <a:t>分段式虚拟存储器</a:t>
            </a:r>
          </a:p>
        </p:txBody>
      </p:sp>
      <p:sp>
        <p:nvSpPr>
          <p:cNvPr id="792579" name="Rectangle 3"/>
          <p:cNvSpPr>
            <a:spLocks noGrp="1" noChangeArrowheads="1"/>
          </p:cNvSpPr>
          <p:nvPr>
            <p:ph type="body" idx="4294967295"/>
          </p:nvPr>
        </p:nvSpPr>
        <p:spPr>
          <a:xfrm>
            <a:off x="193675" y="536575"/>
            <a:ext cx="8686800" cy="4538663"/>
          </a:xfrm>
        </p:spPr>
        <p:txBody>
          <a:bodyPr lIns="91440" tIns="45720" rIns="91440" bIns="45720"/>
          <a:lstStyle/>
          <a:p>
            <a:pPr eaLnBrk="1" hangingPunct="1">
              <a:lnSpc>
                <a:spcPct val="115000"/>
              </a:lnSpc>
              <a:spcBef>
                <a:spcPct val="10000"/>
              </a:spcBef>
              <a:buFontTx/>
              <a:buNone/>
            </a:pPr>
            <a:endParaRPr lang="zh-CN" altLang="en-US" sz="1700" dirty="0">
              <a:ea typeface="宋体" pitchFamily="2" charset="-122"/>
            </a:endParaRPr>
          </a:p>
          <a:p>
            <a:pPr eaLnBrk="1" hangingPunct="1">
              <a:lnSpc>
                <a:spcPct val="130000"/>
              </a:lnSpc>
              <a:spcBef>
                <a:spcPct val="10000"/>
              </a:spcBef>
            </a:pPr>
            <a:r>
              <a:rPr lang="zh-CN" altLang="en-US" sz="2000" dirty="0">
                <a:latin typeface="微软雅黑" pitchFamily="34" charset="-122"/>
                <a:ea typeface="微软雅黑" pitchFamily="34" charset="-122"/>
              </a:rPr>
              <a:t>分段系统的实现</a:t>
            </a:r>
          </a:p>
          <a:p>
            <a:pPr lvl="1" eaLnBrk="1" hangingPunct="1">
              <a:lnSpc>
                <a:spcPct val="130000"/>
              </a:lnSpc>
              <a:spcBef>
                <a:spcPct val="10000"/>
              </a:spcBef>
            </a:pPr>
            <a:r>
              <a:rPr lang="zh-CN" altLang="en-US" sz="2000" dirty="0">
                <a:solidFill>
                  <a:srgbClr val="0000FF"/>
                </a:solidFill>
                <a:latin typeface="微软雅黑" pitchFamily="34" charset="-122"/>
                <a:ea typeface="微软雅黑" pitchFamily="34" charset="-122"/>
              </a:rPr>
              <a:t>程序员或</a:t>
            </a:r>
            <a:r>
              <a:rPr lang="en-US" altLang="zh-CN" sz="2000" dirty="0">
                <a:solidFill>
                  <a:srgbClr val="0000FF"/>
                </a:solidFill>
                <a:latin typeface="微软雅黑" pitchFamily="34" charset="-122"/>
                <a:ea typeface="微软雅黑" pitchFamily="34" charset="-122"/>
              </a:rPr>
              <a:t>OS</a:t>
            </a:r>
            <a:r>
              <a:rPr lang="zh-CN" altLang="en-US" sz="2000" dirty="0">
                <a:solidFill>
                  <a:srgbClr val="0000FF"/>
                </a:solidFill>
                <a:latin typeface="微软雅黑" pitchFamily="34" charset="-122"/>
                <a:ea typeface="微软雅黑" pitchFamily="34" charset="-122"/>
              </a:rPr>
              <a:t>将程序模块或数据模块分配给不同的主存段，一个大程序有多个代码段和多个数据段构成，是按照程序的逻辑结构划分而成的多个相对独立的部分。</a:t>
            </a:r>
          </a:p>
          <a:p>
            <a:pPr lvl="1" eaLnBrk="1" hangingPunct="1">
              <a:lnSpc>
                <a:spcPct val="130000"/>
              </a:lnSpc>
              <a:spcBef>
                <a:spcPct val="10000"/>
              </a:spcBef>
              <a:buFontTx/>
              <a:buNone/>
            </a:pPr>
            <a:r>
              <a:rPr lang="zh-CN" altLang="en-US" sz="2000" dirty="0">
                <a:solidFill>
                  <a:srgbClr val="FF0000"/>
                </a:solidFill>
                <a:latin typeface="微软雅黑" pitchFamily="34" charset="-122"/>
                <a:ea typeface="微软雅黑" pitchFamily="34" charset="-122"/>
              </a:rPr>
              <a:t>     （例如，过程、子程序、数据表、阵列等）</a:t>
            </a:r>
          </a:p>
          <a:p>
            <a:pPr lvl="1" eaLnBrk="1" hangingPunct="1">
              <a:lnSpc>
                <a:spcPct val="130000"/>
              </a:lnSpc>
              <a:spcBef>
                <a:spcPct val="10000"/>
              </a:spcBef>
            </a:pPr>
            <a:r>
              <a:rPr lang="zh-CN" altLang="en-US" sz="2000" dirty="0">
                <a:solidFill>
                  <a:srgbClr val="0000FF"/>
                </a:solidFill>
                <a:latin typeface="微软雅黑" pitchFamily="34" charset="-122"/>
                <a:ea typeface="微软雅黑" pitchFamily="34" charset="-122"/>
              </a:rPr>
              <a:t>段通常带有</a:t>
            </a:r>
            <a:r>
              <a:rPr lang="zh-CN" altLang="en-US" sz="2000" dirty="0">
                <a:solidFill>
                  <a:srgbClr val="FF0000"/>
                </a:solidFill>
                <a:latin typeface="微软雅黑" pitchFamily="34" charset="-122"/>
                <a:ea typeface="微软雅黑" pitchFamily="34" charset="-122"/>
              </a:rPr>
              <a:t>段名或基地址</a:t>
            </a:r>
            <a:r>
              <a:rPr lang="zh-CN" altLang="en-US" sz="2000" dirty="0">
                <a:solidFill>
                  <a:srgbClr val="0000FF"/>
                </a:solidFill>
                <a:latin typeface="微软雅黑" pitchFamily="34" charset="-122"/>
                <a:ea typeface="微软雅黑" pitchFamily="34" charset="-122"/>
              </a:rPr>
              <a:t>，便于编写程序、编译器优化和操作系统调度管理</a:t>
            </a:r>
          </a:p>
          <a:p>
            <a:pPr lvl="1" eaLnBrk="1" hangingPunct="1">
              <a:lnSpc>
                <a:spcPct val="130000"/>
              </a:lnSpc>
              <a:spcBef>
                <a:spcPct val="10000"/>
              </a:spcBef>
            </a:pPr>
            <a:r>
              <a:rPr lang="zh-CN" altLang="en-US" sz="2000" dirty="0">
                <a:solidFill>
                  <a:srgbClr val="0000FF"/>
                </a:solidFill>
                <a:latin typeface="微软雅黑" pitchFamily="34" charset="-122"/>
                <a:ea typeface="微软雅黑" pitchFamily="34" charset="-122"/>
              </a:rPr>
              <a:t>分段系统将主存空间</a:t>
            </a:r>
            <a:r>
              <a:rPr lang="zh-CN" altLang="en-US" sz="2000" dirty="0">
                <a:solidFill>
                  <a:srgbClr val="FF0000"/>
                </a:solidFill>
                <a:latin typeface="微软雅黑" pitchFamily="34" charset="-122"/>
                <a:ea typeface="微软雅黑" pitchFamily="34" charset="-122"/>
              </a:rPr>
              <a:t>按实际程序中的段来划分</a:t>
            </a:r>
            <a:r>
              <a:rPr lang="zh-CN" altLang="en-US" sz="2000" dirty="0">
                <a:solidFill>
                  <a:srgbClr val="0000FF"/>
                </a:solidFill>
                <a:latin typeface="微软雅黑" pitchFamily="34" charset="-122"/>
                <a:ea typeface="微软雅黑" pitchFamily="34" charset="-122"/>
              </a:rPr>
              <a:t>，每个段在主存中的位置记录在</a:t>
            </a:r>
            <a:r>
              <a:rPr lang="zh-CN" altLang="en-US" sz="2000" dirty="0">
                <a:solidFill>
                  <a:schemeClr val="accent1"/>
                </a:solidFill>
                <a:latin typeface="微软雅黑" pitchFamily="34" charset="-122"/>
                <a:ea typeface="微软雅黑" pitchFamily="34" charset="-122"/>
              </a:rPr>
              <a:t>段表</a:t>
            </a:r>
            <a:r>
              <a:rPr lang="zh-CN" altLang="en-US" sz="2000" dirty="0">
                <a:solidFill>
                  <a:srgbClr val="0000FF"/>
                </a:solidFill>
                <a:latin typeface="微软雅黑" pitchFamily="34" charset="-122"/>
                <a:ea typeface="微软雅黑" pitchFamily="34" charset="-122"/>
              </a:rPr>
              <a:t>中，并附以“段长”项</a:t>
            </a:r>
          </a:p>
          <a:p>
            <a:pPr lvl="1" eaLnBrk="1" hangingPunct="1">
              <a:lnSpc>
                <a:spcPct val="130000"/>
              </a:lnSpc>
              <a:spcBef>
                <a:spcPct val="10000"/>
              </a:spcBef>
            </a:pPr>
            <a:r>
              <a:rPr lang="zh-CN" altLang="en-US" sz="2000" dirty="0">
                <a:solidFill>
                  <a:srgbClr val="0000FF"/>
                </a:solidFill>
                <a:latin typeface="微软雅黑" pitchFamily="34" charset="-122"/>
                <a:ea typeface="微软雅黑" pitchFamily="34" charset="-122"/>
              </a:rPr>
              <a:t>段表由</a:t>
            </a:r>
            <a:r>
              <a:rPr lang="zh-CN" altLang="en-US" sz="2000" dirty="0">
                <a:solidFill>
                  <a:schemeClr val="accent1"/>
                </a:solidFill>
                <a:latin typeface="微软雅黑" pitchFamily="34" charset="-122"/>
                <a:ea typeface="微软雅黑" pitchFamily="34" charset="-122"/>
              </a:rPr>
              <a:t>段表项</a:t>
            </a:r>
            <a:r>
              <a:rPr lang="zh-CN" altLang="en-US" sz="2000" dirty="0">
                <a:solidFill>
                  <a:srgbClr val="0000FF"/>
                </a:solidFill>
                <a:latin typeface="微软雅黑" pitchFamily="34" charset="-122"/>
                <a:ea typeface="微软雅黑" pitchFamily="34" charset="-122"/>
              </a:rPr>
              <a:t>组成，段表本身也是主存中的一个可再定位段</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idx="4294967295"/>
          </p:nvPr>
        </p:nvSpPr>
        <p:spPr>
          <a:xfrm>
            <a:off x="1703388" y="107950"/>
            <a:ext cx="6070600" cy="569913"/>
          </a:xfrm>
        </p:spPr>
        <p:txBody>
          <a:bodyPr lIns="91440" tIns="45720" rIns="91440" bIns="45720" anchor="ctr"/>
          <a:lstStyle/>
          <a:p>
            <a:pPr algn="l" eaLnBrk="1" hangingPunct="1"/>
            <a:r>
              <a:rPr lang="zh-CN" altLang="en-US"/>
              <a:t>段式虚拟存储器的地址映像</a:t>
            </a:r>
          </a:p>
        </p:txBody>
      </p:sp>
      <p:pic>
        <p:nvPicPr>
          <p:cNvPr id="673795" name="Picture 3" descr="段式虚拟存储器的地址映像(俞建新)"/>
          <p:cNvPicPr>
            <a:picLocks noChangeAspect="1" noChangeArrowheads="1"/>
          </p:cNvPicPr>
          <p:nvPr/>
        </p:nvPicPr>
        <p:blipFill>
          <a:blip r:embed="rId2"/>
          <a:srcRect/>
          <a:stretch>
            <a:fillRect/>
          </a:stretch>
        </p:blipFill>
        <p:spPr bwMode="auto">
          <a:xfrm>
            <a:off x="90488" y="1133475"/>
            <a:ext cx="8982075" cy="5491163"/>
          </a:xfrm>
          <a:prstGeom prst="rect">
            <a:avLst/>
          </a:prstGeom>
          <a:noFill/>
          <a:ln w="28575">
            <a:solidFill>
              <a:srgbClr val="CC99FF"/>
            </a:solidFill>
            <a:miter lim="800000"/>
            <a:headEnd/>
            <a:tailEnd/>
          </a:ln>
        </p:spPr>
      </p:pic>
      <p:sp>
        <p:nvSpPr>
          <p:cNvPr id="535556" name="Rectangle 4"/>
          <p:cNvSpPr>
            <a:spLocks noChangeArrowheads="1"/>
          </p:cNvSpPr>
          <p:nvPr/>
        </p:nvSpPr>
        <p:spPr bwMode="auto">
          <a:xfrm>
            <a:off x="2141538" y="4554538"/>
            <a:ext cx="5032375" cy="1744662"/>
          </a:xfrm>
          <a:prstGeom prst="rect">
            <a:avLst/>
          </a:prstGeom>
          <a:solidFill>
            <a:schemeClr val="bg1"/>
          </a:solidFill>
          <a:ln w="12700">
            <a:noFill/>
            <a:miter lim="800000"/>
            <a:headEnd/>
            <a:tailEnd/>
          </a:ln>
        </p:spPr>
        <p:txBody>
          <a:bodyPr lIns="63500" tIns="25400" rIns="63500" bIns="25400">
            <a:spAutoFit/>
          </a:bodyPr>
          <a:lstStyle/>
          <a:p>
            <a:pPr>
              <a:lnSpc>
                <a:spcPct val="120000"/>
              </a:lnSpc>
            </a:pPr>
            <a:r>
              <a:rPr lang="en-US" altLang="zh-CN" sz="2000" b="1">
                <a:solidFill>
                  <a:srgbClr val="0000FF"/>
                </a:solidFill>
                <a:latin typeface="微软雅黑" pitchFamily="34" charset="-122"/>
                <a:ea typeface="微软雅黑" pitchFamily="34" charset="-122"/>
                <a:cs typeface="Arial" pitchFamily="34" charset="0"/>
              </a:rPr>
              <a:t>Faults (</a:t>
            </a:r>
            <a:r>
              <a:rPr lang="zh-CN" altLang="en-US" sz="2000" b="1">
                <a:solidFill>
                  <a:srgbClr val="0000FF"/>
                </a:solidFill>
                <a:latin typeface="微软雅黑" pitchFamily="34" charset="-122"/>
                <a:ea typeface="微软雅黑" pitchFamily="34" charset="-122"/>
                <a:cs typeface="Arial" pitchFamily="34" charset="0"/>
              </a:rPr>
              <a:t>异常情况</a:t>
            </a:r>
            <a:r>
              <a:rPr lang="en-US" altLang="zh-CN" sz="2000" b="1">
                <a:solidFill>
                  <a:srgbClr val="0000FF"/>
                </a:solidFill>
                <a:latin typeface="微软雅黑" pitchFamily="34" charset="-122"/>
                <a:ea typeface="微软雅黑" pitchFamily="34" charset="-122"/>
                <a:cs typeface="Arial" pitchFamily="34" charset="0"/>
              </a:rPr>
              <a:t>)</a:t>
            </a:r>
            <a:r>
              <a:rPr lang="zh-CN" altLang="en-US" sz="2000" b="1">
                <a:solidFill>
                  <a:srgbClr val="0000FF"/>
                </a:solidFill>
                <a:latin typeface="微软雅黑" pitchFamily="34" charset="-122"/>
                <a:ea typeface="微软雅黑" pitchFamily="34" charset="-122"/>
                <a:cs typeface="Arial" pitchFamily="34" charset="0"/>
              </a:rPr>
              <a:t>：</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缺段（段不存在）</a:t>
            </a:r>
            <a:r>
              <a:rPr lang="zh-CN" altLang="en-US" sz="2000" b="1">
                <a:latin typeface="微软雅黑" pitchFamily="34" charset="-122"/>
                <a:ea typeface="微软雅黑" pitchFamily="34" charset="-122"/>
                <a:cs typeface="Arial" pitchFamily="34" charset="0"/>
              </a:rPr>
              <a:t>：装入位</a:t>
            </a:r>
            <a:r>
              <a:rPr lang="en-US" altLang="zh-CN" sz="2000" b="1">
                <a:latin typeface="微软雅黑" pitchFamily="34" charset="-122"/>
                <a:ea typeface="微软雅黑" pitchFamily="34" charset="-122"/>
                <a:cs typeface="Arial" pitchFamily="34" charset="0"/>
              </a:rPr>
              <a:t>= 0</a:t>
            </a:r>
            <a:endParaRPr lang="zh-CN" altLang="en-US" sz="2000" b="1">
              <a:latin typeface="微软雅黑" pitchFamily="34" charset="-122"/>
              <a:ea typeface="微软雅黑" pitchFamily="34" charset="-122"/>
              <a:cs typeface="Arial" pitchFamily="34" charset="0"/>
            </a:endParaRP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地址出界</a:t>
            </a:r>
            <a:r>
              <a:rPr lang="zh-CN" altLang="en-US" sz="2000" b="1">
                <a:latin typeface="微软雅黑" pitchFamily="34" charset="-122"/>
                <a:ea typeface="微软雅黑" pitchFamily="34" charset="-122"/>
                <a:cs typeface="Arial" pitchFamily="34" charset="0"/>
              </a:rPr>
              <a:t>： 偏移量超出最大段长</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保护违例</a:t>
            </a:r>
            <a:r>
              <a:rPr lang="zh-CN" altLang="en-US" sz="2000" b="1">
                <a:latin typeface="微软雅黑" pitchFamily="34" charset="-122"/>
                <a:ea typeface="微软雅黑" pitchFamily="34" charset="-122"/>
                <a:cs typeface="Arial" pitchFamily="34" charset="0"/>
              </a:rPr>
              <a:t>：访问操作与访问方式不匹配</a:t>
            </a:r>
            <a:endParaRPr lang="en-US" altLang="zh-CN" sz="2000" b="1">
              <a:latin typeface="微软雅黑" pitchFamily="34" charset="-122"/>
              <a:ea typeface="微软雅黑" pitchFamily="34" charset="-122"/>
              <a:cs typeface="Arial" pitchFamily="34" charset="0"/>
            </a:endParaRPr>
          </a:p>
          <a:p>
            <a:pPr>
              <a:lnSpc>
                <a:spcPct val="85000"/>
              </a:lnSpc>
            </a:pPr>
            <a:r>
              <a:rPr lang="en-US" altLang="zh-CN" sz="1800" b="1">
                <a:ea typeface="黑体" pitchFamily="49" charset="-122"/>
                <a:cs typeface="Arial" pitchFamily="34" charset="0"/>
              </a:rPr>
              <a:t>      </a:t>
            </a:r>
          </a:p>
        </p:txBody>
      </p:sp>
      <p:sp>
        <p:nvSpPr>
          <p:cNvPr id="535557" name="Text Box 5"/>
          <p:cNvSpPr txBox="1">
            <a:spLocks noChangeArrowheads="1"/>
          </p:cNvSpPr>
          <p:nvPr/>
        </p:nvSpPr>
        <p:spPr bwMode="auto">
          <a:xfrm>
            <a:off x="2366963" y="1354138"/>
            <a:ext cx="47259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0000"/>
                </a:solidFill>
                <a:ea typeface="黑体" pitchFamily="49" charset="-122"/>
                <a:cs typeface="Arial" pitchFamily="34" charset="0"/>
              </a:rPr>
              <a:t>物理地址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段起始地址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段内偏移</a:t>
            </a:r>
          </a:p>
        </p:txBody>
      </p:sp>
      <p:sp>
        <p:nvSpPr>
          <p:cNvPr id="673798" name="Text Box 6"/>
          <p:cNvSpPr txBox="1">
            <a:spLocks noChangeArrowheads="1"/>
          </p:cNvSpPr>
          <p:nvPr/>
        </p:nvSpPr>
        <p:spPr bwMode="auto">
          <a:xfrm>
            <a:off x="3527425" y="3990975"/>
            <a:ext cx="2336800" cy="3968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段表由段表项组成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6">
                                            <p:txEl>
                                              <p:pRg st="0" end="0"/>
                                            </p:txEl>
                                          </p:spTgt>
                                        </p:tgtEl>
                                        <p:attrNameLst>
                                          <p:attrName>style.visibility</p:attrName>
                                        </p:attrNameLst>
                                      </p:cBhvr>
                                      <p:to>
                                        <p:strVal val="visible"/>
                                      </p:to>
                                    </p:set>
                                    <p:animEffect transition="in" filter="blinds(horizontal)">
                                      <p:cBhvr>
                                        <p:cTn id="12" dur="500"/>
                                        <p:tgtEl>
                                          <p:spTgt spid="535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6">
                                            <p:txEl>
                                              <p:pRg st="1" end="1"/>
                                            </p:txEl>
                                          </p:spTgt>
                                        </p:tgtEl>
                                        <p:attrNameLst>
                                          <p:attrName>style.visibility</p:attrName>
                                        </p:attrNameLst>
                                      </p:cBhvr>
                                      <p:to>
                                        <p:strVal val="visible"/>
                                      </p:to>
                                    </p:set>
                                    <p:animEffect transition="in" filter="blinds(horizontal)">
                                      <p:cBhvr>
                                        <p:cTn id="17" dur="500"/>
                                        <p:tgtEl>
                                          <p:spTgt spid="535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6">
                                            <p:txEl>
                                              <p:pRg st="2" end="2"/>
                                            </p:txEl>
                                          </p:spTgt>
                                        </p:tgtEl>
                                        <p:attrNameLst>
                                          <p:attrName>style.visibility</p:attrName>
                                        </p:attrNameLst>
                                      </p:cBhvr>
                                      <p:to>
                                        <p:strVal val="visible"/>
                                      </p:to>
                                    </p:set>
                                    <p:animEffect transition="in" filter="blinds(horizontal)">
                                      <p:cBhvr>
                                        <p:cTn id="22" dur="500"/>
                                        <p:tgtEl>
                                          <p:spTgt spid="535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6">
                                            <p:txEl>
                                              <p:pRg st="3" end="3"/>
                                            </p:txEl>
                                          </p:spTgt>
                                        </p:tgtEl>
                                        <p:attrNameLst>
                                          <p:attrName>style.visibility</p:attrName>
                                        </p:attrNameLst>
                                      </p:cBhvr>
                                      <p:to>
                                        <p:strVal val="visible"/>
                                      </p:to>
                                    </p:set>
                                    <p:animEffect transition="in" filter="blinds(horizontal)">
                                      <p:cBhvr>
                                        <p:cTn id="27" dur="500"/>
                                        <p:tgtEl>
                                          <p:spTgt spid="535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a:xfrm>
            <a:off x="495300" y="1295400"/>
            <a:ext cx="8191500" cy="2415020"/>
          </a:xfrm>
        </p:spPr>
        <p:txBody>
          <a:bodyPr/>
          <a:lstStyle/>
          <a:p>
            <a:r>
              <a:rPr lang="zh-CN" altLang="en-US" sz="2400" dirty="0" smtClean="0"/>
              <a:t>什么是虚拟存储</a:t>
            </a:r>
            <a:endParaRPr lang="en-US" altLang="zh-CN" sz="2400" dirty="0" smtClean="0"/>
          </a:p>
          <a:p>
            <a:r>
              <a:rPr lang="zh-CN" altLang="en-US" sz="2400" dirty="0"/>
              <a:t>分</a:t>
            </a:r>
            <a:r>
              <a:rPr lang="zh-CN" altLang="en-US" sz="2400" dirty="0" smtClean="0"/>
              <a:t>页式虚拟存储</a:t>
            </a:r>
            <a:endParaRPr lang="en-US" altLang="zh-CN" sz="2400" dirty="0" smtClean="0"/>
          </a:p>
          <a:p>
            <a:r>
              <a:rPr lang="zh-CN" altLang="en-US" sz="2400" dirty="0" smtClean="0"/>
              <a:t>快表（</a:t>
            </a:r>
            <a:r>
              <a:rPr lang="en-US" altLang="zh-CN" sz="2400" dirty="0" smtClean="0"/>
              <a:t>TLB</a:t>
            </a:r>
            <a:r>
              <a:rPr lang="zh-CN" altLang="en-US" sz="2400" dirty="0" smtClean="0"/>
              <a:t>）</a:t>
            </a:r>
            <a:endParaRPr lang="en-US" altLang="zh-CN" sz="2400" dirty="0" smtClean="0"/>
          </a:p>
          <a:p>
            <a:r>
              <a:rPr lang="zh-CN" altLang="en-US" sz="2400" dirty="0"/>
              <a:t>一</a:t>
            </a:r>
            <a:r>
              <a:rPr lang="zh-CN" altLang="en-US" sz="2400" dirty="0" smtClean="0"/>
              <a:t>个例子</a:t>
            </a:r>
            <a:endParaRPr lang="en-US" altLang="zh-CN" sz="2400" dirty="0" smtClean="0"/>
          </a:p>
          <a:p>
            <a:r>
              <a:rPr lang="zh-CN" altLang="en-US" sz="2400" dirty="0" smtClean="0"/>
              <a:t>分段式和段页式虚拟存储</a:t>
            </a:r>
            <a:endParaRPr lang="zh-CN" altLang="en-US" sz="2400" dirty="0"/>
          </a:p>
        </p:txBody>
      </p:sp>
    </p:spTree>
    <p:extLst>
      <p:ext uri="{BB962C8B-B14F-4D97-AF65-F5344CB8AC3E}">
        <p14:creationId xmlns:p14="http://schemas.microsoft.com/office/powerpoint/2010/main" val="4066672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2681288" y="104775"/>
            <a:ext cx="4713287" cy="533400"/>
          </a:xfrm>
          <a:noFill/>
        </p:spPr>
        <p:txBody>
          <a:bodyPr lIns="91440" tIns="45720" rIns="91440" bIns="45720" anchor="ctr"/>
          <a:lstStyle/>
          <a:p>
            <a:pPr algn="l" eaLnBrk="1" hangingPunct="1"/>
            <a:r>
              <a:rPr lang="zh-CN" altLang="en-US"/>
              <a:t>段页式存储器</a:t>
            </a:r>
          </a:p>
        </p:txBody>
      </p:sp>
      <p:sp>
        <p:nvSpPr>
          <p:cNvPr id="794627" name="Rectangle 3"/>
          <p:cNvSpPr>
            <a:spLocks noGrp="1" noChangeArrowheads="1"/>
          </p:cNvSpPr>
          <p:nvPr>
            <p:ph type="body" idx="4294967295"/>
          </p:nvPr>
        </p:nvSpPr>
        <p:spPr>
          <a:xfrm>
            <a:off x="214313" y="977900"/>
            <a:ext cx="8686800" cy="3998913"/>
          </a:xfrm>
          <a:noFill/>
        </p:spPr>
        <p:txBody>
          <a:bodyPr lIns="91440" tIns="45720" rIns="91440" bIns="45720"/>
          <a:lstStyle/>
          <a:p>
            <a:pPr eaLnBrk="1" hangingPunct="1">
              <a:lnSpc>
                <a:spcPct val="110000"/>
              </a:lnSpc>
              <a:spcBef>
                <a:spcPct val="30000"/>
              </a:spcBef>
            </a:pPr>
            <a:r>
              <a:rPr lang="zh-CN" altLang="en-US" sz="2400">
                <a:latin typeface="微软雅黑" pitchFamily="34" charset="-122"/>
                <a:ea typeface="微软雅黑" pitchFamily="34" charset="-122"/>
              </a:rPr>
              <a:t>段页式系统基本思想</a:t>
            </a:r>
          </a:p>
          <a:p>
            <a:pPr lvl="1" eaLnBrk="1" hangingPunct="1">
              <a:lnSpc>
                <a:spcPct val="120000"/>
              </a:lnSpc>
              <a:spcBef>
                <a:spcPct val="30000"/>
              </a:spcBef>
            </a:pPr>
            <a:r>
              <a:rPr lang="zh-CN" altLang="en-US" sz="2400">
                <a:solidFill>
                  <a:srgbClr val="0000FF"/>
                </a:solidFill>
                <a:ea typeface="微软雅黑" pitchFamily="34" charset="-122"/>
              </a:rPr>
              <a:t>段、页式结合。</a:t>
            </a:r>
            <a:r>
              <a:rPr lang="zh-CN" altLang="en-US" sz="2400">
                <a:solidFill>
                  <a:schemeClr val="accent1"/>
                </a:solidFill>
                <a:ea typeface="微软雅黑" pitchFamily="34" charset="-122"/>
              </a:rPr>
              <a:t>程序的虚拟地址空间按模块分段</a:t>
            </a:r>
            <a:r>
              <a:rPr lang="zh-CN" altLang="en-US" sz="2400">
                <a:solidFill>
                  <a:srgbClr val="0000FF"/>
                </a:solidFill>
                <a:ea typeface="微软雅黑" pitchFamily="34" charset="-122"/>
              </a:rPr>
              <a:t>、</a:t>
            </a:r>
            <a:r>
              <a:rPr lang="zh-CN" altLang="en-US" sz="2400">
                <a:solidFill>
                  <a:schemeClr val="accent1"/>
                </a:solidFill>
                <a:ea typeface="微软雅黑" pitchFamily="34" charset="-122"/>
              </a:rPr>
              <a:t>段内再分页</a:t>
            </a:r>
            <a:r>
              <a:rPr lang="zh-CN" altLang="en-US" sz="2400">
                <a:solidFill>
                  <a:srgbClr val="0000FF"/>
                </a:solidFill>
                <a:ea typeface="微软雅黑" pitchFamily="34" charset="-122"/>
              </a:rPr>
              <a:t>，进入主存仍以页为基本单位</a:t>
            </a:r>
          </a:p>
          <a:p>
            <a:pPr lvl="1" eaLnBrk="1" hangingPunct="1">
              <a:lnSpc>
                <a:spcPct val="120000"/>
              </a:lnSpc>
              <a:spcBef>
                <a:spcPct val="30000"/>
              </a:spcBef>
            </a:pPr>
            <a:r>
              <a:rPr lang="zh-CN" altLang="en-US" sz="2400">
                <a:solidFill>
                  <a:srgbClr val="0000FF"/>
                </a:solidFill>
                <a:ea typeface="微软雅黑" pitchFamily="34" charset="-122"/>
              </a:rPr>
              <a:t>逻辑地址由段地址、页地址和偏移量三个字段构成</a:t>
            </a:r>
          </a:p>
          <a:p>
            <a:pPr lvl="1" eaLnBrk="1" hangingPunct="1">
              <a:lnSpc>
                <a:spcPct val="120000"/>
              </a:lnSpc>
              <a:spcBef>
                <a:spcPct val="30000"/>
              </a:spcBef>
            </a:pPr>
            <a:r>
              <a:rPr lang="zh-CN" altLang="en-US" sz="2400">
                <a:solidFill>
                  <a:srgbClr val="0000FF"/>
                </a:solidFill>
                <a:ea typeface="微软雅黑" pitchFamily="34" charset="-122"/>
              </a:rPr>
              <a:t>用段表和页表（每段一个）进行两级定位管理</a:t>
            </a:r>
          </a:p>
          <a:p>
            <a:pPr lvl="1" eaLnBrk="1" hangingPunct="1">
              <a:lnSpc>
                <a:spcPct val="120000"/>
              </a:lnSpc>
              <a:spcBef>
                <a:spcPct val="30000"/>
              </a:spcBef>
            </a:pPr>
            <a:r>
              <a:rPr lang="zh-CN" altLang="en-US" sz="2400">
                <a:solidFill>
                  <a:srgbClr val="0000FF"/>
                </a:solidFill>
                <a:ea typeface="微软雅黑" pitchFamily="34" charset="-122"/>
              </a:rPr>
              <a:t>根据段地址到段表中查阅与该段相应的页表指针，转向页表，然后根据页地址从页表中查到该页在主存中的页框地址，由此再访问到页内某数据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7" dur="500"/>
                                        <p:tgtEl>
                                          <p:spTgt spid="794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2" dur="500"/>
                                        <p:tgtEl>
                                          <p:spTgt spid="794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17" dur="500"/>
                                        <p:tgtEl>
                                          <p:spTgt spid="794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4627">
                                            <p:txEl>
                                              <p:pRg st="4" end="4"/>
                                            </p:txEl>
                                          </p:spTgt>
                                        </p:tgtEl>
                                        <p:attrNameLst>
                                          <p:attrName>style.visibility</p:attrName>
                                        </p:attrNameLst>
                                      </p:cBhvr>
                                      <p:to>
                                        <p:strVal val="visible"/>
                                      </p:to>
                                    </p:set>
                                    <p:animEffect transition="in" filter="blinds(horizontal)">
                                      <p:cBhvr>
                                        <p:cTn id="22" dur="500"/>
                                        <p:tgtEl>
                                          <p:spTgt spid="79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zh-CN" altLang="en-US"/>
              <a:t>内存访问时的异常信息</a:t>
            </a:r>
          </a:p>
        </p:txBody>
      </p:sp>
      <p:sp>
        <p:nvSpPr>
          <p:cNvPr id="850947" name="Rectangle 3"/>
          <p:cNvSpPr>
            <a:spLocks noGrp="1" noChangeArrowheads="1"/>
          </p:cNvSpPr>
          <p:nvPr>
            <p:ph type="body" idx="1"/>
          </p:nvPr>
        </p:nvSpPr>
        <p:spPr/>
        <p:txBody>
          <a:bodyPr/>
          <a:lstStyle/>
          <a:p>
            <a:endParaRPr lang="zh-CN" altLang="en-US">
              <a:ea typeface="宋体" pitchFamily="2" charset="-122"/>
            </a:endParaRPr>
          </a:p>
        </p:txBody>
      </p:sp>
      <p:pic>
        <p:nvPicPr>
          <p:cNvPr id="85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909638"/>
            <a:ext cx="7650162" cy="2987675"/>
          </a:xfrm>
          <a:prstGeom prst="rect">
            <a:avLst/>
          </a:prstGeom>
          <a:noFill/>
          <a:extLst>
            <a:ext uri="{909E8E84-426E-40DD-AFC4-6F175D3DCCD1}">
              <a14:hiddenFill xmlns:a14="http://schemas.microsoft.com/office/drawing/2010/main">
                <a:solidFill>
                  <a:srgbClr val="FFFFFF"/>
                </a:solidFill>
              </a14:hiddenFill>
            </a:ext>
          </a:extLst>
        </p:spPr>
      </p:pic>
      <p:pic>
        <p:nvPicPr>
          <p:cNvPr id="850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4076700"/>
            <a:ext cx="77660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338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idx="4294967295"/>
          </p:nvPr>
        </p:nvSpPr>
        <p:spPr>
          <a:xfrm>
            <a:off x="762000" y="53975"/>
            <a:ext cx="7848600" cy="609600"/>
          </a:xfrm>
        </p:spPr>
        <p:txBody>
          <a:bodyPr lIns="91440" tIns="45720" rIns="91440" bIns="45720" anchor="ctr"/>
          <a:lstStyle/>
          <a:p>
            <a:pPr eaLnBrk="1" hangingPunct="1"/>
            <a:r>
              <a:rPr lang="zh-CN" altLang="en-US">
                <a:latin typeface="方正舒体" pitchFamily="2" charset="-122"/>
              </a:rPr>
              <a:t>存储保护的基本概念</a:t>
            </a:r>
          </a:p>
        </p:txBody>
      </p:sp>
      <p:sp>
        <p:nvSpPr>
          <p:cNvPr id="544771" name="Rectangle 3"/>
          <p:cNvSpPr>
            <a:spLocks noGrp="1" noChangeArrowheads="1"/>
          </p:cNvSpPr>
          <p:nvPr>
            <p:ph type="body" idx="4294967295"/>
          </p:nvPr>
        </p:nvSpPr>
        <p:spPr>
          <a:xfrm>
            <a:off x="287338" y="773113"/>
            <a:ext cx="8628062" cy="5927725"/>
          </a:xfrm>
        </p:spPr>
        <p:txBody>
          <a:bodyPr lIns="91440" tIns="45720" rIns="91440" bIns="45720"/>
          <a:lstStyle/>
          <a:p>
            <a:pPr eaLnBrk="1" hangingPunct="1">
              <a:lnSpc>
                <a:spcPct val="115000"/>
              </a:lnSpc>
              <a:spcBef>
                <a:spcPct val="5000"/>
              </a:spcBef>
            </a:pPr>
            <a:r>
              <a:rPr lang="zh-CN" altLang="en-US" sz="2000">
                <a:latin typeface="微软雅黑" pitchFamily="34" charset="-122"/>
                <a:ea typeface="微软雅黑" pitchFamily="34" charset="-122"/>
              </a:rPr>
              <a:t>什么是存储保护？</a:t>
            </a:r>
          </a:p>
          <a:p>
            <a:pPr lvl="1" eaLnBrk="1" hangingPunct="1">
              <a:lnSpc>
                <a:spcPct val="115000"/>
              </a:lnSpc>
              <a:spcBef>
                <a:spcPct val="5000"/>
              </a:spcBef>
            </a:pPr>
            <a:r>
              <a:rPr lang="zh-CN" altLang="en-US" sz="2000">
                <a:latin typeface="微软雅黑" pitchFamily="34" charset="-122"/>
                <a:ea typeface="微软雅黑" pitchFamily="34" charset="-122"/>
              </a:rPr>
              <a:t>为避免多道程序相互干扰，防止某程序出错而破坏其他程序的正确性或不合法地访问其他程序或数据区，应对每个程序进行存储保护</a:t>
            </a:r>
          </a:p>
          <a:p>
            <a:pPr eaLnBrk="1" hangingPunct="1">
              <a:lnSpc>
                <a:spcPct val="115000"/>
              </a:lnSpc>
              <a:spcBef>
                <a:spcPct val="5000"/>
              </a:spcBef>
            </a:pPr>
            <a:r>
              <a:rPr lang="zh-CN" altLang="en-US" sz="2000">
                <a:latin typeface="微软雅黑" pitchFamily="34" charset="-122"/>
                <a:ea typeface="微软雅黑" pitchFamily="34" charset="-122"/>
              </a:rPr>
              <a:t>操作系统程序和用户程序都需要保护</a:t>
            </a:r>
          </a:p>
          <a:p>
            <a:pPr eaLnBrk="1" hangingPunct="1">
              <a:lnSpc>
                <a:spcPct val="115000"/>
              </a:lnSpc>
              <a:spcBef>
                <a:spcPct val="5000"/>
              </a:spcBef>
            </a:pPr>
            <a:r>
              <a:rPr lang="zh-CN" altLang="en-US" sz="2000">
                <a:latin typeface="微软雅黑" pitchFamily="34" charset="-122"/>
                <a:ea typeface="微软雅黑" pitchFamily="34" charset="-122"/>
              </a:rPr>
              <a:t>以下情况发生存储保护错</a:t>
            </a:r>
          </a:p>
          <a:p>
            <a:pPr lvl="1" eaLnBrk="1" hangingPunct="1">
              <a:lnSpc>
                <a:spcPct val="115000"/>
              </a:lnSpc>
              <a:spcBef>
                <a:spcPct val="5000"/>
              </a:spcBef>
            </a:pPr>
            <a:r>
              <a:rPr lang="zh-CN" altLang="en-US" sz="2000">
                <a:latin typeface="微软雅黑" pitchFamily="34" charset="-122"/>
                <a:ea typeface="微软雅黑" pitchFamily="34" charset="-122"/>
              </a:rPr>
              <a:t>地址越界（转换得到的物理地址不属于可访问范围）</a:t>
            </a:r>
          </a:p>
          <a:p>
            <a:pPr lvl="2" eaLnBrk="1" hangingPunct="1">
              <a:lnSpc>
                <a:spcPct val="115000"/>
              </a:lnSpc>
              <a:spcBef>
                <a:spcPct val="5000"/>
              </a:spcBef>
            </a:pPr>
            <a:r>
              <a:rPr lang="zh-CN" altLang="en-US" sz="2000">
                <a:latin typeface="微软雅黑" pitchFamily="34" charset="-122"/>
                <a:ea typeface="微软雅黑" pitchFamily="34" charset="-122"/>
              </a:rPr>
              <a:t>访问重定位、键保护、环保护</a:t>
            </a:r>
          </a:p>
          <a:p>
            <a:pPr lvl="1" eaLnBrk="1" hangingPunct="1">
              <a:lnSpc>
                <a:spcPct val="115000"/>
              </a:lnSpc>
              <a:spcBef>
                <a:spcPct val="5000"/>
              </a:spcBef>
            </a:pPr>
            <a:r>
              <a:rPr lang="zh-CN" altLang="en-US" sz="2000">
                <a:latin typeface="微软雅黑" pitchFamily="34" charset="-122"/>
                <a:ea typeface="微软雅黑" pitchFamily="34" charset="-122"/>
              </a:rPr>
              <a:t>访问越权（访问操作与所拥有的访问权限不符）</a:t>
            </a:r>
          </a:p>
          <a:p>
            <a:pPr lvl="2" eaLnBrk="1" hangingPunct="1">
              <a:lnSpc>
                <a:spcPct val="115000"/>
              </a:lnSpc>
              <a:spcBef>
                <a:spcPct val="5000"/>
              </a:spcBef>
            </a:pPr>
            <a:r>
              <a:rPr lang="zh-CN" altLang="en-US" sz="2000">
                <a:latin typeface="微软雅黑" pitchFamily="34" charset="-122"/>
                <a:ea typeface="微软雅黑" pitchFamily="34" charset="-122"/>
              </a:rPr>
              <a:t>页表中设定访问（存取）权限</a:t>
            </a:r>
          </a:p>
          <a:p>
            <a:pPr eaLnBrk="1" hangingPunct="1">
              <a:lnSpc>
                <a:spcPct val="115000"/>
              </a:lnSpc>
              <a:spcBef>
                <a:spcPct val="5000"/>
              </a:spcBef>
            </a:pPr>
            <a:r>
              <a:rPr lang="zh-CN" altLang="en-US" sz="2000">
                <a:latin typeface="微软雅黑" pitchFamily="34" charset="-122"/>
                <a:ea typeface="微软雅黑" pitchFamily="34" charset="-122"/>
              </a:rPr>
              <a:t>访问属性的设定</a:t>
            </a:r>
          </a:p>
          <a:p>
            <a:pPr lvl="1" eaLnBrk="1" hangingPunct="1">
              <a:lnSpc>
                <a:spcPct val="115000"/>
              </a:lnSpc>
              <a:spcBef>
                <a:spcPct val="5000"/>
              </a:spcBef>
            </a:pPr>
            <a:r>
              <a:rPr lang="zh-CN" altLang="en-US" sz="2000">
                <a:latin typeface="微软雅黑" pitchFamily="34" charset="-122"/>
                <a:ea typeface="微软雅黑" pitchFamily="34" charset="-122"/>
              </a:rPr>
              <a:t>数据段可指定</a:t>
            </a:r>
            <a:r>
              <a:rPr lang="en-US" altLang="zh-CN" sz="2000">
                <a:latin typeface="微软雅黑" pitchFamily="34" charset="-122"/>
                <a:ea typeface="微软雅黑" pitchFamily="34" charset="-122"/>
              </a:rPr>
              <a:t>R/W</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r>
              <a:rPr lang="zh-CN" altLang="en-US" sz="2000">
                <a:latin typeface="微软雅黑" pitchFamily="34" charset="-122"/>
                <a:ea typeface="微软雅黑" pitchFamily="34" charset="-122"/>
              </a:rPr>
              <a:t>；程序段可指定</a:t>
            </a:r>
            <a:r>
              <a:rPr lang="en-US" altLang="zh-CN" sz="2000">
                <a:latin typeface="微软雅黑" pitchFamily="34" charset="-122"/>
                <a:ea typeface="微软雅黑" pitchFamily="34" charset="-122"/>
              </a:rPr>
              <a:t>R/E</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endParaRPr lang="zh-CN" altLang="en-US" sz="2000">
              <a:latin typeface="微软雅黑" pitchFamily="34" charset="-122"/>
              <a:ea typeface="微软雅黑" pitchFamily="34" charset="-122"/>
            </a:endParaRPr>
          </a:p>
          <a:p>
            <a:pPr eaLnBrk="1" hangingPunct="1">
              <a:lnSpc>
                <a:spcPct val="115000"/>
              </a:lnSpc>
              <a:spcBef>
                <a:spcPct val="5000"/>
              </a:spcBef>
            </a:pPr>
            <a:r>
              <a:rPr lang="zh-CN" altLang="en-US" sz="2000">
                <a:latin typeface="微软雅黑" pitchFamily="34" charset="-122"/>
                <a:ea typeface="微软雅黑" pitchFamily="34" charset="-122"/>
              </a:rPr>
              <a:t>最基本的保护措施：</a:t>
            </a:r>
          </a:p>
          <a:p>
            <a:pPr eaLnBrk="1" hangingPunct="1">
              <a:lnSpc>
                <a:spcPct val="115000"/>
              </a:lnSpc>
              <a:spcBef>
                <a:spcPct val="5000"/>
              </a:spcBef>
              <a:buFontTx/>
              <a:buNone/>
            </a:pPr>
            <a:r>
              <a:rPr lang="zh-CN" altLang="en-US" sz="2000">
                <a:latin typeface="微软雅黑" pitchFamily="34" charset="-122"/>
                <a:ea typeface="微软雅黑" pitchFamily="34" charset="-122"/>
              </a:rPr>
              <a:t>    </a:t>
            </a:r>
            <a:r>
              <a:rPr lang="zh-CN" altLang="en-US" sz="2000">
                <a:solidFill>
                  <a:srgbClr val="D10F0F"/>
                </a:solidFill>
                <a:latin typeface="微软雅黑" pitchFamily="34" charset="-122"/>
                <a:ea typeface="微软雅黑" pitchFamily="34" charset="-122"/>
              </a:rPr>
              <a:t>规定各道程序只能访问属于自己所在的存储区和共享区</a:t>
            </a:r>
          </a:p>
          <a:p>
            <a:pPr lvl="1" eaLnBrk="1" hangingPunct="1">
              <a:lnSpc>
                <a:spcPct val="115000"/>
              </a:lnSpc>
              <a:spcBef>
                <a:spcPct val="5000"/>
              </a:spcBef>
            </a:pPr>
            <a:r>
              <a:rPr lang="zh-CN" altLang="en-US" sz="2000">
                <a:latin typeface="微软雅黑" pitchFamily="34" charset="-122"/>
                <a:ea typeface="微软雅黑" pitchFamily="34" charset="-122"/>
              </a:rPr>
              <a:t>对于属自己存储区的信息：可读可写</a:t>
            </a:r>
          </a:p>
          <a:p>
            <a:pPr lvl="1" eaLnBrk="1" hangingPunct="1">
              <a:lnSpc>
                <a:spcPct val="115000"/>
              </a:lnSpc>
              <a:spcBef>
                <a:spcPct val="5000"/>
              </a:spcBef>
            </a:pPr>
            <a:r>
              <a:rPr lang="zh-CN" altLang="en-US" sz="2000">
                <a:latin typeface="微软雅黑" pitchFamily="34" charset="-122"/>
                <a:ea typeface="微软雅黑" pitchFamily="34" charset="-122"/>
              </a:rPr>
              <a:t>对共享区或已获授权的其他用户信息：可读不可写</a:t>
            </a:r>
          </a:p>
          <a:p>
            <a:pPr lvl="1" eaLnBrk="1" hangingPunct="1">
              <a:lnSpc>
                <a:spcPct val="115000"/>
              </a:lnSpc>
              <a:spcBef>
                <a:spcPct val="5000"/>
              </a:spcBef>
            </a:pPr>
            <a:r>
              <a:rPr lang="zh-CN" altLang="en-US" sz="2000">
                <a:latin typeface="微软雅黑" pitchFamily="34" charset="-122"/>
                <a:ea typeface="微软雅黑" pitchFamily="34" charset="-122"/>
              </a:rPr>
              <a:t>对未获授权的信息（如</a:t>
            </a:r>
            <a:r>
              <a:rPr lang="en-US" altLang="zh-CN" sz="2000">
                <a:latin typeface="微软雅黑" pitchFamily="34" charset="-122"/>
                <a:ea typeface="微软雅黑" pitchFamily="34" charset="-122"/>
              </a:rPr>
              <a:t>OS</a:t>
            </a:r>
            <a:r>
              <a:rPr lang="zh-CN" altLang="en-US" sz="2000">
                <a:latin typeface="微软雅黑" pitchFamily="34" charset="-122"/>
                <a:ea typeface="微软雅黑" pitchFamily="34" charset="-122"/>
              </a:rPr>
              <a:t>内核、页表等）：不可访问</a:t>
            </a:r>
            <a:endParaRPr lang="zh-CN" altLang="en-US" sz="2000">
              <a:solidFill>
                <a:srgbClr val="66006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blinds(horizontal)">
                                      <p:cBhvr>
                                        <p:cTn id="7" dur="500"/>
                                        <p:tgtEl>
                                          <p:spTgt spid="54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12" dur="500"/>
                                        <p:tgtEl>
                                          <p:spTgt spid="54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7" dur="500"/>
                                        <p:tgtEl>
                                          <p:spTgt spid="54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22" dur="500"/>
                                        <p:tgtEl>
                                          <p:spTgt spid="544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27" dur="500"/>
                                        <p:tgtEl>
                                          <p:spTgt spid="544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32" dur="500"/>
                                        <p:tgtEl>
                                          <p:spTgt spid="544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37" dur="500"/>
                                        <p:tgtEl>
                                          <p:spTgt spid="544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4771">
                                            <p:txEl>
                                              <p:pRg st="7" end="7"/>
                                            </p:txEl>
                                          </p:spTgt>
                                        </p:tgtEl>
                                        <p:attrNameLst>
                                          <p:attrName>style.visibility</p:attrName>
                                        </p:attrNameLst>
                                      </p:cBhvr>
                                      <p:to>
                                        <p:strVal val="visible"/>
                                      </p:to>
                                    </p:set>
                                    <p:animEffect transition="in" filter="blinds(horizontal)">
                                      <p:cBhvr>
                                        <p:cTn id="42" dur="500"/>
                                        <p:tgtEl>
                                          <p:spTgt spid="544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44771">
                                            <p:txEl>
                                              <p:pRg st="8" end="8"/>
                                            </p:txEl>
                                          </p:spTgt>
                                        </p:tgtEl>
                                        <p:attrNameLst>
                                          <p:attrName>style.visibility</p:attrName>
                                        </p:attrNameLst>
                                      </p:cBhvr>
                                      <p:to>
                                        <p:strVal val="visible"/>
                                      </p:to>
                                    </p:set>
                                    <p:animEffect transition="in" filter="blinds(horizontal)">
                                      <p:cBhvr>
                                        <p:cTn id="47" dur="500"/>
                                        <p:tgtEl>
                                          <p:spTgt spid="544771">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44771">
                                            <p:txEl>
                                              <p:pRg st="9" end="9"/>
                                            </p:txEl>
                                          </p:spTgt>
                                        </p:tgtEl>
                                        <p:attrNameLst>
                                          <p:attrName>style.visibility</p:attrName>
                                        </p:attrNameLst>
                                      </p:cBhvr>
                                      <p:to>
                                        <p:strVal val="visible"/>
                                      </p:to>
                                    </p:set>
                                    <p:animEffect transition="in" filter="blinds(horizontal)">
                                      <p:cBhvr>
                                        <p:cTn id="50" dur="500"/>
                                        <p:tgtEl>
                                          <p:spTgt spid="54477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44771">
                                            <p:txEl>
                                              <p:pRg st="10" end="10"/>
                                            </p:txEl>
                                          </p:spTgt>
                                        </p:tgtEl>
                                        <p:attrNameLst>
                                          <p:attrName>style.visibility</p:attrName>
                                        </p:attrNameLst>
                                      </p:cBhvr>
                                      <p:to>
                                        <p:strVal val="visible"/>
                                      </p:to>
                                    </p:set>
                                    <p:animEffect transition="in" filter="blinds(horizontal)">
                                      <p:cBhvr>
                                        <p:cTn id="55" dur="500"/>
                                        <p:tgtEl>
                                          <p:spTgt spid="544771">
                                            <p:txEl>
                                              <p:pRg st="10" end="10"/>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44771">
                                            <p:txEl>
                                              <p:pRg st="11" end="11"/>
                                            </p:txEl>
                                          </p:spTgt>
                                        </p:tgtEl>
                                        <p:attrNameLst>
                                          <p:attrName>style.visibility</p:attrName>
                                        </p:attrNameLst>
                                      </p:cBhvr>
                                      <p:to>
                                        <p:strVal val="visible"/>
                                      </p:to>
                                    </p:set>
                                    <p:animEffect transition="in" filter="blinds(horizontal)">
                                      <p:cBhvr>
                                        <p:cTn id="58" dur="500"/>
                                        <p:tgtEl>
                                          <p:spTgt spid="544771">
                                            <p:txEl>
                                              <p:pRg st="11" end="11"/>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544771">
                                            <p:txEl>
                                              <p:pRg st="12" end="12"/>
                                            </p:txEl>
                                          </p:spTgt>
                                        </p:tgtEl>
                                        <p:attrNameLst>
                                          <p:attrName>style.visibility</p:attrName>
                                        </p:attrNameLst>
                                      </p:cBhvr>
                                      <p:to>
                                        <p:strVal val="visible"/>
                                      </p:to>
                                    </p:set>
                                    <p:animEffect transition="in" filter="blinds(horizontal)">
                                      <p:cBhvr>
                                        <p:cTn id="61" dur="500"/>
                                        <p:tgtEl>
                                          <p:spTgt spid="544771">
                                            <p:txEl>
                                              <p:pRg st="12" end="12"/>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544771">
                                            <p:txEl>
                                              <p:pRg st="13" end="13"/>
                                            </p:txEl>
                                          </p:spTgt>
                                        </p:tgtEl>
                                        <p:attrNameLst>
                                          <p:attrName>style.visibility</p:attrName>
                                        </p:attrNameLst>
                                      </p:cBhvr>
                                      <p:to>
                                        <p:strVal val="visible"/>
                                      </p:to>
                                    </p:set>
                                    <p:animEffect transition="in" filter="blinds(horizontal)">
                                      <p:cBhvr>
                                        <p:cTn id="64" dur="500"/>
                                        <p:tgtEl>
                                          <p:spTgt spid="544771">
                                            <p:txEl>
                                              <p:pRg st="13" end="13"/>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544771">
                                            <p:txEl>
                                              <p:pRg st="14" end="14"/>
                                            </p:txEl>
                                          </p:spTgt>
                                        </p:tgtEl>
                                        <p:attrNameLst>
                                          <p:attrName>style.visibility</p:attrName>
                                        </p:attrNameLst>
                                      </p:cBhvr>
                                      <p:to>
                                        <p:strVal val="visible"/>
                                      </p:to>
                                    </p:set>
                                    <p:animEffect transition="in" filter="blinds(horizontal)">
                                      <p:cBhvr>
                                        <p:cTn id="67" dur="500"/>
                                        <p:tgtEl>
                                          <p:spTgt spid="5447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lIns="91440" tIns="45720" rIns="91440" bIns="45720" anchor="ctr"/>
          <a:lstStyle/>
          <a:p>
            <a:pPr eaLnBrk="1" hangingPunct="1"/>
            <a:r>
              <a:rPr lang="zh-CN" altLang="en-US"/>
              <a:t>存储保护的硬件支持</a:t>
            </a:r>
          </a:p>
        </p:txBody>
      </p:sp>
      <p:sp>
        <p:nvSpPr>
          <p:cNvPr id="612355" name="Rectangle 3"/>
          <p:cNvSpPr>
            <a:spLocks noGrp="1" noChangeArrowheads="1"/>
          </p:cNvSpPr>
          <p:nvPr>
            <p:ph type="body" idx="4294967295"/>
          </p:nvPr>
        </p:nvSpPr>
        <p:spPr>
          <a:xfrm>
            <a:off x="82550" y="790575"/>
            <a:ext cx="8945563" cy="5946775"/>
          </a:xfrm>
        </p:spPr>
        <p:txBody>
          <a:bodyPr lIns="91440" tIns="45720" rIns="91440" bIns="45720"/>
          <a:lstStyle/>
          <a:p>
            <a:pPr eaLnBrk="1" hangingPunct="1">
              <a:lnSpc>
                <a:spcPct val="110000"/>
              </a:lnSpc>
              <a:spcBef>
                <a:spcPct val="20000"/>
              </a:spcBef>
            </a:pPr>
            <a:r>
              <a:rPr lang="zh-CN" altLang="en-US" sz="1900" dirty="0">
                <a:latin typeface="微软雅黑" pitchFamily="34" charset="-122"/>
                <a:ea typeface="微软雅黑" pitchFamily="34" charset="-122"/>
              </a:rPr>
              <a:t>为了对操作系统的存储保护提供支持，硬件必须具有以下三种基本功能：</a:t>
            </a:r>
          </a:p>
          <a:p>
            <a:pPr lvl="1" eaLnBrk="1" hangingPunct="1">
              <a:lnSpc>
                <a:spcPct val="110000"/>
              </a:lnSpc>
              <a:spcBef>
                <a:spcPct val="20000"/>
              </a:spcBef>
            </a:pPr>
            <a:r>
              <a:rPr lang="zh-CN" altLang="en-US" sz="1900" dirty="0">
                <a:latin typeface="微软雅黑" pitchFamily="34" charset="-122"/>
                <a:ea typeface="微软雅黑" pitchFamily="34" charset="-122"/>
              </a:rPr>
              <a:t>支持至少两种运行模式：</a:t>
            </a:r>
          </a:p>
          <a:p>
            <a:pPr lvl="2" eaLnBrk="1" hangingPunct="1">
              <a:lnSpc>
                <a:spcPct val="110000"/>
              </a:lnSpc>
              <a:spcBef>
                <a:spcPct val="20000"/>
              </a:spcBef>
            </a:pPr>
            <a:r>
              <a:rPr lang="zh-CN" altLang="en-US" sz="1900" dirty="0">
                <a:latin typeface="微软雅黑" pitchFamily="34" charset="-122"/>
                <a:ea typeface="微软雅黑" pitchFamily="34" charset="-122"/>
              </a:rPr>
              <a:t>管理模式</a:t>
            </a:r>
            <a:r>
              <a:rPr lang="en-US" altLang="zh-CN" sz="1900" dirty="0">
                <a:latin typeface="微软雅黑" pitchFamily="34" charset="-122"/>
                <a:ea typeface="微软雅黑" pitchFamily="34" charset="-122"/>
              </a:rPr>
              <a:t>(Supervisor Mode)</a:t>
            </a:r>
            <a:endParaRPr lang="zh-CN" altLang="en-US" sz="1900" dirty="0">
              <a:latin typeface="微软雅黑" pitchFamily="34" charset="-122"/>
              <a:ea typeface="微软雅黑" pitchFamily="34" charset="-122"/>
            </a:endParaRPr>
          </a:p>
          <a:p>
            <a:pPr lvl="2" eaLnBrk="1" hangingPunct="1">
              <a:lnSpc>
                <a:spcPct val="110000"/>
              </a:lnSpc>
              <a:spcBef>
                <a:spcPct val="20000"/>
              </a:spcBef>
              <a:buFontTx/>
              <a:buNone/>
            </a:pPr>
            <a:r>
              <a:rPr lang="zh-CN" altLang="en-US" sz="1900" dirty="0">
                <a:solidFill>
                  <a:srgbClr val="006600"/>
                </a:solidFill>
                <a:latin typeface="微软雅黑" pitchFamily="34" charset="-122"/>
                <a:ea typeface="微软雅黑" pitchFamily="34" charset="-122"/>
              </a:rPr>
              <a:t>     执行系统程序时处理器所处的模式称为</a:t>
            </a:r>
            <a:r>
              <a:rPr lang="zh-CN" altLang="en-US" sz="1900" dirty="0">
                <a:solidFill>
                  <a:schemeClr val="accent1"/>
                </a:solidFill>
                <a:latin typeface="微软雅黑" pitchFamily="34" charset="-122"/>
                <a:ea typeface="微软雅黑" pitchFamily="34" charset="-122"/>
              </a:rPr>
              <a:t>管理模式</a:t>
            </a:r>
            <a:r>
              <a:rPr lang="en-US" altLang="zh-CN" sz="1900" dirty="0">
                <a:solidFill>
                  <a:schemeClr val="accent1"/>
                </a:solidFill>
                <a:latin typeface="微软雅黑" pitchFamily="34" charset="-122"/>
                <a:ea typeface="微软雅黑" pitchFamily="34" charset="-122"/>
              </a:rPr>
              <a:t>(Supervisor Mode)</a:t>
            </a:r>
            <a:r>
              <a:rPr lang="zh-CN" altLang="en-US" sz="1900" dirty="0">
                <a:solidFill>
                  <a:srgbClr val="006600"/>
                </a:solidFill>
                <a:latin typeface="微软雅黑" pitchFamily="34" charset="-122"/>
                <a:ea typeface="微软雅黑" pitchFamily="34" charset="-122"/>
              </a:rPr>
              <a:t>，或称</a:t>
            </a:r>
            <a:r>
              <a:rPr lang="zh-CN" altLang="en-US" sz="1900" dirty="0">
                <a:solidFill>
                  <a:schemeClr val="accent1"/>
                </a:solidFill>
                <a:latin typeface="微软雅黑" pitchFamily="34" charset="-122"/>
                <a:ea typeface="微软雅黑" pitchFamily="34" charset="-122"/>
              </a:rPr>
              <a:t>管理程序状态</a:t>
            </a:r>
            <a:r>
              <a:rPr lang="zh-CN" altLang="en-US" sz="1900" dirty="0">
                <a:solidFill>
                  <a:srgbClr val="006600"/>
                </a:solidFill>
                <a:latin typeface="微软雅黑" pitchFamily="34" charset="-122"/>
                <a:ea typeface="微软雅黑" pitchFamily="34" charset="-122"/>
              </a:rPr>
              <a:t>，简称</a:t>
            </a:r>
            <a:r>
              <a:rPr lang="zh-CN" altLang="en-US" sz="1900" dirty="0">
                <a:solidFill>
                  <a:schemeClr val="accent1"/>
                </a:solidFill>
                <a:latin typeface="微软雅黑" pitchFamily="34" charset="-122"/>
                <a:ea typeface="微软雅黑" pitchFamily="34" charset="-122"/>
              </a:rPr>
              <a:t>管态</a:t>
            </a:r>
            <a:r>
              <a:rPr lang="zh-CN" altLang="en-US" sz="1900" dirty="0">
                <a:solidFill>
                  <a:srgbClr val="006600"/>
                </a:solidFill>
                <a:latin typeface="微软雅黑" pitchFamily="34" charset="-122"/>
                <a:ea typeface="微软雅黑" pitchFamily="34" charset="-122"/>
              </a:rPr>
              <a:t>、</a:t>
            </a:r>
            <a:r>
              <a:rPr lang="zh-CN" altLang="en-US" sz="1900" dirty="0">
                <a:solidFill>
                  <a:schemeClr val="accent1"/>
                </a:solidFill>
                <a:latin typeface="微软雅黑" pitchFamily="34" charset="-122"/>
                <a:ea typeface="微软雅黑" pitchFamily="34" charset="-122"/>
              </a:rPr>
              <a:t>管理态</a:t>
            </a:r>
            <a:r>
              <a:rPr lang="zh-CN" altLang="en-US" sz="1900" dirty="0">
                <a:solidFill>
                  <a:srgbClr val="006600"/>
                </a:solidFill>
                <a:latin typeface="微软雅黑" pitchFamily="34" charset="-122"/>
                <a:ea typeface="微软雅黑" pitchFamily="34" charset="-122"/>
              </a:rPr>
              <a:t>、</a:t>
            </a:r>
            <a:r>
              <a:rPr lang="zh-CN" altLang="en-US" sz="1900" dirty="0">
                <a:solidFill>
                  <a:schemeClr val="accent1"/>
                </a:solidFill>
                <a:latin typeface="微软雅黑" pitchFamily="34" charset="-122"/>
                <a:ea typeface="微软雅黑" pitchFamily="34" charset="-122"/>
              </a:rPr>
              <a:t>核心态</a:t>
            </a:r>
            <a:r>
              <a:rPr lang="zh-CN" altLang="en-US" sz="1900" dirty="0">
                <a:solidFill>
                  <a:srgbClr val="006600"/>
                </a:solidFill>
                <a:latin typeface="微软雅黑" pitchFamily="34" charset="-122"/>
                <a:ea typeface="微软雅黑" pitchFamily="34" charset="-122"/>
              </a:rPr>
              <a:t>、</a:t>
            </a:r>
            <a:r>
              <a:rPr lang="zh-CN" altLang="en-US" sz="1900" dirty="0">
                <a:solidFill>
                  <a:schemeClr val="accent1"/>
                </a:solidFill>
                <a:latin typeface="微软雅黑" pitchFamily="34" charset="-122"/>
                <a:ea typeface="微软雅黑" pitchFamily="34" charset="-122"/>
              </a:rPr>
              <a:t>内核态</a:t>
            </a:r>
          </a:p>
          <a:p>
            <a:pPr lvl="2" eaLnBrk="1" hangingPunct="1">
              <a:lnSpc>
                <a:spcPct val="110000"/>
              </a:lnSpc>
              <a:spcBef>
                <a:spcPct val="20000"/>
              </a:spcBef>
            </a:pPr>
            <a:r>
              <a:rPr lang="zh-CN" altLang="en-US" sz="1900" dirty="0">
                <a:latin typeface="微软雅黑" pitchFamily="34" charset="-122"/>
                <a:ea typeface="微软雅黑" pitchFamily="34" charset="-122"/>
              </a:rPr>
              <a:t>用户模式</a:t>
            </a:r>
            <a:r>
              <a:rPr lang="en-US" altLang="zh-CN" sz="1900" dirty="0">
                <a:latin typeface="微软雅黑" pitchFamily="34" charset="-122"/>
                <a:ea typeface="微软雅黑" pitchFamily="34" charset="-122"/>
              </a:rPr>
              <a:t>(User Mode)</a:t>
            </a:r>
          </a:p>
          <a:p>
            <a:pPr lvl="2" eaLnBrk="1" hangingPunct="1">
              <a:lnSpc>
                <a:spcPct val="110000"/>
              </a:lnSpc>
              <a:spcBef>
                <a:spcPct val="20000"/>
              </a:spcBef>
              <a:buFontTx/>
              <a:buNone/>
            </a:pPr>
            <a:r>
              <a:rPr lang="zh-CN" altLang="en-US" sz="1900" dirty="0">
                <a:solidFill>
                  <a:srgbClr val="006600"/>
                </a:solidFill>
                <a:latin typeface="微软雅黑" pitchFamily="34" charset="-122"/>
                <a:ea typeface="微软雅黑" pitchFamily="34" charset="-122"/>
              </a:rPr>
              <a:t>    完成非操作系统功能的进程称为</a:t>
            </a:r>
            <a:r>
              <a:rPr lang="zh-CN" altLang="en-US" sz="1900" dirty="0">
                <a:solidFill>
                  <a:schemeClr val="accent1"/>
                </a:solidFill>
                <a:latin typeface="微软雅黑" pitchFamily="34" charset="-122"/>
                <a:ea typeface="微软雅黑" pitchFamily="34" charset="-122"/>
              </a:rPr>
              <a:t>用户进程</a:t>
            </a:r>
            <a:r>
              <a:rPr lang="zh-CN" altLang="en-US" sz="1900" dirty="0">
                <a:solidFill>
                  <a:srgbClr val="006600"/>
                </a:solidFill>
                <a:latin typeface="微软雅黑" pitchFamily="34" charset="-122"/>
                <a:ea typeface="微软雅黑" pitchFamily="34" charset="-122"/>
              </a:rPr>
              <a:t>，当系统运行用户进程时，处理器所处的模式就是</a:t>
            </a:r>
            <a:r>
              <a:rPr lang="zh-CN" altLang="en-US" sz="1900" dirty="0">
                <a:solidFill>
                  <a:schemeClr val="accent1"/>
                </a:solidFill>
                <a:latin typeface="微软雅黑" pitchFamily="34" charset="-122"/>
                <a:ea typeface="微软雅黑" pitchFamily="34" charset="-122"/>
              </a:rPr>
              <a:t>用户模式</a:t>
            </a:r>
            <a:r>
              <a:rPr lang="zh-CN" altLang="en-US" sz="1900" dirty="0">
                <a:solidFill>
                  <a:srgbClr val="006600"/>
                </a:solidFill>
                <a:latin typeface="微软雅黑" pitchFamily="34" charset="-122"/>
                <a:ea typeface="微软雅黑" pitchFamily="34" charset="-122"/>
              </a:rPr>
              <a:t>，或称</a:t>
            </a:r>
            <a:r>
              <a:rPr lang="zh-CN" altLang="en-US" sz="1900" dirty="0">
                <a:solidFill>
                  <a:schemeClr val="accent1"/>
                </a:solidFill>
                <a:latin typeface="微软雅黑" pitchFamily="34" charset="-122"/>
                <a:ea typeface="微软雅黑" pitchFamily="34" charset="-122"/>
              </a:rPr>
              <a:t>用户状态</a:t>
            </a:r>
            <a:r>
              <a:rPr lang="zh-CN" altLang="en-US" sz="1900" dirty="0">
                <a:solidFill>
                  <a:srgbClr val="006600"/>
                </a:solidFill>
                <a:latin typeface="微软雅黑" pitchFamily="34" charset="-122"/>
                <a:ea typeface="微软雅黑" pitchFamily="34" charset="-122"/>
              </a:rPr>
              <a:t>、</a:t>
            </a:r>
            <a:r>
              <a:rPr lang="zh-CN" altLang="en-US" sz="1900" dirty="0">
                <a:solidFill>
                  <a:schemeClr val="accent1"/>
                </a:solidFill>
                <a:latin typeface="微软雅黑" pitchFamily="34" charset="-122"/>
                <a:ea typeface="微软雅黑" pitchFamily="34" charset="-122"/>
              </a:rPr>
              <a:t>目标程序状态</a:t>
            </a:r>
            <a:r>
              <a:rPr lang="zh-CN" altLang="en-US" sz="1900" dirty="0">
                <a:solidFill>
                  <a:srgbClr val="006600"/>
                </a:solidFill>
                <a:latin typeface="微软雅黑" pitchFamily="34" charset="-122"/>
                <a:ea typeface="微软雅黑" pitchFamily="34" charset="-122"/>
              </a:rPr>
              <a:t>，简称为</a:t>
            </a:r>
            <a:r>
              <a:rPr lang="zh-CN" altLang="en-US" sz="1900" dirty="0">
                <a:solidFill>
                  <a:schemeClr val="accent1"/>
                </a:solidFill>
                <a:latin typeface="微软雅黑" pitchFamily="34" charset="-122"/>
                <a:ea typeface="微软雅黑" pitchFamily="34" charset="-122"/>
              </a:rPr>
              <a:t>目态</a:t>
            </a:r>
            <a:r>
              <a:rPr lang="zh-CN" altLang="en-US" sz="1900" dirty="0">
                <a:solidFill>
                  <a:srgbClr val="006600"/>
                </a:solidFill>
                <a:latin typeface="微软雅黑" pitchFamily="34" charset="-122"/>
                <a:ea typeface="微软雅黑" pitchFamily="34" charset="-122"/>
              </a:rPr>
              <a:t>或</a:t>
            </a:r>
            <a:r>
              <a:rPr lang="zh-CN" altLang="en-US" sz="1900" dirty="0">
                <a:solidFill>
                  <a:schemeClr val="accent1"/>
                </a:solidFill>
                <a:latin typeface="微软雅黑" pitchFamily="34" charset="-122"/>
                <a:ea typeface="微软雅黑" pitchFamily="34" charset="-122"/>
              </a:rPr>
              <a:t>用户态</a:t>
            </a:r>
          </a:p>
          <a:p>
            <a:pPr lvl="1" eaLnBrk="1" hangingPunct="1">
              <a:lnSpc>
                <a:spcPct val="110000"/>
              </a:lnSpc>
              <a:spcBef>
                <a:spcPct val="20000"/>
              </a:spcBef>
            </a:pPr>
            <a:r>
              <a:rPr lang="zh-CN" altLang="en-US" sz="1900" dirty="0">
                <a:latin typeface="微软雅黑" pitchFamily="34" charset="-122"/>
                <a:ea typeface="微软雅黑" pitchFamily="34" charset="-122"/>
              </a:rPr>
              <a:t>使一部分</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状态只能由系统进程读写而不能由用户进程读写：这部分状态包括：</a:t>
            </a:r>
            <a:r>
              <a:rPr lang="en-US" altLang="zh-CN" sz="1900" dirty="0">
                <a:solidFill>
                  <a:srgbClr val="663300"/>
                </a:solidFill>
                <a:latin typeface="微软雅黑" pitchFamily="34" charset="-122"/>
                <a:ea typeface="微软雅黑" pitchFamily="34" charset="-122"/>
              </a:rPr>
              <a:t>User/Supervisor</a:t>
            </a:r>
            <a:r>
              <a:rPr lang="zh-CN" altLang="en-US" sz="1900" dirty="0">
                <a:solidFill>
                  <a:srgbClr val="663300"/>
                </a:solidFill>
                <a:latin typeface="微软雅黑" pitchFamily="34" charset="-122"/>
                <a:ea typeface="微软雅黑" pitchFamily="34" charset="-122"/>
              </a:rPr>
              <a:t>模式位</a:t>
            </a:r>
            <a:r>
              <a:rPr lang="zh-CN" altLang="en-US" sz="1900" dirty="0">
                <a:latin typeface="微软雅黑" pitchFamily="34" charset="-122"/>
                <a:ea typeface="微软雅黑" pitchFamily="34" charset="-122"/>
              </a:rPr>
              <a:t>、</a:t>
            </a:r>
            <a:r>
              <a:rPr lang="zh-CN" altLang="en-US" sz="1900" dirty="0">
                <a:solidFill>
                  <a:srgbClr val="663300"/>
                </a:solidFill>
                <a:latin typeface="微软雅黑" pitchFamily="34" charset="-122"/>
                <a:ea typeface="微软雅黑" pitchFamily="34" charset="-122"/>
              </a:rPr>
              <a:t>页表首地址</a:t>
            </a:r>
            <a:r>
              <a:rPr lang="zh-CN" altLang="en-US" sz="1900" dirty="0">
                <a:latin typeface="微软雅黑" pitchFamily="34" charset="-122"/>
                <a:ea typeface="微软雅黑" pitchFamily="34" charset="-122"/>
              </a:rPr>
              <a:t>、</a:t>
            </a:r>
            <a:r>
              <a:rPr lang="en-US" altLang="zh-CN" sz="1900" dirty="0">
                <a:solidFill>
                  <a:srgbClr val="663300"/>
                </a:solidFill>
                <a:latin typeface="微软雅黑" pitchFamily="34" charset="-122"/>
                <a:ea typeface="微软雅黑" pitchFamily="34" charset="-122"/>
              </a:rPr>
              <a:t>TLB</a:t>
            </a:r>
            <a:r>
              <a:rPr lang="zh-CN" altLang="en-US" sz="1900" dirty="0">
                <a:solidFill>
                  <a:srgbClr val="663300"/>
                </a:solidFill>
                <a:latin typeface="微软雅黑" pitchFamily="34" charset="-122"/>
                <a:ea typeface="微软雅黑" pitchFamily="34" charset="-122"/>
              </a:rPr>
              <a:t>等</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OS</a:t>
            </a:r>
            <a:r>
              <a:rPr lang="zh-CN" altLang="en-US" sz="1900" dirty="0">
                <a:latin typeface="微软雅黑" pitchFamily="34" charset="-122"/>
                <a:ea typeface="微软雅黑" pitchFamily="34" charset="-122"/>
              </a:rPr>
              <a:t>内核可以用特殊的指令（一般称为管态指令或特权指令）来写这些状态</a:t>
            </a:r>
          </a:p>
          <a:p>
            <a:pPr lvl="1" eaLnBrk="1" hangingPunct="1">
              <a:lnSpc>
                <a:spcPct val="110000"/>
              </a:lnSpc>
              <a:spcBef>
                <a:spcPct val="20000"/>
              </a:spcBef>
            </a:pPr>
            <a:r>
              <a:rPr lang="zh-CN" altLang="en-US" sz="1900" dirty="0">
                <a:latin typeface="微软雅黑" pitchFamily="34" charset="-122"/>
                <a:ea typeface="微软雅黑" pitchFamily="34" charset="-122"/>
              </a:rPr>
              <a:t>提供让</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在管理模式和用户模式相互转换的机制：“异常”和“陷阱”（系统调用）使</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从用户模式转到管理模式；异常处理中的“返回”指令（</a:t>
            </a:r>
            <a:r>
              <a:rPr lang="en-US" altLang="zh-CN" sz="1900" dirty="0">
                <a:latin typeface="微软雅黑" pitchFamily="34" charset="-122"/>
                <a:ea typeface="微软雅黑" pitchFamily="34" charset="-122"/>
              </a:rPr>
              <a:t>return from exception</a:t>
            </a:r>
            <a:r>
              <a:rPr lang="zh-CN" altLang="en-US" sz="1900" dirty="0">
                <a:latin typeface="微软雅黑" pitchFamily="34" charset="-122"/>
                <a:ea typeface="微软雅黑" pitchFamily="34" charset="-122"/>
              </a:rPr>
              <a:t>）使</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从管理状态转到用户状态</a:t>
            </a:r>
          </a:p>
          <a:p>
            <a:pPr eaLnBrk="1" hangingPunct="1">
              <a:lnSpc>
                <a:spcPct val="110000"/>
              </a:lnSpc>
              <a:spcBef>
                <a:spcPct val="20000"/>
              </a:spcBef>
            </a:pPr>
            <a:r>
              <a:rPr lang="zh-CN" altLang="en-US" sz="1900" dirty="0">
                <a:latin typeface="微软雅黑" pitchFamily="34" charset="-122"/>
                <a:ea typeface="微软雅黑" pitchFamily="34" charset="-122"/>
              </a:rPr>
              <a:t>通过上述三个功能并把页表保存在</a:t>
            </a:r>
            <a:r>
              <a:rPr lang="en-US" altLang="zh-CN" sz="1900" dirty="0">
                <a:latin typeface="微软雅黑" pitchFamily="34" charset="-122"/>
                <a:ea typeface="微软雅黑" pitchFamily="34" charset="-122"/>
              </a:rPr>
              <a:t>OS</a:t>
            </a:r>
            <a:r>
              <a:rPr lang="zh-CN" altLang="en-US" sz="1900" dirty="0">
                <a:latin typeface="微软雅黑" pitchFamily="34" charset="-122"/>
                <a:ea typeface="微软雅黑" pitchFamily="34" charset="-122"/>
              </a:rPr>
              <a:t>的地址空间，</a:t>
            </a:r>
            <a:r>
              <a:rPr lang="en-US" altLang="zh-CN" sz="1900" dirty="0">
                <a:latin typeface="微软雅黑" pitchFamily="34" charset="-122"/>
                <a:ea typeface="微软雅黑" pitchFamily="34" charset="-122"/>
              </a:rPr>
              <a:t>OS</a:t>
            </a:r>
            <a:r>
              <a:rPr lang="zh-CN" altLang="en-US" sz="1900" dirty="0">
                <a:latin typeface="微软雅黑" pitchFamily="34" charset="-122"/>
                <a:ea typeface="微软雅黑" pitchFamily="34" charset="-122"/>
              </a:rPr>
              <a:t>就可以更新页表，并防止用户进程改变页表，确保用户进程只能访问由</a:t>
            </a:r>
            <a:r>
              <a:rPr lang="en-US" altLang="zh-CN" sz="1900" dirty="0">
                <a:latin typeface="微软雅黑" pitchFamily="34" charset="-122"/>
                <a:ea typeface="微软雅黑" pitchFamily="34" charset="-122"/>
              </a:rPr>
              <a:t>OS</a:t>
            </a:r>
            <a:r>
              <a:rPr lang="zh-CN" altLang="en-US" sz="1900" dirty="0">
                <a:latin typeface="微软雅黑" pitchFamily="34" charset="-122"/>
                <a:ea typeface="微软雅黑" pitchFamily="34" charset="-122"/>
              </a:rPr>
              <a:t>分配给的存储空间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7" dur="500"/>
                                        <p:tgtEl>
                                          <p:spTgt spid="612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12" dur="500"/>
                                        <p:tgtEl>
                                          <p:spTgt spid="612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3" end="3"/>
                                            </p:txEl>
                                          </p:spTgt>
                                        </p:tgtEl>
                                        <p:attrNameLst>
                                          <p:attrName>style.visibility</p:attrName>
                                        </p:attrNameLst>
                                      </p:cBhvr>
                                      <p:to>
                                        <p:strVal val="visible"/>
                                      </p:to>
                                    </p:set>
                                    <p:animEffect transition="in" filter="blinds(horizontal)">
                                      <p:cBhvr>
                                        <p:cTn id="17" dur="500"/>
                                        <p:tgtEl>
                                          <p:spTgt spid="6123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55">
                                            <p:txEl>
                                              <p:pRg st="4" end="4"/>
                                            </p:txEl>
                                          </p:spTgt>
                                        </p:tgtEl>
                                        <p:attrNameLst>
                                          <p:attrName>style.visibility</p:attrName>
                                        </p:attrNameLst>
                                      </p:cBhvr>
                                      <p:to>
                                        <p:strVal val="visible"/>
                                      </p:to>
                                    </p:set>
                                    <p:animEffect transition="in" filter="blinds(horizontal)">
                                      <p:cBhvr>
                                        <p:cTn id="22" dur="500"/>
                                        <p:tgtEl>
                                          <p:spTgt spid="612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5" end="5"/>
                                            </p:txEl>
                                          </p:spTgt>
                                        </p:tgtEl>
                                        <p:attrNameLst>
                                          <p:attrName>style.visibility</p:attrName>
                                        </p:attrNameLst>
                                      </p:cBhvr>
                                      <p:to>
                                        <p:strVal val="visible"/>
                                      </p:to>
                                    </p:set>
                                    <p:animEffect transition="in" filter="blinds(horizontal)">
                                      <p:cBhvr>
                                        <p:cTn id="27" dur="500"/>
                                        <p:tgtEl>
                                          <p:spTgt spid="612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55">
                                            <p:txEl>
                                              <p:pRg st="6" end="6"/>
                                            </p:txEl>
                                          </p:spTgt>
                                        </p:tgtEl>
                                        <p:attrNameLst>
                                          <p:attrName>style.visibility</p:attrName>
                                        </p:attrNameLst>
                                      </p:cBhvr>
                                      <p:to>
                                        <p:strVal val="visible"/>
                                      </p:to>
                                    </p:set>
                                    <p:animEffect transition="in" filter="blinds(horizontal)">
                                      <p:cBhvr>
                                        <p:cTn id="32" dur="500"/>
                                        <p:tgtEl>
                                          <p:spTgt spid="6123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7" end="7"/>
                                            </p:txEl>
                                          </p:spTgt>
                                        </p:tgtEl>
                                        <p:attrNameLst>
                                          <p:attrName>style.visibility</p:attrName>
                                        </p:attrNameLst>
                                      </p:cBhvr>
                                      <p:to>
                                        <p:strVal val="visible"/>
                                      </p:to>
                                    </p:set>
                                    <p:animEffect transition="in" filter="blinds(horizontal)">
                                      <p:cBhvr>
                                        <p:cTn id="37" dur="500"/>
                                        <p:tgtEl>
                                          <p:spTgt spid="6123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2355">
                                            <p:txEl>
                                              <p:pRg st="8" end="8"/>
                                            </p:txEl>
                                          </p:spTgt>
                                        </p:tgtEl>
                                        <p:attrNameLst>
                                          <p:attrName>style.visibility</p:attrName>
                                        </p:attrNameLst>
                                      </p:cBhvr>
                                      <p:to>
                                        <p:strVal val="visible"/>
                                      </p:to>
                                    </p:set>
                                    <p:animEffect transition="in" filter="blinds(horizontal)">
                                      <p:cBhvr>
                                        <p:cTn id="42" dur="500"/>
                                        <p:tgtEl>
                                          <p:spTgt spid="612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1</a:t>
            </a:r>
            <a:r>
              <a:rPr lang="zh-CN" altLang="en-US" dirty="0" smtClean="0"/>
              <a:t>、什么是虚拟存储</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07223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a:t>
            </a:r>
            <a:r>
              <a:rPr lang="zh-CN" altLang="en-US" dirty="0" smtClean="0"/>
              <a:t>个问题</a:t>
            </a:r>
            <a:endParaRPr lang="zh-CN" altLang="en-US" dirty="0"/>
          </a:p>
        </p:txBody>
      </p:sp>
      <p:sp>
        <p:nvSpPr>
          <p:cNvPr id="3" name="内容占位符 2"/>
          <p:cNvSpPr>
            <a:spLocks noGrp="1"/>
          </p:cNvSpPr>
          <p:nvPr>
            <p:ph idx="1"/>
          </p:nvPr>
        </p:nvSpPr>
        <p:spPr>
          <a:xfrm>
            <a:off x="495300" y="1295400"/>
            <a:ext cx="8191500" cy="1916422"/>
          </a:xfrm>
        </p:spPr>
        <p:txBody>
          <a:bodyPr/>
          <a:lstStyle/>
          <a:p>
            <a:r>
              <a:rPr lang="zh-CN" altLang="en-US" sz="2400" dirty="0" smtClean="0"/>
              <a:t>怎么解决链接时的地址确定问题？</a:t>
            </a:r>
            <a:endParaRPr lang="en-US" altLang="zh-CN" sz="2400" dirty="0" smtClean="0"/>
          </a:p>
          <a:p>
            <a:r>
              <a:rPr lang="zh-CN" altLang="en-US" sz="2400" dirty="0" smtClean="0"/>
              <a:t>怎么解决多道程序运行问题？</a:t>
            </a:r>
            <a:endParaRPr lang="en-US" altLang="zh-CN" sz="2400" dirty="0" smtClean="0"/>
          </a:p>
          <a:p>
            <a:r>
              <a:rPr lang="zh-CN" altLang="en-US" sz="2400" dirty="0" smtClean="0"/>
              <a:t>怎么解决物理存储的限制问题？</a:t>
            </a:r>
            <a:endParaRPr lang="en-US" altLang="zh-CN" sz="2400" dirty="0" smtClean="0"/>
          </a:p>
          <a:p>
            <a:r>
              <a:rPr lang="zh-CN" altLang="en-US" sz="2400" dirty="0" smtClean="0"/>
              <a:t>安全问题？</a:t>
            </a:r>
            <a:endParaRPr lang="zh-CN" altLang="en-US" sz="2400" dirty="0"/>
          </a:p>
        </p:txBody>
      </p:sp>
    </p:spTree>
    <p:extLst>
      <p:ext uri="{BB962C8B-B14F-4D97-AF65-F5344CB8AC3E}">
        <p14:creationId xmlns:p14="http://schemas.microsoft.com/office/powerpoint/2010/main" val="2360273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idx="4294967295"/>
          </p:nvPr>
        </p:nvSpPr>
        <p:spPr>
          <a:xfrm>
            <a:off x="341313" y="0"/>
            <a:ext cx="6254750" cy="641350"/>
          </a:xfrm>
          <a:noFill/>
        </p:spPr>
        <p:txBody>
          <a:bodyPr lIns="91440" tIns="45720" rIns="91440" bIns="45720" anchor="ctr"/>
          <a:lstStyle/>
          <a:p>
            <a:pPr eaLnBrk="1" hangingPunct="1"/>
            <a:r>
              <a:rPr lang="zh-CN" altLang="en-US"/>
              <a:t>             早期分页方式的概念</a:t>
            </a:r>
          </a:p>
        </p:txBody>
      </p:sp>
      <p:sp>
        <p:nvSpPr>
          <p:cNvPr id="827395" name="Rectangle 3"/>
          <p:cNvSpPr>
            <a:spLocks noGrp="1" noChangeArrowheads="1"/>
          </p:cNvSpPr>
          <p:nvPr>
            <p:ph type="body" idx="4294967295"/>
          </p:nvPr>
        </p:nvSpPr>
        <p:spPr>
          <a:xfrm>
            <a:off x="120650" y="1247775"/>
            <a:ext cx="8937625" cy="5499100"/>
          </a:xfrm>
          <a:noFill/>
        </p:spPr>
        <p:txBody>
          <a:bodyPr lIns="91440" tIns="45720" rIns="91440" bIns="45720"/>
          <a:lstStyle/>
          <a:p>
            <a:pPr eaLnBrk="1" hangingPunct="1">
              <a:lnSpc>
                <a:spcPct val="120000"/>
              </a:lnSpc>
            </a:pPr>
            <a:r>
              <a:rPr lang="en-US" altLang="zh-CN" sz="2200">
                <a:latin typeface="微软雅黑" pitchFamily="34" charset="-122"/>
                <a:ea typeface="微软雅黑" pitchFamily="34" charset="-122"/>
              </a:rPr>
              <a:t>1961</a:t>
            </a:r>
            <a:r>
              <a:rPr lang="zh-CN" altLang="en-US" sz="2200">
                <a:latin typeface="微软雅黑" pitchFamily="34" charset="-122"/>
                <a:ea typeface="微软雅黑" pitchFamily="34" charset="-122"/>
              </a:rPr>
              <a:t>年，英国曼切斯特研究人员提出一种</a:t>
            </a:r>
            <a:r>
              <a:rPr lang="zh-CN" altLang="en-US" sz="2200">
                <a:solidFill>
                  <a:srgbClr val="FF3300"/>
                </a:solidFill>
                <a:latin typeface="微软雅黑" pitchFamily="34" charset="-122"/>
                <a:ea typeface="微软雅黑" pitchFamily="34" charset="-122"/>
              </a:rPr>
              <a:t>自动执行</a:t>
            </a:r>
            <a:r>
              <a:rPr lang="en-US" altLang="zh-CN" sz="2200">
                <a:solidFill>
                  <a:srgbClr val="FF3300"/>
                </a:solidFill>
                <a:latin typeface="微软雅黑" pitchFamily="34" charset="-122"/>
                <a:ea typeface="微软雅黑" pitchFamily="34" charset="-122"/>
              </a:rPr>
              <a:t>overlay</a:t>
            </a:r>
            <a:r>
              <a:rPr lang="zh-CN" altLang="en-US" sz="2200">
                <a:latin typeface="微软雅黑" pitchFamily="34" charset="-122"/>
                <a:ea typeface="微软雅黑" pitchFamily="34" charset="-122"/>
              </a:rPr>
              <a:t>的方式。</a:t>
            </a:r>
          </a:p>
          <a:p>
            <a:pPr eaLnBrk="1" hangingPunct="1">
              <a:lnSpc>
                <a:spcPct val="120000"/>
              </a:lnSpc>
            </a:pPr>
            <a:r>
              <a:rPr lang="zh-CN" altLang="en-US" sz="2200">
                <a:latin typeface="微软雅黑" pitchFamily="34" charset="-122"/>
                <a:ea typeface="微软雅黑" pitchFamily="34" charset="-122"/>
              </a:rPr>
              <a:t>动机：把程序员从大量繁琐的存储管理工作中解放出来，</a:t>
            </a:r>
            <a:r>
              <a:rPr lang="zh-CN" altLang="en-US" sz="2200">
                <a:solidFill>
                  <a:schemeClr val="accent1"/>
                </a:solidFill>
                <a:latin typeface="微软雅黑" pitchFamily="34" charset="-122"/>
                <a:ea typeface="微软雅黑" pitchFamily="34" charset="-122"/>
              </a:rPr>
              <a:t>使得程序员编程时不用管主存容量的大小</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基本思想：把</a:t>
            </a:r>
            <a:r>
              <a:rPr lang="zh-CN" altLang="en-US" sz="2200">
                <a:solidFill>
                  <a:srgbClr val="FF33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和</a:t>
            </a:r>
            <a:r>
              <a:rPr lang="zh-CN" altLang="en-US" sz="2200">
                <a:solidFill>
                  <a:srgbClr val="FF33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的概念区分开来。程序员在地址空间里编写程序，而程序则在真正的内存中运行。由一个</a:t>
            </a:r>
            <a:r>
              <a:rPr lang="zh-CN" altLang="en-US" sz="2200">
                <a:solidFill>
                  <a:srgbClr val="FF3300"/>
                </a:solidFill>
                <a:latin typeface="微软雅黑" pitchFamily="34" charset="-122"/>
                <a:ea typeface="微软雅黑" pitchFamily="34" charset="-122"/>
              </a:rPr>
              <a:t>专门的机制</a:t>
            </a:r>
            <a:r>
              <a:rPr lang="zh-CN" altLang="en-US" sz="2200">
                <a:latin typeface="微软雅黑" pitchFamily="34" charset="-122"/>
                <a:ea typeface="微软雅黑" pitchFamily="34" charset="-122"/>
              </a:rPr>
              <a:t>实现地址空间和实际主存之间的</a:t>
            </a:r>
            <a:r>
              <a:rPr lang="zh-CN" altLang="en-US" sz="2200">
                <a:solidFill>
                  <a:srgbClr val="FF3300"/>
                </a:solidFill>
                <a:latin typeface="微软雅黑" pitchFamily="34" charset="-122"/>
                <a:ea typeface="微软雅黑" pitchFamily="34" charset="-122"/>
              </a:rPr>
              <a:t>映射</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举例说明：</a:t>
            </a:r>
          </a:p>
          <a:p>
            <a:pPr lvl="1" eaLnBrk="1" hangingPunct="1">
              <a:lnSpc>
                <a:spcPct val="120000"/>
              </a:lnSpc>
              <a:buFontTx/>
              <a:buNone/>
            </a:pPr>
            <a:r>
              <a:rPr lang="zh-CN" altLang="en-US" sz="2200">
                <a:latin typeface="微软雅黑" pitchFamily="34" charset="-122"/>
                <a:ea typeface="微软雅黑" pitchFamily="34" charset="-122"/>
              </a:rPr>
              <a:t>  例如，当时的一种典型计算机，其指令中给出的主存地址为</a:t>
            </a:r>
            <a:r>
              <a:rPr lang="en-US" altLang="zh-CN" sz="2200">
                <a:latin typeface="微软雅黑" pitchFamily="34" charset="-122"/>
                <a:ea typeface="微软雅黑" pitchFamily="34" charset="-122"/>
              </a:rPr>
              <a:t>16</a:t>
            </a:r>
            <a:r>
              <a:rPr lang="zh-CN" altLang="en-US" sz="2200">
                <a:latin typeface="微软雅黑" pitchFamily="34" charset="-122"/>
                <a:ea typeface="微软雅黑" pitchFamily="34" charset="-122"/>
              </a:rPr>
              <a:t>位，而</a:t>
            </a:r>
            <a:r>
              <a:rPr lang="zh-CN" altLang="en-US" sz="2200">
                <a:solidFill>
                  <a:srgbClr val="FF00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只有</a:t>
            </a:r>
            <a:r>
              <a:rPr lang="en-US" altLang="zh-CN" sz="2200">
                <a:latin typeface="微软雅黑" pitchFamily="34" charset="-122"/>
                <a:ea typeface="微软雅黑" pitchFamily="34" charset="-122"/>
              </a:rPr>
              <a:t>4K</a:t>
            </a:r>
            <a:r>
              <a:rPr lang="zh-CN" altLang="en-US" sz="2200">
                <a:latin typeface="微软雅黑" pitchFamily="34" charset="-122"/>
                <a:ea typeface="微软雅黑" pitchFamily="34" charset="-122"/>
              </a:rPr>
              <a:t>字，则指令</a:t>
            </a:r>
            <a:r>
              <a:rPr lang="zh-CN" altLang="en-US" sz="2200">
                <a:solidFill>
                  <a:srgbClr val="FF0000"/>
                </a:solidFill>
                <a:latin typeface="微软雅黑" pitchFamily="34" charset="-122"/>
                <a:ea typeface="微软雅黑" pitchFamily="34" charset="-122"/>
              </a:rPr>
              <a:t>可寻址范围</a:t>
            </a:r>
            <a:r>
              <a:rPr lang="zh-CN" altLang="en-US" sz="2200">
                <a:latin typeface="微软雅黑" pitchFamily="34" charset="-122"/>
                <a:ea typeface="微软雅黑" pitchFamily="34" charset="-122"/>
              </a:rPr>
              <a:t>是多少？</a:t>
            </a:r>
          </a:p>
          <a:p>
            <a:pPr lvl="1" eaLnBrk="1" hangingPunct="1">
              <a:lnSpc>
                <a:spcPct val="120000"/>
              </a:lnSpc>
              <a:buFontTx/>
              <a:buNone/>
            </a:pPr>
            <a:r>
              <a:rPr lang="zh-CN" altLang="en-US" sz="2200">
                <a:latin typeface="微软雅黑" pitchFamily="34" charset="-122"/>
                <a:ea typeface="微软雅黑" pitchFamily="34" charset="-122"/>
              </a:rPr>
              <a:t>  </a:t>
            </a:r>
            <a:r>
              <a:rPr lang="zh-CN" altLang="en-US" sz="2200">
                <a:solidFill>
                  <a:srgbClr val="FF00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0</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1</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65535</a:t>
            </a:r>
            <a:r>
              <a:rPr lang="zh-CN" altLang="en-US" sz="2200">
                <a:latin typeface="微软雅黑" pitchFamily="34" charset="-122"/>
                <a:ea typeface="微软雅黑" pitchFamily="34" charset="-122"/>
              </a:rPr>
              <a:t>组成的地址集合，即</a:t>
            </a:r>
            <a:r>
              <a:rPr lang="zh-CN" altLang="en-US" sz="2200">
                <a:solidFill>
                  <a:srgbClr val="FF0000"/>
                </a:solidFill>
                <a:latin typeface="微软雅黑" pitchFamily="34" charset="-122"/>
                <a:ea typeface="微软雅黑" pitchFamily="34" charset="-122"/>
              </a:rPr>
              <a:t>地址空间大小</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16</a:t>
            </a:r>
            <a:r>
              <a:rPr lang="zh-CN" altLang="en-US" sz="2200">
                <a:latin typeface="微软雅黑" pitchFamily="34" charset="-122"/>
                <a:ea typeface="微软雅黑" pitchFamily="34" charset="-122"/>
              </a:rPr>
              <a:t>。程序员编写程序的空间（地址空间，可寻址空间）比执行程序的空间（主存容量）大得多，怎么自动执行程序呢？</a:t>
            </a:r>
            <a:endParaRPr lang="zh-CN" altLang="en-US" sz="2200">
              <a:solidFill>
                <a:srgbClr val="0000FF"/>
              </a:solidFill>
              <a:latin typeface="微软雅黑" pitchFamily="34" charset="-122"/>
              <a:ea typeface="微软雅黑" pitchFamily="34" charset="-122"/>
            </a:endParaRPr>
          </a:p>
        </p:txBody>
      </p:sp>
      <p:sp>
        <p:nvSpPr>
          <p:cNvPr id="827396" name="Text Box 4"/>
          <p:cNvSpPr txBox="1">
            <a:spLocks noChangeArrowheads="1"/>
          </p:cNvSpPr>
          <p:nvPr/>
        </p:nvSpPr>
        <p:spPr bwMode="auto">
          <a:xfrm>
            <a:off x="334963" y="814388"/>
            <a:ext cx="834548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早期：程序员自己管理主存，通过分解程序并覆盖主存的方式执行程序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itchFamily="2" charset="-122"/>
            </a:endParaRPr>
          </a:p>
          <a:p>
            <a:pPr lvl="1" eaLnBrk="1" hangingPunct="1"/>
            <a:r>
              <a:rPr lang="zh-CN" altLang="en-US" sz="2000">
                <a:latin typeface="微软雅黑" pitchFamily="34" charset="-122"/>
                <a:ea typeface="微软雅黑" pitchFamily="34" charset="-122"/>
              </a:rPr>
              <a:t>将地址空间划分成</a:t>
            </a:r>
            <a:r>
              <a:rPr lang="en-US" altLang="zh-CN" sz="2000">
                <a:latin typeface="微软雅黑" pitchFamily="34" charset="-122"/>
                <a:ea typeface="微软雅黑" pitchFamily="34" charset="-122"/>
              </a:rPr>
              <a:t>4K</a:t>
            </a:r>
            <a:r>
              <a:rPr lang="zh-CN" altLang="en-US" sz="2000">
                <a:latin typeface="微软雅黑" pitchFamily="34" charset="-122"/>
                <a:ea typeface="微软雅黑" pitchFamily="34" charset="-122"/>
              </a:rPr>
              <a:t>大小的区间，装入内存的总是其中的一个区间</a:t>
            </a:r>
            <a:endParaRPr lang="en-US" altLang="zh-CN"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执行到某个区间时，把该区间的地址</a:t>
            </a:r>
            <a:r>
              <a:rPr lang="zh-CN" altLang="en-US" sz="2000">
                <a:solidFill>
                  <a:srgbClr val="FF0000"/>
                </a:solidFill>
                <a:latin typeface="微软雅黑" pitchFamily="34" charset="-122"/>
                <a:ea typeface="微软雅黑" pitchFamily="34" charset="-122"/>
              </a:rPr>
              <a:t>自动映射</a:t>
            </a:r>
            <a:r>
              <a:rPr lang="zh-CN" altLang="en-US" sz="2000">
                <a:latin typeface="微软雅黑" pitchFamily="34" charset="-122"/>
                <a:ea typeface="微软雅黑" pitchFamily="34" charset="-122"/>
              </a:rPr>
              <a:t>到</a:t>
            </a:r>
            <a:r>
              <a:rPr lang="en-US" altLang="zh-CN" sz="2000">
                <a:latin typeface="微软雅黑" pitchFamily="34" charset="-122"/>
                <a:ea typeface="微软雅黑" pitchFamily="34" charset="-122"/>
              </a:rPr>
              <a:t>0</a:t>
            </a:r>
            <a:r>
              <a:rPr lang="en-US" altLang="zh-CN" sz="2000">
                <a:latin typeface="微软雅黑" pitchFamily="34" charset="-122"/>
                <a:ea typeface="微软雅黑" pitchFamily="34" charset="-122"/>
                <a:cs typeface="Arial" pitchFamily="34" charset="0"/>
              </a:rPr>
              <a:t>~</a:t>
            </a:r>
            <a:r>
              <a:rPr lang="en-US" altLang="zh-CN" sz="2000">
                <a:latin typeface="微软雅黑" pitchFamily="34" charset="-122"/>
                <a:ea typeface="微软雅黑" pitchFamily="34" charset="-122"/>
              </a:rPr>
              <a:t>4095</a:t>
            </a:r>
            <a:r>
              <a:rPr lang="zh-CN" altLang="en-US" sz="2000">
                <a:latin typeface="微软雅黑" pitchFamily="34" charset="-122"/>
                <a:ea typeface="微软雅黑" pitchFamily="34" charset="-122"/>
              </a:rPr>
              <a:t>之间，例如：</a:t>
            </a:r>
          </a:p>
          <a:p>
            <a:pPr lvl="2" eaLnBrk="1" hangingPunct="1"/>
            <a:r>
              <a:rPr lang="en-US" altLang="zh-CN" sz="2000">
                <a:latin typeface="微软雅黑" pitchFamily="34" charset="-122"/>
                <a:ea typeface="微软雅黑" pitchFamily="34" charset="-122"/>
              </a:rPr>
              <a:t>4096→0, 4097 →1, ……, 8191 →4095</a:t>
            </a:r>
            <a:endParaRPr lang="zh-CN" altLang="en-US"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程序员在</a:t>
            </a:r>
            <a:r>
              <a:rPr lang="en-US" altLang="zh-CN" sz="2000">
                <a:latin typeface="微软雅黑" pitchFamily="34" charset="-122"/>
                <a:ea typeface="微软雅黑" pitchFamily="34" charset="-122"/>
              </a:rPr>
              <a:t>0~65535</a:t>
            </a:r>
            <a:r>
              <a:rPr lang="zh-CN" altLang="en-US" sz="2000">
                <a:latin typeface="微软雅黑" pitchFamily="34" charset="-122"/>
                <a:ea typeface="微软雅黑" pitchFamily="34" charset="-122"/>
              </a:rPr>
              <a:t>范围内写程序，完全不用管在多大的主存空间上执行，所以，这种方式对程序员来说，是透明的！</a:t>
            </a:r>
          </a:p>
          <a:p>
            <a:pPr lvl="1" eaLnBrk="1" hangingPunct="1"/>
            <a:r>
              <a:rPr lang="zh-CN" altLang="en-US" sz="2000">
                <a:latin typeface="微软雅黑" pitchFamily="34" charset="-122"/>
                <a:ea typeface="微软雅黑" pitchFamily="34" charset="-122"/>
              </a:rPr>
              <a:t>可寻址的地址空间是一种虚拟内存！</a:t>
            </a:r>
          </a:p>
        </p:txBody>
      </p:sp>
      <p:sp>
        <p:nvSpPr>
          <p:cNvPr id="828420" name="Rectangle 4"/>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p:spPr>
        <p:txBody>
          <a:bodyPr lIns="0" tIns="0" rIns="0" bIns="0" anchor="ctr">
            <a:spAutoFit/>
          </a:bodyPr>
          <a:lstStyle/>
          <a:p>
            <a:endParaRPr lang="zh-CN" altLang="en-US"/>
          </a:p>
        </p:txBody>
      </p:sp>
      <p:sp>
        <p:nvSpPr>
          <p:cNvPr id="828421" name="Text Box 5"/>
          <p:cNvSpPr txBox="1">
            <a:spLocks noChangeArrowheads="1"/>
          </p:cNvSpPr>
          <p:nvPr/>
        </p:nvSpPr>
        <p:spPr bwMode="auto">
          <a:xfrm>
            <a:off x="1019175" y="998538"/>
            <a:ext cx="1889125"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800" b="1">
                <a:ea typeface="黑体" pitchFamily="49" charset="-122"/>
              </a:rPr>
              <a:t>地址空间</a:t>
            </a:r>
          </a:p>
        </p:txBody>
      </p:sp>
      <p:sp>
        <p:nvSpPr>
          <p:cNvPr id="828422" name="Line 6"/>
          <p:cNvSpPr>
            <a:spLocks noChangeShapeType="1"/>
          </p:cNvSpPr>
          <p:nvPr/>
        </p:nvSpPr>
        <p:spPr bwMode="auto">
          <a:xfrm>
            <a:off x="749300" y="36083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3" name="Line 7"/>
          <p:cNvSpPr>
            <a:spLocks noChangeShapeType="1"/>
          </p:cNvSpPr>
          <p:nvPr/>
        </p:nvSpPr>
        <p:spPr bwMode="auto">
          <a:xfrm>
            <a:off x="749300" y="30241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4" name="Line 8"/>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p:spPr>
        <p:txBody>
          <a:bodyPr lIns="0" tIns="0" rIns="0" bIns="0">
            <a:spAutoFit/>
          </a:bodyPr>
          <a:lstStyle/>
          <a:p>
            <a:endParaRPr lang="zh-CN" altLang="en-US"/>
          </a:p>
        </p:txBody>
      </p:sp>
      <p:sp>
        <p:nvSpPr>
          <p:cNvPr id="828425" name="Rectangle 9"/>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p:spPr>
        <p:txBody>
          <a:bodyPr wrap="none" lIns="0" tIns="0" rIns="0" bIns="0" anchor="ctr">
            <a:spAutoFit/>
          </a:bodyPr>
          <a:lstStyle/>
          <a:p>
            <a:endParaRPr lang="zh-CN" altLang="en-US"/>
          </a:p>
        </p:txBody>
      </p:sp>
      <p:sp>
        <p:nvSpPr>
          <p:cNvPr id="828426" name="Line 10"/>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7" name="Line 11"/>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8" name="Text Box 12"/>
          <p:cNvSpPr txBox="1">
            <a:spLocks noChangeArrowheads="1"/>
          </p:cNvSpPr>
          <p:nvPr/>
        </p:nvSpPr>
        <p:spPr bwMode="auto">
          <a:xfrm>
            <a:off x="3719513" y="3159125"/>
            <a:ext cx="10350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4K</a:t>
            </a:r>
            <a:r>
              <a:rPr kumimoji="1" lang="zh-CN" altLang="en-US" sz="1800" b="1">
                <a:ea typeface="黑体" pitchFamily="49" charset="-122"/>
              </a:rPr>
              <a:t>主存</a:t>
            </a:r>
          </a:p>
        </p:txBody>
      </p:sp>
      <p:sp>
        <p:nvSpPr>
          <p:cNvPr id="828429" name="Text Box 13"/>
          <p:cNvSpPr txBox="1">
            <a:spLocks noChangeArrowheads="1"/>
          </p:cNvSpPr>
          <p:nvPr/>
        </p:nvSpPr>
        <p:spPr bwMode="auto">
          <a:xfrm>
            <a:off x="4978400" y="392430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0" name="Text Box 14"/>
          <p:cNvSpPr txBox="1">
            <a:spLocks noChangeArrowheads="1"/>
          </p:cNvSpPr>
          <p:nvPr/>
        </p:nvSpPr>
        <p:spPr bwMode="auto">
          <a:xfrm>
            <a:off x="4979988" y="3468688"/>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4095</a:t>
            </a:r>
          </a:p>
        </p:txBody>
      </p:sp>
      <p:sp>
        <p:nvSpPr>
          <p:cNvPr id="828431" name="Text Box 15"/>
          <p:cNvSpPr txBox="1">
            <a:spLocks noChangeArrowheads="1"/>
          </p:cNvSpPr>
          <p:nvPr/>
        </p:nvSpPr>
        <p:spPr bwMode="auto">
          <a:xfrm>
            <a:off x="523875" y="396875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2" name="Text Box 16"/>
          <p:cNvSpPr txBox="1">
            <a:spLocks noChangeArrowheads="1"/>
          </p:cNvSpPr>
          <p:nvPr/>
        </p:nvSpPr>
        <p:spPr bwMode="auto">
          <a:xfrm>
            <a:off x="161925" y="3389313"/>
            <a:ext cx="541338"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4096</a:t>
            </a:r>
          </a:p>
        </p:txBody>
      </p:sp>
      <p:sp>
        <p:nvSpPr>
          <p:cNvPr id="828433" name="Text Box 17"/>
          <p:cNvSpPr txBox="1">
            <a:spLocks noChangeArrowheads="1"/>
          </p:cNvSpPr>
          <p:nvPr/>
        </p:nvSpPr>
        <p:spPr bwMode="auto">
          <a:xfrm>
            <a:off x="163513" y="2754313"/>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8192</a:t>
            </a:r>
          </a:p>
        </p:txBody>
      </p:sp>
      <p:sp>
        <p:nvSpPr>
          <p:cNvPr id="2" name="Rectangle 4"/>
          <p:cNvSpPr>
            <a:spLocks noChangeArrowheads="1"/>
          </p:cNvSpPr>
          <p:nvPr/>
        </p:nvSpPr>
        <p:spPr bwMode="auto">
          <a:xfrm>
            <a:off x="2727325" y="855663"/>
            <a:ext cx="6075363" cy="2573337"/>
          </a:xfrm>
          <a:prstGeom prst="rect">
            <a:avLst/>
          </a:prstGeom>
          <a:noFill/>
          <a:ln w="9525">
            <a:noFill/>
            <a:miter lim="800000"/>
            <a:headEnd/>
            <a:tailEnd/>
          </a:ln>
        </p:spPr>
        <p:txBody>
          <a:bodyPr/>
          <a:lstStyle/>
          <a:p>
            <a:pPr marL="203200" indent="-203200" eaLnBrk="1" hangingPunct="1">
              <a:lnSpc>
                <a:spcPct val="130000"/>
              </a:lnSpc>
              <a:buSzPct val="100000"/>
            </a:pPr>
            <a:r>
              <a:rPr lang="zh-CN" altLang="en-US" sz="2000" b="1">
                <a:latin typeface="微软雅黑" pitchFamily="34" charset="-122"/>
                <a:ea typeface="微软雅黑" pitchFamily="34" charset="-122"/>
              </a:rPr>
              <a:t>执行到</a:t>
            </a:r>
            <a:r>
              <a:rPr lang="en-US" altLang="zh-CN" sz="2000" b="1">
                <a:latin typeface="微软雅黑" pitchFamily="34" charset="-122"/>
                <a:ea typeface="微软雅黑" pitchFamily="34" charset="-122"/>
              </a:rPr>
              <a:t>4096</a:t>
            </a:r>
            <a:r>
              <a:rPr lang="en-US" altLang="zh-CN" sz="2000" b="1">
                <a:latin typeface="微软雅黑" pitchFamily="34" charset="-122"/>
                <a:ea typeface="微软雅黑" pitchFamily="34" charset="-122"/>
                <a:cs typeface="Arial" pitchFamily="34" charset="0"/>
              </a:rPr>
              <a:t>~</a:t>
            </a:r>
            <a:r>
              <a:rPr lang="en-US" altLang="zh-CN" sz="2000" b="1">
                <a:latin typeface="微软雅黑" pitchFamily="34" charset="-122"/>
                <a:ea typeface="微软雅黑" pitchFamily="34" charset="-122"/>
              </a:rPr>
              <a:t>8191</a:t>
            </a:r>
            <a:r>
              <a:rPr lang="zh-CN" altLang="en-US" sz="2000" b="1">
                <a:latin typeface="微软雅黑" pitchFamily="34" charset="-122"/>
                <a:ea typeface="微软雅黑" pitchFamily="34" charset="-122"/>
              </a:rPr>
              <a:t>之间的程序段时，自动做：</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把当前主存内容保存到磁盘上；</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在盘上找到</a:t>
            </a:r>
            <a:r>
              <a:rPr lang="en-US" altLang="zh-CN" sz="2000" b="1">
                <a:solidFill>
                  <a:srgbClr val="A50021"/>
                </a:solidFill>
                <a:latin typeface="微软雅黑" pitchFamily="34" charset="-122"/>
                <a:ea typeface="微软雅黑" pitchFamily="34" charset="-122"/>
              </a:rPr>
              <a:t>4096~8191</a:t>
            </a:r>
            <a:r>
              <a:rPr lang="zh-CN" altLang="en-US" sz="2000" b="1">
                <a:solidFill>
                  <a:srgbClr val="A50021"/>
                </a:solidFill>
                <a:latin typeface="微软雅黑" pitchFamily="34" charset="-122"/>
                <a:ea typeface="微软雅黑" pitchFamily="34" charset="-122"/>
              </a:rPr>
              <a:t>之间的程序段并读入主存</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改变地址映射（仅改映射区间号（页号））</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程序继续运行</a:t>
            </a:r>
          </a:p>
        </p:txBody>
      </p:sp>
      <p:sp>
        <p:nvSpPr>
          <p:cNvPr id="828436" name="Text Box 20"/>
          <p:cNvSpPr txBox="1">
            <a:spLocks noChangeArrowheads="1"/>
          </p:cNvSpPr>
          <p:nvPr/>
        </p:nvSpPr>
        <p:spPr bwMode="auto">
          <a:xfrm>
            <a:off x="5715000" y="2741613"/>
            <a:ext cx="3240088" cy="1265237"/>
          </a:xfrm>
          <a:prstGeom prst="rect">
            <a:avLst/>
          </a:prstGeom>
          <a:noFill/>
          <a:ln w="9525">
            <a:noFill/>
            <a:miter lim="800000"/>
            <a:headEnd/>
            <a:tailEnd/>
          </a:ln>
          <a:effectLst/>
        </p:spPr>
        <p:txBody>
          <a:bodyPr lIns="0" tIns="0" rIns="0" bIns="0">
            <a:spAutoFit/>
          </a:bodyPr>
          <a:lstStyle/>
          <a:p>
            <a:pPr eaLnBrk="1" hangingPunct="1">
              <a:spcBef>
                <a:spcPct val="15000"/>
              </a:spcBef>
            </a:pPr>
            <a:r>
              <a:rPr kumimoji="1" lang="zh-CN" altLang="en-US" sz="2000" b="1">
                <a:solidFill>
                  <a:srgbClr val="006600"/>
                </a:solidFill>
                <a:latin typeface="微软雅黑" pitchFamily="34" charset="-122"/>
                <a:ea typeface="微软雅黑" pitchFamily="34" charset="-122"/>
              </a:rPr>
              <a:t>后来把区间称为</a:t>
            </a:r>
            <a:r>
              <a:rPr kumimoji="1" lang="zh-CN" altLang="en-US" sz="2000" b="1">
                <a:solidFill>
                  <a:srgbClr val="FF0000"/>
                </a:solidFill>
                <a:latin typeface="微软雅黑" pitchFamily="34" charset="-122"/>
                <a:ea typeface="微软雅黑" pitchFamily="34" charset="-122"/>
              </a:rPr>
              <a:t>页</a:t>
            </a:r>
            <a:r>
              <a:rPr kumimoji="1" lang="en-US" altLang="zh-CN" sz="2000" b="1">
                <a:solidFill>
                  <a:srgbClr val="FF0000"/>
                </a:solidFill>
                <a:latin typeface="微软雅黑" pitchFamily="34" charset="-122"/>
                <a:ea typeface="微软雅黑" pitchFamily="34" charset="-122"/>
              </a:rPr>
              <a:t>(page)</a:t>
            </a:r>
            <a:r>
              <a:rPr kumimoji="1" lang="zh-CN" altLang="en-US" sz="2000" b="1">
                <a:solidFill>
                  <a:srgbClr val="006600"/>
                </a:solidFill>
                <a:latin typeface="微软雅黑" pitchFamily="34" charset="-122"/>
                <a:ea typeface="微软雅黑" pitchFamily="34" charset="-122"/>
              </a:rPr>
              <a:t>，主存中存放页的区域称为</a:t>
            </a:r>
            <a:r>
              <a:rPr kumimoji="1" lang="zh-CN" altLang="en-US" sz="2000" b="1">
                <a:solidFill>
                  <a:srgbClr val="FF0000"/>
                </a:solidFill>
                <a:latin typeface="微软雅黑" pitchFamily="34" charset="-122"/>
                <a:ea typeface="微软雅黑" pitchFamily="34" charset="-122"/>
              </a:rPr>
              <a:t>页框</a:t>
            </a:r>
            <a:r>
              <a:rPr kumimoji="1" lang="en-US" altLang="zh-CN" sz="2000" b="1">
                <a:solidFill>
                  <a:srgbClr val="FF0000"/>
                </a:solidFill>
                <a:latin typeface="微软雅黑" pitchFamily="34" charset="-122"/>
                <a:ea typeface="微软雅黑" pitchFamily="34" charset="-122"/>
              </a:rPr>
              <a:t>(page frame)</a:t>
            </a:r>
            <a:r>
              <a:rPr kumimoji="1" lang="zh-CN" altLang="en-US" sz="2000" b="1">
                <a:solidFill>
                  <a:srgbClr val="006600"/>
                </a:solidFill>
                <a:latin typeface="微软雅黑" pitchFamily="34" charset="-122"/>
                <a:ea typeface="微软雅黑" pitchFamily="34" charset="-122"/>
              </a:rPr>
              <a:t>。</a:t>
            </a:r>
          </a:p>
          <a:p>
            <a:pPr eaLnBrk="1" hangingPunct="1">
              <a:spcBef>
                <a:spcPct val="15000"/>
              </a:spcBef>
            </a:pPr>
            <a:r>
              <a:rPr kumimoji="1" lang="zh-CN" altLang="en-US" sz="2000" b="1">
                <a:solidFill>
                  <a:srgbClr val="006600"/>
                </a:solidFill>
                <a:latin typeface="微软雅黑" pitchFamily="34" charset="-122"/>
                <a:ea typeface="微软雅黑" pitchFamily="34" charset="-122"/>
              </a:rPr>
              <a:t>早期主存只有一个页框！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0">
                                            <p:txEl>
                                              <p:pRg st="1" end="1"/>
                                            </p:txEl>
                                          </p:spTgt>
                                        </p:tgtEl>
                                        <p:attrNameLst>
                                          <p:attrName>style.visibility</p:attrName>
                                        </p:attrNameLst>
                                      </p:cBhvr>
                                      <p:to>
                                        <p:strVal val="visible"/>
                                      </p:to>
                                    </p:set>
                                    <p:animEffect transition="in" filter="blinds(horizontal)">
                                      <p:cBhvr>
                                        <p:cTn id="7" dur="500"/>
                                        <p:tgtEl>
                                          <p:spTgt spid="4905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0">
                                            <p:txEl>
                                              <p:pRg st="2" end="2"/>
                                            </p:txEl>
                                          </p:spTgt>
                                        </p:tgtEl>
                                        <p:attrNameLst>
                                          <p:attrName>style.visibility</p:attrName>
                                        </p:attrNameLst>
                                      </p:cBhvr>
                                      <p:to>
                                        <p:strVal val="visible"/>
                                      </p:to>
                                    </p:set>
                                    <p:animEffect transition="in" filter="blinds(horizontal)">
                                      <p:cBhvr>
                                        <p:cTn id="12" dur="500"/>
                                        <p:tgtEl>
                                          <p:spTgt spid="4905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0">
                                            <p:txEl>
                                              <p:pRg st="3" end="3"/>
                                            </p:txEl>
                                          </p:spTgt>
                                        </p:tgtEl>
                                        <p:attrNameLst>
                                          <p:attrName>style.visibility</p:attrName>
                                        </p:attrNameLst>
                                      </p:cBhvr>
                                      <p:to>
                                        <p:strVal val="visible"/>
                                      </p:to>
                                    </p:set>
                                    <p:animEffect transition="in" filter="blinds(horizontal)">
                                      <p:cBhvr>
                                        <p:cTn id="17" dur="500"/>
                                        <p:tgtEl>
                                          <p:spTgt spid="4905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0500">
                                            <p:txEl>
                                              <p:pRg st="4" end="4"/>
                                            </p:txEl>
                                          </p:spTgt>
                                        </p:tgtEl>
                                        <p:attrNameLst>
                                          <p:attrName>style.visibility</p:attrName>
                                        </p:attrNameLst>
                                      </p:cBhvr>
                                      <p:to>
                                        <p:strVal val="visible"/>
                                      </p:to>
                                    </p:set>
                                    <p:animEffect transition="in" filter="blinds(horizontal)">
                                      <p:cBhvr>
                                        <p:cTn id="22" dur="500"/>
                                        <p:tgtEl>
                                          <p:spTgt spid="4905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0">
                                            <p:txEl>
                                              <p:pRg st="5" end="5"/>
                                            </p:txEl>
                                          </p:spTgt>
                                        </p:tgtEl>
                                        <p:attrNameLst>
                                          <p:attrName>style.visibility</p:attrName>
                                        </p:attrNameLst>
                                      </p:cBhvr>
                                      <p:to>
                                        <p:strVal val="visible"/>
                                      </p:to>
                                    </p:set>
                                    <p:animEffect transition="in" filter="blinds(horizontal)">
                                      <p:cBhvr>
                                        <p:cTn id="27" dur="500"/>
                                        <p:tgtEl>
                                          <p:spTgt spid="49050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blinds(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linds(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blinds(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blinds(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8436"/>
                                        </p:tgtEl>
                                        <p:attrNameLst>
                                          <p:attrName>style.visibility</p:attrName>
                                        </p:attrNameLst>
                                      </p:cBhvr>
                                      <p:to>
                                        <p:strVal val="visible"/>
                                      </p:to>
                                    </p:set>
                                    <p:animEffect transition="in" filter="blinds(horizontal)">
                                      <p:cBhvr>
                                        <p:cTn id="57" dur="500"/>
                                        <p:tgtEl>
                                          <p:spTgt spid="82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虚拟存储系统的基本概念</a:t>
            </a:r>
          </a:p>
        </p:txBody>
      </p:sp>
      <p:sp>
        <p:nvSpPr>
          <p:cNvPr id="722947" name="Rectangle 3"/>
          <p:cNvSpPr>
            <a:spLocks noGrp="1" noChangeArrowheads="1"/>
          </p:cNvSpPr>
          <p:nvPr>
            <p:ph type="body" idx="4294967295"/>
          </p:nvPr>
        </p:nvSpPr>
        <p:spPr>
          <a:xfrm>
            <a:off x="296863" y="863600"/>
            <a:ext cx="8640762" cy="5391150"/>
          </a:xfrm>
        </p:spPr>
        <p:txBody>
          <a:bodyPr lIns="91440" tIns="45720" rIns="91440" bIns="45720"/>
          <a:lstStyle/>
          <a:p>
            <a:pPr eaLnBrk="1" hangingPunct="1">
              <a:lnSpc>
                <a:spcPct val="110000"/>
              </a:lnSpc>
              <a:spcBef>
                <a:spcPct val="25000"/>
              </a:spcBef>
            </a:pPr>
            <a:r>
              <a:rPr lang="zh-CN" altLang="en-US" sz="2000" dirty="0">
                <a:latin typeface="微软雅黑" pitchFamily="34" charset="-122"/>
                <a:ea typeface="微软雅黑" pitchFamily="34" charset="-122"/>
              </a:rPr>
              <a:t>虚拟存储技术的引入用来解决一对矛盾</a:t>
            </a:r>
          </a:p>
          <a:p>
            <a:pPr lvl="1" eaLnBrk="1" hangingPunct="1">
              <a:lnSpc>
                <a:spcPct val="110000"/>
              </a:lnSpc>
              <a:spcBef>
                <a:spcPct val="25000"/>
              </a:spcBef>
            </a:pPr>
            <a:r>
              <a:rPr lang="zh-CN" altLang="en-US" sz="2000" dirty="0">
                <a:latin typeface="微软雅黑" pitchFamily="34" charset="-122"/>
                <a:ea typeface="微软雅黑" pitchFamily="34" charset="-122"/>
              </a:rPr>
              <a:t>一方面，由于技术和成本等原因，主存容量受到限制</a:t>
            </a:r>
          </a:p>
          <a:p>
            <a:pPr lvl="1" eaLnBrk="1" hangingPunct="1">
              <a:lnSpc>
                <a:spcPct val="110000"/>
              </a:lnSpc>
              <a:spcBef>
                <a:spcPct val="25000"/>
              </a:spcBef>
            </a:pPr>
            <a:r>
              <a:rPr lang="zh-CN" altLang="en-US" sz="2000" dirty="0">
                <a:latin typeface="微软雅黑" pitchFamily="34" charset="-122"/>
                <a:ea typeface="微软雅黑" pitchFamily="34" charset="-122"/>
              </a:rPr>
              <a:t>另一方面，系统程序和应用程序要求主存容量越来越大</a:t>
            </a:r>
          </a:p>
          <a:p>
            <a:pPr eaLnBrk="1" hangingPunct="1">
              <a:lnSpc>
                <a:spcPct val="110000"/>
              </a:lnSpc>
              <a:spcBef>
                <a:spcPct val="25000"/>
              </a:spcBef>
            </a:pPr>
            <a:r>
              <a:rPr lang="zh-CN" altLang="en-US" sz="2000" dirty="0">
                <a:latin typeface="微软雅黑" pitchFamily="34" charset="-122"/>
                <a:ea typeface="微软雅黑" pitchFamily="34" charset="-122"/>
              </a:rPr>
              <a:t>虚拟存储技术的实质</a:t>
            </a:r>
          </a:p>
          <a:p>
            <a:pPr lvl="1" eaLnBrk="1" hangingPunct="1">
              <a:lnSpc>
                <a:spcPct val="110000"/>
              </a:lnSpc>
              <a:spcBef>
                <a:spcPct val="25000"/>
              </a:spcBef>
            </a:pPr>
            <a:r>
              <a:rPr lang="zh-CN" altLang="en-US" sz="2000" dirty="0">
                <a:latin typeface="微软雅黑" pitchFamily="34" charset="-122"/>
                <a:ea typeface="微软雅黑" pitchFamily="34" charset="-122"/>
              </a:rPr>
              <a:t>程序员在比实际主存空间大得多的逻辑地址空间中编写程序</a:t>
            </a:r>
          </a:p>
          <a:p>
            <a:pPr lvl="1" eaLnBrk="1" hangingPunct="1">
              <a:lnSpc>
                <a:spcPct val="110000"/>
              </a:lnSpc>
              <a:spcBef>
                <a:spcPct val="25000"/>
              </a:spcBef>
            </a:pPr>
            <a:r>
              <a:rPr lang="zh-CN" altLang="en-US" sz="2000" dirty="0">
                <a:latin typeface="微软雅黑" pitchFamily="34" charset="-122"/>
                <a:ea typeface="微软雅黑" pitchFamily="34" charset="-122"/>
              </a:rPr>
              <a:t>程序执行时，把当前需要的程序段和相应的数据块调入主存，其他暂不用的部分存放在磁盘上</a:t>
            </a:r>
          </a:p>
          <a:p>
            <a:pPr lvl="1" eaLnBrk="1" hangingPunct="1">
              <a:lnSpc>
                <a:spcPct val="110000"/>
              </a:lnSpc>
              <a:spcBef>
                <a:spcPct val="25000"/>
              </a:spcBef>
            </a:pPr>
            <a:r>
              <a:rPr lang="zh-CN" altLang="en-US" sz="2000" dirty="0">
                <a:latin typeface="微软雅黑" pitchFamily="34" charset="-122"/>
                <a:ea typeface="微软雅黑" pitchFamily="34" charset="-122"/>
              </a:rPr>
              <a:t>指令执行时，通过硬件将逻辑地址（也称虚拟地址或虚地址）转化为物理地址（也称主存地址或实地址）</a:t>
            </a:r>
          </a:p>
          <a:p>
            <a:pPr lvl="1" eaLnBrk="1" hangingPunct="1">
              <a:lnSpc>
                <a:spcPct val="110000"/>
              </a:lnSpc>
              <a:spcBef>
                <a:spcPct val="25000"/>
              </a:spcBef>
            </a:pPr>
            <a:r>
              <a:rPr lang="zh-CN" altLang="en-US" sz="2000" dirty="0">
                <a:latin typeface="微软雅黑" pitchFamily="34" charset="-122"/>
                <a:ea typeface="微软雅黑" pitchFamily="34" charset="-122"/>
              </a:rPr>
              <a:t>在发生程序或数据访问失效</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缺页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时，</a:t>
            </a:r>
            <a:r>
              <a:rPr lang="zh-CN" altLang="en-US" sz="2000" dirty="0">
                <a:solidFill>
                  <a:srgbClr val="FF0000"/>
                </a:solidFill>
                <a:latin typeface="微软雅黑" pitchFamily="34" charset="-122"/>
                <a:ea typeface="微软雅黑" pitchFamily="34" charset="-122"/>
              </a:rPr>
              <a:t>由操作系统</a:t>
            </a:r>
            <a:r>
              <a:rPr lang="zh-CN" altLang="en-US" sz="2000" dirty="0">
                <a:latin typeface="微软雅黑" pitchFamily="34" charset="-122"/>
                <a:ea typeface="微软雅黑" pitchFamily="34" charset="-122"/>
              </a:rPr>
              <a:t>进行主存和磁盘之间的信息交换</a:t>
            </a:r>
          </a:p>
          <a:p>
            <a:pPr eaLnBrk="1" hangingPunct="1">
              <a:lnSpc>
                <a:spcPct val="110000"/>
              </a:lnSpc>
              <a:spcBef>
                <a:spcPct val="25000"/>
              </a:spcBef>
            </a:pPr>
            <a:r>
              <a:rPr lang="zh-CN" altLang="en-US" sz="2000" dirty="0">
                <a:latin typeface="微软雅黑" pitchFamily="34" charset="-122"/>
                <a:ea typeface="微软雅黑" pitchFamily="34" charset="-122"/>
              </a:rPr>
              <a:t>虚拟存储器机制由硬件与操作系统共同协作实现，涉及到操作系统中的许多概念，如进程、进程的上下文切换、存储器分配、虚拟地址空间、缺页处理等。 </a:t>
            </a:r>
          </a:p>
        </p:txBody>
      </p:sp>
      <p:sp>
        <p:nvSpPr>
          <p:cNvPr id="4" name="Text Box 51"/>
          <p:cNvSpPr txBox="1">
            <a:spLocks noChangeArrowheads="1"/>
          </p:cNvSpPr>
          <p:nvPr/>
        </p:nvSpPr>
        <p:spPr bwMode="auto">
          <a:xfrm>
            <a:off x="3371850" y="6332538"/>
            <a:ext cx="18859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dirty="0">
                <a:solidFill>
                  <a:srgbClr val="666699"/>
                </a:solidFill>
                <a:ea typeface="华文新魏" pitchFamily="2" charset="-122"/>
                <a:hlinkClick r:id="rId2" action="ppaction://hlinksldjump"/>
              </a:rPr>
              <a:t>SKIP</a:t>
            </a:r>
            <a:endParaRPr kumimoji="1" lang="en-US" altLang="zh-CN" sz="1800" b="1" i="1" dirty="0">
              <a:solidFill>
                <a:srgbClr val="666699"/>
              </a:solidFill>
              <a:ea typeface="华文新魏"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2184129286</TotalTime>
  <Pages>40</Pages>
  <Words>4529</Words>
  <Application>Microsoft Office PowerPoint</Application>
  <PresentationFormat>全屏显示(4:3)</PresentationFormat>
  <Paragraphs>928</Paragraphs>
  <Slides>43</Slides>
  <Notes>14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lecture1</vt:lpstr>
      <vt:lpstr> 第6章 层次结构存储系统  存储器概述 主存与CPU的连接及其读写操作 磁盘存储器 高速缓冲存储器(cache) 虚拟存储器 IA-32/Linux中的地址转换  </vt:lpstr>
      <vt:lpstr>层次结构存储系统</vt:lpstr>
      <vt:lpstr>层次结构存储系统</vt:lpstr>
      <vt:lpstr>内容</vt:lpstr>
      <vt:lpstr>1、什么是虚拟存储</vt:lpstr>
      <vt:lpstr>几个问题</vt:lpstr>
      <vt:lpstr>             早期分页方式的概念</vt:lpstr>
      <vt:lpstr>早期分页方式的实现</vt:lpstr>
      <vt:lpstr>虚拟存储系统的基本概念</vt:lpstr>
      <vt:lpstr>虚拟存储技术的实质</vt:lpstr>
      <vt:lpstr>虚拟地址空间</vt:lpstr>
      <vt:lpstr>                   虚拟存储器管理</vt:lpstr>
      <vt:lpstr>2、分页式虚拟存储</vt:lpstr>
      <vt:lpstr>分页（Paging）</vt:lpstr>
      <vt:lpstr>分页（Paging）</vt:lpstr>
      <vt:lpstr>“主存--磁盘”层次</vt:lpstr>
      <vt:lpstr>页表结构</vt:lpstr>
      <vt:lpstr>主存中的页表示例</vt:lpstr>
      <vt:lpstr>可执行文件的存储器映像</vt:lpstr>
      <vt:lpstr>逻辑地址转换为物理地址的过程</vt:lpstr>
      <vt:lpstr>信息访问中可能出现的异常情况</vt:lpstr>
      <vt:lpstr>回顾：用“系统思维”分析问题</vt:lpstr>
      <vt:lpstr>PowerPoint 演示文稿</vt:lpstr>
      <vt:lpstr>3、快表（TLB）</vt:lpstr>
      <vt:lpstr>TLBs --- Making Address Translation Fast</vt:lpstr>
      <vt:lpstr>TLBs --- Making Address Translation Fast</vt:lpstr>
      <vt:lpstr>Translation Look-Aside Buffers</vt:lpstr>
      <vt:lpstr>PowerPoint 演示文稿</vt:lpstr>
      <vt:lpstr>CPU访存过程</vt:lpstr>
      <vt:lpstr>举例：三种不同缺失的组合</vt:lpstr>
      <vt:lpstr>4、一个例子</vt:lpstr>
      <vt:lpstr>缩写的含义</vt:lpstr>
      <vt:lpstr>一个简化的存储系统举例</vt:lpstr>
      <vt:lpstr>一个简化的存储系统举例（续）</vt:lpstr>
      <vt:lpstr>PowerPoint 演示文稿</vt:lpstr>
      <vt:lpstr>一个简化的存储系统举例（续）</vt:lpstr>
      <vt:lpstr>5、分段式和段页式虚拟存储</vt:lpstr>
      <vt:lpstr>分段式虚拟存储器</vt:lpstr>
      <vt:lpstr>段式虚拟存储器的地址映像</vt:lpstr>
      <vt:lpstr>段页式存储器</vt:lpstr>
      <vt:lpstr>内存访问时的异常信息</vt:lpstr>
      <vt:lpstr>存储保护的基本概念</vt:lpstr>
      <vt:lpstr>存储保护的硬件支持</vt:lpstr>
    </vt:vector>
  </TitlesOfParts>
  <Company>Wayne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JieTang</cp:lastModifiedBy>
  <cp:revision>1534</cp:revision>
  <cp:lastPrinted>1998-02-02T13:15:44Z</cp:lastPrinted>
  <dcterms:created xsi:type="dcterms:W3CDTF">1996-09-09T11:33:30Z</dcterms:created>
  <dcterms:modified xsi:type="dcterms:W3CDTF">2019-12-02T03:58:27Z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