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98" r:id="rId2"/>
    <p:sldId id="500" r:id="rId3"/>
    <p:sldId id="726" r:id="rId4"/>
    <p:sldId id="741" r:id="rId5"/>
    <p:sldId id="619" r:id="rId6"/>
    <p:sldId id="748" r:id="rId7"/>
    <p:sldId id="747" r:id="rId8"/>
    <p:sldId id="620" r:id="rId9"/>
    <p:sldId id="728" r:id="rId10"/>
    <p:sldId id="730" r:id="rId11"/>
    <p:sldId id="731" r:id="rId12"/>
    <p:sldId id="732" r:id="rId13"/>
    <p:sldId id="749" r:id="rId14"/>
    <p:sldId id="734" r:id="rId15"/>
    <p:sldId id="735" r:id="rId16"/>
    <p:sldId id="750" r:id="rId17"/>
    <p:sldId id="621" r:id="rId18"/>
    <p:sldId id="738" r:id="rId19"/>
    <p:sldId id="742" r:id="rId20"/>
    <p:sldId id="739" r:id="rId21"/>
    <p:sldId id="744" r:id="rId22"/>
    <p:sldId id="743" r:id="rId23"/>
    <p:sldId id="737" r:id="rId24"/>
    <p:sldId id="746" r:id="rId25"/>
  </p:sldIdLst>
  <p:sldSz cx="9144000" cy="6858000" type="screen4x3"/>
  <p:notesSz cx="7099300" cy="102346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98"/>
    <a:srgbClr val="A50021"/>
    <a:srgbClr val="993300"/>
    <a:srgbClr val="6D6D6D"/>
    <a:srgbClr val="818181"/>
    <a:srgbClr val="469CDC"/>
    <a:srgbClr val="006600"/>
    <a:srgbClr val="D1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009" autoAdjust="0"/>
    <p:restoredTop sz="95204" autoAdjust="0"/>
  </p:normalViewPr>
  <p:slideViewPr>
    <p:cSldViewPr snapToGrid="0">
      <p:cViewPr varScale="1">
        <p:scale>
          <a:sx n="80" d="100"/>
          <a:sy n="80" d="100"/>
        </p:scale>
        <p:origin x="-1016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4732"/>
    </p:cViewPr>
  </p:sorterViewPr>
  <p:notesViewPr>
    <p:cSldViewPr snapToGrid="0">
      <p:cViewPr varScale="1">
        <p:scale>
          <a:sx n="49" d="100"/>
          <a:sy n="49" d="100"/>
        </p:scale>
        <p:origin x="-2358" y="-90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37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644525"/>
            <a:ext cx="5135563" cy="385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860925"/>
            <a:ext cx="6118225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269" tIns="49255" rIns="100269" bIns="492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1844653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Text Box 1"/>
          <p:cNvSpPr txBox="1">
            <a:spLocks noChangeArrowheads="1"/>
          </p:cNvSpPr>
          <p:nvPr/>
        </p:nvSpPr>
        <p:spPr bwMode="auto">
          <a:xfrm>
            <a:off x="2201863" y="774700"/>
            <a:ext cx="2695575" cy="3824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838" tIns="46919" rIns="93838" bIns="46919" anchor="ctr"/>
          <a:lstStyle>
            <a:lvl1pPr defTabSz="9382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62000" indent="-292100" defTabSz="9382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73163" indent="-234950" defTabSz="9382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41475" indent="-233363" defTabSz="9382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11375" indent="-234950" defTabSz="9382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8575" indent="-234950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5775" indent="-234950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82975" indent="-234950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40175" indent="-234950" defTabSz="938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zh-CN" sz="2500" b="1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052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46150" y="4860925"/>
            <a:ext cx="5207000" cy="460851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93838" tIns="46919" rIns="93838" bIns="46919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2125" y="128588"/>
            <a:ext cx="2201863" cy="3349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6538" y="128588"/>
            <a:ext cx="6453187" cy="3349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128588"/>
            <a:ext cx="8807450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95400"/>
            <a:ext cx="8191500" cy="218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This is our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  <a:p>
            <a:pPr lvl="0"/>
            <a:r>
              <a:rPr lang="en-US" altLang="zh-CN" smtClean="0"/>
              <a:t>This is our next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246063" y="682625"/>
            <a:ext cx="8651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5pPr>
      <a:lvl6pPr marL="4572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6pPr>
      <a:lvl7pPr marL="9144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7pPr>
      <a:lvl8pPr marL="13716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8pPr>
      <a:lvl9pPr marL="18288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9pPr>
    </p:titleStyle>
    <p:bodyStyle>
      <a:lvl1pPr marL="203200" indent="-203200" algn="l" rtl="0" eaLnBrk="0" fontAlgn="base" hangingPunct="0">
        <a:spcBef>
          <a:spcPct val="35000"/>
        </a:spcBef>
        <a:spcAft>
          <a:spcPct val="0"/>
        </a:spcAft>
        <a:buSzPct val="100000"/>
        <a:buChar char="°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90500" algn="l" rtl="0" eaLnBrk="0" fontAlgn="base" hangingPunct="0">
        <a:spcBef>
          <a:spcPct val="35000"/>
        </a:spcBef>
        <a:spcAft>
          <a:spcPct val="0"/>
        </a:spcAft>
        <a:buSzPct val="100000"/>
        <a:buChar char="•"/>
        <a:defRPr b="1">
          <a:solidFill>
            <a:schemeClr val="accent2"/>
          </a:solidFill>
          <a:latin typeface="+mn-lt"/>
        </a:defRPr>
      </a:lvl2pPr>
      <a:lvl3pPr marL="1257300" indent="-342900" algn="l" rtl="0" eaLnBrk="0" fontAlgn="base" hangingPunct="0">
        <a:spcBef>
          <a:spcPct val="35000"/>
        </a:spcBef>
        <a:spcAft>
          <a:spcPct val="0"/>
        </a:spcAft>
        <a:buSzPct val="100000"/>
        <a:buChar char="-"/>
        <a:defRPr b="1">
          <a:solidFill>
            <a:srgbClr val="B7011F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76250" y="615950"/>
            <a:ext cx="8145463" cy="5802313"/>
          </a:xfrm>
        </p:spPr>
        <p:txBody>
          <a:bodyPr lIns="91440" tIns="45720" rIns="91440" bIns="45720" anchor="ctr"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/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sz="4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4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sz="4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层次结构存储系统</a:t>
            </a:r>
            <a:r>
              <a:rPr lang="zh-CN" altLang="en-US" sz="4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4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存储器概述</a:t>
            </a:r>
            <a:b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主存与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的连接及其读写操作</a:t>
            </a:r>
            <a:b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磁盘存储器</a:t>
            </a:r>
            <a:b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高速缓冲存储器</a:t>
            </a: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(cache)</a:t>
            </a:r>
            <a:b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虚拟存储器</a:t>
            </a:r>
            <a:b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中的地址转换 </a:t>
            </a:r>
            <a:br>
              <a:rPr lang="zh-CN" altLang="en-US" sz="2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段描述符和段描述符表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9163"/>
            <a:ext cx="8791575" cy="5345112"/>
          </a:xfrm>
        </p:spPr>
        <p:txBody>
          <a:bodyPr/>
          <a:lstStyle/>
          <a:p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段描述符是一种数据结构，实际上就是段表项，分两类：</a:t>
            </a:r>
          </a:p>
          <a:p>
            <a:pPr lvl="1"/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用户进程的代码段和数据段描述符</a:t>
            </a:r>
          </a:p>
          <a:p>
            <a:pPr lvl="1"/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系统控制段描述符，又分两种：</a:t>
            </a:r>
          </a:p>
          <a:p>
            <a:pPr lvl="2"/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特殊系统控制段描述符，包括：局部描述符表（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LDT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）描述符和任务状态段（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TSS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）描述符</a:t>
            </a:r>
          </a:p>
          <a:p>
            <a:pPr lvl="2"/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控制转移类描述符，包括：调用门描述符、任务门描述符、中断门描述符和陷阱门描述符</a:t>
            </a:r>
          </a:p>
          <a:p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描述符表实际上就是段表，由段描述符组成。有三种类型：</a:t>
            </a:r>
          </a:p>
          <a:p>
            <a:pPr lvl="1"/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全局描述符表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GDT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只有一个，用来存放系统内每个任务都可能访问的描述符，例如，内核代码段、内核数据段、用户代码段、用户数据段以及</a:t>
            </a:r>
            <a:r>
              <a:rPr lang="en-US" altLang="zh-CN" sz="220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TSS</a:t>
            </a:r>
            <a:r>
              <a:rPr lang="zh-CN" altLang="en-US" sz="220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（任务状态段）等都属于</a:t>
            </a:r>
            <a:r>
              <a:rPr lang="en-US" altLang="zh-CN" sz="220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GDT</a:t>
            </a:r>
            <a:r>
              <a:rPr lang="zh-CN" altLang="en-US" sz="220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中描述的段</a:t>
            </a:r>
          </a:p>
          <a:p>
            <a:pPr lvl="1"/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局部描述符表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LDT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存放某任务（即用户进程）专用的描述符</a:t>
            </a:r>
            <a:endParaRPr lang="en-US" altLang="zh-CN" sz="2200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中断描述符表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IDT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en-US" altLang="zh-CN" sz="220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256</a:t>
            </a:r>
            <a:r>
              <a:rPr lang="zh-CN" altLang="en-US" sz="220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个中断门、陷阱门和任务门描述符</a:t>
            </a:r>
          </a:p>
        </p:txBody>
      </p:sp>
      <p:sp>
        <p:nvSpPr>
          <p:cNvPr id="857092" name="Text Box 4"/>
          <p:cNvSpPr txBox="1">
            <a:spLocks noChangeArrowheads="1"/>
          </p:cNvSpPr>
          <p:nvPr/>
        </p:nvSpPr>
        <p:spPr bwMode="auto">
          <a:xfrm>
            <a:off x="730250" y="6334125"/>
            <a:ext cx="3352800" cy="36671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IDT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将在第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章介绍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5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5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5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段描述符的定义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3368675"/>
            <a:ext cx="8875712" cy="33401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B31~B0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位基地址； 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L19~L0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位限界，表示段中最大页号</a:t>
            </a:r>
          </a:p>
          <a:p>
            <a:pPr>
              <a:spcBef>
                <a:spcPct val="20000"/>
              </a:spcBef>
            </a:pP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：粒度。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G=1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以页（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4KB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）为单位；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G=0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以字节为单位。因为界限为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位，故当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G=0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时最大的段为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1MB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；当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G=1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时，最大段为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4KB×2</a:t>
            </a:r>
            <a:r>
              <a:rPr lang="en-US" altLang="zh-CN" sz="1900" baseline="30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=4GB</a:t>
            </a:r>
            <a:endParaRPr lang="zh-CN" altLang="en-US" sz="190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D=1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表示段内偏移量为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位宽，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D=0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表示段内偏移量为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位宽</a:t>
            </a:r>
          </a:p>
          <a:p>
            <a:pPr>
              <a:spcBef>
                <a:spcPct val="20000"/>
              </a:spcBef>
            </a:pP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P=1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表示存在，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P=0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表示不存在。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总把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置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，不会以段为单位淘汰</a:t>
            </a:r>
          </a:p>
          <a:p>
            <a:pPr>
              <a:spcBef>
                <a:spcPct val="20000"/>
              </a:spcBef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DPL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：访问段时对当前特权级的最低等级要求。因此，只有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CPL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（内核态）时才可访问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DPL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的段，任何进程都可访问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DPL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的段</a:t>
            </a:r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最高、</a:t>
            </a:r>
            <a:r>
              <a:rPr lang="en-US" altLang="zh-CN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最低）</a:t>
            </a:r>
          </a:p>
          <a:p>
            <a:pPr>
              <a:spcBef>
                <a:spcPct val="20000"/>
              </a:spcBef>
            </a:pP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S=0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系统控制描述符，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S=1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普通的代码段或数据段描述符</a:t>
            </a:r>
          </a:p>
          <a:p>
            <a:pPr>
              <a:spcBef>
                <a:spcPct val="20000"/>
              </a:spcBef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：段的访问权限或系统控制描述符类型</a:t>
            </a:r>
          </a:p>
          <a:p>
            <a:pPr>
              <a:spcBef>
                <a:spcPct val="20000"/>
              </a:spcBef>
            </a:pP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A=1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已被访问过，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A=0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未被访问过。（通常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包含在</a:t>
            </a:r>
            <a:r>
              <a:rPr lang="en-US" altLang="zh-CN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19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字段中）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8581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75" y="815975"/>
            <a:ext cx="8585200" cy="2387600"/>
          </a:xfrm>
          <a:prstGeom prst="rect">
            <a:avLst/>
          </a:prstGeom>
          <a:noFill/>
        </p:spPr>
      </p:pic>
      <p:sp>
        <p:nvSpPr>
          <p:cNvPr id="858120" name="Text Box 8"/>
          <p:cNvSpPr txBox="1">
            <a:spLocks noChangeArrowheads="1"/>
          </p:cNvSpPr>
          <p:nvPr/>
        </p:nvSpPr>
        <p:spPr bwMode="auto">
          <a:xfrm>
            <a:off x="5791200" y="2293938"/>
            <a:ext cx="2393950" cy="3365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58121" name="Text Box 9"/>
          <p:cNvSpPr txBox="1">
            <a:spLocks noChangeArrowheads="1"/>
          </p:cNvSpPr>
          <p:nvPr/>
        </p:nvSpPr>
        <p:spPr bwMode="auto">
          <a:xfrm>
            <a:off x="582613" y="2136775"/>
            <a:ext cx="2886075" cy="958850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CPL&gt;DPL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时，说明当前特权级比所要求的最低等级更低，故访问越权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5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5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5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58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用户不可见寄存器 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860425"/>
            <a:ext cx="8307388" cy="660400"/>
          </a:xfrm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为支持分段机制，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中有多个用户进程不可访问的内部寄存器，操作系统通过特权指令可对寄存器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LDTR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GDTR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IDTR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进行读写</a:t>
            </a:r>
          </a:p>
        </p:txBody>
      </p:sp>
      <p:pic>
        <p:nvPicPr>
          <p:cNvPr id="8591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038" y="1749425"/>
            <a:ext cx="8462962" cy="4840288"/>
          </a:xfrm>
          <a:prstGeom prst="rect">
            <a:avLst/>
          </a:prstGeom>
          <a:noFill/>
        </p:spPr>
      </p:pic>
      <p:sp>
        <p:nvSpPr>
          <p:cNvPr id="859141" name="Rectangle 5"/>
          <p:cNvSpPr>
            <a:spLocks noChangeArrowheads="1"/>
          </p:cNvSpPr>
          <p:nvPr/>
        </p:nvSpPr>
        <p:spPr bwMode="auto">
          <a:xfrm>
            <a:off x="3205163" y="2589213"/>
            <a:ext cx="5561012" cy="2087562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每次段寄存器装入新选择符时，新描述符装入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描述符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，在逻辑地址到线性地址转换时，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直接用描述符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中的信息，不必访问主存段表</a:t>
            </a:r>
          </a:p>
          <a:p>
            <a:pPr>
              <a:spcBef>
                <a:spcPct val="30000"/>
              </a:spcBef>
            </a:pP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TR(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任务寄存器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存放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TSS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描述符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的段选择符</a:t>
            </a:r>
          </a:p>
          <a:p>
            <a:pPr>
              <a:spcBef>
                <a:spcPct val="30000"/>
              </a:spcBef>
            </a:pP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LDTR(LDT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存放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LDT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描述符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的段选择符</a:t>
            </a:r>
          </a:p>
          <a:p>
            <a:pPr>
              <a:spcBef>
                <a:spcPct val="30000"/>
              </a:spcBef>
            </a:pP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TSS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描述符和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LDT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描述符在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GDT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59142" name="Text Box 6"/>
          <p:cNvSpPr txBox="1">
            <a:spLocks noChangeArrowheads="1"/>
          </p:cNvSpPr>
          <p:nvPr/>
        </p:nvSpPr>
        <p:spPr bwMode="auto">
          <a:xfrm>
            <a:off x="5748338" y="5427663"/>
            <a:ext cx="3395662" cy="1247775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GDT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IDT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只有一个，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GDTR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IDTR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指向各自起始处。例如，根据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GDT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TSS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描述符时，</a:t>
            </a:r>
            <a:r>
              <a:rPr lang="en-US" altLang="zh-CN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GDTR</a:t>
            </a: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给出首址</a:t>
            </a:r>
          </a:p>
        </p:txBody>
      </p:sp>
      <p:sp>
        <p:nvSpPr>
          <p:cNvPr id="859143" name="Text Box 7"/>
          <p:cNvSpPr txBox="1">
            <a:spLocks noChangeArrowheads="1"/>
          </p:cNvSpPr>
          <p:nvPr/>
        </p:nvSpPr>
        <p:spPr bwMode="auto">
          <a:xfrm>
            <a:off x="1927225" y="5718175"/>
            <a:ext cx="1828800" cy="274638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GDT</a:t>
            </a:r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首地址</a:t>
            </a:r>
          </a:p>
        </p:txBody>
      </p:sp>
      <p:sp>
        <p:nvSpPr>
          <p:cNvPr id="859144" name="Text Box 8"/>
          <p:cNvSpPr txBox="1">
            <a:spLocks noChangeArrowheads="1"/>
          </p:cNvSpPr>
          <p:nvPr/>
        </p:nvSpPr>
        <p:spPr bwMode="auto">
          <a:xfrm>
            <a:off x="3994150" y="5141913"/>
            <a:ext cx="1377950" cy="219075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LDT</a:t>
            </a:r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首地址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9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9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59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5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5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5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39" grpId="0" build="p"/>
      <p:bldP spid="859143" grpId="0" animBg="1"/>
      <p:bldP spid="8591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的全局描述符表（</a:t>
            </a:r>
            <a:r>
              <a:rPr lang="en-US" altLang="zh-CN" smtClean="0"/>
              <a:t>GDT</a:t>
            </a:r>
            <a:r>
              <a:rPr lang="zh-CN" altLang="en-US" smtClean="0"/>
              <a:t>）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2048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854075"/>
            <a:ext cx="864235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66" name="Rectangle 6"/>
          <p:cNvSpPr>
            <a:spLocks noChangeArrowheads="1"/>
          </p:cNvSpPr>
          <p:nvPr/>
        </p:nvSpPr>
        <p:spPr bwMode="auto">
          <a:xfrm>
            <a:off x="5399088" y="1292225"/>
            <a:ext cx="3178175" cy="638175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60167" name="Rectangle 7"/>
          <p:cNvSpPr>
            <a:spLocks noChangeArrowheads="1"/>
          </p:cNvSpPr>
          <p:nvPr/>
        </p:nvSpPr>
        <p:spPr bwMode="auto">
          <a:xfrm>
            <a:off x="3328988" y="1279525"/>
            <a:ext cx="1971675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中为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80H</a:t>
            </a:r>
          </a:p>
          <a:p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LDTR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中为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88H</a:t>
            </a:r>
          </a:p>
        </p:txBody>
      </p:sp>
      <p:sp>
        <p:nvSpPr>
          <p:cNvPr id="860169" name="Text Box 9"/>
          <p:cNvSpPr txBox="1">
            <a:spLocks noChangeArrowheads="1"/>
          </p:cNvSpPr>
          <p:nvPr/>
        </p:nvSpPr>
        <p:spPr bwMode="auto">
          <a:xfrm>
            <a:off x="871538" y="2074863"/>
            <a:ext cx="4456112" cy="1951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0000 0000 1000 0</a:t>
            </a:r>
            <a:r>
              <a:rPr lang="en-US" altLang="zh-CN" sz="2000" b="1">
                <a:solidFill>
                  <a:srgbClr val="FF8398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00</a:t>
            </a:r>
          </a:p>
          <a:p>
            <a:pPr>
              <a:spcBef>
                <a:spcPct val="10000"/>
              </a:spcBef>
            </a:pP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所指段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TSS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处于第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环，其描述符在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GDT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中，索引值为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0x0010</a:t>
            </a:r>
          </a:p>
          <a:p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0000 0000 1000 1</a:t>
            </a:r>
            <a:r>
              <a:rPr lang="en-US" altLang="zh-CN" sz="2000" b="1">
                <a:solidFill>
                  <a:srgbClr val="FF8398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00</a:t>
            </a:r>
          </a:p>
          <a:p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LDTR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所指段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LDT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处于第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环，其描述符在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GDT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中，索引值为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0x0011</a:t>
            </a:r>
            <a:endParaRPr lang="zh-CN" altLang="en-US" sz="2000" b="1">
              <a:solidFill>
                <a:srgbClr val="D10F0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30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6" grpId="0" animBg="1"/>
      <p:bldP spid="860167" grpId="0" animBg="1"/>
      <p:bldP spid="8601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逻辑地址向线性地址转换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873125"/>
            <a:ext cx="8191500" cy="6604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被选中的段描述符先被送至描述符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，每次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从描述符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中取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位段基址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，与</a:t>
            </a:r>
            <a:r>
              <a:rPr lang="en-US" altLang="zh-CN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位段内偏移量（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有效地址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）相加得到线性地址</a:t>
            </a:r>
          </a:p>
        </p:txBody>
      </p:sp>
      <p:pic>
        <p:nvPicPr>
          <p:cNvPr id="8611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338" y="1701800"/>
            <a:ext cx="8840787" cy="5156200"/>
          </a:xfrm>
          <a:prstGeom prst="rect">
            <a:avLst/>
          </a:prstGeom>
          <a:noFill/>
        </p:spPr>
      </p:pic>
      <p:sp>
        <p:nvSpPr>
          <p:cNvPr id="861191" name="Text Box 7"/>
          <p:cNvSpPr txBox="1">
            <a:spLocks noChangeArrowheads="1"/>
          </p:cNvSpPr>
          <p:nvPr/>
        </p:nvSpPr>
        <p:spPr bwMode="auto">
          <a:xfrm>
            <a:off x="1944688" y="3990975"/>
            <a:ext cx="1639887" cy="366713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GDT</a:t>
            </a:r>
          </a:p>
        </p:txBody>
      </p:sp>
      <p:sp>
        <p:nvSpPr>
          <p:cNvPr id="861192" name="Text Box 8"/>
          <p:cNvSpPr txBox="1">
            <a:spLocks noChangeArrowheads="1"/>
          </p:cNvSpPr>
          <p:nvPr/>
        </p:nvSpPr>
        <p:spPr bwMode="auto">
          <a:xfrm>
            <a:off x="5332413" y="4010025"/>
            <a:ext cx="1639887" cy="366713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LDT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IA-32/Linux</a:t>
            </a:r>
            <a:r>
              <a:rPr lang="zh-CN" altLang="en-US"/>
              <a:t>中的分段机制</a:t>
            </a:r>
            <a:endParaRPr lang="en-US" altLang="zh-CN"/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844550"/>
            <a:ext cx="8731250" cy="2690813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为使能移植到绝大多数流行处理器平台，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简化了分段机制</a:t>
            </a:r>
          </a:p>
          <a:p>
            <a:pPr>
              <a:lnSpc>
                <a:spcPct val="115000"/>
              </a:lnSpc>
              <a:spcBef>
                <a:spcPct val="30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RISC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对分段支持非常有限，因此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仅使用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的分页机制，而对于分段，则通过在初始化时将所有段描述符的基址设为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来简化</a:t>
            </a:r>
          </a:p>
          <a:p>
            <a:pPr>
              <a:lnSpc>
                <a:spcPct val="115000"/>
              </a:lnSpc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若把运行在用户态的所有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进程使用的代码段和数据段分别称为用户代码段和用户数据段；把运行在内核态的所有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进程使用的代码段和数据段分别称为内核代码段和内核数据段，则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初始化时，将上述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个段的段描述符中各字段设置成下表中的信息：</a:t>
            </a:r>
          </a:p>
        </p:txBody>
      </p:sp>
      <p:pic>
        <p:nvPicPr>
          <p:cNvPr id="8622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3665538"/>
            <a:ext cx="8616950" cy="2273300"/>
          </a:xfrm>
          <a:prstGeom prst="rect">
            <a:avLst/>
          </a:prstGeom>
          <a:noFill/>
        </p:spPr>
      </p:pic>
      <p:sp>
        <p:nvSpPr>
          <p:cNvPr id="862213" name="Text Box 5"/>
          <p:cNvSpPr txBox="1">
            <a:spLocks noChangeArrowheads="1"/>
          </p:cNvSpPr>
          <p:nvPr/>
        </p:nvSpPr>
        <p:spPr bwMode="auto">
          <a:xfrm>
            <a:off x="434975" y="6081713"/>
            <a:ext cx="5414963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初始化时，上述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段描述符被存放在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GDT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中</a:t>
            </a:r>
            <a:endParaRPr lang="zh-CN" altLang="en-US" sz="2000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0"/>
            <a:ext cx="8807450" cy="528638"/>
          </a:xfrm>
        </p:spPr>
        <p:txBody>
          <a:bodyPr/>
          <a:lstStyle/>
          <a:p>
            <a:r>
              <a:rPr lang="en-US" altLang="zh-CN" smtClean="0"/>
              <a:t>Linux</a:t>
            </a:r>
            <a:r>
              <a:rPr lang="zh-CN" altLang="en-US" smtClean="0"/>
              <a:t>的全局描述符表（</a:t>
            </a:r>
            <a:r>
              <a:rPr lang="en-US" altLang="zh-CN" smtClean="0"/>
              <a:t>GDT</a:t>
            </a:r>
            <a:r>
              <a:rPr lang="zh-CN" altLang="en-US" smtClean="0"/>
              <a:t>）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854075"/>
            <a:ext cx="864235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5399088" y="1292225"/>
            <a:ext cx="3178175" cy="638175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63239" name="Rectangle 7"/>
          <p:cNvSpPr>
            <a:spLocks noChangeArrowheads="1"/>
          </p:cNvSpPr>
          <p:nvPr/>
        </p:nvSpPr>
        <p:spPr bwMode="auto">
          <a:xfrm>
            <a:off x="319088" y="5210175"/>
            <a:ext cx="4876800" cy="1422400"/>
          </a:xfrm>
          <a:prstGeom prst="rect">
            <a:avLst/>
          </a:prstGeom>
          <a:noFill/>
          <a:ln w="50800">
            <a:solidFill>
              <a:srgbClr val="D10F0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63240" name="Text Box 8"/>
          <p:cNvSpPr txBox="1">
            <a:spLocks noChangeArrowheads="1"/>
          </p:cNvSpPr>
          <p:nvPr/>
        </p:nvSpPr>
        <p:spPr bwMode="auto">
          <a:xfrm>
            <a:off x="739775" y="1146175"/>
            <a:ext cx="4456113" cy="3779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0000 0000 0110 0</a:t>
            </a:r>
            <a:r>
              <a:rPr lang="en-US" altLang="zh-CN" sz="2000" b="1">
                <a:solidFill>
                  <a:srgbClr val="FF8398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00</a:t>
            </a:r>
          </a:p>
          <a:p>
            <a:pPr>
              <a:spcBef>
                <a:spcPct val="10000"/>
              </a:spcBef>
            </a:pP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内核代码段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处于第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环，其描述符在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GDT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中，索引值为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0x000C</a:t>
            </a:r>
          </a:p>
          <a:p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0000 0000 0110 1</a:t>
            </a:r>
            <a:r>
              <a:rPr lang="en-US" altLang="zh-CN" sz="2000" b="1">
                <a:solidFill>
                  <a:srgbClr val="FF8398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00</a:t>
            </a:r>
          </a:p>
          <a:p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内核数据段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处于第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环，其描述符在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GDT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中，索引值为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0x000D</a:t>
            </a:r>
          </a:p>
          <a:p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0000 0000 0111 0</a:t>
            </a:r>
            <a:r>
              <a:rPr lang="en-US" altLang="zh-CN" sz="2000" b="1">
                <a:solidFill>
                  <a:srgbClr val="FF8398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11</a:t>
            </a:r>
          </a:p>
          <a:p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用户代码段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处于第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环，其描述符在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GDT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中，索引值为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0x000E</a:t>
            </a:r>
          </a:p>
          <a:p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0000 0000 0111 1</a:t>
            </a:r>
            <a:r>
              <a:rPr lang="en-US" altLang="zh-CN" sz="2000" b="1">
                <a:solidFill>
                  <a:srgbClr val="FF8398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11</a:t>
            </a:r>
          </a:p>
          <a:p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用户数据段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处于第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环，其描述符在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GDT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中，索引值为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0x000F</a:t>
            </a:r>
            <a:endParaRPr lang="zh-CN" altLang="en-US" sz="2000" b="1">
              <a:solidFill>
                <a:srgbClr val="D10F0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7880" name="Text Box 10"/>
          <p:cNvSpPr txBox="1">
            <a:spLocks noChangeArrowheads="1"/>
          </p:cNvSpPr>
          <p:nvPr/>
        </p:nvSpPr>
        <p:spPr bwMode="auto">
          <a:xfrm>
            <a:off x="7693025" y="174625"/>
            <a:ext cx="1131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ea typeface="宋体" pitchFamily="2" charset="-122"/>
                <a:hlinkClick r:id="rId3" action="ppaction://hlinksldjump"/>
              </a:rPr>
              <a:t>BACK</a:t>
            </a:r>
            <a:endParaRPr lang="en-US" altLang="zh-CN" sz="2000" b="1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306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9" grpId="0" animBg="1"/>
      <p:bldP spid="8632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回顾：指令</a:t>
            </a:r>
            <a:r>
              <a:rPr lang="zh-CN" altLang="en-US" sz="3200">
                <a:latin typeface="黑体"/>
              </a:rPr>
              <a:t>“</a:t>
            </a:r>
            <a:r>
              <a:rPr lang="en-US" altLang="zh-CN" sz="3200"/>
              <a:t>movl 8(%ebp), %eax</a:t>
            </a:r>
            <a:r>
              <a:rPr lang="en-US" altLang="zh-CN" sz="3200">
                <a:latin typeface="黑体"/>
              </a:rPr>
              <a:t>”</a:t>
            </a:r>
            <a:r>
              <a:rPr lang="zh-CN" altLang="en-US" sz="3200"/>
              <a:t>操作过程</a:t>
            </a:r>
            <a:r>
              <a:rPr lang="zh-CN" altLang="en-US"/>
              <a:t> 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3595688"/>
            <a:ext cx="8402637" cy="28130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中，执行“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movl 8(%ebp), %eax”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时，源操作数的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逻辑地址向线性地址转换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的过程如下：</a:t>
            </a:r>
            <a:endParaRPr lang="en-US" altLang="zh-CN" sz="220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有效地址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EA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=R[ebp]+0</a:t>
            </a:r>
            <a:r>
              <a:rPr lang="pt-BR" altLang="zh-CN" sz="2200">
                <a:latin typeface="微软雅黑" pitchFamily="34" charset="-122"/>
                <a:ea typeface="微软雅黑" pitchFamily="34" charset="-122"/>
              </a:rPr>
              <a:t>×0+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8</a:t>
            </a:r>
          </a:p>
          <a:p>
            <a:pPr lvl="1">
              <a:lnSpc>
                <a:spcPct val="120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取出段寄存器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对应的描述符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中的段基址（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中段基址为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20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线性地址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LA=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段基址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+EA=EA</a:t>
            </a:r>
          </a:p>
        </p:txBody>
      </p:sp>
      <p:pic>
        <p:nvPicPr>
          <p:cNvPr id="681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384300"/>
            <a:ext cx="86614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94" name="Text Box 10"/>
          <p:cNvSpPr txBox="1">
            <a:spLocks noChangeArrowheads="1"/>
          </p:cNvSpPr>
          <p:nvPr/>
        </p:nvSpPr>
        <p:spPr bwMode="auto">
          <a:xfrm>
            <a:off x="307975" y="765175"/>
            <a:ext cx="8142288" cy="7016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8(%</a:t>
            </a:r>
            <a:r>
              <a:rPr lang="en-US" altLang="zh-CN" sz="2000" b="1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得到主存地址</a:t>
            </a:r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的过程较复杂，涉及</a:t>
            </a:r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、页表等许多重要概念！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逻辑地址向线性地址转换举例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760413"/>
            <a:ext cx="8467725" cy="2794000"/>
          </a:xfrm>
        </p:spPr>
        <p:txBody>
          <a:bodyPr/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已知变量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和数组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都是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型，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的首地址为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0x8048a00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。假设编译器将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的首地址分配在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ECX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中，数组的下标变量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分配在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分配在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语言赋值语句“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y=a[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];”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被编译为指令“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(%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ecx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%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edx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4), %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。若在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下执行指令地址为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0x80483c8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的该指令时，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段寄存器对应的描述符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中存放的是表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中所示的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用户代码段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信息且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CPL=3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段寄存器对应的描述符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中存放的是表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中所示的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用户数据段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信息，则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=100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时，取指令操作过程中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得到的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指令的线性地址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是多少？取数操作过程中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得到的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操作数的线性地址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是多少？ </a:t>
            </a:r>
          </a:p>
        </p:txBody>
      </p:sp>
      <p:sp>
        <p:nvSpPr>
          <p:cNvPr id="865285" name="Rectangle 5"/>
          <p:cNvSpPr>
            <a:spLocks noChangeArrowheads="1"/>
          </p:cNvSpPr>
          <p:nvPr/>
        </p:nvSpPr>
        <p:spPr bwMode="auto">
          <a:xfrm>
            <a:off x="128588" y="3611563"/>
            <a:ext cx="2894012" cy="279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35000"/>
              </a:spcBef>
              <a:buSzPct val="100000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int func(int a[ ], int c)</a:t>
            </a:r>
          </a:p>
          <a:p>
            <a:pPr marL="203200" indent="-203200">
              <a:buSzPct val="100000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203200" indent="-203200">
              <a:buSzPct val="100000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	int i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y = 0;</a:t>
            </a:r>
          </a:p>
          <a:p>
            <a:pPr marL="203200" indent="-203200">
              <a:buSzPct val="100000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	for(i = 0; i&lt;c; i++) {</a:t>
            </a:r>
          </a:p>
          <a:p>
            <a:pPr marL="203200" indent="-203200">
              <a:buSzPct val="100000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    	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y= a[i];</a:t>
            </a:r>
          </a:p>
          <a:p>
            <a:pPr marL="203200" indent="-203200">
              <a:buSzPct val="100000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          ……</a:t>
            </a:r>
          </a:p>
          <a:p>
            <a:pPr marL="203200" indent="-203200">
              <a:buSzPct val="100000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203200" indent="-203200">
              <a:buSzPct val="100000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	……</a:t>
            </a:r>
          </a:p>
          <a:p>
            <a:pPr marL="203200" indent="-203200">
              <a:buSzPct val="100000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5286" name="Line 6"/>
          <p:cNvSpPr>
            <a:spLocks noChangeShapeType="1"/>
          </p:cNvSpPr>
          <p:nvPr/>
        </p:nvSpPr>
        <p:spPr bwMode="auto">
          <a:xfrm flipV="1">
            <a:off x="2163763" y="4981575"/>
            <a:ext cx="725487" cy="14288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5287" name="Rectangle 7"/>
          <p:cNvSpPr>
            <a:spLocks noChangeArrowheads="1"/>
          </p:cNvSpPr>
          <p:nvPr/>
        </p:nvSpPr>
        <p:spPr bwMode="auto">
          <a:xfrm>
            <a:off x="3049588" y="4811713"/>
            <a:ext cx="5273675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80483c8:     movl (%ecx, %edx, 4), %eax</a:t>
            </a:r>
            <a:endParaRPr lang="zh-CN" altLang="en-US" sz="20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6529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5788" y="3406775"/>
            <a:ext cx="5789612" cy="1260475"/>
          </a:xfrm>
          <a:prstGeom prst="rect">
            <a:avLst/>
          </a:prstGeom>
          <a:noFill/>
        </p:spPr>
      </p:pic>
      <p:sp>
        <p:nvSpPr>
          <p:cNvPr id="865292" name="Text Box 12"/>
          <p:cNvSpPr txBox="1">
            <a:spLocks noChangeArrowheads="1"/>
          </p:cNvSpPr>
          <p:nvPr/>
        </p:nvSpPr>
        <p:spPr bwMode="auto">
          <a:xfrm>
            <a:off x="1230313" y="5156200"/>
            <a:ext cx="7780337" cy="15970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代码和数据段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DPL</a:t>
            </a: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都为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，即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CPL</a:t>
            </a: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最低应为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CPL=3</a:t>
            </a: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，故访问未越界</a:t>
            </a:r>
          </a:p>
          <a:p>
            <a:pPr>
              <a:lnSpc>
                <a:spcPct val="130000"/>
              </a:lnSpc>
            </a:pP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指令的线性地址：代码段基地址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+EA=0+0x80483c8=0x80483c8</a:t>
            </a:r>
          </a:p>
          <a:p>
            <a:pPr>
              <a:lnSpc>
                <a:spcPct val="130000"/>
              </a:lnSpc>
            </a:pPr>
            <a:r>
              <a:rPr lang="zh-CN" altLang="en-US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操作数的线性地址：数据段基地址</a:t>
            </a: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+EA=0+R[ecx]+R[edx]×4</a:t>
            </a:r>
          </a:p>
          <a:p>
            <a:pPr>
              <a:lnSpc>
                <a:spcPct val="130000"/>
              </a:lnSpc>
            </a:pPr>
            <a:r>
              <a:rPr lang="en-US" altLang="zh-CN" sz="19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                              =0x8048a00+100×4=0x8048e00</a:t>
            </a:r>
          </a:p>
        </p:txBody>
      </p:sp>
      <p:sp>
        <p:nvSpPr>
          <p:cNvPr id="865293" name="Line 13"/>
          <p:cNvSpPr>
            <a:spLocks noChangeShapeType="1"/>
          </p:cNvSpPr>
          <p:nvPr/>
        </p:nvSpPr>
        <p:spPr bwMode="auto">
          <a:xfrm>
            <a:off x="6053138" y="6710363"/>
            <a:ext cx="1465262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5294" name="Text Box 14"/>
          <p:cNvSpPr txBox="1">
            <a:spLocks noChangeArrowheads="1"/>
          </p:cNvSpPr>
          <p:nvPr/>
        </p:nvSpPr>
        <p:spPr bwMode="auto">
          <a:xfrm>
            <a:off x="7632700" y="6346825"/>
            <a:ext cx="973138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对吗？</a:t>
            </a:r>
          </a:p>
        </p:txBody>
      </p:sp>
      <p:sp>
        <p:nvSpPr>
          <p:cNvPr id="865295" name="Text Box 15"/>
          <p:cNvSpPr txBox="1">
            <a:spLocks noChangeArrowheads="1"/>
          </p:cNvSpPr>
          <p:nvPr/>
        </p:nvSpPr>
        <p:spPr bwMode="auto">
          <a:xfrm>
            <a:off x="1887538" y="6361113"/>
            <a:ext cx="1711325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0x8048b90</a:t>
            </a:r>
          </a:p>
        </p:txBody>
      </p:sp>
      <p:sp>
        <p:nvSpPr>
          <p:cNvPr id="865296" name="Text Box 16"/>
          <p:cNvSpPr txBox="1">
            <a:spLocks noChangeArrowheads="1"/>
          </p:cNvSpPr>
          <p:nvPr/>
        </p:nvSpPr>
        <p:spPr bwMode="auto">
          <a:xfrm>
            <a:off x="3149600" y="3425825"/>
            <a:ext cx="5719763" cy="1362075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400=511-111=511-(64+32+15)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  =1 1111 1111B-(0110 1111B)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  =1 1001 0000B = 190H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5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5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5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65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6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6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6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6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6" grpId="0" animBg="1"/>
      <p:bldP spid="865287" grpId="0"/>
      <p:bldP spid="865293" grpId="0" animBg="1"/>
      <p:bldP spid="865294" grpId="0"/>
      <p:bldP spid="865295" grpId="0"/>
      <p:bldP spid="86529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IA-32</a:t>
            </a:r>
            <a:r>
              <a:rPr lang="zh-CN" altLang="en-US"/>
              <a:t>的存储管理</a:t>
            </a:r>
          </a:p>
        </p:txBody>
      </p:sp>
      <p:sp>
        <p:nvSpPr>
          <p:cNvPr id="870403" name="Rectangle 3"/>
          <p:cNvSpPr>
            <a:spLocks noChangeArrowheads="1"/>
          </p:cNvSpPr>
          <p:nvPr/>
        </p:nvSpPr>
        <p:spPr bwMode="auto">
          <a:xfrm>
            <a:off x="257175" y="881063"/>
            <a:ext cx="8677275" cy="515778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 按字节编址（通用计算机大都是）</a:t>
            </a:r>
          </a:p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 在保护模式下，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2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段页式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虚拟存储管理方式</a:t>
            </a:r>
          </a:p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 存储地址采用逻辑地址、线性地址和物理地址来进行描述，其中，</a:t>
            </a:r>
            <a:r>
              <a:rPr lang="zh-CN" altLang="en-US" sz="2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逻辑地址和线性地址是虚拟地址的两种不同表示形式，描述的都是</a:t>
            </a:r>
            <a:r>
              <a:rPr lang="en-US" altLang="zh-CN" sz="2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4GB</a:t>
            </a:r>
            <a:r>
              <a:rPr lang="zh-CN" altLang="en-US" sz="2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虚拟地址空间中的一个存储地址</a:t>
            </a:r>
          </a:p>
          <a:p>
            <a:pPr lvl="1">
              <a:lnSpc>
                <a:spcPct val="115000"/>
              </a:lnSpc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逻辑地址由</a:t>
            </a:r>
            <a:r>
              <a:rPr lang="en-US" altLang="zh-CN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48</a:t>
            </a:r>
            <a:r>
              <a:rPr lang="zh-CN" altLang="en-US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位组成，包含</a:t>
            </a:r>
            <a:r>
              <a:rPr lang="en-US" altLang="zh-CN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位段选择符和</a:t>
            </a:r>
            <a:r>
              <a:rPr lang="en-US" altLang="zh-CN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位段内偏移量（即</a:t>
            </a:r>
            <a:r>
              <a:rPr lang="zh-CN" altLang="en-US" sz="2200" b="1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有效地址</a:t>
            </a:r>
            <a:r>
              <a:rPr lang="zh-CN" altLang="en-US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15000"/>
              </a:lnSpc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线性地址</a:t>
            </a:r>
            <a:r>
              <a:rPr lang="en-US" altLang="zh-CN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位（其位数由虚拟地址空间大小决定）</a:t>
            </a:r>
          </a:p>
          <a:p>
            <a:pPr lvl="1">
              <a:lnSpc>
                <a:spcPct val="115000"/>
              </a:lnSpc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物理地址</a:t>
            </a:r>
            <a:r>
              <a:rPr lang="en-US" altLang="zh-CN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位（其位数由存储器总线中的地址线条数决定）</a:t>
            </a:r>
          </a:p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 分段过程实现将逻辑地址转换为线性地址</a:t>
            </a:r>
          </a:p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分页过程实现将线性地址转换为物理地址</a:t>
            </a:r>
          </a:p>
        </p:txBody>
      </p:sp>
      <p:grpSp>
        <p:nvGrpSpPr>
          <p:cNvPr id="870404" name="Group 4"/>
          <p:cNvGrpSpPr>
            <a:grpSpLocks/>
          </p:cNvGrpSpPr>
          <p:nvPr/>
        </p:nvGrpSpPr>
        <p:grpSpPr bwMode="auto">
          <a:xfrm>
            <a:off x="5632450" y="5661025"/>
            <a:ext cx="3179763" cy="396875"/>
            <a:chOff x="3502" y="3247"/>
            <a:chExt cx="2003" cy="250"/>
          </a:xfrm>
        </p:grpSpPr>
        <p:sp>
          <p:nvSpPr>
            <p:cNvPr id="870405" name="Line 5"/>
            <p:cNvSpPr>
              <a:spLocks noChangeShapeType="1"/>
            </p:cNvSpPr>
            <p:nvPr/>
          </p:nvSpPr>
          <p:spPr bwMode="auto">
            <a:xfrm flipH="1" flipV="1">
              <a:off x="3502" y="3346"/>
              <a:ext cx="576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06" name="Text Box 6"/>
            <p:cNvSpPr txBox="1">
              <a:spLocks noChangeArrowheads="1"/>
            </p:cNvSpPr>
            <p:nvPr/>
          </p:nvSpPr>
          <p:spPr bwMode="auto">
            <a:xfrm>
              <a:off x="4086" y="3247"/>
              <a:ext cx="1419" cy="250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以下介绍分页机制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3663"/>
            <a:ext cx="8229600" cy="569912"/>
          </a:xfrm>
        </p:spPr>
        <p:txBody>
          <a:bodyPr lIns="91440" tIns="45720" rIns="91440" bIns="45720" anchor="ctr"/>
          <a:lstStyle/>
          <a:p>
            <a:r>
              <a:rPr lang="zh-CN" altLang="en-US"/>
              <a:t>层次结构存储系统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36625"/>
            <a:ext cx="8551863" cy="5427663"/>
          </a:xfrm>
        </p:spPr>
        <p:txBody>
          <a:bodyPr lIns="91440" tIns="45720" rIns="91440" bIns="45720"/>
          <a:lstStyle/>
          <a:p>
            <a:pPr marL="457200" indent="-457200">
              <a:spcBef>
                <a:spcPts val="13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主要教学目标</a:t>
            </a:r>
          </a:p>
          <a:p>
            <a:pPr marL="838200" lvl="1" indent="-381000">
              <a:lnSpc>
                <a:spcPct val="150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执行指令过程中为何要访存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理解访存操作的大致过程及涉及到的部件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了解层次化存储器系统的由来及构成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与主存储器之间的连接及读写操作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机制并理解其对程序性能的影响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理解程序局部性的重要性并能开发局部性好的程序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了解虚拟存储管理的基本概念和实现原理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理解访存操作完整过程以及所涉及到的部件之间的关联</a:t>
            </a:r>
          </a:p>
          <a:p>
            <a:pPr marL="1371600" lvl="2" indent="-457200">
              <a:lnSpc>
                <a:spcPct val="135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地址转换（查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、查页表）、访问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、访问主存、读写磁盘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理解访存过程中硬件和操作系统之间的协调关系</a:t>
            </a:r>
            <a:endParaRPr lang="zh-CN" altLang="en-US" sz="240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线性地址向物理地址转换</a:t>
            </a:r>
            <a:endParaRPr lang="en-US" altLang="zh-CN"/>
          </a:p>
        </p:txBody>
      </p:sp>
      <p:pic>
        <p:nvPicPr>
          <p:cNvPr id="8673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327150"/>
            <a:ext cx="8939212" cy="5264150"/>
          </a:xfrm>
          <a:prstGeom prst="rect">
            <a:avLst/>
          </a:prstGeom>
          <a:noFill/>
        </p:spPr>
      </p:pic>
      <p:sp>
        <p:nvSpPr>
          <p:cNvPr id="867333" name="Rectangle 5"/>
          <p:cNvSpPr>
            <a:spLocks noChangeArrowheads="1"/>
          </p:cNvSpPr>
          <p:nvPr/>
        </p:nvSpPr>
        <p:spPr bwMode="auto">
          <a:xfrm>
            <a:off x="1973263" y="2808288"/>
            <a:ext cx="985837" cy="401637"/>
          </a:xfrm>
          <a:prstGeom prst="rect">
            <a:avLst/>
          </a:prstGeom>
          <a:noFill/>
          <a:ln w="50800">
            <a:solidFill>
              <a:srgbClr val="FE9AA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7334" name="Rectangle 6"/>
          <p:cNvSpPr>
            <a:spLocks noChangeArrowheads="1"/>
          </p:cNvSpPr>
          <p:nvPr/>
        </p:nvSpPr>
        <p:spPr bwMode="auto">
          <a:xfrm>
            <a:off x="4846638" y="2638425"/>
            <a:ext cx="566737" cy="371475"/>
          </a:xfrm>
          <a:prstGeom prst="rect">
            <a:avLst/>
          </a:prstGeom>
          <a:noFill/>
          <a:ln w="50800">
            <a:solidFill>
              <a:srgbClr val="FE9AA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7335" name="Rectangle 7"/>
          <p:cNvSpPr>
            <a:spLocks noChangeArrowheads="1"/>
          </p:cNvSpPr>
          <p:nvPr/>
        </p:nvSpPr>
        <p:spPr bwMode="auto">
          <a:xfrm>
            <a:off x="85725" y="5521325"/>
            <a:ext cx="550863" cy="371475"/>
          </a:xfrm>
          <a:prstGeom prst="rect">
            <a:avLst/>
          </a:prstGeom>
          <a:noFill/>
          <a:ln w="50800">
            <a:solidFill>
              <a:srgbClr val="FE9AA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7336" name="Rectangle 8"/>
          <p:cNvSpPr>
            <a:spLocks noChangeArrowheads="1"/>
          </p:cNvSpPr>
          <p:nvPr/>
        </p:nvSpPr>
        <p:spPr bwMode="auto">
          <a:xfrm>
            <a:off x="1973263" y="4295775"/>
            <a:ext cx="1204912" cy="419100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7337" name="Rectangle 9"/>
          <p:cNvSpPr>
            <a:spLocks noChangeArrowheads="1"/>
          </p:cNvSpPr>
          <p:nvPr/>
        </p:nvSpPr>
        <p:spPr bwMode="auto">
          <a:xfrm>
            <a:off x="4489450" y="4098925"/>
            <a:ext cx="1204913" cy="419100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7338" name="Rectangle 10"/>
          <p:cNvSpPr>
            <a:spLocks noChangeArrowheads="1"/>
          </p:cNvSpPr>
          <p:nvPr/>
        </p:nvSpPr>
        <p:spPr bwMode="auto">
          <a:xfrm>
            <a:off x="7067550" y="3227388"/>
            <a:ext cx="1146175" cy="2014537"/>
          </a:xfrm>
          <a:prstGeom prst="rect">
            <a:avLst/>
          </a:prstGeom>
          <a:solidFill>
            <a:schemeClr val="accent1">
              <a:alpha val="14000"/>
            </a:scheme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7340" name="Text Box 12"/>
          <p:cNvSpPr txBox="1">
            <a:spLocks noChangeArrowheads="1"/>
          </p:cNvSpPr>
          <p:nvPr/>
        </p:nvSpPr>
        <p:spPr bwMode="auto">
          <a:xfrm>
            <a:off x="5481638" y="814388"/>
            <a:ext cx="184150" cy="3365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815975"/>
            <a:ext cx="8191500" cy="385763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页目录项和页表项格式一样，有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位（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4B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pSp>
        <p:nvGrpSpPr>
          <p:cNvPr id="867344" name="Group 16"/>
          <p:cNvGrpSpPr>
            <a:grpSpLocks/>
          </p:cNvGrpSpPr>
          <p:nvPr/>
        </p:nvGrpSpPr>
        <p:grpSpPr bwMode="auto">
          <a:xfrm>
            <a:off x="798513" y="1481138"/>
            <a:ext cx="6240462" cy="585787"/>
            <a:chOff x="503" y="933"/>
            <a:chExt cx="3931" cy="369"/>
          </a:xfrm>
        </p:grpSpPr>
        <p:sp>
          <p:nvSpPr>
            <p:cNvPr id="867341" name="Rectangle 13"/>
            <p:cNvSpPr>
              <a:spLocks noChangeArrowheads="1"/>
            </p:cNvSpPr>
            <p:nvPr/>
          </p:nvSpPr>
          <p:spPr bwMode="auto">
            <a:xfrm>
              <a:off x="503" y="951"/>
              <a:ext cx="3931" cy="329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ea typeface="宋体" pitchFamily="2" charset="-122"/>
              </a:endParaRPr>
            </a:p>
          </p:txBody>
        </p:sp>
        <p:sp>
          <p:nvSpPr>
            <p:cNvPr id="867342" name="Line 14"/>
            <p:cNvSpPr>
              <a:spLocks noChangeShapeType="1"/>
            </p:cNvSpPr>
            <p:nvPr/>
          </p:nvSpPr>
          <p:spPr bwMode="auto">
            <a:xfrm>
              <a:off x="1645" y="933"/>
              <a:ext cx="0" cy="338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7343" name="Line 15"/>
            <p:cNvSpPr>
              <a:spLocks noChangeShapeType="1"/>
            </p:cNvSpPr>
            <p:nvPr/>
          </p:nvSpPr>
          <p:spPr bwMode="auto">
            <a:xfrm>
              <a:off x="2773" y="964"/>
              <a:ext cx="0" cy="338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3" grpId="0" animBg="1"/>
      <p:bldP spid="867334" grpId="0" animBg="1"/>
      <p:bldP spid="867335" grpId="0" animBg="1"/>
      <p:bldP spid="867336" grpId="0" animBg="1"/>
      <p:bldP spid="867337" grpId="0" animBg="1"/>
      <p:bldP spid="867338" grpId="0" animBg="1"/>
      <p:bldP spid="8673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页目录项和页表项</a:t>
            </a: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2138363"/>
            <a:ext cx="8364537" cy="4518025"/>
          </a:xfrm>
        </p:spPr>
        <p:txBody>
          <a:bodyPr/>
          <a:lstStyle/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表示页表或页在主存中；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P=0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表示页表或页不在主存，即缺页，此时需将页故障线性地址保存到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CR2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R/W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表示页表或页只能读不能写；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表示可读可写。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U/S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表示用户进程不能访问；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表示允许访问。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PWT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：控制页表或页的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写策略是全写还是回写（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Write Back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PCD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：控制页表或页能否被缓存到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中。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表示指定页表或页被访问过，初始化时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将其清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。利用该标志，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可清楚了解哪些页表或页正在使用，一般选择长期未用的页或近来最少使用的页调出主存。由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在进行地址转换时将该位置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：修改位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脏位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dirty bit)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。页目录项中无意义，只在页表项中有意义。初始化时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将其清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，由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在进行写操作的地址转换时将该位置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位是页表或页在主存中的首地址对应的页框号，即首地址的高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位。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每个页表的起始位置都按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4KB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对齐。 </a:t>
            </a:r>
          </a:p>
        </p:txBody>
      </p:sp>
      <p:pic>
        <p:nvPicPr>
          <p:cNvPr id="8724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438" y="993775"/>
            <a:ext cx="8736012" cy="846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17" y="6067425"/>
            <a:ext cx="67532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IA-32</a:t>
            </a:r>
            <a:r>
              <a:rPr lang="zh-CN" altLang="en-US"/>
              <a:t>中的控制寄存器 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63" y="788988"/>
            <a:ext cx="8850312" cy="540385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控制寄存器保存机器的各种控制和状态信息，它们将影响系统所有任务的运行，操作系统进行任务控制或存储管理时使用这些控制和状态信息。 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CR0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：控制寄存器</a:t>
            </a:r>
          </a:p>
          <a:p>
            <a:pPr lvl="2">
              <a:lnSpc>
                <a:spcPct val="120000"/>
              </a:lnSpc>
              <a:spcBef>
                <a:spcPct val="25000"/>
              </a:spcBef>
            </a:pP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① 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PE: 1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为保护模式。一旦在保护模式，不能再将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PE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清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，只能重启系统以回到实模式。② 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PG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启用分页；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0-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禁止分页，此时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线性地址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被直接作为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物理地址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使用。若要启用分页机制，则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PE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PG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都要置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。③任务切换位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TS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：任务切换时将其置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，切换完毕则清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，可用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CLTS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指令将其清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。④ 对齐屏蔽位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AM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。⑤ 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功能控制位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NW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（（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Not Write-through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）和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CD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Cache Disable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）。只有当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NW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CD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均为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才能工作。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CR2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：页故障线性地址寄存器</a:t>
            </a:r>
          </a:p>
          <a:p>
            <a:pPr lvl="2">
              <a:lnSpc>
                <a:spcPct val="120000"/>
              </a:lnSpc>
              <a:spcBef>
                <a:spcPct val="25000"/>
              </a:spcBef>
            </a:pP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存放引起页故障的线性地址。只有在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CR0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PG=1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CR2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才有效。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CR3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：页目录基址寄存器 </a:t>
            </a:r>
          </a:p>
          <a:p>
            <a:pPr lvl="2">
              <a:lnSpc>
                <a:spcPct val="120000"/>
              </a:lnSpc>
              <a:spcBef>
                <a:spcPct val="25000"/>
              </a:spcBef>
            </a:pP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保存页目录表的起始地址。只有当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CR0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PG=1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CR3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才有效。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7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7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7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7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7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71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回顾：指令</a:t>
            </a:r>
            <a:r>
              <a:rPr lang="zh-CN" altLang="en-US" sz="3200" dirty="0">
                <a:latin typeface="黑体"/>
              </a:rPr>
              <a:t>“</a:t>
            </a:r>
            <a:r>
              <a:rPr lang="en-US" altLang="zh-CN" sz="3200" dirty="0" err="1"/>
              <a:t>movl</a:t>
            </a:r>
            <a:r>
              <a:rPr lang="en-US" altLang="zh-CN" sz="3200" dirty="0"/>
              <a:t> 8(%</a:t>
            </a:r>
            <a:r>
              <a:rPr lang="en-US" altLang="zh-CN" sz="3200" dirty="0" err="1"/>
              <a:t>ebp</a:t>
            </a:r>
            <a:r>
              <a:rPr lang="en-US" altLang="zh-CN" sz="3200" dirty="0"/>
              <a:t>), %</a:t>
            </a:r>
            <a:r>
              <a:rPr lang="en-US" altLang="zh-CN" sz="3200" dirty="0" err="1"/>
              <a:t>eax</a:t>
            </a:r>
            <a:r>
              <a:rPr lang="en-US" altLang="zh-CN" sz="3200" dirty="0">
                <a:latin typeface="黑体"/>
              </a:rPr>
              <a:t>”</a:t>
            </a:r>
            <a:r>
              <a:rPr lang="zh-CN" altLang="en-US" sz="3200" dirty="0"/>
              <a:t>操作过程</a:t>
            </a:r>
            <a:r>
              <a:rPr lang="zh-CN" altLang="en-US" dirty="0"/>
              <a:t> 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8" y="3262313"/>
            <a:ext cx="8969375" cy="3233737"/>
          </a:xfrm>
        </p:spPr>
        <p:txBody>
          <a:bodyPr/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中，执行“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movl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8(%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), %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eax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中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取数操作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的大致过程如下：</a:t>
            </a: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CPL&gt;DPL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则越权，否则计算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有效地址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EA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=R[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ebp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]+0</a:t>
            </a:r>
            <a:r>
              <a:rPr lang="pt-BR" altLang="zh-CN" sz="2000" dirty="0">
                <a:latin typeface="微软雅黑" pitchFamily="34" charset="-122"/>
                <a:ea typeface="微软雅黑" pitchFamily="34" charset="-122"/>
              </a:rPr>
              <a:t>×0+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8</a:t>
            </a: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通过段寄存器找到段描述符以获得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段基址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，线性地址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LA=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段基址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+EA</a:t>
            </a: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若“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LA&gt;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段限”则越界，否则将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转换为主存地址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 lvl="2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若访问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命中则地址转换得到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否则处理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缺失（硬件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/OS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/>
            <a:r>
              <a:rPr lang="zh-CN" altLang="en-US" sz="200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缺页</a:t>
            </a:r>
            <a:r>
              <a:rPr lang="zh-CN" altLang="en-US" sz="200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越权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(R/W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不符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则调出</a:t>
            </a:r>
            <a:r>
              <a:rPr lang="en-US" altLang="zh-CN" sz="200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00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内核；否则地址转换得到</a:t>
            </a:r>
            <a:r>
              <a:rPr lang="en-US" altLang="zh-CN" sz="200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pPr lvl="2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先到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中找，若命中则取出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中的副本</a:t>
            </a:r>
          </a:p>
          <a:p>
            <a:pPr lvl="2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不命中，则再到主存取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所在主存块送对应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行</a:t>
            </a:r>
          </a:p>
        </p:txBody>
      </p:sp>
      <p:pic>
        <p:nvPicPr>
          <p:cNvPr id="8642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065213"/>
            <a:ext cx="86614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4261" name="Text Box 5"/>
          <p:cNvSpPr txBox="1">
            <a:spLocks noChangeArrowheads="1"/>
          </p:cNvSpPr>
          <p:nvPr/>
        </p:nvSpPr>
        <p:spPr bwMode="auto">
          <a:xfrm>
            <a:off x="3702050" y="1670050"/>
            <a:ext cx="4992688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先把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和“主存读”命令送到总线</a:t>
            </a:r>
          </a:p>
        </p:txBody>
      </p:sp>
      <p:sp>
        <p:nvSpPr>
          <p:cNvPr id="864262" name="Text Box 6"/>
          <p:cNvSpPr txBox="1">
            <a:spLocks noChangeArrowheads="1"/>
          </p:cNvSpPr>
          <p:nvPr/>
        </p:nvSpPr>
        <p:spPr bwMode="auto">
          <a:xfrm>
            <a:off x="117475" y="796925"/>
            <a:ext cx="8955088" cy="36671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8(%ebp)</a:t>
            </a:r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得到主存地址</a:t>
            </a:r>
            <a:r>
              <a:rPr lang="en-US" altLang="zh-CN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的过程较复杂，涉及</a:t>
            </a:r>
            <a:r>
              <a:rPr lang="en-US" altLang="zh-CN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TLB</a:t>
            </a:r>
            <a:r>
              <a:rPr lang="zh-CN" altLang="en-US" sz="18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、页表等许多重要概念！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6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6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57150"/>
            <a:ext cx="7499350" cy="581025"/>
          </a:xfrm>
        </p:spPr>
        <p:txBody>
          <a:bodyPr/>
          <a:lstStyle/>
          <a:p>
            <a:r>
              <a:rPr lang="zh-CN" altLang="en-US" sz="4000"/>
              <a:t>本章小结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715963"/>
            <a:ext cx="8229600" cy="5911850"/>
          </a:xfrm>
          <a:noFill/>
          <a:ln/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分以下六个部分介绍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第一讲：存储器概述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第二讲：主存与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的连接及其读写操作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主存模块的连接和读写操作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“装入”指令和“存储”指令操作过程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第三讲：磁盘存储器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第四讲：高速缓冲存储器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(cache)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程序访问的局部性、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的基本工作原理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行和主存块之间的映射方式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和程序性能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第五讲：虚拟存储器（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Virtual Memory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虚拟地址空间、虚拟存储器的实现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第六讲：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中的地址转换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逻辑地址到线性地址的转换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线性地址到物理地址的转换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57150"/>
            <a:ext cx="7499350" cy="581025"/>
          </a:xfrm>
        </p:spPr>
        <p:txBody>
          <a:bodyPr/>
          <a:lstStyle/>
          <a:p>
            <a:r>
              <a:rPr lang="zh-CN" altLang="en-US" sz="4000"/>
              <a:t>层次结构存储系统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715963"/>
            <a:ext cx="8229600" cy="5911850"/>
          </a:xfrm>
          <a:noFill/>
          <a:ln/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分以下六个部分介绍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第一讲：存储器概述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第二讲：主存与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的连接及其读写操作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主存模块的连接和读写操作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“装入”指令和“存储”指令操作过程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第三讲：磁盘存储器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第四讲：高速缓冲存储器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(cache)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程序访问的局部性、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的基本工作原理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行和主存块之间的映射方式 </a:t>
            </a:r>
          </a:p>
          <a:p>
            <a:pPr lvl="2">
              <a:spcBef>
                <a:spcPct val="30000"/>
              </a:spcBef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和程序性能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第五讲：虚拟存储器（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Virtual Memory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虚拟地址空间、虚拟存储器的实现 </a:t>
            </a:r>
          </a:p>
          <a:p>
            <a:pPr lvl="1">
              <a:spcBef>
                <a:spcPct val="30000"/>
              </a:spcBef>
            </a:pP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第六讲：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IA-32/Linux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中的地址转换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逻辑地址到线性地址的转换 </a:t>
            </a:r>
          </a:p>
          <a:p>
            <a:pPr lvl="2">
              <a:spcBef>
                <a:spcPct val="30000"/>
              </a:spcBef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线性地址到物理地址的转换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IA-32</a:t>
            </a:r>
            <a:r>
              <a:rPr lang="zh-CN" altLang="en-US"/>
              <a:t>的存储管理</a:t>
            </a:r>
          </a:p>
        </p:txBody>
      </p:sp>
      <p:sp>
        <p:nvSpPr>
          <p:cNvPr id="869379" name="Rectangle 3"/>
          <p:cNvSpPr>
            <a:spLocks noChangeArrowheads="1"/>
          </p:cNvSpPr>
          <p:nvPr/>
        </p:nvSpPr>
        <p:spPr bwMode="auto">
          <a:xfrm>
            <a:off x="257175" y="881063"/>
            <a:ext cx="8677275" cy="515778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 按字节编址（通用计算机大都是）</a:t>
            </a:r>
          </a:p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 在保护模式下，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2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段页式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虚拟存储管理方式</a:t>
            </a:r>
          </a:p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 存储地址采用逻辑地址、线性地址和物理地址来进行描述，其中，</a:t>
            </a:r>
            <a:r>
              <a:rPr lang="zh-CN" altLang="en-US" sz="2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逻辑地址和线性地址是虚拟地址的两种不同表示形式，描述的都是</a:t>
            </a:r>
            <a:r>
              <a:rPr lang="en-US" altLang="zh-CN" sz="2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4GB</a:t>
            </a:r>
            <a:r>
              <a:rPr lang="zh-CN" altLang="en-US" sz="2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虚拟地址空间中的一个存储地址</a:t>
            </a:r>
          </a:p>
          <a:p>
            <a:pPr lvl="1">
              <a:lnSpc>
                <a:spcPct val="115000"/>
              </a:lnSpc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逻辑地址由</a:t>
            </a:r>
            <a:r>
              <a:rPr lang="en-US" altLang="zh-CN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48</a:t>
            </a:r>
            <a:r>
              <a:rPr lang="zh-CN" altLang="en-US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位组成，包含</a:t>
            </a:r>
            <a:r>
              <a:rPr lang="en-US" altLang="zh-CN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位段选择符和</a:t>
            </a:r>
            <a:r>
              <a:rPr lang="en-US" altLang="zh-CN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位段内偏移量（即</a:t>
            </a:r>
            <a:r>
              <a:rPr lang="zh-CN" altLang="en-US" sz="2200" b="1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有效地址</a:t>
            </a:r>
            <a:r>
              <a:rPr lang="zh-CN" altLang="en-US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15000"/>
              </a:lnSpc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线性地址</a:t>
            </a:r>
            <a:r>
              <a:rPr lang="en-US" altLang="zh-CN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位（其位数由虚拟地址空间大小决定）</a:t>
            </a:r>
          </a:p>
          <a:p>
            <a:pPr lvl="1">
              <a:lnSpc>
                <a:spcPct val="115000"/>
              </a:lnSpc>
              <a:spcBef>
                <a:spcPct val="35000"/>
              </a:spcBef>
              <a:buSzPct val="100000"/>
              <a:buFont typeface="Wingdings" pitchFamily="2" charset="2"/>
              <a:buChar char="ü"/>
            </a:pPr>
            <a:r>
              <a:rPr lang="zh-CN" altLang="en-US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物理地址</a:t>
            </a:r>
            <a:r>
              <a:rPr lang="en-US" altLang="zh-CN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位（其位数由存储器总线中的地址线条数决定）</a:t>
            </a:r>
          </a:p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分段过程实现将逻辑地址转换为线性地址</a:t>
            </a:r>
            <a:endParaRPr lang="zh-CN" altLang="en-US" sz="22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5000"/>
              </a:lnSpc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 分页过程实现将线性地址转换为物理地址</a:t>
            </a:r>
          </a:p>
        </p:txBody>
      </p:sp>
      <p:grpSp>
        <p:nvGrpSpPr>
          <p:cNvPr id="869382" name="Group 6"/>
          <p:cNvGrpSpPr>
            <a:grpSpLocks/>
          </p:cNvGrpSpPr>
          <p:nvPr/>
        </p:nvGrpSpPr>
        <p:grpSpPr bwMode="auto">
          <a:xfrm>
            <a:off x="5559425" y="5154613"/>
            <a:ext cx="3179763" cy="396875"/>
            <a:chOff x="3502" y="3247"/>
            <a:chExt cx="2003" cy="250"/>
          </a:xfrm>
        </p:grpSpPr>
        <p:sp>
          <p:nvSpPr>
            <p:cNvPr id="869380" name="Line 4"/>
            <p:cNvSpPr>
              <a:spLocks noChangeShapeType="1"/>
            </p:cNvSpPr>
            <p:nvPr/>
          </p:nvSpPr>
          <p:spPr bwMode="auto">
            <a:xfrm flipH="1" flipV="1">
              <a:off x="3502" y="3346"/>
              <a:ext cx="576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9381" name="Text Box 5"/>
            <p:cNvSpPr txBox="1">
              <a:spLocks noChangeArrowheads="1"/>
            </p:cNvSpPr>
            <p:nvPr/>
          </p:nvSpPr>
          <p:spPr bwMode="auto">
            <a:xfrm>
              <a:off x="4086" y="3247"/>
              <a:ext cx="1419" cy="250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以下介绍分段机制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6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112713"/>
            <a:ext cx="7127875" cy="569912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US" altLang="zh-CN"/>
              <a:t>          IA-32</a:t>
            </a:r>
            <a:r>
              <a:rPr lang="zh-CN" altLang="en-US"/>
              <a:t>处理器寻址方式</a:t>
            </a:r>
          </a:p>
        </p:txBody>
      </p:sp>
      <p:sp>
        <p:nvSpPr>
          <p:cNvPr id="677891" name="Line 3"/>
          <p:cNvSpPr>
            <a:spLocks noChangeShapeType="1"/>
          </p:cNvSpPr>
          <p:nvPr/>
        </p:nvSpPr>
        <p:spPr bwMode="auto">
          <a:xfrm>
            <a:off x="76200" y="1284288"/>
            <a:ext cx="8578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7892" name="Text Box 4"/>
          <p:cNvSpPr txBox="1">
            <a:spLocks noChangeArrowheads="1"/>
          </p:cNvSpPr>
          <p:nvPr/>
        </p:nvSpPr>
        <p:spPr bwMode="auto">
          <a:xfrm>
            <a:off x="473075" y="80645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</a:rPr>
              <a:t>寻址方式</a:t>
            </a:r>
          </a:p>
        </p:txBody>
      </p:sp>
      <p:sp>
        <p:nvSpPr>
          <p:cNvPr id="677893" name="Text Box 5"/>
          <p:cNvSpPr txBox="1">
            <a:spLocks noChangeArrowheads="1"/>
          </p:cNvSpPr>
          <p:nvPr/>
        </p:nvSpPr>
        <p:spPr bwMode="auto">
          <a:xfrm>
            <a:off x="6081713" y="804863"/>
            <a:ext cx="84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1"/>
                </a:solidFill>
                <a:latin typeface="Times New Roman" pitchFamily="18" charset="0"/>
                <a:ea typeface="微软雅黑" pitchFamily="34" charset="-122"/>
              </a:rPr>
              <a:t>算法</a:t>
            </a:r>
          </a:p>
        </p:txBody>
      </p:sp>
      <p:sp>
        <p:nvSpPr>
          <p:cNvPr id="606214" name="Text Box 6"/>
          <p:cNvSpPr txBox="1">
            <a:spLocks noChangeArrowheads="1"/>
          </p:cNvSpPr>
          <p:nvPr/>
        </p:nvSpPr>
        <p:spPr bwMode="auto">
          <a:xfrm>
            <a:off x="393700" y="1417638"/>
            <a:ext cx="541655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立即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(地址码</a:t>
            </a:r>
            <a:r>
              <a:rPr lang="en-US" altLang="zh-CN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本身为操作数)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(通用寄存器的内容为操作数)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偏移量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(地址码</a:t>
            </a:r>
            <a:r>
              <a:rPr lang="en-US" altLang="zh-CN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给出8/16/32位偏移量)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基址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(地址码</a:t>
            </a:r>
            <a:r>
              <a:rPr lang="en-US" altLang="zh-CN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给出基址器编号)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基址带偏移量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(一维表访问)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比例变址带偏移量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(一维表访问)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基址带变址和偏移量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(二维表访问)</a:t>
            </a: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基址带比例变址和偏移量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(二维表访问)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相对</a:t>
            </a:r>
            <a:r>
              <a:rPr lang="zh-CN" altLang="en-US" sz="20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(给出下一指令的地址，转移控制)</a:t>
            </a:r>
          </a:p>
        </p:txBody>
      </p:sp>
      <p:sp>
        <p:nvSpPr>
          <p:cNvPr id="606215" name="Text Box 7"/>
          <p:cNvSpPr txBox="1">
            <a:spLocks noChangeArrowheads="1"/>
          </p:cNvSpPr>
          <p:nvPr/>
        </p:nvSpPr>
        <p:spPr bwMode="auto">
          <a:xfrm>
            <a:off x="5667375" y="1449388"/>
            <a:ext cx="3387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操作数=</a:t>
            </a:r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操作数= (</a:t>
            </a:r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R)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LA=(SR)+A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LA=(SR)+(B)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LA=(SR)+(B)+A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LA=(SR)+ (I)xS+A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LA=(SR)+(B)+(I) +A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LA=(SR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+(B)+(I)xS+A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转移地址=(</a:t>
            </a:r>
            <a:r>
              <a:rPr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PC)+A</a:t>
            </a:r>
          </a:p>
        </p:txBody>
      </p:sp>
      <p:sp>
        <p:nvSpPr>
          <p:cNvPr id="677897" name="Rectangle 9"/>
          <p:cNvSpPr>
            <a:spLocks noChangeArrowheads="1"/>
          </p:cNvSpPr>
          <p:nvPr/>
        </p:nvSpPr>
        <p:spPr bwMode="auto">
          <a:xfrm>
            <a:off x="387350" y="5838825"/>
            <a:ext cx="8369300" cy="7016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指令举例：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movw	8(%ebp,%edx,4), %ax  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// R[ax]←M[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R[ebp]+R[edx]</a:t>
            </a:r>
            <a:r>
              <a:rPr lang="pt-BR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×4+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en-US" altLang="zh-CN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b="1">
                <a:ea typeface="宋体" pitchFamily="2" charset="-122"/>
              </a:rPr>
              <a:t> </a:t>
            </a:r>
          </a:p>
        </p:txBody>
      </p:sp>
      <p:sp>
        <p:nvSpPr>
          <p:cNvPr id="677899" name="Line 11"/>
          <p:cNvSpPr>
            <a:spLocks noChangeShapeType="1"/>
          </p:cNvSpPr>
          <p:nvPr/>
        </p:nvSpPr>
        <p:spPr bwMode="auto">
          <a:xfrm flipV="1">
            <a:off x="6619875" y="4992688"/>
            <a:ext cx="492125" cy="1231900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7900" name="Line 12"/>
          <p:cNvSpPr>
            <a:spLocks noChangeShapeType="1"/>
          </p:cNvSpPr>
          <p:nvPr/>
        </p:nvSpPr>
        <p:spPr bwMode="auto">
          <a:xfrm flipV="1">
            <a:off x="7794625" y="5051425"/>
            <a:ext cx="203200" cy="1174750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7901" name="Line 13"/>
          <p:cNvSpPr>
            <a:spLocks noChangeShapeType="1"/>
          </p:cNvSpPr>
          <p:nvPr/>
        </p:nvSpPr>
        <p:spPr bwMode="auto">
          <a:xfrm flipV="1">
            <a:off x="8404225" y="5037138"/>
            <a:ext cx="57150" cy="1101725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7902" name="Rectangle 14"/>
          <p:cNvSpPr>
            <a:spLocks noChangeArrowheads="1"/>
          </p:cNvSpPr>
          <p:nvPr/>
        </p:nvSpPr>
        <p:spPr bwMode="auto">
          <a:xfrm>
            <a:off x="261938" y="2278063"/>
            <a:ext cx="8374062" cy="2816225"/>
          </a:xfrm>
          <a:prstGeom prst="rect">
            <a:avLst/>
          </a:prstGeom>
          <a:solidFill>
            <a:schemeClr val="accent2">
              <a:alpha val="31000"/>
            </a:scheme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03" name="Text Box 15"/>
          <p:cNvSpPr txBox="1">
            <a:spLocks noChangeArrowheads="1"/>
          </p:cNvSpPr>
          <p:nvPr/>
        </p:nvSpPr>
        <p:spPr bwMode="auto">
          <a:xfrm>
            <a:off x="5064125" y="5572125"/>
            <a:ext cx="1916113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有效地址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7" grpId="0"/>
      <p:bldP spid="677899" grpId="0" animBg="1"/>
      <p:bldP spid="677900" grpId="0" animBg="1"/>
      <p:bldP spid="677901" grpId="0" animBg="1"/>
      <p:bldP spid="6779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75"/>
            <a:ext cx="8229600" cy="561975"/>
          </a:xfrm>
        </p:spPr>
        <p:txBody>
          <a:bodyPr/>
          <a:lstStyle/>
          <a:p>
            <a:r>
              <a:rPr lang="en-US" altLang="zh-CN" sz="3600" smtClean="0"/>
              <a:t>IA-32</a:t>
            </a:r>
            <a:r>
              <a:rPr lang="zh-CN" altLang="en-US" sz="3600" smtClean="0"/>
              <a:t>的寄存器组织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516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819150"/>
            <a:ext cx="873125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1621" name="Rectangle 5"/>
          <p:cNvSpPr>
            <a:spLocks noChangeArrowheads="1"/>
          </p:cNvSpPr>
          <p:nvPr/>
        </p:nvSpPr>
        <p:spPr bwMode="auto">
          <a:xfrm>
            <a:off x="5246688" y="1179513"/>
            <a:ext cx="1350962" cy="1214437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2" name="Rectangle 6"/>
          <p:cNvSpPr>
            <a:spLocks noChangeArrowheads="1"/>
          </p:cNvSpPr>
          <p:nvPr/>
        </p:nvSpPr>
        <p:spPr bwMode="auto">
          <a:xfrm>
            <a:off x="3851275" y="1179513"/>
            <a:ext cx="1395413" cy="1214437"/>
          </a:xfrm>
          <a:prstGeom prst="rect">
            <a:avLst/>
          </a:prstGeom>
          <a:solidFill>
            <a:srgbClr val="FF0000">
              <a:alpha val="2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3" name="Rectangle 7"/>
          <p:cNvSpPr>
            <a:spLocks noChangeArrowheads="1"/>
          </p:cNvSpPr>
          <p:nvPr/>
        </p:nvSpPr>
        <p:spPr bwMode="auto">
          <a:xfrm>
            <a:off x="1016000" y="1179513"/>
            <a:ext cx="2835275" cy="2428875"/>
          </a:xfrm>
          <a:prstGeom prst="rect">
            <a:avLst/>
          </a:prstGeom>
          <a:solidFill>
            <a:srgbClr val="FFFF00">
              <a:alpha val="38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4" name="Rectangle 8"/>
          <p:cNvSpPr>
            <a:spLocks noChangeArrowheads="1"/>
          </p:cNvSpPr>
          <p:nvPr/>
        </p:nvSpPr>
        <p:spPr bwMode="auto">
          <a:xfrm>
            <a:off x="3851275" y="1179513"/>
            <a:ext cx="2746375" cy="2428875"/>
          </a:xfrm>
          <a:prstGeom prst="rect">
            <a:avLst/>
          </a:prstGeom>
          <a:solidFill>
            <a:srgbClr val="008000">
              <a:alpha val="39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5" name="Rectangle 9"/>
          <p:cNvSpPr>
            <a:spLocks noChangeArrowheads="1"/>
          </p:cNvSpPr>
          <p:nvPr/>
        </p:nvSpPr>
        <p:spPr bwMode="auto">
          <a:xfrm>
            <a:off x="1062038" y="3789363"/>
            <a:ext cx="5535612" cy="269875"/>
          </a:xfrm>
          <a:prstGeom prst="rect">
            <a:avLst/>
          </a:prstGeom>
          <a:solidFill>
            <a:srgbClr val="0000FF">
              <a:alpha val="53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6" name="Rectangle 10"/>
          <p:cNvSpPr>
            <a:spLocks noChangeArrowheads="1"/>
          </p:cNvSpPr>
          <p:nvPr/>
        </p:nvSpPr>
        <p:spPr bwMode="auto">
          <a:xfrm>
            <a:off x="1062038" y="4103688"/>
            <a:ext cx="5535612" cy="269875"/>
          </a:xfrm>
          <a:prstGeom prst="rect">
            <a:avLst/>
          </a:prstGeom>
          <a:solidFill>
            <a:srgbClr val="FF00FF">
              <a:alpha val="53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6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1" grpId="0" animBg="1"/>
      <p:bldP spid="751622" grpId="0" animBg="1"/>
      <p:bldP spid="751623" grpId="0" animBg="1"/>
      <p:bldP spid="751624" grpId="0" animBg="1"/>
      <p:bldP spid="751625" grpId="0" animBg="1"/>
      <p:bldP spid="7516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ChangeArrowheads="1"/>
          </p:cNvSpPr>
          <p:nvPr/>
        </p:nvSpPr>
        <p:spPr bwMode="auto">
          <a:xfrm>
            <a:off x="5002213" y="1889125"/>
            <a:ext cx="2832100" cy="72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041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617538"/>
          </a:xfrm>
        </p:spPr>
        <p:txBody>
          <a:bodyPr lIns="91440" tIns="45720" rIns="91440" bIns="45720" anchor="ctr"/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/>
              <a:t>可执行文件的存储器映像</a:t>
            </a:r>
          </a:p>
        </p:txBody>
      </p:sp>
      <p:sp>
        <p:nvSpPr>
          <p:cNvPr id="904196" name="Text Box 12"/>
          <p:cNvSpPr txBox="1">
            <a:spLocks noChangeArrowheads="1"/>
          </p:cNvSpPr>
          <p:nvPr/>
        </p:nvSpPr>
        <p:spPr bwMode="auto">
          <a:xfrm>
            <a:off x="220663" y="1247775"/>
            <a:ext cx="9620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altLang="zh-CN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00000</a:t>
            </a:r>
          </a:p>
        </p:txBody>
      </p:sp>
      <p:sp>
        <p:nvSpPr>
          <p:cNvPr id="904198" name="Line 26"/>
          <p:cNvSpPr>
            <a:spLocks noChangeShapeType="1"/>
          </p:cNvSpPr>
          <p:nvPr/>
        </p:nvSpPr>
        <p:spPr bwMode="auto">
          <a:xfrm flipH="1" flipV="1">
            <a:off x="7834312" y="1599406"/>
            <a:ext cx="434975" cy="30400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04199" name="Line 28"/>
          <p:cNvSpPr>
            <a:spLocks noChangeShapeType="1"/>
          </p:cNvSpPr>
          <p:nvPr/>
        </p:nvSpPr>
        <p:spPr bwMode="auto">
          <a:xfrm flipV="1">
            <a:off x="7974013" y="830263"/>
            <a:ext cx="1587" cy="4603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04202" name="Text Box 31"/>
          <p:cNvSpPr txBox="1">
            <a:spLocks noChangeArrowheads="1"/>
          </p:cNvSpPr>
          <p:nvPr/>
        </p:nvSpPr>
        <p:spPr bwMode="auto">
          <a:xfrm>
            <a:off x="3473450" y="1060450"/>
            <a:ext cx="1565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0xC00000000</a:t>
            </a:r>
          </a:p>
        </p:txBody>
      </p:sp>
      <p:sp>
        <p:nvSpPr>
          <p:cNvPr id="904203" name="Text Box 32"/>
          <p:cNvSpPr txBox="1">
            <a:spLocks noChangeArrowheads="1"/>
          </p:cNvSpPr>
          <p:nvPr/>
        </p:nvSpPr>
        <p:spPr bwMode="auto">
          <a:xfrm>
            <a:off x="3578225" y="5916613"/>
            <a:ext cx="14287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0x08048000</a:t>
            </a:r>
          </a:p>
        </p:txBody>
      </p:sp>
      <p:sp>
        <p:nvSpPr>
          <p:cNvPr id="904204" name="Rectangle 14"/>
          <p:cNvSpPr>
            <a:spLocks noChangeArrowheads="1"/>
          </p:cNvSpPr>
          <p:nvPr/>
        </p:nvSpPr>
        <p:spPr bwMode="auto">
          <a:xfrm>
            <a:off x="5003800" y="814388"/>
            <a:ext cx="2830513" cy="517525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内核虚存区</a:t>
            </a:r>
          </a:p>
        </p:txBody>
      </p:sp>
      <p:sp>
        <p:nvSpPr>
          <p:cNvPr id="904205" name="Rectangle 15"/>
          <p:cNvSpPr>
            <a:spLocks noChangeArrowheads="1"/>
          </p:cNvSpPr>
          <p:nvPr/>
        </p:nvSpPr>
        <p:spPr bwMode="auto">
          <a:xfrm>
            <a:off x="5003800" y="2622550"/>
            <a:ext cx="2830513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共享库区域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5003800" y="3328988"/>
            <a:ext cx="2830513" cy="768350"/>
          </a:xfrm>
          <a:prstGeom prst="rect">
            <a:avLst/>
          </a:prstGeom>
          <a:solidFill>
            <a:schemeClr val="bg1"/>
          </a:solidFill>
          <a:ln w="3302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904207" name="Rectangle 17"/>
          <p:cNvSpPr>
            <a:spLocks noChangeArrowheads="1"/>
          </p:cNvSpPr>
          <p:nvPr/>
        </p:nvSpPr>
        <p:spPr bwMode="auto">
          <a:xfrm>
            <a:off x="5003800" y="4095750"/>
            <a:ext cx="2830513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堆（</a:t>
            </a:r>
            <a:r>
              <a:rPr lang="en-GB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heap</a:t>
            </a:r>
            <a:r>
              <a:rPr lang="zh-CN" altLang="en-GB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）</a:t>
            </a:r>
          </a:p>
          <a:p>
            <a:pPr algn="ctr">
              <a:lnSpc>
                <a:spcPct val="98000"/>
              </a:lnSpc>
            </a:pPr>
            <a:r>
              <a:rPr lang="en-GB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(</a:t>
            </a:r>
            <a:r>
              <a:rPr lang="zh-CN" altLang="en-GB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由</a:t>
            </a:r>
            <a:r>
              <a:rPr lang="en-GB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malloc</a:t>
            </a:r>
            <a:r>
              <a:rPr lang="zh-CN" altLang="en-GB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动态生成</a:t>
            </a:r>
            <a:r>
              <a:rPr lang="en-GB" altLang="zh-CN" sz="2000" b="1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cs typeface="msgothic"/>
              </a:rPr>
              <a:t>)</a:t>
            </a:r>
          </a:p>
        </p:txBody>
      </p:sp>
      <p:sp>
        <p:nvSpPr>
          <p:cNvPr id="904208" name="Line 19"/>
          <p:cNvSpPr>
            <a:spLocks noChangeShapeType="1"/>
          </p:cNvSpPr>
          <p:nvPr/>
        </p:nvSpPr>
        <p:spPr bwMode="auto">
          <a:xfrm flipV="1">
            <a:off x="6415088" y="3678238"/>
            <a:ext cx="1587" cy="407987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04209" name="Rectangle 20"/>
          <p:cNvSpPr>
            <a:spLocks noChangeArrowheads="1"/>
          </p:cNvSpPr>
          <p:nvPr/>
        </p:nvSpPr>
        <p:spPr bwMode="auto">
          <a:xfrm>
            <a:off x="5003800" y="1300163"/>
            <a:ext cx="2830513" cy="598487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用户栈（</a:t>
            </a:r>
            <a:r>
              <a:rPr lang="en-GB" altLang="zh-CN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User stack</a:t>
            </a:r>
            <a:r>
              <a:rPr lang="zh-CN" altLang="en-GB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）</a:t>
            </a:r>
          </a:p>
          <a:p>
            <a:pPr algn="ctr">
              <a:lnSpc>
                <a:spcPct val="98000"/>
              </a:lnSpc>
            </a:pPr>
            <a:r>
              <a:rPr lang="zh-CN" altLang="en-GB" sz="2000" b="1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cs typeface="msgothic"/>
              </a:rPr>
              <a:t>动态生成</a:t>
            </a:r>
          </a:p>
        </p:txBody>
      </p:sp>
      <p:sp>
        <p:nvSpPr>
          <p:cNvPr id="904210" name="Line 21"/>
          <p:cNvSpPr>
            <a:spLocks noChangeShapeType="1"/>
          </p:cNvSpPr>
          <p:nvPr/>
        </p:nvSpPr>
        <p:spPr bwMode="auto">
          <a:xfrm flipV="1">
            <a:off x="6415088" y="2382838"/>
            <a:ext cx="1587" cy="246062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04211" name="Line 22"/>
          <p:cNvSpPr>
            <a:spLocks noChangeShapeType="1"/>
          </p:cNvSpPr>
          <p:nvPr/>
        </p:nvSpPr>
        <p:spPr bwMode="auto">
          <a:xfrm>
            <a:off x="6415088" y="1898650"/>
            <a:ext cx="1587" cy="242888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003800" y="6180138"/>
            <a:ext cx="2830513" cy="4222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未使用</a:t>
            </a:r>
          </a:p>
        </p:txBody>
      </p:sp>
      <p:sp>
        <p:nvSpPr>
          <p:cNvPr id="904213" name="Text Box 24"/>
          <p:cNvSpPr txBox="1">
            <a:spLocks noChangeArrowheads="1"/>
          </p:cNvSpPr>
          <p:nvPr/>
        </p:nvSpPr>
        <p:spPr bwMode="auto">
          <a:xfrm>
            <a:off x="4735513" y="6411913"/>
            <a:ext cx="3159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altLang="zh-CN" sz="1600" b="1">
                <a:solidFill>
                  <a:srgbClr val="000000"/>
                </a:solidFill>
                <a:latin typeface="Arial Black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5003800" y="4803775"/>
            <a:ext cx="2830513" cy="712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读写数据段</a:t>
            </a:r>
          </a:p>
          <a:p>
            <a:pPr algn="ctr">
              <a:lnSpc>
                <a:spcPct val="98000"/>
              </a:lnSpc>
            </a:pPr>
            <a:r>
              <a:rPr lang="en-GB" altLang="zh-CN" sz="1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(.data, .</a:t>
            </a:r>
            <a:r>
              <a:rPr lang="en-GB" altLang="zh-CN" sz="18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bss</a:t>
            </a:r>
            <a:r>
              <a:rPr lang="en-GB" altLang="zh-CN" sz="18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)</a:t>
            </a:r>
          </a:p>
        </p:txBody>
      </p:sp>
      <p:sp>
        <p:nvSpPr>
          <p:cNvPr id="904215" name="Rectangle 35"/>
          <p:cNvSpPr>
            <a:spLocks noChangeArrowheads="1"/>
          </p:cNvSpPr>
          <p:nvPr/>
        </p:nvSpPr>
        <p:spPr bwMode="auto">
          <a:xfrm>
            <a:off x="5003800" y="5468938"/>
            <a:ext cx="2830513" cy="7112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只读代码段</a:t>
            </a:r>
          </a:p>
          <a:p>
            <a:pPr algn="ctr">
              <a:lnSpc>
                <a:spcPct val="98000"/>
              </a:lnSpc>
            </a:pPr>
            <a:r>
              <a:rPr lang="en-GB" altLang="zh-CN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(.init, .text</a:t>
            </a:r>
            <a:r>
              <a:rPr lang="en-GB" altLang="zh-CN" sz="1600" b="1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cs typeface="msgothic"/>
              </a:rPr>
              <a:t>, </a:t>
            </a:r>
            <a:r>
              <a:rPr lang="en-GB" altLang="zh-CN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.rodata</a:t>
            </a:r>
            <a:r>
              <a:rPr lang="en-GB" altLang="zh-CN" sz="1600" b="1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cs typeface="msgothic"/>
              </a:rPr>
              <a:t>)</a:t>
            </a:r>
          </a:p>
        </p:txBody>
      </p:sp>
      <p:sp>
        <p:nvSpPr>
          <p:cNvPr id="904219" name="Text Box 27"/>
          <p:cNvSpPr txBox="1">
            <a:spLocks noChangeArrowheads="1"/>
          </p:cNvSpPr>
          <p:nvPr/>
        </p:nvSpPr>
        <p:spPr bwMode="auto">
          <a:xfrm>
            <a:off x="292100" y="784225"/>
            <a:ext cx="32686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en-US" altLang="zh-CN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头表描述如何映射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133475" y="1311275"/>
            <a:ext cx="217328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ELF </a:t>
            </a:r>
            <a:r>
              <a:rPr lang="zh-CN" altLang="en-GB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头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133475" y="1746250"/>
            <a:ext cx="2173288" cy="695325"/>
          </a:xfrm>
          <a:prstGeom prst="rect">
            <a:avLst/>
          </a:prstGeom>
          <a:solidFill>
            <a:srgbClr val="993366">
              <a:alpha val="9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zh-CN" altLang="en-GB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程序（段）头表</a:t>
            </a:r>
          </a:p>
        </p:txBody>
      </p:sp>
      <p:sp>
        <p:nvSpPr>
          <p:cNvPr id="904222" name="Rectangle 4"/>
          <p:cNvSpPr>
            <a:spLocks noChangeArrowheads="1"/>
          </p:cNvSpPr>
          <p:nvPr/>
        </p:nvSpPr>
        <p:spPr bwMode="auto">
          <a:xfrm>
            <a:off x="1133475" y="2876550"/>
            <a:ext cx="2173288" cy="434975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.text </a:t>
            </a:r>
            <a:r>
              <a:rPr lang="zh-CN" altLang="en-GB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133475" y="4017963"/>
            <a:ext cx="2173288" cy="434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.data </a:t>
            </a:r>
            <a:r>
              <a:rPr lang="zh-CN" altLang="en-GB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133475" y="4452938"/>
            <a:ext cx="2173288" cy="433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.bss </a:t>
            </a:r>
            <a:r>
              <a:rPr lang="zh-CN" altLang="en-GB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133475" y="4886325"/>
            <a:ext cx="217328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.symtab </a:t>
            </a:r>
            <a:r>
              <a:rPr lang="zh-CN" altLang="en-GB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133475" y="5321300"/>
            <a:ext cx="217328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.debug </a:t>
            </a:r>
            <a:r>
              <a:rPr lang="zh-CN" altLang="en-GB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904227" name="Rectangle 5"/>
          <p:cNvSpPr>
            <a:spLocks noChangeArrowheads="1"/>
          </p:cNvSpPr>
          <p:nvPr/>
        </p:nvSpPr>
        <p:spPr bwMode="auto">
          <a:xfrm>
            <a:off x="1133475" y="3311525"/>
            <a:ext cx="2173288" cy="434975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.rodata </a:t>
            </a:r>
            <a:r>
              <a:rPr lang="zh-CN" altLang="en-GB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1133475" y="5756275"/>
            <a:ext cx="217328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.line </a:t>
            </a:r>
            <a:r>
              <a:rPr lang="zh-CN" altLang="en-GB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904229" name="Rectangle 4"/>
          <p:cNvSpPr>
            <a:spLocks noChangeArrowheads="1"/>
          </p:cNvSpPr>
          <p:nvPr/>
        </p:nvSpPr>
        <p:spPr bwMode="auto">
          <a:xfrm>
            <a:off x="1133475" y="2441575"/>
            <a:ext cx="2173288" cy="434975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.init </a:t>
            </a:r>
            <a:r>
              <a:rPr lang="zh-CN" altLang="en-GB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1133475" y="6191250"/>
            <a:ext cx="2173288" cy="434975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GB" altLang="zh-CN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.strtab </a:t>
            </a:r>
            <a:r>
              <a:rPr lang="zh-CN" altLang="en-GB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节</a:t>
            </a:r>
          </a:p>
        </p:txBody>
      </p:sp>
      <p:grpSp>
        <p:nvGrpSpPr>
          <p:cNvPr id="904231" name="Group 39"/>
          <p:cNvGrpSpPr>
            <a:grpSpLocks/>
          </p:cNvGrpSpPr>
          <p:nvPr/>
        </p:nvGrpSpPr>
        <p:grpSpPr bwMode="auto">
          <a:xfrm>
            <a:off x="3381375" y="4064000"/>
            <a:ext cx="1593850" cy="1141413"/>
            <a:chOff x="2039" y="2533"/>
            <a:chExt cx="1114" cy="746"/>
          </a:xfrm>
        </p:grpSpPr>
        <p:sp>
          <p:nvSpPr>
            <p:cNvPr id="904232" name="Line 40"/>
            <p:cNvSpPr>
              <a:spLocks noChangeShapeType="1"/>
            </p:cNvSpPr>
            <p:nvPr/>
          </p:nvSpPr>
          <p:spPr bwMode="auto">
            <a:xfrm>
              <a:off x="2257" y="2823"/>
              <a:ext cx="896" cy="456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4233" name="AutoShape 41"/>
            <p:cNvSpPr>
              <a:spLocks/>
            </p:cNvSpPr>
            <p:nvPr/>
          </p:nvSpPr>
          <p:spPr bwMode="auto">
            <a:xfrm>
              <a:off x="2039" y="2533"/>
              <a:ext cx="192" cy="539"/>
            </a:xfrm>
            <a:prstGeom prst="rightBrace">
              <a:avLst>
                <a:gd name="adj1" fmla="val 23394"/>
                <a:gd name="adj2" fmla="val 50000"/>
              </a:avLst>
            </a:prstGeom>
            <a:noFill/>
            <a:ln w="38100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04234" name="Group 42"/>
          <p:cNvGrpSpPr>
            <a:grpSpLocks/>
          </p:cNvGrpSpPr>
          <p:nvPr/>
        </p:nvGrpSpPr>
        <p:grpSpPr bwMode="auto">
          <a:xfrm>
            <a:off x="3379788" y="1365250"/>
            <a:ext cx="1609725" cy="4383088"/>
            <a:chOff x="2157" y="1070"/>
            <a:chExt cx="996" cy="2597"/>
          </a:xfrm>
        </p:grpSpPr>
        <p:sp>
          <p:nvSpPr>
            <p:cNvPr id="904235" name="Line 43"/>
            <p:cNvSpPr>
              <a:spLocks noChangeShapeType="1"/>
            </p:cNvSpPr>
            <p:nvPr/>
          </p:nvSpPr>
          <p:spPr bwMode="auto">
            <a:xfrm>
              <a:off x="2313" y="1790"/>
              <a:ext cx="840" cy="18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4236" name="AutoShape 44"/>
            <p:cNvSpPr>
              <a:spLocks/>
            </p:cNvSpPr>
            <p:nvPr/>
          </p:nvSpPr>
          <p:spPr bwMode="auto">
            <a:xfrm>
              <a:off x="2157" y="1070"/>
              <a:ext cx="129" cy="1417"/>
            </a:xfrm>
            <a:prstGeom prst="rightBrace">
              <a:avLst>
                <a:gd name="adj1" fmla="val 9153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04238" name="Text Box 46"/>
          <p:cNvSpPr txBox="1">
            <a:spLocks noChangeArrowheads="1"/>
          </p:cNvSpPr>
          <p:nvPr/>
        </p:nvSpPr>
        <p:spPr bwMode="auto">
          <a:xfrm>
            <a:off x="8026400" y="898525"/>
            <a:ext cx="841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1GB</a:t>
            </a:r>
          </a:p>
        </p:txBody>
      </p:sp>
      <p:sp>
        <p:nvSpPr>
          <p:cNvPr id="904239" name="Text Box 12"/>
          <p:cNvSpPr txBox="1">
            <a:spLocks noChangeArrowheads="1"/>
          </p:cNvSpPr>
          <p:nvPr/>
        </p:nvSpPr>
        <p:spPr bwMode="auto">
          <a:xfrm>
            <a:off x="263525" y="3444875"/>
            <a:ext cx="933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altLang="zh-CN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004d3</a:t>
            </a:r>
            <a:endParaRPr lang="zh-CN" altLang="en-GB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msgothic"/>
            </a:endParaRPr>
          </a:p>
        </p:txBody>
      </p:sp>
      <p:sp>
        <p:nvSpPr>
          <p:cNvPr id="904240" name="Rectangle 48"/>
          <p:cNvSpPr>
            <a:spLocks noChangeArrowheads="1"/>
          </p:cNvSpPr>
          <p:nvPr/>
        </p:nvSpPr>
        <p:spPr bwMode="auto">
          <a:xfrm>
            <a:off x="1131888" y="3730625"/>
            <a:ext cx="2178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04241" name="Line 49"/>
          <p:cNvSpPr>
            <a:spLocks noChangeShapeType="1"/>
          </p:cNvSpPr>
          <p:nvPr/>
        </p:nvSpPr>
        <p:spPr bwMode="auto">
          <a:xfrm>
            <a:off x="1941513" y="3889375"/>
            <a:ext cx="550862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04242" name="Text Box 12"/>
          <p:cNvSpPr txBox="1">
            <a:spLocks noChangeArrowheads="1"/>
          </p:cNvSpPr>
          <p:nvPr/>
        </p:nvSpPr>
        <p:spPr bwMode="auto">
          <a:xfrm>
            <a:off x="284163" y="3970338"/>
            <a:ext cx="933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altLang="zh-CN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00f0c</a:t>
            </a:r>
            <a:endParaRPr lang="zh-CN" altLang="en-GB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msgothic"/>
            </a:endParaRPr>
          </a:p>
        </p:txBody>
      </p:sp>
      <p:sp>
        <p:nvSpPr>
          <p:cNvPr id="904243" name="Text Box 12"/>
          <p:cNvSpPr txBox="1">
            <a:spLocks noChangeArrowheads="1"/>
          </p:cNvSpPr>
          <p:nvPr/>
        </p:nvSpPr>
        <p:spPr bwMode="auto">
          <a:xfrm>
            <a:off x="276225" y="4383088"/>
            <a:ext cx="933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altLang="zh-CN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01014</a:t>
            </a:r>
            <a:endParaRPr lang="zh-CN" altLang="en-GB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msgothic"/>
            </a:endParaRPr>
          </a:p>
        </p:txBody>
      </p:sp>
      <p:sp>
        <p:nvSpPr>
          <p:cNvPr id="904244" name="Text Box 12"/>
          <p:cNvSpPr txBox="1">
            <a:spLocks noChangeArrowheads="1"/>
          </p:cNvSpPr>
          <p:nvPr/>
        </p:nvSpPr>
        <p:spPr bwMode="auto">
          <a:xfrm>
            <a:off x="239713" y="4824413"/>
            <a:ext cx="9334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en-GB" altLang="zh-CN" sz="1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0101c</a:t>
            </a:r>
            <a:endParaRPr lang="zh-CN" altLang="en-GB" sz="1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msgothic"/>
            </a:endParaRPr>
          </a:p>
        </p:txBody>
      </p:sp>
      <p:sp>
        <p:nvSpPr>
          <p:cNvPr id="904245" name="Text Box 32"/>
          <p:cNvSpPr txBox="1">
            <a:spLocks noChangeArrowheads="1"/>
          </p:cNvSpPr>
          <p:nvPr/>
        </p:nvSpPr>
        <p:spPr bwMode="auto">
          <a:xfrm>
            <a:off x="3611563" y="5253038"/>
            <a:ext cx="14287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0x08049000</a:t>
            </a:r>
          </a:p>
        </p:txBody>
      </p:sp>
      <p:sp>
        <p:nvSpPr>
          <p:cNvPr id="59" name="Text Box 26"/>
          <p:cNvSpPr txBox="1">
            <a:spLocks noChangeArrowheads="1"/>
          </p:cNvSpPr>
          <p:nvPr/>
        </p:nvSpPr>
        <p:spPr bwMode="auto">
          <a:xfrm>
            <a:off x="8346987" y="1746250"/>
            <a:ext cx="715170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lang="zh-CN" altLang="en-US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8390906" y="5775324"/>
            <a:ext cx="627331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endParaRPr lang="zh-CN" altLang="en-US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Line 30"/>
          <p:cNvSpPr>
            <a:spLocks noChangeShapeType="1"/>
          </p:cNvSpPr>
          <p:nvPr/>
        </p:nvSpPr>
        <p:spPr bwMode="auto">
          <a:xfrm flipH="1" flipV="1">
            <a:off x="7712074" y="5826125"/>
            <a:ext cx="634912" cy="904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8341319" y="5005358"/>
            <a:ext cx="726504" cy="40011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DS</a:t>
            </a:r>
            <a:endParaRPr lang="zh-CN" altLang="en-US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4201" name="Line 30"/>
          <p:cNvSpPr>
            <a:spLocks noChangeShapeType="1"/>
          </p:cNvSpPr>
          <p:nvPr/>
        </p:nvSpPr>
        <p:spPr bwMode="auto">
          <a:xfrm flipH="1" flipV="1">
            <a:off x="7608782" y="5187949"/>
            <a:ext cx="732536" cy="17463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52012" y="3293210"/>
            <a:ext cx="113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ES/GS/FS</a:t>
            </a:r>
            <a:endParaRPr lang="zh-CN" altLang="en-US" dirty="0"/>
          </a:p>
        </p:txBody>
      </p:sp>
      <p:sp>
        <p:nvSpPr>
          <p:cNvPr id="64" name="Line 26"/>
          <p:cNvSpPr>
            <a:spLocks noChangeShapeType="1"/>
          </p:cNvSpPr>
          <p:nvPr/>
        </p:nvSpPr>
        <p:spPr bwMode="auto">
          <a:xfrm flipH="1" flipV="1">
            <a:off x="7551737" y="3129613"/>
            <a:ext cx="434975" cy="30400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7473951" y="3580988"/>
            <a:ext cx="500062" cy="778699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496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71450"/>
            <a:ext cx="6583363" cy="515938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US" altLang="zh-CN" sz="3200"/>
              <a:t>IA-32</a:t>
            </a:r>
            <a:r>
              <a:rPr lang="zh-CN" altLang="en-US" sz="3200"/>
              <a:t>处理器的存储器寻址</a:t>
            </a:r>
          </a:p>
        </p:txBody>
      </p:sp>
      <p:sp>
        <p:nvSpPr>
          <p:cNvPr id="678915" name="AutoShape 3"/>
          <p:cNvSpPr>
            <a:spLocks noChangeArrowheads="1"/>
          </p:cNvSpPr>
          <p:nvPr/>
        </p:nvSpPr>
        <p:spPr bwMode="auto">
          <a:xfrm>
            <a:off x="6800850" y="1814513"/>
            <a:ext cx="1600200" cy="3657600"/>
          </a:xfrm>
          <a:prstGeom prst="wave">
            <a:avLst>
              <a:gd name="adj1" fmla="val 4167"/>
              <a:gd name="adj2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16" name="Rectangle 4" descr="宽下对角线"/>
          <p:cNvSpPr>
            <a:spLocks noChangeArrowheads="1"/>
          </p:cNvSpPr>
          <p:nvPr/>
        </p:nvSpPr>
        <p:spPr bwMode="auto">
          <a:xfrm>
            <a:off x="6800850" y="2957513"/>
            <a:ext cx="1600200" cy="609600"/>
          </a:xfrm>
          <a:prstGeom prst="rect">
            <a:avLst/>
          </a:prstGeom>
          <a:pattFill prst="wdDnDiag">
            <a:fgClr>
              <a:srgbClr val="5378D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17" name="Rectangle 5" descr="宽下对角线"/>
          <p:cNvSpPr>
            <a:spLocks noChangeArrowheads="1"/>
          </p:cNvSpPr>
          <p:nvPr/>
        </p:nvSpPr>
        <p:spPr bwMode="auto">
          <a:xfrm>
            <a:off x="6800850" y="3871913"/>
            <a:ext cx="1600200" cy="914400"/>
          </a:xfrm>
          <a:prstGeom prst="rect">
            <a:avLst/>
          </a:prstGeom>
          <a:pattFill prst="wdDnDiag">
            <a:fgClr>
              <a:srgbClr val="5378D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18" name="Rectangle 6"/>
          <p:cNvSpPr>
            <a:spLocks noChangeArrowheads="1"/>
          </p:cNvSpPr>
          <p:nvPr/>
        </p:nvSpPr>
        <p:spPr bwMode="auto">
          <a:xfrm>
            <a:off x="704850" y="1433513"/>
            <a:ext cx="1905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07239" name="Text Box 7"/>
          <p:cNvSpPr txBox="1">
            <a:spLocks noChangeArrowheads="1"/>
          </p:cNvSpPr>
          <p:nvPr/>
        </p:nvSpPr>
        <p:spPr bwMode="auto">
          <a:xfrm>
            <a:off x="781050" y="976313"/>
            <a:ext cx="1905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C2228D"/>
                </a:solidFill>
                <a:latin typeface="Times New Roman" pitchFamily="18" charset="0"/>
                <a:ea typeface="微软雅黑" pitchFamily="34" charset="-122"/>
              </a:rPr>
              <a:t>段寄存器</a:t>
            </a:r>
          </a:p>
        </p:txBody>
      </p:sp>
      <p:sp>
        <p:nvSpPr>
          <p:cNvPr id="678920" name="Rectangle 8"/>
          <p:cNvSpPr>
            <a:spLocks noChangeArrowheads="1"/>
          </p:cNvSpPr>
          <p:nvPr/>
        </p:nvSpPr>
        <p:spPr bwMode="auto">
          <a:xfrm>
            <a:off x="857250" y="1585913"/>
            <a:ext cx="1905000" cy="838200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21" name="Rectangle 9"/>
          <p:cNvSpPr>
            <a:spLocks noChangeArrowheads="1"/>
          </p:cNvSpPr>
          <p:nvPr/>
        </p:nvSpPr>
        <p:spPr bwMode="auto">
          <a:xfrm>
            <a:off x="1009650" y="1738313"/>
            <a:ext cx="1905000" cy="838200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22" name="Rectangle 10"/>
          <p:cNvSpPr>
            <a:spLocks noChangeArrowheads="1"/>
          </p:cNvSpPr>
          <p:nvPr/>
        </p:nvSpPr>
        <p:spPr bwMode="auto">
          <a:xfrm>
            <a:off x="1162050" y="1890713"/>
            <a:ext cx="1905000" cy="838200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23" name="Rectangle 11"/>
          <p:cNvSpPr>
            <a:spLocks noChangeArrowheads="1"/>
          </p:cNvSpPr>
          <p:nvPr/>
        </p:nvSpPr>
        <p:spPr bwMode="auto">
          <a:xfrm>
            <a:off x="1314450" y="2043113"/>
            <a:ext cx="1905000" cy="838200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24" name="Rectangle 12"/>
          <p:cNvSpPr>
            <a:spLocks noChangeArrowheads="1"/>
          </p:cNvSpPr>
          <p:nvPr/>
        </p:nvSpPr>
        <p:spPr bwMode="auto">
          <a:xfrm>
            <a:off x="1466850" y="2195513"/>
            <a:ext cx="1905000" cy="838200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25" name="Text Box 13"/>
          <p:cNvSpPr txBox="1">
            <a:spLocks noChangeArrowheads="1"/>
          </p:cNvSpPr>
          <p:nvPr/>
        </p:nvSpPr>
        <p:spPr bwMode="auto">
          <a:xfrm>
            <a:off x="142875" y="1579563"/>
            <a:ext cx="685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SS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781050" y="2652713"/>
            <a:ext cx="685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CS</a:t>
            </a:r>
          </a:p>
        </p:txBody>
      </p:sp>
      <p:sp>
        <p:nvSpPr>
          <p:cNvPr id="607247" name="Text Box 15"/>
          <p:cNvSpPr txBox="1">
            <a:spLocks noChangeArrowheads="1"/>
          </p:cNvSpPr>
          <p:nvPr/>
        </p:nvSpPr>
        <p:spPr bwMode="auto">
          <a:xfrm>
            <a:off x="1771650" y="2271713"/>
            <a:ext cx="1447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</a:rPr>
              <a:t>段选择符</a:t>
            </a:r>
          </a:p>
        </p:txBody>
      </p:sp>
      <p:sp>
        <p:nvSpPr>
          <p:cNvPr id="607248" name="Text Box 16"/>
          <p:cNvSpPr txBox="1">
            <a:spLocks noChangeArrowheads="1"/>
          </p:cNvSpPr>
          <p:nvPr/>
        </p:nvSpPr>
        <p:spPr bwMode="auto">
          <a:xfrm>
            <a:off x="704850" y="3609975"/>
            <a:ext cx="27051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段表项(段描述符 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00050" y="3033713"/>
            <a:ext cx="1905000" cy="3165475"/>
            <a:chOff x="288" y="1920"/>
            <a:chExt cx="1200" cy="2031"/>
          </a:xfrm>
        </p:grpSpPr>
        <p:sp>
          <p:nvSpPr>
            <p:cNvPr id="678930" name="Line 18"/>
            <p:cNvSpPr>
              <a:spLocks noChangeShapeType="1"/>
            </p:cNvSpPr>
            <p:nvPr/>
          </p:nvSpPr>
          <p:spPr bwMode="auto">
            <a:xfrm>
              <a:off x="1488" y="1920"/>
              <a:ext cx="0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8931" name="Line 19"/>
            <p:cNvSpPr>
              <a:spLocks noChangeShapeType="1"/>
            </p:cNvSpPr>
            <p:nvPr/>
          </p:nvSpPr>
          <p:spPr bwMode="auto">
            <a:xfrm>
              <a:off x="288" y="2247"/>
              <a:ext cx="12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8932" name="Line 20"/>
            <p:cNvSpPr>
              <a:spLocks noChangeShapeType="1"/>
            </p:cNvSpPr>
            <p:nvPr/>
          </p:nvSpPr>
          <p:spPr bwMode="auto">
            <a:xfrm>
              <a:off x="306" y="2256"/>
              <a:ext cx="0" cy="169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8933" name="Line 21"/>
            <p:cNvSpPr>
              <a:spLocks noChangeShapeType="1"/>
            </p:cNvSpPr>
            <p:nvPr/>
          </p:nvSpPr>
          <p:spPr bwMode="auto">
            <a:xfrm>
              <a:off x="306" y="3951"/>
              <a:ext cx="77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8934" name="Rectangle 22"/>
          <p:cNvSpPr>
            <a:spLocks noChangeArrowheads="1"/>
          </p:cNvSpPr>
          <p:nvPr/>
        </p:nvSpPr>
        <p:spPr bwMode="auto">
          <a:xfrm>
            <a:off x="895350" y="4071938"/>
            <a:ext cx="1905000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35" name="Rectangle 23"/>
          <p:cNvSpPr>
            <a:spLocks noChangeArrowheads="1"/>
          </p:cNvSpPr>
          <p:nvPr/>
        </p:nvSpPr>
        <p:spPr bwMode="auto">
          <a:xfrm>
            <a:off x="1047750" y="4283075"/>
            <a:ext cx="1905000" cy="1165225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36" name="Rectangle 24"/>
          <p:cNvSpPr>
            <a:spLocks noChangeArrowheads="1"/>
          </p:cNvSpPr>
          <p:nvPr/>
        </p:nvSpPr>
        <p:spPr bwMode="auto">
          <a:xfrm>
            <a:off x="1200150" y="4495800"/>
            <a:ext cx="1905000" cy="1163638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37" name="Rectangle 25"/>
          <p:cNvSpPr>
            <a:spLocks noChangeArrowheads="1"/>
          </p:cNvSpPr>
          <p:nvPr/>
        </p:nvSpPr>
        <p:spPr bwMode="auto">
          <a:xfrm>
            <a:off x="1352550" y="4706938"/>
            <a:ext cx="1905000" cy="1165225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38" name="Rectangle 26"/>
          <p:cNvSpPr>
            <a:spLocks noChangeArrowheads="1"/>
          </p:cNvSpPr>
          <p:nvPr/>
        </p:nvSpPr>
        <p:spPr bwMode="auto">
          <a:xfrm>
            <a:off x="1504950" y="4919663"/>
            <a:ext cx="1905000" cy="1163637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39" name="Rectangle 27"/>
          <p:cNvSpPr>
            <a:spLocks noChangeArrowheads="1"/>
          </p:cNvSpPr>
          <p:nvPr/>
        </p:nvSpPr>
        <p:spPr bwMode="auto">
          <a:xfrm>
            <a:off x="1657350" y="5149850"/>
            <a:ext cx="1905000" cy="1165225"/>
          </a:xfrm>
          <a:prstGeom prst="rect">
            <a:avLst/>
          </a:prstGeom>
          <a:solidFill>
            <a:srgbClr val="DDFCF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40" name="Line 28"/>
          <p:cNvSpPr>
            <a:spLocks noChangeShapeType="1"/>
          </p:cNvSpPr>
          <p:nvPr/>
        </p:nvSpPr>
        <p:spPr bwMode="auto">
          <a:xfrm>
            <a:off x="1657350" y="553243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8941" name="Line 29"/>
          <p:cNvSpPr>
            <a:spLocks noChangeShapeType="1"/>
          </p:cNvSpPr>
          <p:nvPr/>
        </p:nvSpPr>
        <p:spPr bwMode="auto">
          <a:xfrm>
            <a:off x="1666875" y="589915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7262" name="Text Box 30"/>
          <p:cNvSpPr txBox="1">
            <a:spLocks noChangeArrowheads="1"/>
          </p:cNvSpPr>
          <p:nvPr/>
        </p:nvSpPr>
        <p:spPr bwMode="auto">
          <a:xfrm>
            <a:off x="2085975" y="5135563"/>
            <a:ext cx="1485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</a:rPr>
              <a:t>存取权限</a:t>
            </a:r>
          </a:p>
        </p:txBody>
      </p:sp>
      <p:sp>
        <p:nvSpPr>
          <p:cNvPr id="607263" name="Text Box 31"/>
          <p:cNvSpPr txBox="1">
            <a:spLocks noChangeArrowheads="1"/>
          </p:cNvSpPr>
          <p:nvPr/>
        </p:nvSpPr>
        <p:spPr bwMode="auto">
          <a:xfrm>
            <a:off x="2095500" y="5516563"/>
            <a:ext cx="1147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</a:rPr>
              <a:t>段限</a:t>
            </a:r>
          </a:p>
        </p:txBody>
      </p:sp>
      <p:sp>
        <p:nvSpPr>
          <p:cNvPr id="607264" name="Text Box 32"/>
          <p:cNvSpPr txBox="1">
            <a:spLocks noChangeArrowheads="1"/>
          </p:cNvSpPr>
          <p:nvPr/>
        </p:nvSpPr>
        <p:spPr bwMode="auto">
          <a:xfrm>
            <a:off x="2090738" y="5926138"/>
            <a:ext cx="1138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</a:rPr>
              <a:t>段基址</a:t>
            </a:r>
          </a:p>
        </p:txBody>
      </p:sp>
      <p:sp>
        <p:nvSpPr>
          <p:cNvPr id="678945" name="Text Box 33" descr="新闻纸"/>
          <p:cNvSpPr txBox="1">
            <a:spLocks noChangeArrowheads="1"/>
          </p:cNvSpPr>
          <p:nvPr/>
        </p:nvSpPr>
        <p:spPr bwMode="auto">
          <a:xfrm>
            <a:off x="4573588" y="1033463"/>
            <a:ext cx="1770062" cy="4365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009900"/>
                </a:solidFill>
                <a:latin typeface="Times New Roman" pitchFamily="18" charset="0"/>
                <a:ea typeface="微软雅黑" pitchFamily="34" charset="-122"/>
              </a:rPr>
              <a:t>基址寄存器</a:t>
            </a:r>
          </a:p>
        </p:txBody>
      </p:sp>
      <p:sp>
        <p:nvSpPr>
          <p:cNvPr id="678946" name="Text Box 34" descr="粉色砂纸"/>
          <p:cNvSpPr txBox="1">
            <a:spLocks noChangeArrowheads="1"/>
          </p:cNvSpPr>
          <p:nvPr/>
        </p:nvSpPr>
        <p:spPr bwMode="auto">
          <a:xfrm>
            <a:off x="4573588" y="1638300"/>
            <a:ext cx="1770062" cy="436563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009900"/>
                </a:solidFill>
                <a:latin typeface="Times New Roman" pitchFamily="18" charset="0"/>
                <a:ea typeface="微软雅黑" pitchFamily="34" charset="-122"/>
              </a:rPr>
              <a:t>变址寄存器</a:t>
            </a:r>
          </a:p>
        </p:txBody>
      </p:sp>
      <p:sp>
        <p:nvSpPr>
          <p:cNvPr id="678947" name="Text Box 35" descr="粉色砂纸"/>
          <p:cNvSpPr txBox="1">
            <a:spLocks noChangeArrowheads="1"/>
          </p:cNvSpPr>
          <p:nvPr/>
        </p:nvSpPr>
        <p:spPr bwMode="auto">
          <a:xfrm>
            <a:off x="4730750" y="2943225"/>
            <a:ext cx="1481138" cy="6413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0800" bIns="10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比例因子1/2/4/8</a:t>
            </a:r>
          </a:p>
        </p:txBody>
      </p:sp>
      <p:sp>
        <p:nvSpPr>
          <p:cNvPr id="678948" name="Text Box 36" descr="花束"/>
          <p:cNvSpPr txBox="1">
            <a:spLocks noChangeArrowheads="1"/>
          </p:cNvSpPr>
          <p:nvPr/>
        </p:nvSpPr>
        <p:spPr bwMode="auto">
          <a:xfrm>
            <a:off x="4730750" y="3919538"/>
            <a:ext cx="1481138" cy="711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偏移量8/16/32位</a:t>
            </a:r>
          </a:p>
        </p:txBody>
      </p:sp>
      <p:sp>
        <p:nvSpPr>
          <p:cNvPr id="678949" name="Oval 37"/>
          <p:cNvSpPr>
            <a:spLocks noChangeArrowheads="1"/>
          </p:cNvSpPr>
          <p:nvPr/>
        </p:nvSpPr>
        <p:spPr bwMode="auto">
          <a:xfrm>
            <a:off x="5291138" y="2395538"/>
            <a:ext cx="385762" cy="3238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50" name="Text Box 38"/>
          <p:cNvSpPr txBox="1">
            <a:spLocks noChangeArrowheads="1"/>
          </p:cNvSpPr>
          <p:nvPr/>
        </p:nvSpPr>
        <p:spPr bwMode="auto">
          <a:xfrm>
            <a:off x="5305425" y="2305050"/>
            <a:ext cx="27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宋体" pitchFamily="2" charset="-122"/>
                <a:cs typeface="Arial" pitchFamily="34" charset="0"/>
              </a:rPr>
              <a:t>x</a:t>
            </a:r>
          </a:p>
        </p:txBody>
      </p:sp>
      <p:sp>
        <p:nvSpPr>
          <p:cNvPr id="678951" name="Oval 39"/>
          <p:cNvSpPr>
            <a:spLocks noChangeArrowheads="1"/>
          </p:cNvSpPr>
          <p:nvPr/>
        </p:nvSpPr>
        <p:spPr bwMode="auto">
          <a:xfrm>
            <a:off x="3976688" y="4214813"/>
            <a:ext cx="385762" cy="3238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52" name="Text Box 40"/>
          <p:cNvSpPr txBox="1">
            <a:spLocks noChangeArrowheads="1"/>
          </p:cNvSpPr>
          <p:nvPr/>
        </p:nvSpPr>
        <p:spPr bwMode="auto">
          <a:xfrm>
            <a:off x="3992563" y="41529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宋体" pitchFamily="2" charset="-122"/>
                <a:cs typeface="Arial" pitchFamily="34" charset="0"/>
              </a:rPr>
              <a:t>+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606800" y="1247775"/>
            <a:ext cx="1846263" cy="3106738"/>
            <a:chOff x="2317" y="795"/>
            <a:chExt cx="1163" cy="1957"/>
          </a:xfrm>
        </p:grpSpPr>
        <p:sp>
          <p:nvSpPr>
            <p:cNvPr id="678954" name="Line 42"/>
            <p:cNvSpPr>
              <a:spLocks noChangeShapeType="1"/>
            </p:cNvSpPr>
            <p:nvPr/>
          </p:nvSpPr>
          <p:spPr bwMode="auto">
            <a:xfrm>
              <a:off x="3474" y="1338"/>
              <a:ext cx="0" cy="18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8955" name="Line 43"/>
            <p:cNvSpPr>
              <a:spLocks noChangeShapeType="1"/>
            </p:cNvSpPr>
            <p:nvPr/>
          </p:nvSpPr>
          <p:spPr bwMode="auto">
            <a:xfrm>
              <a:off x="3480" y="1695"/>
              <a:ext cx="0" cy="18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8956" name="Group 44"/>
            <p:cNvGrpSpPr>
              <a:grpSpLocks/>
            </p:cNvGrpSpPr>
            <p:nvPr/>
          </p:nvGrpSpPr>
          <p:grpSpPr bwMode="auto">
            <a:xfrm>
              <a:off x="2317" y="795"/>
              <a:ext cx="1001" cy="1957"/>
              <a:chOff x="2317" y="795"/>
              <a:chExt cx="1001" cy="1957"/>
            </a:xfrm>
          </p:grpSpPr>
          <p:sp>
            <p:nvSpPr>
              <p:cNvPr id="678957" name="Line 45"/>
              <p:cNvSpPr>
                <a:spLocks noChangeShapeType="1"/>
              </p:cNvSpPr>
              <p:nvPr/>
            </p:nvSpPr>
            <p:spPr bwMode="auto">
              <a:xfrm flipH="1">
                <a:off x="2326" y="795"/>
                <a:ext cx="591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58" name="Line 46"/>
              <p:cNvSpPr>
                <a:spLocks noChangeShapeType="1"/>
              </p:cNvSpPr>
              <p:nvPr/>
            </p:nvSpPr>
            <p:spPr bwMode="auto">
              <a:xfrm>
                <a:off x="2326" y="795"/>
                <a:ext cx="0" cy="1957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59" name="Line 47"/>
              <p:cNvSpPr>
                <a:spLocks noChangeShapeType="1"/>
              </p:cNvSpPr>
              <p:nvPr/>
            </p:nvSpPr>
            <p:spPr bwMode="auto">
              <a:xfrm flipH="1">
                <a:off x="2661" y="1614"/>
                <a:ext cx="657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60" name="Line 48"/>
              <p:cNvSpPr>
                <a:spLocks noChangeShapeType="1"/>
              </p:cNvSpPr>
              <p:nvPr/>
            </p:nvSpPr>
            <p:spPr bwMode="auto">
              <a:xfrm flipH="1">
                <a:off x="2776" y="275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61" name="Line 49"/>
              <p:cNvSpPr>
                <a:spLocks noChangeShapeType="1"/>
              </p:cNvSpPr>
              <p:nvPr/>
            </p:nvSpPr>
            <p:spPr bwMode="auto">
              <a:xfrm>
                <a:off x="2661" y="1614"/>
                <a:ext cx="0" cy="105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962" name="Line 50"/>
              <p:cNvSpPr>
                <a:spLocks noChangeShapeType="1"/>
              </p:cNvSpPr>
              <p:nvPr/>
            </p:nvSpPr>
            <p:spPr bwMode="auto">
              <a:xfrm>
                <a:off x="2317" y="2752"/>
                <a:ext cx="216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78963" name="Oval 51"/>
          <p:cNvSpPr>
            <a:spLocks noChangeArrowheads="1"/>
          </p:cNvSpPr>
          <p:nvPr/>
        </p:nvSpPr>
        <p:spPr bwMode="auto">
          <a:xfrm>
            <a:off x="5353050" y="5138738"/>
            <a:ext cx="385763" cy="3238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64" name="Text Box 52"/>
          <p:cNvSpPr txBox="1">
            <a:spLocks noChangeArrowheads="1"/>
          </p:cNvSpPr>
          <p:nvPr/>
        </p:nvSpPr>
        <p:spPr bwMode="auto">
          <a:xfrm>
            <a:off x="5367338" y="5062538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宋体" pitchFamily="2" charset="-122"/>
                <a:cs typeface="Arial" pitchFamily="34" charset="0"/>
              </a:rPr>
              <a:t>+</a:t>
            </a:r>
          </a:p>
        </p:txBody>
      </p:sp>
      <p:sp>
        <p:nvSpPr>
          <p:cNvPr id="678966" name="Line 54"/>
          <p:cNvSpPr>
            <a:spLocks noChangeShapeType="1"/>
          </p:cNvSpPr>
          <p:nvPr/>
        </p:nvSpPr>
        <p:spPr bwMode="auto">
          <a:xfrm>
            <a:off x="4167188" y="4537075"/>
            <a:ext cx="0" cy="7016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8967" name="Line 55"/>
          <p:cNvSpPr>
            <a:spLocks noChangeShapeType="1"/>
          </p:cNvSpPr>
          <p:nvPr/>
        </p:nvSpPr>
        <p:spPr bwMode="auto">
          <a:xfrm>
            <a:off x="3562350" y="6097588"/>
            <a:ext cx="20193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8968" name="Line 56"/>
          <p:cNvSpPr>
            <a:spLocks noChangeShapeType="1"/>
          </p:cNvSpPr>
          <p:nvPr/>
        </p:nvSpPr>
        <p:spPr bwMode="auto">
          <a:xfrm flipV="1">
            <a:off x="4164013" y="5224463"/>
            <a:ext cx="12176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8969" name="Line 57"/>
          <p:cNvSpPr>
            <a:spLocks noChangeShapeType="1"/>
          </p:cNvSpPr>
          <p:nvPr/>
        </p:nvSpPr>
        <p:spPr bwMode="auto">
          <a:xfrm>
            <a:off x="5553075" y="5473700"/>
            <a:ext cx="0" cy="6238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5738813" y="3719513"/>
            <a:ext cx="1062037" cy="1573212"/>
            <a:chOff x="3651" y="2352"/>
            <a:chExt cx="669" cy="991"/>
          </a:xfrm>
        </p:grpSpPr>
        <p:sp>
          <p:nvSpPr>
            <p:cNvPr id="678971" name="Line 59"/>
            <p:cNvSpPr>
              <a:spLocks noChangeShapeType="1"/>
            </p:cNvSpPr>
            <p:nvPr/>
          </p:nvSpPr>
          <p:spPr bwMode="auto">
            <a:xfrm flipH="1">
              <a:off x="3651" y="3334"/>
              <a:ext cx="4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8972" name="Line 60"/>
            <p:cNvSpPr>
              <a:spLocks noChangeShapeType="1"/>
            </p:cNvSpPr>
            <p:nvPr/>
          </p:nvSpPr>
          <p:spPr bwMode="auto">
            <a:xfrm>
              <a:off x="4140" y="2352"/>
              <a:ext cx="0" cy="9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8973" name="Line 61"/>
            <p:cNvSpPr>
              <a:spLocks noChangeShapeType="1"/>
            </p:cNvSpPr>
            <p:nvPr/>
          </p:nvSpPr>
          <p:spPr bwMode="auto">
            <a:xfrm>
              <a:off x="4140" y="2352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7294" name="Text Box 62"/>
          <p:cNvSpPr txBox="1">
            <a:spLocks noChangeArrowheads="1"/>
          </p:cNvSpPr>
          <p:nvPr/>
        </p:nvSpPr>
        <p:spPr bwMode="auto">
          <a:xfrm>
            <a:off x="5621338" y="5276850"/>
            <a:ext cx="1722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</a:rPr>
              <a:t>线性地址</a:t>
            </a:r>
          </a:p>
        </p:txBody>
      </p:sp>
      <p:sp>
        <p:nvSpPr>
          <p:cNvPr id="607295" name="Text Box 63"/>
          <p:cNvSpPr txBox="1">
            <a:spLocks noChangeArrowheads="1"/>
          </p:cNvSpPr>
          <p:nvPr/>
        </p:nvSpPr>
        <p:spPr bwMode="auto">
          <a:xfrm>
            <a:off x="4208463" y="4806950"/>
            <a:ext cx="1722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</a:rPr>
              <a:t>有效地址</a:t>
            </a:r>
          </a:p>
        </p:txBody>
      </p:sp>
      <p:sp>
        <p:nvSpPr>
          <p:cNvPr id="678976" name="Rectangle 64"/>
          <p:cNvSpPr>
            <a:spLocks noChangeArrowheads="1"/>
          </p:cNvSpPr>
          <p:nvPr/>
        </p:nvSpPr>
        <p:spPr bwMode="auto">
          <a:xfrm>
            <a:off x="6800850" y="3567113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678977" name="Line 65"/>
          <p:cNvSpPr>
            <a:spLocks noChangeShapeType="1"/>
          </p:cNvSpPr>
          <p:nvPr/>
        </p:nvSpPr>
        <p:spPr bwMode="auto">
          <a:xfrm flipV="1">
            <a:off x="8401050" y="2962275"/>
            <a:ext cx="482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8978" name="Line 66"/>
          <p:cNvSpPr>
            <a:spLocks noChangeShapeType="1"/>
          </p:cNvSpPr>
          <p:nvPr/>
        </p:nvSpPr>
        <p:spPr bwMode="auto">
          <a:xfrm>
            <a:off x="8401050" y="4792663"/>
            <a:ext cx="4826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8979" name="Line 67"/>
          <p:cNvSpPr>
            <a:spLocks noChangeShapeType="1"/>
          </p:cNvSpPr>
          <p:nvPr/>
        </p:nvSpPr>
        <p:spPr bwMode="auto">
          <a:xfrm>
            <a:off x="8651875" y="2962275"/>
            <a:ext cx="0" cy="74295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8980" name="Line 68"/>
          <p:cNvSpPr>
            <a:spLocks noChangeShapeType="1"/>
          </p:cNvSpPr>
          <p:nvPr/>
        </p:nvSpPr>
        <p:spPr bwMode="auto">
          <a:xfrm>
            <a:off x="8651875" y="4067175"/>
            <a:ext cx="0" cy="72390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7301" name="Text Box 69"/>
          <p:cNvSpPr txBox="1">
            <a:spLocks noChangeArrowheads="1"/>
          </p:cNvSpPr>
          <p:nvPr/>
        </p:nvSpPr>
        <p:spPr bwMode="auto">
          <a:xfrm>
            <a:off x="8439150" y="3684588"/>
            <a:ext cx="561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/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C2228D"/>
                </a:solidFill>
                <a:latin typeface="Times New Roman" pitchFamily="18" charset="0"/>
                <a:ea typeface="微软雅黑" pitchFamily="34" charset="-122"/>
              </a:rPr>
              <a:t>段限</a:t>
            </a:r>
          </a:p>
        </p:txBody>
      </p:sp>
      <p:sp>
        <p:nvSpPr>
          <p:cNvPr id="607302" name="Text Box 70"/>
          <p:cNvSpPr txBox="1">
            <a:spLocks noChangeArrowheads="1"/>
          </p:cNvSpPr>
          <p:nvPr/>
        </p:nvSpPr>
        <p:spPr bwMode="auto">
          <a:xfrm>
            <a:off x="8466138" y="4768850"/>
            <a:ext cx="563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C2228D"/>
                </a:solidFill>
                <a:latin typeface="Times New Roman" pitchFamily="18" charset="0"/>
                <a:ea typeface="微软雅黑" pitchFamily="34" charset="-122"/>
              </a:rPr>
              <a:t>基址</a:t>
            </a:r>
          </a:p>
        </p:txBody>
      </p:sp>
      <p:sp>
        <p:nvSpPr>
          <p:cNvPr id="678983" name="Text Box 71"/>
          <p:cNvSpPr txBox="1">
            <a:spLocks noChangeArrowheads="1"/>
          </p:cNvSpPr>
          <p:nvPr/>
        </p:nvSpPr>
        <p:spPr bwMode="auto">
          <a:xfrm>
            <a:off x="6737350" y="1312863"/>
            <a:ext cx="172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微软雅黑" pitchFamily="34" charset="-122"/>
              </a:rPr>
              <a:t>线性地址空间</a:t>
            </a:r>
          </a:p>
        </p:txBody>
      </p:sp>
      <p:sp>
        <p:nvSpPr>
          <p:cNvPr id="678984" name="Text Box 72"/>
          <p:cNvSpPr txBox="1">
            <a:spLocks noChangeArrowheads="1"/>
          </p:cNvSpPr>
          <p:nvPr/>
        </p:nvSpPr>
        <p:spPr bwMode="auto">
          <a:xfrm>
            <a:off x="6618288" y="509588"/>
            <a:ext cx="2525712" cy="701675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线性地址到主存地址转换再</a:t>
            </a:r>
            <a:r>
              <a:rPr lang="zh-CN" altLang="en-US" sz="20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通过分页完成</a:t>
            </a:r>
            <a:endParaRPr lang="zh-CN" altLang="en-US" sz="2000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8985" name="Text Box 73"/>
          <p:cNvSpPr txBox="1">
            <a:spLocks noChangeArrowheads="1"/>
          </p:cNvSpPr>
          <p:nvPr/>
        </p:nvSpPr>
        <p:spPr bwMode="auto">
          <a:xfrm>
            <a:off x="5503863" y="6135688"/>
            <a:ext cx="3625850" cy="6096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如何从段寄存器获得段选择符，再从段选择符获得段描述符？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84" grpId="0" animBg="1"/>
      <p:bldP spid="6789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段选择符和段寄存器 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8" y="917575"/>
            <a:ext cx="8512175" cy="2000250"/>
          </a:xfrm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段寄存器（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位），用于存放段选择符</a:t>
            </a:r>
          </a:p>
          <a:p>
            <a:pPr lvl="1"/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CS(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代码段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：程序代码所在段</a:t>
            </a:r>
          </a:p>
          <a:p>
            <a:pPr lvl="1"/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SS(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栈段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：栈区所在段</a:t>
            </a:r>
          </a:p>
          <a:p>
            <a:pPr lvl="1"/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DS(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数据段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：全局静态数据区所在段</a:t>
            </a:r>
          </a:p>
          <a:p>
            <a:pPr lvl="1"/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个段寄存器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ES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GS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FS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可指向任意数据段</a:t>
            </a:r>
          </a:p>
        </p:txBody>
      </p:sp>
      <p:pic>
        <p:nvPicPr>
          <p:cNvPr id="8550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1275" y="3533775"/>
            <a:ext cx="3355975" cy="917575"/>
          </a:xfrm>
          <a:prstGeom prst="rect">
            <a:avLst/>
          </a:prstGeom>
          <a:noFill/>
        </p:spPr>
      </p:pic>
      <p:sp>
        <p:nvSpPr>
          <p:cNvPr id="855046" name="Rectangle 6"/>
          <p:cNvSpPr>
            <a:spLocks noChangeArrowheads="1"/>
          </p:cNvSpPr>
          <p:nvPr/>
        </p:nvSpPr>
        <p:spPr bwMode="auto">
          <a:xfrm>
            <a:off x="211138" y="3013075"/>
            <a:ext cx="8723312" cy="327501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段选择符各字段含义：</a:t>
            </a:r>
          </a:p>
          <a:p>
            <a:pPr>
              <a:spcBef>
                <a:spcPct val="35000"/>
              </a:spcBef>
              <a:buSzPct val="100000"/>
              <a:buFontTx/>
              <a:buChar char="°"/>
            </a:pP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35000"/>
              </a:spcBef>
              <a:buSzPct val="100000"/>
              <a:buFontTx/>
              <a:buChar char="°"/>
            </a:pP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35000"/>
              </a:spcBef>
              <a:buSzPct val="100000"/>
              <a:buFontTx/>
              <a:buChar char="°"/>
            </a:pPr>
            <a:endParaRPr lang="zh-CN" altLang="en-US" sz="2000" b="1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5000"/>
              </a:spcBef>
              <a:buSzPct val="90000"/>
              <a:buFont typeface="Symbol" pitchFamily="18" charset="2"/>
              <a:buChar char="·"/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TI=0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，选择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全局描述符表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(GDT)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TI=1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，选择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局部描述符表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(LDT)</a:t>
            </a:r>
            <a:endParaRPr lang="zh-CN" altLang="en-US" sz="2000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35000"/>
              </a:spcBef>
              <a:buSzPct val="90000"/>
              <a:buFont typeface="Symbol" pitchFamily="18" charset="2"/>
              <a:buChar char="·"/>
            </a:pP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RPL=00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，为第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级，位于最高级的内核态，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RPL=11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，为第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级，位</a:t>
            </a:r>
          </a:p>
          <a:p>
            <a:pPr lvl="1">
              <a:spcBef>
                <a:spcPct val="35000"/>
              </a:spcBef>
              <a:buSzPct val="90000"/>
              <a:buFont typeface="Symbol" pitchFamily="18" charset="2"/>
              <a:buNone/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于最低级的用户态</a:t>
            </a:r>
          </a:p>
          <a:p>
            <a:pPr lvl="1">
              <a:spcBef>
                <a:spcPct val="35000"/>
              </a:spcBef>
              <a:buSzPct val="90000"/>
              <a:buFont typeface="Symbol" pitchFamily="18" charset="2"/>
              <a:buChar char="·"/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高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位索引用来确定当前使用的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段描述符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在描述表中的位置</a:t>
            </a:r>
          </a:p>
        </p:txBody>
      </p:sp>
      <p:sp>
        <p:nvSpPr>
          <p:cNvPr id="855047" name="Rectangle 7"/>
          <p:cNvSpPr>
            <a:spLocks noChangeArrowheads="1"/>
          </p:cNvSpPr>
          <p:nvPr/>
        </p:nvSpPr>
        <p:spPr bwMode="auto">
          <a:xfrm>
            <a:off x="5067300" y="3163888"/>
            <a:ext cx="3552825" cy="114458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寄存器中的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RPL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字段表示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当前特权级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Current Privilege Level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CPL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dirty="0">
                <a:ea typeface="宋体" pitchFamily="2" charset="-122"/>
              </a:rPr>
              <a:t> </a:t>
            </a: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5140325" y="695325"/>
            <a:ext cx="1989138" cy="1831975"/>
            <a:chOff x="4063" y="457"/>
            <a:chExt cx="1409" cy="1355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562" y="925"/>
              <a:ext cx="439" cy="439"/>
            </a:xfrm>
            <a:prstGeom prst="ellipse">
              <a:avLst/>
            </a:prstGeom>
            <a:noFill/>
            <a:ln w="50800">
              <a:solidFill>
                <a:srgbClr val="FE9AA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662" y="1025"/>
              <a:ext cx="183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FE9AA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405" y="764"/>
              <a:ext cx="741" cy="758"/>
            </a:xfrm>
            <a:prstGeom prst="ellipse">
              <a:avLst/>
            </a:prstGeom>
            <a:noFill/>
            <a:ln w="50800">
              <a:solidFill>
                <a:srgbClr val="FE9AA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266" y="628"/>
              <a:ext cx="1033" cy="1016"/>
            </a:xfrm>
            <a:prstGeom prst="ellipse">
              <a:avLst/>
            </a:prstGeom>
            <a:noFill/>
            <a:ln w="50800">
              <a:solidFill>
                <a:srgbClr val="FE9AA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091" y="457"/>
              <a:ext cx="1381" cy="1355"/>
            </a:xfrm>
            <a:prstGeom prst="ellipse">
              <a:avLst/>
            </a:prstGeom>
            <a:noFill/>
            <a:ln w="50800">
              <a:solidFill>
                <a:srgbClr val="FE9AA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063" y="1046"/>
              <a:ext cx="183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FE9AA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7129463" y="682625"/>
            <a:ext cx="191452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环保护：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内核工作在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环，用户工作在</a:t>
            </a:r>
            <a:r>
              <a:rPr lang="en-US" altLang="zh-CN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环，中间环留给中间软件用。</a:t>
            </a:r>
            <a:r>
              <a:rPr lang="en-US" altLang="zh-CN" sz="2000" b="1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仅用第</a:t>
            </a:r>
            <a:r>
              <a:rPr lang="en-US" altLang="zh-CN" sz="2000" b="1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和第</a:t>
            </a:r>
            <a:r>
              <a:rPr lang="en-US" altLang="zh-CN" sz="2000" b="1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55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55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55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5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550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7" grpId="0"/>
      <p:bldP spid="14" grpId="0"/>
    </p:bldLst>
  </p:timing>
</p:sld>
</file>

<file path=ppt/theme/theme1.xml><?xml version="1.0" encoding="utf-8"?>
<a:theme xmlns:a="http://schemas.openxmlformats.org/drawingml/2006/main" name="lecture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lecture1">
      <a:majorFont>
        <a:latin typeface="Arial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ctu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 Folder:C152 Spring95:lecture1</Template>
  <TotalTime>2184128880</TotalTime>
  <Pages>40</Pages>
  <Words>3139</Words>
  <Application>Microsoft Office PowerPoint</Application>
  <PresentationFormat>全屏显示(4:3)</PresentationFormat>
  <Paragraphs>282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lecture1</vt:lpstr>
      <vt:lpstr> 第6章 层次结构存储系统  存储器概述 主存与CPU的连接及其读写操作 磁盘存储器 高速缓冲存储器(cache) 虚拟存储器 IA-32/Linux中的地址转换  </vt:lpstr>
      <vt:lpstr>层次结构存储系统</vt:lpstr>
      <vt:lpstr>层次结构存储系统</vt:lpstr>
      <vt:lpstr>IA-32的存储管理</vt:lpstr>
      <vt:lpstr>          IA-32处理器寻址方式</vt:lpstr>
      <vt:lpstr>IA-32的寄存器组织</vt:lpstr>
      <vt:lpstr>可执行文件的存储器映像</vt:lpstr>
      <vt:lpstr>IA-32处理器的存储器寻址</vt:lpstr>
      <vt:lpstr>段选择符和段寄存器 </vt:lpstr>
      <vt:lpstr>段描述符和段描述符表</vt:lpstr>
      <vt:lpstr>段描述符的定义</vt:lpstr>
      <vt:lpstr>用户不可见寄存器 </vt:lpstr>
      <vt:lpstr>Linux的全局描述符表（GDT）</vt:lpstr>
      <vt:lpstr>逻辑地址向线性地址转换</vt:lpstr>
      <vt:lpstr>IA-32/Linux中的分段机制</vt:lpstr>
      <vt:lpstr>Linux的全局描述符表（GDT）</vt:lpstr>
      <vt:lpstr>回顾：指令“movl 8(%ebp), %eax”操作过程 </vt:lpstr>
      <vt:lpstr>逻辑地址向线性地址转换举例</vt:lpstr>
      <vt:lpstr>IA-32的存储管理</vt:lpstr>
      <vt:lpstr>线性地址向物理地址转换</vt:lpstr>
      <vt:lpstr>页目录项和页表项</vt:lpstr>
      <vt:lpstr>IA-32中的控制寄存器 </vt:lpstr>
      <vt:lpstr>回顾：指令“movl 8(%ebp), %eax”操作过程 </vt:lpstr>
      <vt:lpstr>本章小结</vt:lpstr>
    </vt:vector>
  </TitlesOfParts>
  <Company>Wayne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ECE4680: Computer Organization &amp; Architecture</dc:title>
  <dc:subject>Designing a Multiple Cycle Processor</dc:subject>
  <dc:creator>gchen</dc:creator>
  <cp:lastModifiedBy>JieTang</cp:lastModifiedBy>
  <cp:revision>1529</cp:revision>
  <cp:lastPrinted>1998-02-02T13:15:44Z</cp:lastPrinted>
  <dcterms:created xsi:type="dcterms:W3CDTF">1996-09-09T11:33:30Z</dcterms:created>
  <dcterms:modified xsi:type="dcterms:W3CDTF">2020-11-29T02:26:55Z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</Properties>
</file>