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605" r:id="rId3"/>
    <p:sldId id="1019" r:id="rId4"/>
    <p:sldId id="1001" r:id="rId5"/>
    <p:sldId id="1000" r:id="rId6"/>
    <p:sldId id="999" r:id="rId7"/>
    <p:sldId id="1005" r:id="rId8"/>
    <p:sldId id="1006" r:id="rId9"/>
    <p:sldId id="1007" r:id="rId10"/>
    <p:sldId id="1009" r:id="rId11"/>
    <p:sldId id="988" r:id="rId12"/>
    <p:sldId id="1010" r:id="rId13"/>
    <p:sldId id="1011" r:id="rId14"/>
    <p:sldId id="1014" r:id="rId15"/>
    <p:sldId id="1015" r:id="rId16"/>
    <p:sldId id="1057" r:id="rId17"/>
    <p:sldId id="1058" r:id="rId18"/>
    <p:sldId id="1059" r:id="rId19"/>
    <p:sldId id="1017" r:id="rId20"/>
    <p:sldId id="1060" r:id="rId21"/>
    <p:sldId id="1061" r:id="rId22"/>
    <p:sldId id="1062" r:id="rId23"/>
    <p:sldId id="1063" r:id="rId24"/>
    <p:sldId id="1064" r:id="rId25"/>
    <p:sldId id="1065" r:id="rId26"/>
    <p:sldId id="1066" r:id="rId27"/>
    <p:sldId id="1067" r:id="rId28"/>
    <p:sldId id="1068" r:id="rId29"/>
    <p:sldId id="1069" r:id="rId30"/>
    <p:sldId id="1070" r:id="rId31"/>
    <p:sldId id="1071" r:id="rId32"/>
    <p:sldId id="1072" r:id="rId33"/>
    <p:sldId id="1073" r:id="rId34"/>
    <p:sldId id="1074" r:id="rId35"/>
    <p:sldId id="1075" r:id="rId36"/>
    <p:sldId id="1076" r:id="rId37"/>
    <p:sldId id="1103" r:id="rId38"/>
    <p:sldId id="1104" r:id="rId39"/>
    <p:sldId id="1077" r:id="rId40"/>
    <p:sldId id="1078" r:id="rId41"/>
    <p:sldId id="1079" r:id="rId42"/>
    <p:sldId id="1080" r:id="rId43"/>
    <p:sldId id="1081" r:id="rId44"/>
    <p:sldId id="1082" r:id="rId45"/>
    <p:sldId id="1083" r:id="rId46"/>
    <p:sldId id="1084" r:id="rId47"/>
    <p:sldId id="1085" r:id="rId48"/>
    <p:sldId id="1086" r:id="rId49"/>
    <p:sldId id="1087" r:id="rId50"/>
    <p:sldId id="1088" r:id="rId51"/>
    <p:sldId id="1089" r:id="rId52"/>
    <p:sldId id="1090" r:id="rId53"/>
    <p:sldId id="1091" r:id="rId54"/>
    <p:sldId id="1092" r:id="rId55"/>
    <p:sldId id="1093" r:id="rId56"/>
    <p:sldId id="1094" r:id="rId57"/>
    <p:sldId id="1095" r:id="rId58"/>
    <p:sldId id="1097" r:id="rId59"/>
    <p:sldId id="1098" r:id="rId60"/>
    <p:sldId id="1099" r:id="rId61"/>
    <p:sldId id="1100" r:id="rId62"/>
    <p:sldId id="1101" r:id="rId63"/>
    <p:sldId id="1102"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66CC"/>
    <a:srgbClr val="0066FF"/>
    <a:srgbClr val="009242"/>
    <a:srgbClr val="FF0000"/>
    <a:srgbClr val="3366FF"/>
    <a:srgbClr val="99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6" autoAdjust="0"/>
    <p:restoredTop sz="88584" autoAdjust="0"/>
  </p:normalViewPr>
  <p:slideViewPr>
    <p:cSldViewPr snapToGrid="0">
      <p:cViewPr varScale="1">
        <p:scale>
          <a:sx n="75" d="100"/>
          <a:sy n="75" d="100"/>
        </p:scale>
        <p:origin x="-1212" y="-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65156"/>
    </p:cViewPr>
  </p:sorterViewPr>
  <p:notesViewPr>
    <p:cSldViewPr snapToGrid="0">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24A88935-A940-4742-91B1-E0C04BD25D9C}" type="slidenum">
              <a:rPr lang="en-US" altLang="zh-CN"/>
              <a:pPr>
                <a:defRPr/>
              </a:pPr>
              <a:t>‹#›</a:t>
            </a:fld>
            <a:endParaRPr lang="en-US" altLang="zh-CN"/>
          </a:p>
        </p:txBody>
      </p:sp>
    </p:spTree>
    <p:extLst>
      <p:ext uri="{BB962C8B-B14F-4D97-AF65-F5344CB8AC3E}">
        <p14:creationId xmlns:p14="http://schemas.microsoft.com/office/powerpoint/2010/main" val="35780416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22" name="Text Box 1"/>
          <p:cNvSpPr txBox="1">
            <a:spLocks noChangeArrowheads="1"/>
          </p:cNvSpPr>
          <p:nvPr/>
        </p:nvSpPr>
        <p:spPr bwMode="auto">
          <a:xfrm>
            <a:off x="1265238" y="692150"/>
            <a:ext cx="4329112" cy="3416300"/>
          </a:xfrm>
          <a:prstGeom prst="rect">
            <a:avLst/>
          </a:prstGeom>
          <a:solidFill>
            <a:srgbClr val="FFFFFF"/>
          </a:solidFill>
          <a:ln w="9525">
            <a:solidFill>
              <a:srgbClr val="000000"/>
            </a:solidFill>
            <a:miter lim="800000"/>
            <a:headEnd/>
            <a:tailEnd/>
          </a:ln>
        </p:spPr>
        <p:txBody>
          <a:bodyPr wrap="none" lIns="91701" tIns="45850" rIns="91701" bIns="45850" anchor="ctr"/>
          <a:lstStyle/>
          <a:p>
            <a:pPr defTabSz="844550" eaLnBrk="0" hangingPunct="0"/>
            <a:endParaRPr lang="en-US" altLang="zh-CN" sz="2200" b="1">
              <a:latin typeface="Arial Narrow" pitchFamily="34" charset="0"/>
            </a:endParaRPr>
          </a:p>
        </p:txBody>
      </p:sp>
      <p:sp>
        <p:nvSpPr>
          <p:cNvPr id="747523" name="Rectangle 2"/>
          <p:cNvSpPr txBox="1">
            <a:spLocks noGrp="1" noChangeArrowheads="1"/>
          </p:cNvSpPr>
          <p:nvPr>
            <p:ph type="body"/>
          </p:nvPr>
        </p:nvSpPr>
        <p:spPr>
          <a:xfrm>
            <a:off x="914400" y="4343400"/>
            <a:ext cx="5029200" cy="4117975"/>
          </a:xfrm>
          <a:noFill/>
          <a:ln/>
        </p:spPr>
        <p:txBody>
          <a:bodyPr wrap="none" lIns="84408" tIns="42204" rIns="84408" bIns="42204" anchor="ctr"/>
          <a:lstStyle/>
          <a:p>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A88935-A940-4742-91B1-E0C04BD25D9C}" type="slidenum">
              <a:rPr lang="en-US" altLang="zh-CN" smtClean="0"/>
              <a:pPr>
                <a:defRPr/>
              </a:pPr>
              <a:t>20</a:t>
            </a:fld>
            <a:endParaRPr lang="en-US" altLang="zh-CN"/>
          </a:p>
        </p:txBody>
      </p:sp>
    </p:spTree>
    <p:extLst>
      <p:ext uri="{BB962C8B-B14F-4D97-AF65-F5344CB8AC3E}">
        <p14:creationId xmlns:p14="http://schemas.microsoft.com/office/powerpoint/2010/main" val="397144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Rot="1" noChangeAspect="1" noChangeArrowheads="1" noTextEdit="1"/>
          </p:cNvSpPr>
          <p:nvPr>
            <p:ph type="sldImg"/>
          </p:nvPr>
        </p:nvSpPr>
        <p:spPr>
          <a:xfrm>
            <a:off x="1144588" y="576263"/>
            <a:ext cx="4586287" cy="3440112"/>
          </a:xfrm>
          <a:ln/>
        </p:spPr>
      </p:sp>
      <p:sp>
        <p:nvSpPr>
          <p:cNvPr id="708611" name="Rectangle 3"/>
          <p:cNvSpPr>
            <a:spLocks noGrp="1" noChangeArrowheads="1"/>
          </p:cNvSpPr>
          <p:nvPr>
            <p:ph type="body" idx="1"/>
          </p:nvPr>
        </p:nvSpPr>
        <p:spPr>
          <a:xfrm>
            <a:off x="515938" y="4343400"/>
            <a:ext cx="5910262" cy="4114800"/>
          </a:xfrm>
          <a:noFill/>
          <a:ln/>
        </p:spPr>
        <p:txBody>
          <a:bodyPr/>
          <a:lstStyle/>
          <a:p>
            <a:r>
              <a:rPr lang="zh-CN" altLang="en-US" dirty="0" smtClean="0"/>
              <a:t>一种情况：上课时由于机器死机（</a:t>
            </a:r>
            <a:r>
              <a:rPr lang="en-US" altLang="zh-CN" dirty="0" smtClean="0"/>
              <a:t>PPT</a:t>
            </a:r>
            <a:r>
              <a:rPr lang="zh-CN" altLang="en-US" dirty="0" smtClean="0"/>
              <a:t>不能放）或屏幕保护（黑屏）等，使上课不能再正常继续下去</a:t>
            </a:r>
            <a:r>
              <a:rPr lang="en-US" altLang="zh-CN" dirty="0" smtClean="0"/>
              <a:t>----“</a:t>
            </a:r>
            <a:r>
              <a:rPr lang="zh-CN" altLang="en-US" dirty="0" smtClean="0"/>
              <a:t>内部异常”</a:t>
            </a:r>
          </a:p>
          <a:p>
            <a:r>
              <a:rPr lang="zh-CN" altLang="en-US" dirty="0" smtClean="0"/>
              <a:t>另一种情况：上课时突然有紧急事情需要上课老师出去处理一下，回头继续上课</a:t>
            </a:r>
            <a:r>
              <a:rPr lang="en-US" altLang="zh-CN" dirty="0" smtClean="0"/>
              <a:t>----“</a:t>
            </a:r>
            <a:r>
              <a:rPr lang="zh-CN" altLang="en-US" dirty="0" smtClean="0"/>
              <a:t>外部中断”</a:t>
            </a:r>
          </a:p>
          <a:p>
            <a:r>
              <a:rPr lang="zh-CN" altLang="en-US" dirty="0" smtClean="0"/>
              <a:t>打铃下课是“内部异常”还是“外部中断”？</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Rot="1" noChangeAspect="1" noChangeArrowheads="1" noTextEdit="1"/>
          </p:cNvSpPr>
          <p:nvPr>
            <p:ph type="sldImg"/>
          </p:nvPr>
        </p:nvSpPr>
        <p:spPr>
          <a:xfrm>
            <a:off x="1108075" y="654050"/>
            <a:ext cx="4652963" cy="3489325"/>
          </a:xfrm>
          <a:ln/>
        </p:spPr>
      </p:sp>
      <p:sp>
        <p:nvSpPr>
          <p:cNvPr id="693251"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Rot="1" noChangeAspect="1" noChangeArrowheads="1" noTextEdit="1"/>
          </p:cNvSpPr>
          <p:nvPr>
            <p:ph type="sldImg"/>
          </p:nvPr>
        </p:nvSpPr>
        <p:spPr>
          <a:xfrm>
            <a:off x="1144588" y="576263"/>
            <a:ext cx="4586287" cy="3440112"/>
          </a:xfrm>
          <a:ln/>
        </p:spPr>
      </p:sp>
      <p:sp>
        <p:nvSpPr>
          <p:cNvPr id="710659" name="Rectangle 3"/>
          <p:cNvSpPr>
            <a:spLocks noGrp="1" noChangeArrowheads="1"/>
          </p:cNvSpPr>
          <p:nvPr>
            <p:ph type="body" idx="1"/>
          </p:nvPr>
        </p:nvSpPr>
        <p:spPr>
          <a:xfrm>
            <a:off x="515938" y="4343400"/>
            <a:ext cx="5910262" cy="4114800"/>
          </a:xfrm>
          <a:noFill/>
          <a:ln/>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Rot="1" noChangeAspect="1" noChangeArrowheads="1" noTextEdit="1"/>
          </p:cNvSpPr>
          <p:nvPr>
            <p:ph type="sldImg"/>
          </p:nvPr>
        </p:nvSpPr>
        <p:spPr>
          <a:xfrm>
            <a:off x="1108075" y="654050"/>
            <a:ext cx="4652963" cy="3489325"/>
          </a:xfrm>
          <a:ln/>
        </p:spPr>
      </p:sp>
      <p:sp>
        <p:nvSpPr>
          <p:cNvPr id="701443"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4FCBA0-6727-47F8-A23E-1BA69164DA2E}" type="slidenum">
              <a:rPr lang="en-US" altLang="zh-CN" smtClean="0"/>
              <a:pPr>
                <a:defRPr/>
              </a:pPr>
              <a:t>39</a:t>
            </a:fld>
            <a:endParaRPr lang="en-US" altLang="zh-CN"/>
          </a:p>
        </p:txBody>
      </p:sp>
    </p:spTree>
    <p:extLst>
      <p:ext uri="{BB962C8B-B14F-4D97-AF65-F5344CB8AC3E}">
        <p14:creationId xmlns:p14="http://schemas.microsoft.com/office/powerpoint/2010/main" val="1251538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Rot="1" noChangeAspect="1" noChangeArrowheads="1" noTextEdit="1"/>
          </p:cNvSpPr>
          <p:nvPr>
            <p:ph type="sldImg"/>
          </p:nvPr>
        </p:nvSpPr>
        <p:spPr>
          <a:xfrm>
            <a:off x="1108075" y="654050"/>
            <a:ext cx="4652963" cy="3489325"/>
          </a:xfrm>
          <a:ln/>
        </p:spPr>
      </p:sp>
      <p:sp>
        <p:nvSpPr>
          <p:cNvPr id="807939"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EC232B-BF27-4B9F-9B6D-22D26EAF8DF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180EB4-407F-4978-8D43-6F3B18F70A4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EB6A83-DCC2-4227-A0C4-A264F0F98A2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EFFF5E-9B8A-40F6-A2B8-7C666B53DCF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9E3C9B-204C-4B90-9F5E-D227E61DD05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2C7259F-F984-466E-A45C-C8560BC0412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E9FD471-F79A-44A1-9C72-D250900A70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A829EB9-9AD1-41AF-BF28-FEB9E32609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A5E790-ECB7-42D4-8B2B-26AB54CA9AF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75F7F7D-950A-4C77-A2E6-6F37AE7E05A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CC9286-427E-4947-BBB1-A827354492A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318F628C-7117-4CBE-BA5E-A227A5CAF6E6}"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20000"/>
              </a:lnSpc>
            </a:pPr>
            <a:r>
              <a:rPr lang="en-US" altLang="zh-CN" sz="4000" dirty="0" smtClean="0"/>
              <a:t/>
            </a:r>
            <a:br>
              <a:rPr lang="en-US" altLang="zh-CN" sz="4000" dirty="0" smtClean="0"/>
            </a:br>
            <a:r>
              <a:rPr lang="zh-CN" altLang="en-US" sz="4000" dirty="0" smtClean="0">
                <a:solidFill>
                  <a:srgbClr val="FF0000"/>
                </a:solidFill>
              </a:rPr>
              <a:t/>
            </a:r>
            <a:br>
              <a:rPr lang="zh-CN" altLang="en-US" sz="4000" dirty="0" smtClean="0">
                <a:solidFill>
                  <a:srgbClr val="FF0000"/>
                </a:solidFill>
              </a:rPr>
            </a:br>
            <a:r>
              <a:rPr lang="zh-CN" altLang="en-US" sz="4000" dirty="0" smtClean="0">
                <a:solidFill>
                  <a:srgbClr val="FF0000"/>
                </a:solidFill>
              </a:rPr>
              <a:t>第七章 异常控制流</a:t>
            </a:r>
            <a:r>
              <a:rPr lang="en-US" altLang="zh-CN" sz="4000" dirty="0" smtClean="0">
                <a:solidFill>
                  <a:srgbClr val="FF0000"/>
                </a:solidFill>
              </a:rPr>
              <a:t/>
            </a:r>
            <a:br>
              <a:rPr lang="en-US" altLang="zh-CN" sz="4000" dirty="0" smtClean="0">
                <a:solidFill>
                  <a:srgbClr val="FF0000"/>
                </a:solidFill>
              </a:rPr>
            </a:br>
            <a:r>
              <a:rPr lang="en-US" altLang="zh-CN" sz="4000" dirty="0" smtClean="0"/>
              <a:t/>
            </a:r>
            <a:br>
              <a:rPr lang="en-US" altLang="zh-CN" sz="4000" dirty="0" smtClean="0"/>
            </a:br>
            <a:r>
              <a:rPr lang="en-US" altLang="zh-CN" sz="4000" dirty="0" smtClean="0"/>
              <a:t> </a:t>
            </a:r>
            <a:r>
              <a:rPr lang="en-US" altLang="zh-CN" sz="2800" dirty="0" smtClean="0">
                <a:solidFill>
                  <a:srgbClr val="0000FF"/>
                </a:solidFill>
              </a:rPr>
              <a:t>CPU</a:t>
            </a:r>
            <a:r>
              <a:rPr lang="zh-CN" altLang="en-US" sz="2800" dirty="0" smtClean="0">
                <a:solidFill>
                  <a:srgbClr val="0000FF"/>
                </a:solidFill>
              </a:rPr>
              <a:t>控制流的概念</a:t>
            </a:r>
            <a:br>
              <a:rPr lang="zh-CN" altLang="en-US" sz="2800" dirty="0" smtClean="0">
                <a:solidFill>
                  <a:srgbClr val="0000FF"/>
                </a:solidFill>
              </a:rPr>
            </a:br>
            <a:r>
              <a:rPr lang="zh-CN" altLang="en-US" sz="2800" dirty="0" smtClean="0">
                <a:solidFill>
                  <a:srgbClr val="0000FF"/>
                </a:solidFill>
              </a:rPr>
              <a:t>进程上下文切换</a:t>
            </a:r>
            <a:br>
              <a:rPr lang="zh-CN" altLang="en-US" sz="2800" dirty="0" smtClean="0">
                <a:solidFill>
                  <a:srgbClr val="0000FF"/>
                </a:solidFill>
              </a:rPr>
            </a:br>
            <a:r>
              <a:rPr lang="zh-CN" altLang="en-US" sz="2800" dirty="0" smtClean="0">
                <a:solidFill>
                  <a:srgbClr val="0000FF"/>
                </a:solidFill>
              </a:rPr>
              <a:t>异常和中断的基本概念</a:t>
            </a:r>
            <a:br>
              <a:rPr lang="zh-CN" altLang="en-US" sz="2800" dirty="0" smtClean="0">
                <a:solidFill>
                  <a:srgbClr val="0000FF"/>
                </a:solidFill>
              </a:rPr>
            </a:br>
            <a:r>
              <a:rPr lang="zh-CN" altLang="en-US" sz="2800" dirty="0" smtClean="0">
                <a:solidFill>
                  <a:srgbClr val="0000FF"/>
                </a:solidFill>
              </a:rPr>
              <a:t>异常和中断的响应和处理</a:t>
            </a:r>
            <a:endParaRPr lang="en-US" altLang="zh-CN" sz="2800" dirty="0" smtClean="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0594" name="Group 2"/>
          <p:cNvGrpSpPr>
            <a:grpSpLocks/>
          </p:cNvGrpSpPr>
          <p:nvPr/>
        </p:nvGrpSpPr>
        <p:grpSpPr bwMode="auto">
          <a:xfrm>
            <a:off x="0" y="730250"/>
            <a:ext cx="8607425" cy="6127750"/>
            <a:chOff x="0" y="460"/>
            <a:chExt cx="5422" cy="3860"/>
          </a:xfrm>
        </p:grpSpPr>
        <p:grpSp>
          <p:nvGrpSpPr>
            <p:cNvPr id="750595" name="Group 3"/>
            <p:cNvGrpSpPr>
              <a:grpSpLocks/>
            </p:cNvGrpSpPr>
            <p:nvPr/>
          </p:nvGrpSpPr>
          <p:grpSpPr bwMode="auto">
            <a:xfrm>
              <a:off x="0" y="460"/>
              <a:ext cx="5422" cy="3860"/>
              <a:chOff x="0" y="460"/>
              <a:chExt cx="5422" cy="3860"/>
            </a:xfrm>
          </p:grpSpPr>
          <p:pic>
            <p:nvPicPr>
              <p:cNvPr id="750596" name="Picture 4"/>
              <p:cNvPicPr>
                <a:picLocks noChangeAspect="1" noChangeArrowheads="1"/>
              </p:cNvPicPr>
              <p:nvPr/>
            </p:nvPicPr>
            <p:blipFill>
              <a:blip r:embed="rId2"/>
              <a:srcRect/>
              <a:stretch>
                <a:fillRect/>
              </a:stretch>
            </p:blipFill>
            <p:spPr bwMode="auto">
              <a:xfrm>
                <a:off x="0" y="460"/>
                <a:ext cx="5422" cy="3860"/>
              </a:xfrm>
              <a:prstGeom prst="rect">
                <a:avLst/>
              </a:prstGeom>
              <a:noFill/>
            </p:spPr>
          </p:pic>
          <p:sp>
            <p:nvSpPr>
              <p:cNvPr id="750597" name="Text Box 5"/>
              <p:cNvSpPr txBox="1">
                <a:spLocks noChangeArrowheads="1"/>
              </p:cNvSpPr>
              <p:nvPr/>
            </p:nvSpPr>
            <p:spPr bwMode="auto">
              <a:xfrm>
                <a:off x="117" y="1837"/>
                <a:ext cx="211" cy="154"/>
              </a:xfrm>
              <a:prstGeom prst="rect">
                <a:avLst/>
              </a:prstGeom>
              <a:noFill/>
              <a:ln w="9525">
                <a:noFill/>
                <a:miter lim="800000"/>
                <a:headEnd/>
                <a:tailEnd/>
              </a:ln>
              <a:effectLst/>
            </p:spPr>
            <p:txBody>
              <a:bodyPr lIns="0" tIns="0" rIns="0" bIns="0">
                <a:spAutoFit/>
              </a:bodyPr>
              <a:lstStyle/>
              <a:p>
                <a:pPr>
                  <a:spcBef>
                    <a:spcPct val="50000"/>
                  </a:spcBef>
                </a:pPr>
                <a:r>
                  <a:rPr lang="en-US" altLang="zh-CN" sz="1600">
                    <a:latin typeface="Times New Roman" pitchFamily="18" charset="0"/>
                  </a:rPr>
                  <a:t>A</a:t>
                </a:r>
                <a:r>
                  <a:rPr lang="en-US" altLang="zh-CN" sz="1600" baseline="-25000">
                    <a:latin typeface="Times New Roman" pitchFamily="18" charset="0"/>
                  </a:rPr>
                  <a:t>25</a:t>
                </a:r>
              </a:p>
            </p:txBody>
          </p:sp>
        </p:grpSp>
        <p:sp>
          <p:nvSpPr>
            <p:cNvPr id="750598" name="Line 6"/>
            <p:cNvSpPr>
              <a:spLocks noChangeShapeType="1"/>
            </p:cNvSpPr>
            <p:nvPr/>
          </p:nvSpPr>
          <p:spPr bwMode="auto">
            <a:xfrm>
              <a:off x="366" y="1947"/>
              <a:ext cx="4489" cy="0"/>
            </a:xfrm>
            <a:prstGeom prst="line">
              <a:avLst/>
            </a:prstGeom>
            <a:noFill/>
            <a:ln w="19050">
              <a:solidFill>
                <a:schemeClr val="tx1"/>
              </a:solidFill>
              <a:prstDash val="dash"/>
              <a:round/>
              <a:headEnd/>
              <a:tailEnd/>
            </a:ln>
            <a:effectLst/>
          </p:spPr>
          <p:txBody>
            <a:bodyPr/>
            <a:lstStyle/>
            <a:p>
              <a:endParaRPr lang="zh-CN" altLang="en-US"/>
            </a:p>
          </p:txBody>
        </p:sp>
      </p:grpSp>
      <p:sp>
        <p:nvSpPr>
          <p:cNvPr id="750599" name="Rectangle 7"/>
          <p:cNvSpPr>
            <a:spLocks noGrp="1" noChangeArrowheads="1"/>
          </p:cNvSpPr>
          <p:nvPr>
            <p:ph type="title"/>
          </p:nvPr>
        </p:nvSpPr>
        <p:spPr/>
        <p:txBody>
          <a:bodyPr/>
          <a:lstStyle/>
          <a:p>
            <a:pPr algn="l"/>
            <a:r>
              <a:rPr lang="zh-CN" altLang="en-US" smtClean="0"/>
              <a:t>    逻辑控制流</a:t>
            </a:r>
          </a:p>
        </p:txBody>
      </p:sp>
      <p:sp>
        <p:nvSpPr>
          <p:cNvPr id="750602" name="Text Box 10"/>
          <p:cNvSpPr txBox="1">
            <a:spLocks noChangeArrowheads="1"/>
          </p:cNvSpPr>
          <p:nvPr/>
        </p:nvSpPr>
        <p:spPr bwMode="auto">
          <a:xfrm>
            <a:off x="463550" y="6543675"/>
            <a:ext cx="306388"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t0</a:t>
            </a:r>
          </a:p>
        </p:txBody>
      </p:sp>
      <p:sp>
        <p:nvSpPr>
          <p:cNvPr id="750603" name="Text Box 11"/>
          <p:cNvSpPr txBox="1">
            <a:spLocks noChangeArrowheads="1"/>
          </p:cNvSpPr>
          <p:nvPr/>
        </p:nvSpPr>
        <p:spPr bwMode="auto">
          <a:xfrm>
            <a:off x="1557338" y="6540500"/>
            <a:ext cx="306387"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t1</a:t>
            </a:r>
          </a:p>
        </p:txBody>
      </p:sp>
      <p:sp>
        <p:nvSpPr>
          <p:cNvPr id="750604" name="Text Box 12"/>
          <p:cNvSpPr txBox="1">
            <a:spLocks noChangeArrowheads="1"/>
          </p:cNvSpPr>
          <p:nvPr/>
        </p:nvSpPr>
        <p:spPr bwMode="auto">
          <a:xfrm>
            <a:off x="2289175" y="6540500"/>
            <a:ext cx="306388"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t2</a:t>
            </a:r>
          </a:p>
        </p:txBody>
      </p:sp>
      <p:sp>
        <p:nvSpPr>
          <p:cNvPr id="750605" name="Text Box 13"/>
          <p:cNvSpPr txBox="1">
            <a:spLocks noChangeArrowheads="1"/>
          </p:cNvSpPr>
          <p:nvPr/>
        </p:nvSpPr>
        <p:spPr bwMode="auto">
          <a:xfrm>
            <a:off x="3005138" y="6554788"/>
            <a:ext cx="306387"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t3</a:t>
            </a:r>
          </a:p>
        </p:txBody>
      </p:sp>
      <p:sp>
        <p:nvSpPr>
          <p:cNvPr id="750606" name="Text Box 14"/>
          <p:cNvSpPr txBox="1">
            <a:spLocks noChangeArrowheads="1"/>
          </p:cNvSpPr>
          <p:nvPr/>
        </p:nvSpPr>
        <p:spPr bwMode="auto">
          <a:xfrm>
            <a:off x="4110038" y="6554788"/>
            <a:ext cx="306387"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t4</a:t>
            </a:r>
          </a:p>
        </p:txBody>
      </p:sp>
      <p:sp>
        <p:nvSpPr>
          <p:cNvPr id="750607" name="Text Box 15"/>
          <p:cNvSpPr txBox="1">
            <a:spLocks noChangeArrowheads="1"/>
          </p:cNvSpPr>
          <p:nvPr/>
        </p:nvSpPr>
        <p:spPr bwMode="auto">
          <a:xfrm>
            <a:off x="5156200" y="6554788"/>
            <a:ext cx="306388"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t5</a:t>
            </a:r>
          </a:p>
        </p:txBody>
      </p:sp>
      <p:sp>
        <p:nvSpPr>
          <p:cNvPr id="750608" name="Text Box 16"/>
          <p:cNvSpPr txBox="1">
            <a:spLocks noChangeArrowheads="1"/>
          </p:cNvSpPr>
          <p:nvPr/>
        </p:nvSpPr>
        <p:spPr bwMode="auto">
          <a:xfrm>
            <a:off x="5822950" y="6554788"/>
            <a:ext cx="306388"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t6</a:t>
            </a:r>
          </a:p>
        </p:txBody>
      </p:sp>
      <p:sp>
        <p:nvSpPr>
          <p:cNvPr id="750609" name="Text Box 17"/>
          <p:cNvSpPr txBox="1">
            <a:spLocks noChangeArrowheads="1"/>
          </p:cNvSpPr>
          <p:nvPr/>
        </p:nvSpPr>
        <p:spPr bwMode="auto">
          <a:xfrm>
            <a:off x="6815138" y="2570163"/>
            <a:ext cx="855662" cy="366712"/>
          </a:xfrm>
          <a:prstGeom prst="rect">
            <a:avLst/>
          </a:prstGeom>
          <a:noFill/>
          <a:ln w="9525">
            <a:noFill/>
            <a:miter lim="800000"/>
            <a:headEnd/>
            <a:tailEnd/>
          </a:ln>
          <a:effectLst/>
        </p:spPr>
        <p:txBody>
          <a:bodyPr>
            <a:spAutoFit/>
          </a:bodyPr>
          <a:lstStyle/>
          <a:p>
            <a:pPr>
              <a:spcBef>
                <a:spcPct val="50000"/>
              </a:spcBef>
            </a:pPr>
            <a:r>
              <a:rPr lang="en-US" altLang="zh-CN">
                <a:solidFill>
                  <a:srgbClr val="009242"/>
                </a:solidFill>
                <a:latin typeface="Arial Black" pitchFamily="34" charset="0"/>
              </a:rPr>
              <a:t>Word</a:t>
            </a:r>
          </a:p>
        </p:txBody>
      </p:sp>
      <p:sp>
        <p:nvSpPr>
          <p:cNvPr id="750610" name="Text Box 18"/>
          <p:cNvSpPr txBox="1">
            <a:spLocks noChangeArrowheads="1"/>
          </p:cNvSpPr>
          <p:nvPr/>
        </p:nvSpPr>
        <p:spPr bwMode="auto">
          <a:xfrm>
            <a:off x="7872413" y="4897438"/>
            <a:ext cx="855662" cy="366712"/>
          </a:xfrm>
          <a:prstGeom prst="rect">
            <a:avLst/>
          </a:prstGeom>
          <a:noFill/>
          <a:ln w="9525">
            <a:noFill/>
            <a:miter lim="800000"/>
            <a:headEnd/>
            <a:tailEnd/>
          </a:ln>
          <a:effectLst/>
        </p:spPr>
        <p:txBody>
          <a:bodyPr>
            <a:spAutoFit/>
          </a:bodyPr>
          <a:lstStyle/>
          <a:p>
            <a:pPr>
              <a:spcBef>
                <a:spcPct val="50000"/>
              </a:spcBef>
            </a:pPr>
            <a:r>
              <a:rPr lang="en-US" altLang="zh-CN">
                <a:solidFill>
                  <a:srgbClr val="009242"/>
                </a:solidFill>
                <a:latin typeface="Arial Black" pitchFamily="34" charset="0"/>
              </a:rPr>
              <a:t>Word</a:t>
            </a:r>
          </a:p>
        </p:txBody>
      </p:sp>
      <p:sp>
        <p:nvSpPr>
          <p:cNvPr id="750611" name="Text Box 19"/>
          <p:cNvSpPr txBox="1">
            <a:spLocks noChangeArrowheads="1"/>
          </p:cNvSpPr>
          <p:nvPr/>
        </p:nvSpPr>
        <p:spPr bwMode="auto">
          <a:xfrm>
            <a:off x="8288338" y="6134100"/>
            <a:ext cx="449262" cy="366713"/>
          </a:xfrm>
          <a:prstGeom prst="rect">
            <a:avLst/>
          </a:prstGeom>
          <a:noFill/>
          <a:ln w="9525">
            <a:noFill/>
            <a:miter lim="800000"/>
            <a:headEnd/>
            <a:tailEnd/>
          </a:ln>
          <a:effectLst/>
        </p:spPr>
        <p:txBody>
          <a:bodyPr>
            <a:spAutoFit/>
          </a:bodyPr>
          <a:lstStyle/>
          <a:p>
            <a:pPr>
              <a:spcBef>
                <a:spcPct val="50000"/>
              </a:spcBef>
            </a:pPr>
            <a:r>
              <a:rPr lang="en-US" altLang="zh-CN">
                <a:solidFill>
                  <a:srgbClr val="009242"/>
                </a:solidFill>
                <a:latin typeface="Arial Black" pitchFamily="34" charset="0"/>
              </a:rPr>
              <a:t>IE</a:t>
            </a:r>
          </a:p>
        </p:txBody>
      </p:sp>
      <p:sp>
        <p:nvSpPr>
          <p:cNvPr id="750612" name="Text Box 20"/>
          <p:cNvSpPr txBox="1">
            <a:spLocks noChangeArrowheads="1"/>
          </p:cNvSpPr>
          <p:nvPr/>
        </p:nvSpPr>
        <p:spPr bwMode="auto">
          <a:xfrm>
            <a:off x="6929438" y="6554788"/>
            <a:ext cx="306387"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t7</a:t>
            </a:r>
          </a:p>
        </p:txBody>
      </p:sp>
      <p:sp>
        <p:nvSpPr>
          <p:cNvPr id="750613" name="Text Box 21"/>
          <p:cNvSpPr txBox="1">
            <a:spLocks noChangeArrowheads="1"/>
          </p:cNvSpPr>
          <p:nvPr/>
        </p:nvSpPr>
        <p:spPr bwMode="auto">
          <a:xfrm>
            <a:off x="7656513" y="6540500"/>
            <a:ext cx="306387"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t8</a:t>
            </a:r>
          </a:p>
        </p:txBody>
      </p:sp>
      <p:sp>
        <p:nvSpPr>
          <p:cNvPr id="750619" name="Rectangle 27"/>
          <p:cNvSpPr>
            <a:spLocks noChangeArrowheads="1"/>
          </p:cNvSpPr>
          <p:nvPr/>
        </p:nvSpPr>
        <p:spPr bwMode="auto">
          <a:xfrm>
            <a:off x="6129338" y="1585913"/>
            <a:ext cx="2943225" cy="915987"/>
          </a:xfrm>
          <a:prstGeom prst="rect">
            <a:avLst/>
          </a:prstGeom>
          <a:solidFill>
            <a:schemeClr val="bg1"/>
          </a:solidFill>
          <a:ln w="9525">
            <a:noFill/>
            <a:miter lim="800000"/>
            <a:headEnd/>
            <a:tailEnd/>
          </a:ln>
          <a:effectLst/>
        </p:spPr>
        <p:txBody>
          <a:bodyPr lIns="0" rIns="0">
            <a:spAutoFit/>
          </a:bodyPr>
          <a:lstStyle/>
          <a:p>
            <a:pPr eaLnBrk="0" hangingPunct="0">
              <a:lnSpc>
                <a:spcPct val="95000"/>
              </a:lnSpc>
              <a:spcBef>
                <a:spcPct val="20000"/>
              </a:spcBef>
            </a:pPr>
            <a:r>
              <a:rPr lang="zh-CN" altLang="en-US" sz="1900" b="1" dirty="0">
                <a:solidFill>
                  <a:srgbClr val="0000FF"/>
                </a:solidFill>
                <a:latin typeface="微软雅黑" pitchFamily="34" charset="-122"/>
                <a:ea typeface="微软雅黑" pitchFamily="34" charset="-122"/>
              </a:rPr>
              <a:t>对于确定的数据集，某进程指令执行地址序列是确定的。称为进程的</a:t>
            </a:r>
            <a:r>
              <a:rPr lang="zh-CN" altLang="en-US" sz="1900" b="1" dirty="0">
                <a:solidFill>
                  <a:srgbClr val="FF0000"/>
                </a:solidFill>
                <a:latin typeface="微软雅黑" pitchFamily="34" charset="-122"/>
                <a:ea typeface="微软雅黑" pitchFamily="34" charset="-122"/>
              </a:rPr>
              <a:t>逻辑控制流</a:t>
            </a:r>
            <a:r>
              <a:rPr lang="zh-CN" altLang="en-US" sz="1900" b="1" dirty="0">
                <a:latin typeface="微软雅黑" pitchFamily="34" charset="-122"/>
                <a:ea typeface="微软雅黑" pitchFamily="34" charset="-122"/>
              </a:rPr>
              <a:t>。</a:t>
            </a:r>
            <a:r>
              <a:rPr lang="zh-CN" altLang="en-US" dirty="0">
                <a:latin typeface="微软雅黑" pitchFamily="34" charset="-122"/>
                <a:ea typeface="微软雅黑" pitchFamily="34" charset="-122"/>
              </a:rPr>
              <a:t> </a:t>
            </a:r>
          </a:p>
        </p:txBody>
      </p:sp>
      <p:sp>
        <p:nvSpPr>
          <p:cNvPr id="750620" name="Rectangle 28"/>
          <p:cNvSpPr>
            <a:spLocks noChangeArrowheads="1"/>
          </p:cNvSpPr>
          <p:nvPr/>
        </p:nvSpPr>
        <p:spPr bwMode="auto">
          <a:xfrm>
            <a:off x="6246813" y="100013"/>
            <a:ext cx="2701925" cy="1327150"/>
          </a:xfrm>
          <a:prstGeom prst="rect">
            <a:avLst/>
          </a:prstGeom>
          <a:solidFill>
            <a:schemeClr val="bg1"/>
          </a:solidFill>
          <a:ln w="9525">
            <a:noFill/>
            <a:miter lim="800000"/>
            <a:headEnd/>
            <a:tailEnd/>
          </a:ln>
          <a:effectLst/>
        </p:spPr>
        <p:txBody>
          <a:bodyPr lIns="0" tIns="0" rIns="0" bIns="0">
            <a:spAutoFit/>
          </a:bodyPr>
          <a:lstStyle/>
          <a:p>
            <a:pPr eaLnBrk="0" hangingPunct="0">
              <a:lnSpc>
                <a:spcPct val="115000"/>
              </a:lnSpc>
              <a:spcBef>
                <a:spcPct val="50000"/>
              </a:spcBef>
            </a:pPr>
            <a:r>
              <a:rPr lang="zh-CN" altLang="en-US" sz="1900" b="1">
                <a:ea typeface="微软雅黑" pitchFamily="34" charset="-122"/>
              </a:rPr>
              <a:t>对于</a:t>
            </a:r>
            <a:r>
              <a:rPr lang="zh-CN" altLang="en-US" sz="1900" b="1">
                <a:solidFill>
                  <a:srgbClr val="0000FF"/>
                </a:solidFill>
                <a:ea typeface="微软雅黑" pitchFamily="34" charset="-122"/>
              </a:rPr>
              <a:t>单处理器系统</a:t>
            </a:r>
            <a:r>
              <a:rPr lang="zh-CN" altLang="en-US" sz="1900" b="1">
                <a:ea typeface="微软雅黑" pitchFamily="34" charset="-122"/>
              </a:rPr>
              <a:t>，进程会</a:t>
            </a:r>
            <a:r>
              <a:rPr lang="zh-CN" altLang="en-US" sz="1900" b="1">
                <a:solidFill>
                  <a:srgbClr val="FF0000"/>
                </a:solidFill>
                <a:ea typeface="微软雅黑" pitchFamily="34" charset="-122"/>
              </a:rPr>
              <a:t>轮流</a:t>
            </a:r>
            <a:r>
              <a:rPr lang="zh-CN" altLang="en-US" sz="1900" b="1">
                <a:ea typeface="微软雅黑" pitchFamily="34" charset="-122"/>
              </a:rPr>
              <a:t>使用处理器，即处理器的</a:t>
            </a:r>
            <a:r>
              <a:rPr lang="zh-CN" altLang="en-US" sz="1900" b="1">
                <a:solidFill>
                  <a:srgbClr val="FF0000"/>
                </a:solidFill>
                <a:ea typeface="微软雅黑" pitchFamily="34" charset="-122"/>
              </a:rPr>
              <a:t>物理控制流</a:t>
            </a:r>
            <a:r>
              <a:rPr lang="zh-CN" altLang="en-US" sz="1900" b="1">
                <a:ea typeface="微软雅黑" pitchFamily="34" charset="-122"/>
              </a:rPr>
              <a:t>由多个逻辑控制流组成。</a:t>
            </a:r>
            <a:r>
              <a:rPr lang="zh-CN" altLang="en-US"/>
              <a:t> </a:t>
            </a:r>
          </a:p>
        </p:txBody>
      </p:sp>
      <p:sp>
        <p:nvSpPr>
          <p:cNvPr id="750621" name="Text Box 29"/>
          <p:cNvSpPr txBox="1">
            <a:spLocks noChangeArrowheads="1"/>
          </p:cNvSpPr>
          <p:nvPr/>
        </p:nvSpPr>
        <p:spPr bwMode="auto">
          <a:xfrm>
            <a:off x="768350" y="755650"/>
            <a:ext cx="4689475" cy="577850"/>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sz="1900" b="1">
                <a:solidFill>
                  <a:srgbClr val="FF0000"/>
                </a:solidFill>
                <a:latin typeface="微软雅黑" pitchFamily="34" charset="-122"/>
                <a:ea typeface="微软雅黑" pitchFamily="34" charset="-122"/>
              </a:rPr>
              <a:t>p1</a:t>
            </a:r>
            <a:r>
              <a:rPr lang="zh-CN" altLang="en-US" sz="1900" b="1">
                <a:solidFill>
                  <a:srgbClr val="FF0000"/>
                </a:solidFill>
                <a:latin typeface="微软雅黑" pitchFamily="34" charset="-122"/>
                <a:ea typeface="微软雅黑" pitchFamily="34" charset="-122"/>
              </a:rPr>
              <a:t>的逻辑控制流为</a:t>
            </a:r>
            <a:r>
              <a:rPr lang="en-US" altLang="zh-CN" sz="1900" b="1">
                <a:solidFill>
                  <a:srgbClr val="FF0000"/>
                </a:solidFill>
                <a:latin typeface="微软雅黑" pitchFamily="34" charset="-122"/>
                <a:ea typeface="微软雅黑" pitchFamily="34" charset="-122"/>
              </a:rPr>
              <a:t>A11</a:t>
            </a:r>
            <a:r>
              <a:rPr lang="en-US" altLang="zh-CN" sz="1900" b="1">
                <a:solidFill>
                  <a:srgbClr val="FF0000"/>
                </a:solidFill>
                <a:latin typeface="微软雅黑" pitchFamily="34" charset="-122"/>
                <a:ea typeface="微软雅黑" pitchFamily="34" charset="-122"/>
                <a:cs typeface="Arial" charset="0"/>
              </a:rPr>
              <a:t>~A13</a:t>
            </a:r>
            <a:r>
              <a:rPr lang="zh-CN" altLang="en-US" sz="1900" b="1">
                <a:solidFill>
                  <a:srgbClr val="FF0000"/>
                </a:solidFill>
                <a:latin typeface="微软雅黑" pitchFamily="34" charset="-122"/>
                <a:ea typeface="微软雅黑" pitchFamily="34" charset="-122"/>
                <a:cs typeface="Arial" charset="0"/>
              </a:rPr>
              <a:t>、</a:t>
            </a:r>
            <a:r>
              <a:rPr lang="en-US" altLang="zh-CN" sz="1900" b="1">
                <a:solidFill>
                  <a:srgbClr val="FF0000"/>
                </a:solidFill>
                <a:latin typeface="微软雅黑" pitchFamily="34" charset="-122"/>
                <a:ea typeface="微软雅黑" pitchFamily="34" charset="-122"/>
              </a:rPr>
              <a:t>A11~A14</a:t>
            </a:r>
            <a:r>
              <a:rPr lang="zh-CN" altLang="en-US" sz="1900" b="1">
                <a:solidFill>
                  <a:srgbClr val="FF0000"/>
                </a:solidFill>
                <a:latin typeface="微软雅黑" pitchFamily="34" charset="-122"/>
                <a:ea typeface="微软雅黑" pitchFamily="34" charset="-122"/>
              </a:rPr>
              <a:t>、 </a:t>
            </a:r>
            <a:r>
              <a:rPr lang="en-US" altLang="zh-CN" sz="1900" b="1">
                <a:solidFill>
                  <a:srgbClr val="FF0000"/>
                </a:solidFill>
                <a:latin typeface="微软雅黑" pitchFamily="34" charset="-122"/>
                <a:ea typeface="微软雅黑" pitchFamily="34" charset="-122"/>
              </a:rPr>
              <a:t>A15~A16</a:t>
            </a:r>
            <a:r>
              <a:rPr lang="zh-CN" altLang="en-US" sz="1900" b="1">
                <a:solidFill>
                  <a:srgbClr val="FF0000"/>
                </a:solidFill>
                <a:latin typeface="微软雅黑" pitchFamily="34" charset="-122"/>
                <a:ea typeface="微软雅黑" pitchFamily="34" charset="-122"/>
              </a:rPr>
              <a:t>。在</a:t>
            </a:r>
            <a:r>
              <a:rPr lang="en-US" altLang="zh-CN" sz="1900" b="1">
                <a:solidFill>
                  <a:srgbClr val="FF0000"/>
                </a:solidFill>
                <a:latin typeface="微软雅黑" pitchFamily="34" charset="-122"/>
                <a:ea typeface="微软雅黑" pitchFamily="34" charset="-122"/>
              </a:rPr>
              <a:t>A12</a:t>
            </a:r>
            <a:r>
              <a:rPr lang="zh-CN" altLang="en-US" sz="1900" b="1">
                <a:solidFill>
                  <a:srgbClr val="FF0000"/>
                </a:solidFill>
                <a:latin typeface="微软雅黑" pitchFamily="34" charset="-122"/>
                <a:ea typeface="微软雅黑" pitchFamily="34" charset="-122"/>
              </a:rPr>
              <a:t>处被打断一次！</a:t>
            </a:r>
          </a:p>
        </p:txBody>
      </p:sp>
      <p:sp>
        <p:nvSpPr>
          <p:cNvPr id="750622" name="Rectangle 30"/>
          <p:cNvSpPr>
            <a:spLocks noChangeArrowheads="1"/>
          </p:cNvSpPr>
          <p:nvPr/>
        </p:nvSpPr>
        <p:spPr bwMode="auto">
          <a:xfrm>
            <a:off x="914400" y="2687638"/>
            <a:ext cx="4605338" cy="577850"/>
          </a:xfrm>
          <a:prstGeom prst="rect">
            <a:avLst/>
          </a:prstGeom>
          <a:solidFill>
            <a:schemeClr val="bg1"/>
          </a:solidFill>
          <a:ln w="9525">
            <a:noFill/>
            <a:miter lim="800000"/>
            <a:headEnd/>
            <a:tailEnd/>
          </a:ln>
          <a:effectLst/>
        </p:spPr>
        <p:txBody>
          <a:bodyPr lIns="0" tIns="0" rIns="0" bIns="0" anchor="ctr">
            <a:spAutoFit/>
          </a:bodyPr>
          <a:lstStyle/>
          <a:p>
            <a:pPr eaLnBrk="0" hangingPunct="0"/>
            <a:r>
              <a:rPr lang="zh-CN" altLang="en-US" sz="1900" b="1">
                <a:solidFill>
                  <a:srgbClr val="0000FF"/>
                </a:solidFill>
                <a:ea typeface="微软雅黑" pitchFamily="34" charset="-122"/>
              </a:rPr>
              <a:t>逻辑控制流不会因被其他进程打断而改变，还能回到原被打断的</a:t>
            </a:r>
            <a:r>
              <a:rPr lang="zh-CN" altLang="en-US" sz="1900" b="1">
                <a:solidFill>
                  <a:srgbClr val="0000FF"/>
                </a:solidFill>
                <a:latin typeface="微软雅黑"/>
                <a:ea typeface="微软雅黑" pitchFamily="34" charset="-122"/>
              </a:rPr>
              <a:t>“</a:t>
            </a:r>
            <a:r>
              <a:rPr lang="zh-CN" altLang="en-US" sz="1900" b="1">
                <a:solidFill>
                  <a:srgbClr val="0000FF"/>
                </a:solidFill>
                <a:ea typeface="微软雅黑" pitchFamily="34" charset="-122"/>
              </a:rPr>
              <a:t>断点</a:t>
            </a:r>
            <a:r>
              <a:rPr lang="zh-CN" altLang="en-US" sz="1900" b="1">
                <a:solidFill>
                  <a:srgbClr val="0000FF"/>
                </a:solidFill>
                <a:latin typeface="微软雅黑"/>
                <a:ea typeface="微软雅黑" pitchFamily="34" charset="-122"/>
              </a:rPr>
              <a:t>”</a:t>
            </a:r>
            <a:r>
              <a:rPr lang="zh-CN" altLang="en-US" sz="1900" b="1">
                <a:solidFill>
                  <a:srgbClr val="0000FF"/>
                </a:solidFill>
                <a:ea typeface="微软雅黑" pitchFamily="34" charset="-122"/>
              </a:rPr>
              <a:t>处继续执行。</a:t>
            </a:r>
          </a:p>
        </p:txBody>
      </p:sp>
      <p:sp>
        <p:nvSpPr>
          <p:cNvPr id="750623" name="Text Box 31"/>
          <p:cNvSpPr txBox="1">
            <a:spLocks noChangeArrowheads="1"/>
          </p:cNvSpPr>
          <p:nvPr/>
        </p:nvSpPr>
        <p:spPr bwMode="auto">
          <a:xfrm>
            <a:off x="3811588" y="3862388"/>
            <a:ext cx="3833812" cy="577850"/>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zh-CN" altLang="en-US" sz="1900" b="1">
                <a:solidFill>
                  <a:srgbClr val="008000"/>
                </a:solidFill>
                <a:latin typeface="微软雅黑" pitchFamily="34" charset="-122"/>
                <a:ea typeface="微软雅黑" pitchFamily="34" charset="-122"/>
              </a:rPr>
              <a:t>进程</a:t>
            </a:r>
            <a:r>
              <a:rPr lang="en-US" altLang="zh-CN" sz="1900" b="1">
                <a:solidFill>
                  <a:srgbClr val="008000"/>
                </a:solidFill>
                <a:latin typeface="微软雅黑" pitchFamily="34" charset="-122"/>
                <a:ea typeface="微软雅黑" pitchFamily="34" charset="-122"/>
              </a:rPr>
              <a:t>p2</a:t>
            </a:r>
            <a:r>
              <a:rPr lang="zh-CN" altLang="en-US" sz="1900" b="1">
                <a:solidFill>
                  <a:srgbClr val="008000"/>
                </a:solidFill>
                <a:latin typeface="微软雅黑" pitchFamily="34" charset="-122"/>
                <a:ea typeface="微软雅黑" pitchFamily="34" charset="-122"/>
              </a:rPr>
              <a:t>的逻辑控制流为</a:t>
            </a:r>
            <a:r>
              <a:rPr lang="en-US" altLang="zh-CN" sz="1900" b="1">
                <a:solidFill>
                  <a:srgbClr val="008000"/>
                </a:solidFill>
                <a:latin typeface="微软雅黑" pitchFamily="34" charset="-122"/>
                <a:ea typeface="微软雅黑" pitchFamily="34" charset="-122"/>
              </a:rPr>
              <a:t>A21</a:t>
            </a:r>
            <a:r>
              <a:rPr lang="en-US" altLang="zh-CN" sz="1900" b="1">
                <a:solidFill>
                  <a:srgbClr val="008000"/>
                </a:solidFill>
                <a:latin typeface="微软雅黑" pitchFamily="34" charset="-122"/>
                <a:ea typeface="微软雅黑" pitchFamily="34" charset="-122"/>
                <a:cs typeface="Arial" charset="0"/>
              </a:rPr>
              <a:t>~A22</a:t>
            </a:r>
            <a:r>
              <a:rPr lang="zh-CN" altLang="en-US" sz="1900" b="1">
                <a:solidFill>
                  <a:srgbClr val="008000"/>
                </a:solidFill>
                <a:latin typeface="微软雅黑" pitchFamily="34" charset="-122"/>
                <a:ea typeface="微软雅黑" pitchFamily="34" charset="-122"/>
                <a:cs typeface="Arial" charset="0"/>
              </a:rPr>
              <a:t>、</a:t>
            </a:r>
            <a:r>
              <a:rPr lang="en-US" altLang="zh-CN" sz="1900" b="1">
                <a:solidFill>
                  <a:srgbClr val="008000"/>
                </a:solidFill>
                <a:latin typeface="微软雅黑" pitchFamily="34" charset="-122"/>
                <a:ea typeface="微软雅黑" pitchFamily="34" charset="-122"/>
              </a:rPr>
              <a:t>A23~A25</a:t>
            </a:r>
            <a:r>
              <a:rPr lang="zh-CN" altLang="en-US" sz="1900" b="1">
                <a:solidFill>
                  <a:srgbClr val="008000"/>
                </a:solidFill>
                <a:latin typeface="微软雅黑" pitchFamily="34" charset="-122"/>
                <a:ea typeface="微软雅黑" pitchFamily="34" charset="-122"/>
              </a:rPr>
              <a:t>。在</a:t>
            </a:r>
            <a:r>
              <a:rPr lang="en-US" altLang="zh-CN" sz="1900" b="1">
                <a:solidFill>
                  <a:srgbClr val="008000"/>
                </a:solidFill>
                <a:latin typeface="微软雅黑" pitchFamily="34" charset="-122"/>
                <a:ea typeface="微软雅黑" pitchFamily="34" charset="-122"/>
              </a:rPr>
              <a:t>A24</a:t>
            </a:r>
            <a:r>
              <a:rPr lang="zh-CN" altLang="en-US" sz="1900" b="1">
                <a:solidFill>
                  <a:srgbClr val="008000"/>
                </a:solidFill>
                <a:latin typeface="微软雅黑" pitchFamily="34" charset="-122"/>
                <a:ea typeface="微软雅黑" pitchFamily="34" charset="-122"/>
              </a:rPr>
              <a:t>处被打断一次！</a:t>
            </a:r>
          </a:p>
        </p:txBody>
      </p:sp>
      <p:sp>
        <p:nvSpPr>
          <p:cNvPr id="750624" name="Text Box 32"/>
          <p:cNvSpPr txBox="1">
            <a:spLocks noChangeArrowheads="1"/>
          </p:cNvSpPr>
          <p:nvPr/>
        </p:nvSpPr>
        <p:spPr bwMode="auto">
          <a:xfrm>
            <a:off x="7240588" y="5481638"/>
            <a:ext cx="1350962" cy="288925"/>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sz="1900" b="1">
                <a:solidFill>
                  <a:schemeClr val="accent2"/>
                </a:solidFill>
                <a:latin typeface="微软雅黑" pitchFamily="34" charset="-122"/>
                <a:ea typeface="微软雅黑" pitchFamily="34" charset="-122"/>
              </a:rPr>
              <a:t>P3</a:t>
            </a:r>
            <a:r>
              <a:rPr lang="zh-CN" altLang="en-US" sz="1900" b="1">
                <a:solidFill>
                  <a:schemeClr val="accent2"/>
                </a:solidFill>
                <a:latin typeface="微软雅黑" pitchFamily="34" charset="-122"/>
                <a:ea typeface="微软雅黑" pitchFamily="34" charset="-122"/>
              </a:rPr>
              <a:t>未被打断</a:t>
            </a:r>
          </a:p>
        </p:txBody>
      </p:sp>
      <p:sp>
        <p:nvSpPr>
          <p:cNvPr id="750625" name="Rectangle 33"/>
          <p:cNvSpPr>
            <a:spLocks noChangeArrowheads="1"/>
          </p:cNvSpPr>
          <p:nvPr/>
        </p:nvSpPr>
        <p:spPr bwMode="auto">
          <a:xfrm>
            <a:off x="973138" y="5172075"/>
            <a:ext cx="4186237" cy="1155700"/>
          </a:xfrm>
          <a:prstGeom prst="rect">
            <a:avLst/>
          </a:prstGeom>
          <a:solidFill>
            <a:schemeClr val="bg1"/>
          </a:solidFill>
          <a:ln w="9525">
            <a:noFill/>
            <a:miter lim="800000"/>
            <a:headEnd/>
            <a:tailEnd/>
          </a:ln>
          <a:effectLst/>
        </p:spPr>
        <p:txBody>
          <a:bodyPr lIns="0" tIns="0" rIns="0" bIns="0" anchor="ctr">
            <a:spAutoFit/>
          </a:bodyPr>
          <a:lstStyle/>
          <a:p>
            <a:pPr eaLnBrk="0" hangingPunct="0"/>
            <a:r>
              <a:rPr lang="zh-CN" altLang="en-US" sz="1900" b="1">
                <a:latin typeface="微软雅黑" pitchFamily="34" charset="-122"/>
                <a:ea typeface="微软雅黑" pitchFamily="34" charset="-122"/>
              </a:rPr>
              <a:t>不同进程的逻辑控制流在时间上交错或重叠的情况称为</a:t>
            </a:r>
            <a:r>
              <a:rPr lang="zh-CN" altLang="en-US" sz="1900" b="1">
                <a:solidFill>
                  <a:srgbClr val="0000FF"/>
                </a:solidFill>
                <a:latin typeface="微软雅黑" pitchFamily="34" charset="-122"/>
                <a:ea typeface="微软雅黑" pitchFamily="34" charset="-122"/>
              </a:rPr>
              <a:t>并发（</a:t>
            </a:r>
            <a:r>
              <a:rPr lang="en-US" altLang="zh-CN" sz="1900" b="1">
                <a:solidFill>
                  <a:srgbClr val="0000FF"/>
                </a:solidFill>
                <a:latin typeface="微软雅黑" pitchFamily="34" charset="-122"/>
                <a:ea typeface="微软雅黑" pitchFamily="34" charset="-122"/>
              </a:rPr>
              <a:t>concurrency</a:t>
            </a:r>
            <a:r>
              <a:rPr lang="zh-CN" altLang="en-US" sz="1900" b="1">
                <a:solidFill>
                  <a:srgbClr val="0000FF"/>
                </a:solidFill>
                <a:latin typeface="微软雅黑" pitchFamily="34" charset="-122"/>
                <a:ea typeface="微软雅黑" pitchFamily="34" charset="-122"/>
              </a:rPr>
              <a:t>）</a:t>
            </a:r>
            <a:endParaRPr lang="zh-CN" altLang="en-US" sz="1900" b="1">
              <a:solidFill>
                <a:srgbClr val="FF0000"/>
              </a:solidFill>
              <a:latin typeface="微软雅黑" pitchFamily="34" charset="-122"/>
              <a:ea typeface="微软雅黑" pitchFamily="34" charset="-122"/>
            </a:endParaRPr>
          </a:p>
          <a:p>
            <a:pPr eaLnBrk="0" hangingPunct="0"/>
            <a:r>
              <a:rPr lang="en-US" altLang="zh-CN" sz="1900" b="1">
                <a:solidFill>
                  <a:srgbClr val="FF0000"/>
                </a:solidFill>
                <a:latin typeface="微软雅黑" pitchFamily="34" charset="-122"/>
                <a:ea typeface="微软雅黑" pitchFamily="34" charset="-122"/>
              </a:rPr>
              <a:t>P1</a:t>
            </a:r>
            <a:r>
              <a:rPr lang="zh-CN" altLang="en-US" sz="1900" b="1">
                <a:solidFill>
                  <a:srgbClr val="FF0000"/>
                </a:solidFill>
                <a:latin typeface="微软雅黑" pitchFamily="34" charset="-122"/>
                <a:ea typeface="微软雅黑" pitchFamily="34" charset="-122"/>
              </a:rPr>
              <a:t>和</a:t>
            </a:r>
            <a:r>
              <a:rPr lang="en-US" altLang="zh-CN" sz="1900" b="1">
                <a:solidFill>
                  <a:srgbClr val="FF0000"/>
                </a:solidFill>
                <a:latin typeface="微软雅黑" pitchFamily="34" charset="-122"/>
                <a:ea typeface="微软雅黑" pitchFamily="34" charset="-122"/>
              </a:rPr>
              <a:t>P2</a:t>
            </a:r>
            <a:r>
              <a:rPr lang="zh-CN" altLang="en-US" sz="1900" b="1">
                <a:solidFill>
                  <a:srgbClr val="FF0000"/>
                </a:solidFill>
                <a:latin typeface="微软雅黑" pitchFamily="34" charset="-122"/>
                <a:ea typeface="微软雅黑" pitchFamily="34" charset="-122"/>
              </a:rPr>
              <a:t>、</a:t>
            </a:r>
            <a:r>
              <a:rPr lang="en-US" altLang="zh-CN" sz="1900" b="1">
                <a:solidFill>
                  <a:srgbClr val="FF0000"/>
                </a:solidFill>
                <a:latin typeface="微软雅黑" pitchFamily="34" charset="-122"/>
                <a:ea typeface="微软雅黑" pitchFamily="34" charset="-122"/>
              </a:rPr>
              <a:t>P2</a:t>
            </a:r>
            <a:r>
              <a:rPr lang="zh-CN" altLang="en-US" sz="1900" b="1">
                <a:solidFill>
                  <a:srgbClr val="FF0000"/>
                </a:solidFill>
                <a:latin typeface="微软雅黑" pitchFamily="34" charset="-122"/>
                <a:ea typeface="微软雅黑" pitchFamily="34" charset="-122"/>
              </a:rPr>
              <a:t>和</a:t>
            </a:r>
            <a:r>
              <a:rPr lang="en-US" altLang="zh-CN" sz="1900" b="1">
                <a:solidFill>
                  <a:srgbClr val="FF0000"/>
                </a:solidFill>
                <a:latin typeface="微软雅黑" pitchFamily="34" charset="-122"/>
                <a:ea typeface="微软雅黑" pitchFamily="34" charset="-122"/>
              </a:rPr>
              <a:t>P3</a:t>
            </a:r>
            <a:r>
              <a:rPr lang="zh-CN" altLang="en-US" sz="1900" b="1">
                <a:solidFill>
                  <a:srgbClr val="FF0000"/>
                </a:solidFill>
                <a:latin typeface="微软雅黑" pitchFamily="34" charset="-122"/>
                <a:ea typeface="微软雅黑" pitchFamily="34" charset="-122"/>
              </a:rPr>
              <a:t>是并发执行；</a:t>
            </a:r>
          </a:p>
          <a:p>
            <a:pPr eaLnBrk="0" hangingPunct="0"/>
            <a:r>
              <a:rPr lang="en-US" altLang="zh-CN" sz="1900" b="1">
                <a:solidFill>
                  <a:srgbClr val="FF0000"/>
                </a:solidFill>
                <a:latin typeface="微软雅黑" pitchFamily="34" charset="-122"/>
                <a:ea typeface="微软雅黑" pitchFamily="34" charset="-122"/>
              </a:rPr>
              <a:t>P1</a:t>
            </a:r>
            <a:r>
              <a:rPr lang="zh-CN" altLang="en-US" sz="1900" b="1">
                <a:solidFill>
                  <a:srgbClr val="FF0000"/>
                </a:solidFill>
                <a:latin typeface="微软雅黑" pitchFamily="34" charset="-122"/>
                <a:ea typeface="微软雅黑" pitchFamily="34" charset="-122"/>
              </a:rPr>
              <a:t>和</a:t>
            </a:r>
            <a:r>
              <a:rPr lang="en-US" altLang="zh-CN" sz="1900" b="1">
                <a:solidFill>
                  <a:srgbClr val="FF0000"/>
                </a:solidFill>
                <a:latin typeface="微软雅黑" pitchFamily="34" charset="-122"/>
                <a:ea typeface="微软雅黑" pitchFamily="34" charset="-122"/>
              </a:rPr>
              <a:t>P3</a:t>
            </a:r>
            <a:r>
              <a:rPr lang="zh-CN" altLang="en-US" sz="1900" b="1">
                <a:solidFill>
                  <a:srgbClr val="FF0000"/>
                </a:solidFill>
                <a:latin typeface="微软雅黑" pitchFamily="34" charset="-122"/>
                <a:ea typeface="微软雅黑" pitchFamily="34" charset="-122"/>
              </a:rPr>
              <a:t>不是并发执行！</a:t>
            </a:r>
            <a:endParaRPr lang="zh-CN" altLang="en-US" sz="19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0619"/>
                                        </p:tgtEl>
                                        <p:attrNameLst>
                                          <p:attrName>style.visibility</p:attrName>
                                        </p:attrNameLst>
                                      </p:cBhvr>
                                      <p:to>
                                        <p:strVal val="visible"/>
                                      </p:to>
                                    </p:set>
                                    <p:animEffect transition="in" filter="blinds(horizontal)">
                                      <p:cBhvr>
                                        <p:cTn id="7" dur="500"/>
                                        <p:tgtEl>
                                          <p:spTgt spid="7506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0620"/>
                                        </p:tgtEl>
                                        <p:attrNameLst>
                                          <p:attrName>style.visibility</p:attrName>
                                        </p:attrNameLst>
                                      </p:cBhvr>
                                      <p:to>
                                        <p:strVal val="visible"/>
                                      </p:to>
                                    </p:set>
                                    <p:animEffect transition="in" filter="blinds(horizontal)">
                                      <p:cBhvr>
                                        <p:cTn id="12" dur="500"/>
                                        <p:tgtEl>
                                          <p:spTgt spid="7506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0594"/>
                                        </p:tgtEl>
                                        <p:attrNameLst>
                                          <p:attrName>style.visibility</p:attrName>
                                        </p:attrNameLst>
                                      </p:cBhvr>
                                      <p:to>
                                        <p:strVal val="visible"/>
                                      </p:to>
                                    </p:set>
                                    <p:animEffect transition="in" filter="blinds(horizontal)">
                                      <p:cBhvr>
                                        <p:cTn id="17" dur="500"/>
                                        <p:tgtEl>
                                          <p:spTgt spid="7505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0609"/>
                                        </p:tgtEl>
                                        <p:attrNameLst>
                                          <p:attrName>style.visibility</p:attrName>
                                        </p:attrNameLst>
                                      </p:cBhvr>
                                      <p:to>
                                        <p:strVal val="visible"/>
                                      </p:to>
                                    </p:set>
                                    <p:animEffect transition="in" filter="blinds(horizontal)">
                                      <p:cBhvr>
                                        <p:cTn id="22" dur="500"/>
                                        <p:tgtEl>
                                          <p:spTgt spid="7506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0610"/>
                                        </p:tgtEl>
                                        <p:attrNameLst>
                                          <p:attrName>style.visibility</p:attrName>
                                        </p:attrNameLst>
                                      </p:cBhvr>
                                      <p:to>
                                        <p:strVal val="visible"/>
                                      </p:to>
                                    </p:set>
                                    <p:animEffect transition="in" filter="blinds(horizontal)">
                                      <p:cBhvr>
                                        <p:cTn id="27" dur="500"/>
                                        <p:tgtEl>
                                          <p:spTgt spid="7506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0611"/>
                                        </p:tgtEl>
                                        <p:attrNameLst>
                                          <p:attrName>style.visibility</p:attrName>
                                        </p:attrNameLst>
                                      </p:cBhvr>
                                      <p:to>
                                        <p:strVal val="visible"/>
                                      </p:to>
                                    </p:set>
                                    <p:animEffect transition="in" filter="blinds(horizontal)">
                                      <p:cBhvr>
                                        <p:cTn id="32" dur="500"/>
                                        <p:tgtEl>
                                          <p:spTgt spid="7506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0602"/>
                                        </p:tgtEl>
                                        <p:attrNameLst>
                                          <p:attrName>style.visibility</p:attrName>
                                        </p:attrNameLst>
                                      </p:cBhvr>
                                      <p:to>
                                        <p:strVal val="visible"/>
                                      </p:to>
                                    </p:set>
                                    <p:animEffect transition="in" filter="blinds(horizontal)">
                                      <p:cBhvr>
                                        <p:cTn id="37" dur="500"/>
                                        <p:tgtEl>
                                          <p:spTgt spid="7506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0603"/>
                                        </p:tgtEl>
                                        <p:attrNameLst>
                                          <p:attrName>style.visibility</p:attrName>
                                        </p:attrNameLst>
                                      </p:cBhvr>
                                      <p:to>
                                        <p:strVal val="visible"/>
                                      </p:to>
                                    </p:set>
                                    <p:animEffect transition="in" filter="blinds(horizontal)">
                                      <p:cBhvr>
                                        <p:cTn id="42" dur="500"/>
                                        <p:tgtEl>
                                          <p:spTgt spid="75060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0604"/>
                                        </p:tgtEl>
                                        <p:attrNameLst>
                                          <p:attrName>style.visibility</p:attrName>
                                        </p:attrNameLst>
                                      </p:cBhvr>
                                      <p:to>
                                        <p:strVal val="visible"/>
                                      </p:to>
                                    </p:set>
                                    <p:animEffect transition="in" filter="blinds(horizontal)">
                                      <p:cBhvr>
                                        <p:cTn id="47" dur="500"/>
                                        <p:tgtEl>
                                          <p:spTgt spid="75060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0605"/>
                                        </p:tgtEl>
                                        <p:attrNameLst>
                                          <p:attrName>style.visibility</p:attrName>
                                        </p:attrNameLst>
                                      </p:cBhvr>
                                      <p:to>
                                        <p:strVal val="visible"/>
                                      </p:to>
                                    </p:set>
                                    <p:animEffect transition="in" filter="blinds(horizontal)">
                                      <p:cBhvr>
                                        <p:cTn id="52" dur="500"/>
                                        <p:tgtEl>
                                          <p:spTgt spid="75060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Effect transition="in" filter="blinds(horizontal)">
                                      <p:cBhvr>
                                        <p:cTn id="57" dur="500"/>
                                        <p:tgtEl>
                                          <p:spTgt spid="75060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50607"/>
                                        </p:tgtEl>
                                        <p:attrNameLst>
                                          <p:attrName>style.visibility</p:attrName>
                                        </p:attrNameLst>
                                      </p:cBhvr>
                                      <p:to>
                                        <p:strVal val="visible"/>
                                      </p:to>
                                    </p:set>
                                    <p:animEffect transition="in" filter="blinds(horizontal)">
                                      <p:cBhvr>
                                        <p:cTn id="62" dur="500"/>
                                        <p:tgtEl>
                                          <p:spTgt spid="75060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50608"/>
                                        </p:tgtEl>
                                        <p:attrNameLst>
                                          <p:attrName>style.visibility</p:attrName>
                                        </p:attrNameLst>
                                      </p:cBhvr>
                                      <p:to>
                                        <p:strVal val="visible"/>
                                      </p:to>
                                    </p:set>
                                    <p:animEffect transition="in" filter="blinds(horizontal)">
                                      <p:cBhvr>
                                        <p:cTn id="67" dur="500"/>
                                        <p:tgtEl>
                                          <p:spTgt spid="75060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50612"/>
                                        </p:tgtEl>
                                        <p:attrNameLst>
                                          <p:attrName>style.visibility</p:attrName>
                                        </p:attrNameLst>
                                      </p:cBhvr>
                                      <p:to>
                                        <p:strVal val="visible"/>
                                      </p:to>
                                    </p:set>
                                    <p:animEffect transition="in" filter="blinds(horizontal)">
                                      <p:cBhvr>
                                        <p:cTn id="72" dur="500"/>
                                        <p:tgtEl>
                                          <p:spTgt spid="75061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50613"/>
                                        </p:tgtEl>
                                        <p:attrNameLst>
                                          <p:attrName>style.visibility</p:attrName>
                                        </p:attrNameLst>
                                      </p:cBhvr>
                                      <p:to>
                                        <p:strVal val="visible"/>
                                      </p:to>
                                    </p:set>
                                    <p:animEffect transition="in" filter="blinds(horizontal)">
                                      <p:cBhvr>
                                        <p:cTn id="77" dur="500"/>
                                        <p:tgtEl>
                                          <p:spTgt spid="75061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50621"/>
                                        </p:tgtEl>
                                        <p:attrNameLst>
                                          <p:attrName>style.visibility</p:attrName>
                                        </p:attrNameLst>
                                      </p:cBhvr>
                                      <p:to>
                                        <p:strVal val="visible"/>
                                      </p:to>
                                    </p:set>
                                    <p:animEffect transition="in" filter="blinds(horizontal)">
                                      <p:cBhvr>
                                        <p:cTn id="82" dur="500"/>
                                        <p:tgtEl>
                                          <p:spTgt spid="75062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50623"/>
                                        </p:tgtEl>
                                        <p:attrNameLst>
                                          <p:attrName>style.visibility</p:attrName>
                                        </p:attrNameLst>
                                      </p:cBhvr>
                                      <p:to>
                                        <p:strVal val="visible"/>
                                      </p:to>
                                    </p:set>
                                    <p:animEffect transition="in" filter="blinds(horizontal)">
                                      <p:cBhvr>
                                        <p:cTn id="87" dur="500"/>
                                        <p:tgtEl>
                                          <p:spTgt spid="75062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50622"/>
                                        </p:tgtEl>
                                        <p:attrNameLst>
                                          <p:attrName>style.visibility</p:attrName>
                                        </p:attrNameLst>
                                      </p:cBhvr>
                                      <p:to>
                                        <p:strVal val="visible"/>
                                      </p:to>
                                    </p:set>
                                    <p:animEffect transition="in" filter="blinds(horizontal)">
                                      <p:cBhvr>
                                        <p:cTn id="92" dur="500"/>
                                        <p:tgtEl>
                                          <p:spTgt spid="75062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50624"/>
                                        </p:tgtEl>
                                        <p:attrNameLst>
                                          <p:attrName>style.visibility</p:attrName>
                                        </p:attrNameLst>
                                      </p:cBhvr>
                                      <p:to>
                                        <p:strVal val="visible"/>
                                      </p:to>
                                    </p:set>
                                    <p:animEffect transition="in" filter="blinds(horizontal)">
                                      <p:cBhvr>
                                        <p:cTn id="97" dur="500"/>
                                        <p:tgtEl>
                                          <p:spTgt spid="75062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50625"/>
                                        </p:tgtEl>
                                        <p:attrNameLst>
                                          <p:attrName>style.visibility</p:attrName>
                                        </p:attrNameLst>
                                      </p:cBhvr>
                                      <p:to>
                                        <p:strVal val="visible"/>
                                      </p:to>
                                    </p:set>
                                    <p:animEffect transition="in" filter="blinds(horizontal)">
                                      <p:cBhvr>
                                        <p:cTn id="102" dur="500"/>
                                        <p:tgtEl>
                                          <p:spTgt spid="750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2" grpId="0" animBg="1"/>
      <p:bldP spid="750603" grpId="0" animBg="1"/>
      <p:bldP spid="750604" grpId="0" animBg="1"/>
      <p:bldP spid="750605" grpId="0" animBg="1"/>
      <p:bldP spid="750606" grpId="0" animBg="1"/>
      <p:bldP spid="750607" grpId="0" animBg="1"/>
      <p:bldP spid="750608" grpId="0" animBg="1"/>
      <p:bldP spid="750609" grpId="0"/>
      <p:bldP spid="750610" grpId="0"/>
      <p:bldP spid="750611" grpId="0"/>
      <p:bldP spid="750612" grpId="0" animBg="1"/>
      <p:bldP spid="750613" grpId="0" animBg="1"/>
      <p:bldP spid="750619" grpId="0" animBg="1"/>
      <p:bldP spid="750620" grpId="0" animBg="1"/>
      <p:bldP spid="750621" grpId="0" animBg="1"/>
      <p:bldP spid="750622" grpId="0" animBg="1"/>
      <p:bldP spid="750623" grpId="0" animBg="1"/>
      <p:bldP spid="750624" grpId="0" animBg="1"/>
      <p:bldP spid="7506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idx="4294967295"/>
          </p:nvPr>
        </p:nvSpPr>
        <p:spPr>
          <a:xfrm>
            <a:off x="750888" y="114300"/>
            <a:ext cx="6997700" cy="528638"/>
          </a:xfrm>
        </p:spPr>
        <p:txBody>
          <a:bodyPr/>
          <a:lstStyle/>
          <a:p>
            <a:pPr eaLnBrk="1" hangingPunct="1"/>
            <a:r>
              <a:rPr lang="en-US" altLang="zh-CN" smtClean="0"/>
              <a:t>     </a:t>
            </a:r>
            <a:r>
              <a:rPr lang="en-US" altLang="zh-CN" smtClean="0">
                <a:latin typeface="黑体"/>
              </a:rPr>
              <a:t>“</a:t>
            </a:r>
            <a:r>
              <a:rPr lang="zh-CN" altLang="en-US" smtClean="0"/>
              <a:t>进程</a:t>
            </a:r>
            <a:r>
              <a:rPr lang="en-US" altLang="zh-CN" smtClean="0">
                <a:latin typeface="黑体"/>
              </a:rPr>
              <a:t>”</a:t>
            </a:r>
            <a:r>
              <a:rPr lang="en-US" altLang="zh-CN" smtClean="0"/>
              <a:t>  </a:t>
            </a:r>
            <a:r>
              <a:rPr lang="zh-CN" altLang="en-US" smtClean="0"/>
              <a:t>与</a:t>
            </a:r>
            <a:r>
              <a:rPr lang="zh-CN" altLang="en-US" smtClean="0">
                <a:latin typeface="黑体"/>
              </a:rPr>
              <a:t>“</a:t>
            </a:r>
            <a:r>
              <a:rPr lang="zh-CN" altLang="en-US" smtClean="0"/>
              <a:t>上下文切换</a:t>
            </a:r>
            <a:r>
              <a:rPr lang="zh-CN" altLang="en-US" smtClean="0">
                <a:latin typeface="黑体"/>
              </a:rPr>
              <a:t>”</a:t>
            </a:r>
            <a:endParaRPr lang="zh-CN" altLang="en-US" smtClean="0"/>
          </a:p>
        </p:txBody>
      </p:sp>
      <p:sp>
        <p:nvSpPr>
          <p:cNvPr id="722947" name="Rectangle 41"/>
          <p:cNvSpPr>
            <a:spLocks noChangeArrowheads="1"/>
          </p:cNvSpPr>
          <p:nvPr/>
        </p:nvSpPr>
        <p:spPr bwMode="auto">
          <a:xfrm>
            <a:off x="387350" y="1666875"/>
            <a:ext cx="2455863" cy="1096963"/>
          </a:xfrm>
          <a:prstGeom prst="rect">
            <a:avLst/>
          </a:prstGeom>
          <a:solidFill>
            <a:schemeClr val="bg1"/>
          </a:solidFill>
          <a:ln w="9525">
            <a:noFill/>
            <a:miter lim="800000"/>
            <a:headEnd/>
            <a:tailEnd/>
          </a:ln>
        </p:spPr>
        <p:txBody>
          <a:bodyPr>
            <a:spAutoFit/>
          </a:bodyPr>
          <a:lstStyle/>
          <a:p>
            <a:r>
              <a:rPr kumimoji="1" lang="en-US" altLang="zh-CN" sz="2200" b="1">
                <a:solidFill>
                  <a:srgbClr val="ED1611"/>
                </a:solidFill>
                <a:latin typeface="微软雅黑" pitchFamily="34" charset="-122"/>
                <a:ea typeface="微软雅黑" pitchFamily="34" charset="-122"/>
                <a:cs typeface="Arial" charset="0"/>
              </a:rPr>
              <a:t>Unix&gt;./hello</a:t>
            </a:r>
          </a:p>
          <a:p>
            <a:r>
              <a:rPr kumimoji="1" lang="en-US" altLang="zh-CN" sz="2200" b="1">
                <a:solidFill>
                  <a:srgbClr val="008000"/>
                </a:solidFill>
                <a:latin typeface="微软雅黑" pitchFamily="34" charset="-122"/>
                <a:ea typeface="微软雅黑" pitchFamily="34" charset="-122"/>
                <a:cs typeface="Arial" charset="0"/>
              </a:rPr>
              <a:t>hello, world</a:t>
            </a:r>
          </a:p>
          <a:p>
            <a:r>
              <a:rPr kumimoji="1" lang="en-US" altLang="zh-CN" sz="2200" b="1">
                <a:solidFill>
                  <a:srgbClr val="666699"/>
                </a:solidFill>
                <a:latin typeface="微软雅黑" pitchFamily="34" charset="-122"/>
                <a:ea typeface="微软雅黑" pitchFamily="34" charset="-122"/>
                <a:cs typeface="Arial" charset="0"/>
              </a:rPr>
              <a:t>Unix&gt;</a:t>
            </a:r>
          </a:p>
        </p:txBody>
      </p:sp>
      <p:sp>
        <p:nvSpPr>
          <p:cNvPr id="66" name="TextBox 65"/>
          <p:cNvSpPr txBox="1">
            <a:spLocks noChangeArrowheads="1"/>
          </p:cNvSpPr>
          <p:nvPr/>
        </p:nvSpPr>
        <p:spPr bwMode="auto">
          <a:xfrm>
            <a:off x="100013" y="2806700"/>
            <a:ext cx="3884612" cy="2657475"/>
          </a:xfrm>
          <a:prstGeom prst="rect">
            <a:avLst/>
          </a:prstGeom>
          <a:noFill/>
          <a:ln w="9525">
            <a:noFill/>
            <a:miter lim="800000"/>
            <a:headEnd/>
            <a:tailEnd/>
          </a:ln>
        </p:spPr>
        <p:txBody>
          <a:bodyPr>
            <a:spAutoFit/>
          </a:bodyPr>
          <a:lstStyle/>
          <a:p>
            <a:pPr>
              <a:spcBef>
                <a:spcPct val="50000"/>
              </a:spcBef>
            </a:pPr>
            <a:r>
              <a:rPr kumimoji="1" lang="en-US" altLang="zh-CN" sz="2100" b="1" dirty="0">
                <a:solidFill>
                  <a:srgbClr val="0000FF"/>
                </a:solidFill>
                <a:latin typeface="微软雅黑" pitchFamily="34" charset="-122"/>
                <a:ea typeface="微软雅黑" pitchFamily="34" charset="-122"/>
              </a:rPr>
              <a:t>“Unix&gt;”</a:t>
            </a:r>
            <a:r>
              <a:rPr kumimoji="1" lang="zh-CN" altLang="en-US" sz="2100" b="1" dirty="0">
                <a:solidFill>
                  <a:srgbClr val="0000FF"/>
                </a:solidFill>
                <a:latin typeface="微软雅黑" pitchFamily="34" charset="-122"/>
                <a:ea typeface="微软雅黑" pitchFamily="34" charset="-122"/>
              </a:rPr>
              <a:t>是</a:t>
            </a:r>
            <a:r>
              <a:rPr kumimoji="1" lang="en-US" altLang="zh-CN" sz="2100" b="1" dirty="0">
                <a:solidFill>
                  <a:srgbClr val="0000FF"/>
                </a:solidFill>
                <a:latin typeface="微软雅黑" pitchFamily="34" charset="-122"/>
                <a:ea typeface="微软雅黑" pitchFamily="34" charset="-122"/>
              </a:rPr>
              <a:t>shell</a:t>
            </a:r>
            <a:r>
              <a:rPr kumimoji="1" lang="zh-CN" altLang="en-US" sz="2100" b="1" dirty="0">
                <a:solidFill>
                  <a:srgbClr val="0000FF"/>
                </a:solidFill>
                <a:latin typeface="微软雅黑" pitchFamily="34" charset="-122"/>
                <a:ea typeface="微软雅黑" pitchFamily="34" charset="-122"/>
              </a:rPr>
              <a:t>命令行提示符，说明正在运行</a:t>
            </a:r>
            <a:r>
              <a:rPr kumimoji="1" lang="en-US" altLang="zh-CN" sz="2100" b="1" dirty="0">
                <a:solidFill>
                  <a:srgbClr val="0000FF"/>
                </a:solidFill>
                <a:latin typeface="微软雅黑" pitchFamily="34" charset="-122"/>
                <a:ea typeface="微软雅黑" pitchFamily="34" charset="-122"/>
              </a:rPr>
              <a:t>shell</a:t>
            </a:r>
            <a:r>
              <a:rPr kumimoji="1" lang="zh-CN" altLang="en-US" sz="2100" b="1" dirty="0">
                <a:solidFill>
                  <a:srgbClr val="0000FF"/>
                </a:solidFill>
                <a:latin typeface="微软雅黑" pitchFamily="34" charset="-122"/>
                <a:ea typeface="微软雅黑" pitchFamily="34" charset="-122"/>
              </a:rPr>
              <a:t>进程。</a:t>
            </a:r>
          </a:p>
          <a:p>
            <a:pPr>
              <a:spcBef>
                <a:spcPct val="50000"/>
              </a:spcBef>
            </a:pPr>
            <a:r>
              <a:rPr kumimoji="1" lang="zh-CN" altLang="en-US" sz="2100" b="1" dirty="0">
                <a:solidFill>
                  <a:srgbClr val="006600"/>
                </a:solidFill>
                <a:latin typeface="微软雅黑" pitchFamily="34" charset="-122"/>
                <a:ea typeface="微软雅黑" pitchFamily="34" charset="-122"/>
              </a:rPr>
              <a:t>在一个进程的生命周期中，可能会有其他不同进程在处理器上交替运行！</a:t>
            </a:r>
            <a:endParaRPr kumimoji="1" lang="en-US" altLang="zh-CN" sz="2100" b="1" dirty="0">
              <a:solidFill>
                <a:srgbClr val="006600"/>
              </a:solidFill>
              <a:latin typeface="微软雅黑" pitchFamily="34" charset="-122"/>
              <a:ea typeface="微软雅黑" pitchFamily="34" charset="-122"/>
            </a:endParaRPr>
          </a:p>
          <a:p>
            <a:pPr>
              <a:spcBef>
                <a:spcPct val="50000"/>
              </a:spcBef>
            </a:pPr>
            <a:r>
              <a:rPr kumimoji="1" lang="zh-CN" altLang="en-US" sz="2100" b="1" dirty="0">
                <a:solidFill>
                  <a:srgbClr val="FF0000"/>
                </a:solidFill>
                <a:latin typeface="微软雅黑" pitchFamily="34" charset="-122"/>
                <a:ea typeface="微软雅黑" pitchFamily="34" charset="-122"/>
              </a:rPr>
              <a:t>感觉到的运行时间比真实执行时间要长！</a:t>
            </a:r>
          </a:p>
        </p:txBody>
      </p:sp>
      <p:pic>
        <p:nvPicPr>
          <p:cNvPr id="722953" name="Picture 9"/>
          <p:cNvPicPr>
            <a:picLocks noChangeAspect="1" noChangeArrowheads="1"/>
          </p:cNvPicPr>
          <p:nvPr/>
        </p:nvPicPr>
        <p:blipFill>
          <a:blip r:embed="rId2"/>
          <a:srcRect/>
          <a:stretch>
            <a:fillRect/>
          </a:stretch>
        </p:blipFill>
        <p:spPr bwMode="auto">
          <a:xfrm>
            <a:off x="3683000" y="1700213"/>
            <a:ext cx="4867275" cy="3590925"/>
          </a:xfrm>
          <a:prstGeom prst="rect">
            <a:avLst/>
          </a:prstGeom>
          <a:noFill/>
        </p:spPr>
      </p:pic>
      <p:sp>
        <p:nvSpPr>
          <p:cNvPr id="722954" name="Rectangle 10"/>
          <p:cNvSpPr>
            <a:spLocks noChangeArrowheads="1"/>
          </p:cNvSpPr>
          <p:nvPr/>
        </p:nvSpPr>
        <p:spPr bwMode="auto">
          <a:xfrm>
            <a:off x="274638" y="842963"/>
            <a:ext cx="8455025" cy="762000"/>
          </a:xfrm>
          <a:prstGeom prst="rect">
            <a:avLst/>
          </a:prstGeom>
          <a:noFill/>
          <a:ln w="9525">
            <a:noFill/>
            <a:miter lim="800000"/>
            <a:headEnd/>
            <a:tailEnd/>
          </a:ln>
          <a:effectLst/>
        </p:spPr>
        <p:txBody>
          <a:bodyPr anchor="ctr">
            <a:spAutoFit/>
          </a:bodyPr>
          <a:lstStyle/>
          <a:p>
            <a:pPr eaLnBrk="0" hangingPunct="0"/>
            <a:r>
              <a:rPr lang="en-US" altLang="zh-CN" sz="2200" b="1" dirty="0">
                <a:latin typeface="微软雅黑" pitchFamily="34" charset="-122"/>
                <a:ea typeface="微软雅黑" pitchFamily="34" charset="-122"/>
              </a:rPr>
              <a:t>OS</a:t>
            </a:r>
            <a:r>
              <a:rPr lang="zh-CN" altLang="en-US" sz="2200" b="1" dirty="0">
                <a:latin typeface="微软雅黑" pitchFamily="34" charset="-122"/>
                <a:ea typeface="微软雅黑" pitchFamily="34" charset="-122"/>
              </a:rPr>
              <a:t>通过处理器调度让处理器轮流执行多个进程。实现不同进程中指令交替执行的机制称为</a:t>
            </a:r>
            <a:r>
              <a:rPr lang="zh-CN" altLang="en-US" sz="2200" b="1" dirty="0">
                <a:solidFill>
                  <a:srgbClr val="FF0000"/>
                </a:solidFill>
                <a:latin typeface="微软雅黑" pitchFamily="34" charset="-122"/>
                <a:ea typeface="微软雅黑" pitchFamily="34" charset="-122"/>
              </a:rPr>
              <a:t>进程的上下文切换（</a:t>
            </a:r>
            <a:r>
              <a:rPr lang="en-US" altLang="zh-CN" sz="2200" b="1" dirty="0">
                <a:solidFill>
                  <a:srgbClr val="FF0000"/>
                </a:solidFill>
                <a:latin typeface="微软雅黑" pitchFamily="34" charset="-122"/>
                <a:ea typeface="微软雅黑" pitchFamily="34" charset="-122"/>
              </a:rPr>
              <a:t>context switching</a:t>
            </a:r>
            <a:r>
              <a:rPr lang="zh-CN" altLang="en-US" sz="2200" b="1" dirty="0">
                <a:solidFill>
                  <a:srgbClr val="FF0000"/>
                </a:solidFill>
                <a:latin typeface="微软雅黑" pitchFamily="34" charset="-122"/>
                <a:ea typeface="微软雅黑" pitchFamily="34" charset="-122"/>
              </a:rPr>
              <a:t>） </a:t>
            </a:r>
          </a:p>
        </p:txBody>
      </p:sp>
      <p:sp>
        <p:nvSpPr>
          <p:cNvPr id="722955" name="Rectangle 11"/>
          <p:cNvSpPr>
            <a:spLocks noChangeArrowheads="1"/>
          </p:cNvSpPr>
          <p:nvPr/>
        </p:nvSpPr>
        <p:spPr bwMode="auto">
          <a:xfrm>
            <a:off x="277813" y="5546725"/>
            <a:ext cx="8653462" cy="1054100"/>
          </a:xfrm>
          <a:prstGeom prst="rect">
            <a:avLst/>
          </a:prstGeom>
          <a:noFill/>
          <a:ln w="9525">
            <a:noFill/>
            <a:miter lim="800000"/>
            <a:headEnd/>
            <a:tailEnd/>
          </a:ln>
          <a:effectLst/>
        </p:spPr>
        <p:txBody>
          <a:bodyPr>
            <a:spAutoFit/>
          </a:bodyPr>
          <a:lstStyle/>
          <a:p>
            <a:pPr eaLnBrk="0" hangingPunct="0">
              <a:lnSpc>
                <a:spcPct val="105000"/>
              </a:lnSpc>
              <a:spcBef>
                <a:spcPct val="20000"/>
              </a:spcBef>
            </a:pPr>
            <a:r>
              <a:rPr lang="zh-CN" altLang="en-US" sz="2000" b="1" dirty="0">
                <a:solidFill>
                  <a:srgbClr val="008000"/>
                </a:solidFill>
                <a:latin typeface="微软雅黑" pitchFamily="34" charset="-122"/>
                <a:ea typeface="微软雅黑" pitchFamily="34" charset="-122"/>
              </a:rPr>
              <a:t>处理器调度等事件会引起用户进程正常执行被打断，因而形成异常控制流。</a:t>
            </a:r>
            <a:r>
              <a:rPr lang="zh-CN" altLang="en-US" sz="2000" b="1" dirty="0">
                <a:latin typeface="微软雅黑" pitchFamily="34" charset="-122"/>
                <a:ea typeface="微软雅黑" pitchFamily="34" charset="-122"/>
              </a:rPr>
              <a:t>进程的上下文切换机制很好地解决了这类异常控制流，实现了从一个进程安全切换到另一个进程执行的过程。</a:t>
            </a:r>
            <a:r>
              <a:rPr lang="zh-CN" altLang="en-US" sz="2000" dirty="0">
                <a:latin typeface="微软雅黑" pitchFamily="34" charset="-122"/>
                <a:ea typeface="微软雅黑"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54"/>
                                        </p:tgtEl>
                                        <p:attrNameLst>
                                          <p:attrName>style.visibility</p:attrName>
                                        </p:attrNameLst>
                                      </p:cBhvr>
                                      <p:to>
                                        <p:strVal val="visible"/>
                                      </p:to>
                                    </p:set>
                                    <p:animEffect transition="in" filter="blinds(horizontal)">
                                      <p:cBhvr>
                                        <p:cTn id="7" dur="500"/>
                                        <p:tgtEl>
                                          <p:spTgt spid="7229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47"/>
                                        </p:tgtEl>
                                        <p:attrNameLst>
                                          <p:attrName>style.visibility</p:attrName>
                                        </p:attrNameLst>
                                      </p:cBhvr>
                                      <p:to>
                                        <p:strVal val="visible"/>
                                      </p:to>
                                    </p:set>
                                    <p:animEffect transition="in" filter="blinds(horizontal)">
                                      <p:cBhvr>
                                        <p:cTn id="12" dur="500"/>
                                        <p:tgtEl>
                                          <p:spTgt spid="7229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blinds(horizontal)">
                                      <p:cBhvr>
                                        <p:cTn id="17" dur="500"/>
                                        <p:tgtEl>
                                          <p:spTgt spid="6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2953"/>
                                        </p:tgtEl>
                                        <p:attrNameLst>
                                          <p:attrName>style.visibility</p:attrName>
                                        </p:attrNameLst>
                                      </p:cBhvr>
                                      <p:to>
                                        <p:strVal val="visible"/>
                                      </p:to>
                                    </p:set>
                                    <p:animEffect transition="in" filter="blinds(horizontal)">
                                      <p:cBhvr>
                                        <p:cTn id="22" dur="500"/>
                                        <p:tgtEl>
                                          <p:spTgt spid="7229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
                                            <p:txEl>
                                              <p:pRg st="1" end="1"/>
                                            </p:txEl>
                                          </p:spTgt>
                                        </p:tgtEl>
                                        <p:attrNameLst>
                                          <p:attrName>style.visibility</p:attrName>
                                        </p:attrNameLst>
                                      </p:cBhvr>
                                      <p:to>
                                        <p:strVal val="visible"/>
                                      </p:to>
                                    </p:set>
                                    <p:animEffect transition="in" filter="blinds(horizontal)">
                                      <p:cBhvr>
                                        <p:cTn id="27" dur="500"/>
                                        <p:tgtEl>
                                          <p:spTgt spid="6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
                                            <p:txEl>
                                              <p:pRg st="2" end="2"/>
                                            </p:txEl>
                                          </p:spTgt>
                                        </p:tgtEl>
                                        <p:attrNameLst>
                                          <p:attrName>style.visibility</p:attrName>
                                        </p:attrNameLst>
                                      </p:cBhvr>
                                      <p:to>
                                        <p:strVal val="visible"/>
                                      </p:to>
                                    </p:set>
                                    <p:animEffect transition="in" filter="blinds(horizontal)">
                                      <p:cBhvr>
                                        <p:cTn id="32" dur="500"/>
                                        <p:tgtEl>
                                          <p:spTgt spid="6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2955"/>
                                        </p:tgtEl>
                                        <p:attrNameLst>
                                          <p:attrName>style.visibility</p:attrName>
                                        </p:attrNameLst>
                                      </p:cBhvr>
                                      <p:to>
                                        <p:strVal val="visible"/>
                                      </p:to>
                                    </p:set>
                                    <p:animEffect transition="in" filter="blinds(horizontal)">
                                      <p:cBhvr>
                                        <p:cTn id="37" dur="500"/>
                                        <p:tgtEl>
                                          <p:spTgt spid="722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animBg="1"/>
      <p:bldP spid="722954" grpId="0"/>
      <p:bldP spid="7229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71488" y="142875"/>
            <a:ext cx="8229600" cy="561975"/>
          </a:xfrm>
        </p:spPr>
        <p:txBody>
          <a:bodyPr/>
          <a:lstStyle/>
          <a:p>
            <a:r>
              <a:rPr lang="en-US" altLang="zh-CN" smtClean="0">
                <a:latin typeface="黑体"/>
              </a:rPr>
              <a:t>“</a:t>
            </a:r>
            <a:r>
              <a:rPr lang="zh-CN" altLang="en-US" smtClean="0"/>
              <a:t>进程</a:t>
            </a:r>
            <a:r>
              <a:rPr lang="en-US" altLang="zh-CN" smtClean="0">
                <a:latin typeface="黑体"/>
              </a:rPr>
              <a:t>”</a:t>
            </a:r>
            <a:r>
              <a:rPr lang="en-US" altLang="zh-CN" smtClean="0"/>
              <a:t> </a:t>
            </a:r>
            <a:r>
              <a:rPr lang="zh-CN" altLang="en-US" smtClean="0"/>
              <a:t>的</a:t>
            </a:r>
            <a:r>
              <a:rPr lang="zh-CN" altLang="en-US" smtClean="0">
                <a:latin typeface="黑体"/>
              </a:rPr>
              <a:t>“</a:t>
            </a:r>
            <a:r>
              <a:rPr lang="zh-CN" altLang="en-US" smtClean="0"/>
              <a:t>上下文</a:t>
            </a:r>
            <a:r>
              <a:rPr lang="zh-CN" altLang="en-US" smtClean="0">
                <a:latin typeface="黑体"/>
              </a:rPr>
              <a:t>”</a:t>
            </a:r>
            <a:endParaRPr lang="zh-CN" altLang="en-US" smtClean="0"/>
          </a:p>
        </p:txBody>
      </p:sp>
      <p:sp>
        <p:nvSpPr>
          <p:cNvPr id="751619" name="Rectangle 3"/>
          <p:cNvSpPr>
            <a:spLocks noGrp="1" noChangeArrowheads="1"/>
          </p:cNvSpPr>
          <p:nvPr>
            <p:ph type="body" idx="1"/>
          </p:nvPr>
        </p:nvSpPr>
        <p:spPr>
          <a:xfrm>
            <a:off x="96838" y="836613"/>
            <a:ext cx="5645150" cy="5683250"/>
          </a:xfrm>
        </p:spPr>
        <p:txBody>
          <a:bodyPr/>
          <a:lstStyle/>
          <a:p>
            <a:r>
              <a:rPr lang="zh-CN" altLang="en-US" sz="2000" dirty="0" smtClean="0">
                <a:latin typeface="微软雅黑" pitchFamily="34" charset="-122"/>
                <a:ea typeface="微软雅黑" pitchFamily="34" charset="-122"/>
              </a:rPr>
              <a:t>进程的物理实体（代码和数据等）和支持进程运行的环境合称为</a:t>
            </a:r>
            <a:r>
              <a:rPr lang="zh-CN" altLang="en-US" sz="2000" dirty="0" smtClean="0">
                <a:solidFill>
                  <a:srgbClr val="FF0000"/>
                </a:solidFill>
                <a:latin typeface="微软雅黑" pitchFamily="34" charset="-122"/>
                <a:ea typeface="微软雅黑" pitchFamily="34" charset="-122"/>
              </a:rPr>
              <a:t>进程的上下文</a:t>
            </a:r>
            <a:r>
              <a:rPr lang="zh-CN" altLang="en-US" sz="2000" dirty="0" smtClean="0">
                <a:latin typeface="微软雅黑" pitchFamily="34" charset="-122"/>
                <a:ea typeface="微软雅黑" pitchFamily="34" charset="-122"/>
              </a:rPr>
              <a:t>。</a:t>
            </a:r>
          </a:p>
          <a:p>
            <a:r>
              <a:rPr lang="zh-CN" altLang="en-US" sz="2000" dirty="0" smtClean="0">
                <a:latin typeface="微软雅黑" pitchFamily="34" charset="-122"/>
                <a:ea typeface="微软雅黑" pitchFamily="34" charset="-122"/>
              </a:rPr>
              <a:t>由进程的程序块、数据块、运行时的堆和用户栈（两者通称为用户堆栈）等组成的用户空间信息被称为</a:t>
            </a:r>
            <a:r>
              <a:rPr lang="zh-CN" altLang="en-US" sz="2000" dirty="0" smtClean="0">
                <a:solidFill>
                  <a:srgbClr val="FF0000"/>
                </a:solidFill>
                <a:latin typeface="微软雅黑" pitchFamily="34" charset="-122"/>
                <a:ea typeface="微软雅黑" pitchFamily="34" charset="-122"/>
              </a:rPr>
              <a:t>用户级上下文</a:t>
            </a:r>
            <a:r>
              <a:rPr lang="zh-CN" altLang="en-US" sz="2000" dirty="0" smtClean="0">
                <a:latin typeface="微软雅黑" pitchFamily="34" charset="-122"/>
                <a:ea typeface="微软雅黑" pitchFamily="34" charset="-122"/>
              </a:rPr>
              <a:t>；</a:t>
            </a:r>
          </a:p>
          <a:p>
            <a:r>
              <a:rPr lang="zh-CN" altLang="en-US" sz="2000" dirty="0" smtClean="0">
                <a:latin typeface="微软雅黑" pitchFamily="34" charset="-122"/>
                <a:ea typeface="微软雅黑" pitchFamily="34" charset="-122"/>
              </a:rPr>
              <a:t>由进程标识信息、进程现场信息、进程控制信息和系统内核栈等组成的内核空间信息被称为</a:t>
            </a:r>
            <a:r>
              <a:rPr lang="zh-CN" altLang="en-US" sz="2000" dirty="0" smtClean="0">
                <a:solidFill>
                  <a:srgbClr val="FF0000"/>
                </a:solidFill>
                <a:latin typeface="微软雅黑" pitchFamily="34" charset="-122"/>
                <a:ea typeface="微软雅黑" pitchFamily="34" charset="-122"/>
              </a:rPr>
              <a:t>系统级上下文</a:t>
            </a:r>
            <a:r>
              <a:rPr lang="zh-CN" altLang="en-US" sz="2000" dirty="0" smtClean="0">
                <a:latin typeface="微软雅黑" pitchFamily="34" charset="-122"/>
                <a:ea typeface="微软雅黑" pitchFamily="34" charset="-122"/>
              </a:rPr>
              <a:t>；</a:t>
            </a:r>
          </a:p>
          <a:p>
            <a:r>
              <a:rPr lang="zh-CN" altLang="en-US" sz="2000" dirty="0" smtClean="0">
                <a:latin typeface="微软雅黑" pitchFamily="34" charset="-122"/>
                <a:ea typeface="微软雅黑" pitchFamily="34" charset="-122"/>
              </a:rPr>
              <a:t>处理器中各寄存器的内容被称为</a:t>
            </a:r>
            <a:r>
              <a:rPr lang="zh-CN" altLang="en-US" sz="2000" dirty="0" smtClean="0">
                <a:solidFill>
                  <a:srgbClr val="FF0000"/>
                </a:solidFill>
                <a:latin typeface="微软雅黑" pitchFamily="34" charset="-122"/>
                <a:ea typeface="微软雅黑" pitchFamily="34" charset="-122"/>
              </a:rPr>
              <a:t>寄存器上下文</a:t>
            </a:r>
            <a:r>
              <a:rPr lang="zh-CN" altLang="en-US" sz="2000" dirty="0" smtClean="0">
                <a:latin typeface="微软雅黑" pitchFamily="34" charset="-122"/>
                <a:ea typeface="微软雅黑" pitchFamily="34" charset="-122"/>
              </a:rPr>
              <a:t>（也称</a:t>
            </a:r>
            <a:r>
              <a:rPr lang="zh-CN" altLang="en-US" sz="2000" dirty="0" smtClean="0">
                <a:solidFill>
                  <a:srgbClr val="FF0000"/>
                </a:solidFill>
                <a:latin typeface="微软雅黑" pitchFamily="34" charset="-122"/>
                <a:ea typeface="微软雅黑" pitchFamily="34" charset="-122"/>
              </a:rPr>
              <a:t>硬件上下文</a:t>
            </a:r>
            <a:r>
              <a:rPr lang="zh-CN" altLang="en-US" sz="2000" dirty="0" smtClean="0">
                <a:latin typeface="微软雅黑" pitchFamily="34" charset="-122"/>
                <a:ea typeface="微软雅黑" pitchFamily="34" charset="-122"/>
              </a:rPr>
              <a:t>），即进程的现场信息。</a:t>
            </a:r>
          </a:p>
          <a:p>
            <a:r>
              <a:rPr lang="zh-CN" altLang="en-US" sz="2000" dirty="0" smtClean="0">
                <a:latin typeface="微软雅黑" pitchFamily="34" charset="-122"/>
                <a:ea typeface="微软雅黑" pitchFamily="34" charset="-122"/>
              </a:rPr>
              <a:t>在进行进程上下文切换时，操作系统把换下进程的寄存器上下文保存到系统级上下文中的现场信息位置。</a:t>
            </a:r>
          </a:p>
          <a:p>
            <a:r>
              <a:rPr lang="zh-CN" altLang="en-US" sz="2000" dirty="0" smtClean="0">
                <a:latin typeface="微软雅黑" pitchFamily="34" charset="-122"/>
                <a:ea typeface="微软雅黑" pitchFamily="34" charset="-122"/>
              </a:rPr>
              <a:t>用户级上下文地址空间和系统级上下文地址空间一起构成了</a:t>
            </a:r>
            <a:r>
              <a:rPr lang="zh-CN" altLang="en-US" sz="2000" dirty="0" smtClean="0">
                <a:solidFill>
                  <a:srgbClr val="FF0000"/>
                </a:solidFill>
                <a:latin typeface="微软雅黑" pitchFamily="34" charset="-122"/>
                <a:ea typeface="微软雅黑" pitchFamily="34" charset="-122"/>
              </a:rPr>
              <a:t>一个进程的整个存储器映像</a:t>
            </a:r>
            <a:r>
              <a:rPr lang="zh-CN" altLang="en-US" sz="2000" dirty="0" smtClean="0">
                <a:latin typeface="微软雅黑" pitchFamily="34" charset="-122"/>
                <a:ea typeface="微软雅黑" pitchFamily="34" charset="-122"/>
              </a:rPr>
              <a:t> </a:t>
            </a:r>
          </a:p>
        </p:txBody>
      </p:sp>
      <p:pic>
        <p:nvPicPr>
          <p:cNvPr id="751620" name="Picture 4"/>
          <p:cNvPicPr>
            <a:picLocks noChangeAspect="1" noChangeArrowheads="1"/>
          </p:cNvPicPr>
          <p:nvPr/>
        </p:nvPicPr>
        <p:blipFill>
          <a:blip r:embed="rId2"/>
          <a:srcRect/>
          <a:stretch>
            <a:fillRect/>
          </a:stretch>
        </p:blipFill>
        <p:spPr bwMode="auto">
          <a:xfrm>
            <a:off x="5942013" y="1071563"/>
            <a:ext cx="2962275" cy="4845050"/>
          </a:xfrm>
          <a:prstGeom prst="rect">
            <a:avLst/>
          </a:prstGeom>
          <a:noFill/>
        </p:spPr>
      </p:pic>
      <p:sp>
        <p:nvSpPr>
          <p:cNvPr id="751621" name="Text Box 5"/>
          <p:cNvSpPr txBox="1">
            <a:spLocks noChangeArrowheads="1"/>
          </p:cNvSpPr>
          <p:nvPr/>
        </p:nvSpPr>
        <p:spPr bwMode="auto">
          <a:xfrm>
            <a:off x="5994400" y="6097588"/>
            <a:ext cx="2424113" cy="427037"/>
          </a:xfrm>
          <a:prstGeom prst="rect">
            <a:avLst/>
          </a:prstGeom>
          <a:noFill/>
          <a:ln w="9525">
            <a:noFill/>
            <a:miter lim="800000"/>
            <a:headEnd/>
            <a:tailEnd/>
          </a:ln>
          <a:effectLst/>
        </p:spPr>
        <p:txBody>
          <a:bodyPr>
            <a:spAutoFit/>
          </a:bodyPr>
          <a:lstStyle/>
          <a:p>
            <a:pPr>
              <a:spcBef>
                <a:spcPct val="50000"/>
              </a:spcBef>
            </a:pPr>
            <a:r>
              <a:rPr lang="zh-CN" altLang="en-US" sz="2200" b="1">
                <a:solidFill>
                  <a:srgbClr val="0000FF"/>
                </a:solidFill>
                <a:ea typeface="微软雅黑" pitchFamily="34" charset="-122"/>
              </a:rPr>
              <a:t>进程的存储器映像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blinds(horizontal)">
                                      <p:cBhvr>
                                        <p:cTn id="7" dur="500"/>
                                        <p:tgtEl>
                                          <p:spTgt spid="75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12" dur="500"/>
                                        <p:tgtEl>
                                          <p:spTgt spid="75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7" dur="500"/>
                                        <p:tgtEl>
                                          <p:spTgt spid="751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22" dur="500"/>
                                        <p:tgtEl>
                                          <p:spTgt spid="7516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4" end="4"/>
                                            </p:txEl>
                                          </p:spTgt>
                                        </p:tgtEl>
                                        <p:attrNameLst>
                                          <p:attrName>style.visibility</p:attrName>
                                        </p:attrNameLst>
                                      </p:cBhvr>
                                      <p:to>
                                        <p:strVal val="visible"/>
                                      </p:to>
                                    </p:set>
                                    <p:animEffect transition="in" filter="blinds(horizontal)">
                                      <p:cBhvr>
                                        <p:cTn id="27" dur="500"/>
                                        <p:tgtEl>
                                          <p:spTgt spid="7516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32" dur="500"/>
                                        <p:tgtEl>
                                          <p:spTgt spid="751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2644" name="Picture 4"/>
          <p:cNvPicPr>
            <a:picLocks noChangeAspect="1" noChangeArrowheads="1"/>
          </p:cNvPicPr>
          <p:nvPr/>
        </p:nvPicPr>
        <p:blipFill>
          <a:blip r:embed="rId2"/>
          <a:srcRect/>
          <a:stretch>
            <a:fillRect/>
          </a:stretch>
        </p:blipFill>
        <p:spPr bwMode="auto">
          <a:xfrm>
            <a:off x="2479675" y="0"/>
            <a:ext cx="6664325" cy="6858000"/>
          </a:xfrm>
          <a:prstGeom prst="rect">
            <a:avLst/>
          </a:prstGeom>
          <a:noFill/>
        </p:spPr>
      </p:pic>
      <p:sp>
        <p:nvSpPr>
          <p:cNvPr id="752643" name="Rectangle 3"/>
          <p:cNvSpPr>
            <a:spLocks noGrp="1" noChangeArrowheads="1"/>
          </p:cNvSpPr>
          <p:nvPr>
            <p:ph type="body" idx="1"/>
          </p:nvPr>
        </p:nvSpPr>
        <p:spPr>
          <a:xfrm>
            <a:off x="330200" y="1039813"/>
            <a:ext cx="2774950" cy="4813300"/>
          </a:xfrm>
        </p:spPr>
        <p:txBody>
          <a:bodyPr/>
          <a:lstStyle/>
          <a:p>
            <a:pPr>
              <a:lnSpc>
                <a:spcPct val="125000"/>
              </a:lnSpc>
            </a:pPr>
            <a:r>
              <a:rPr lang="en-US" altLang="zh-CN" sz="2300" smtClean="0">
                <a:solidFill>
                  <a:srgbClr val="0000FF"/>
                </a:solidFill>
                <a:latin typeface="微软雅黑" pitchFamily="34" charset="-122"/>
                <a:ea typeface="微软雅黑" pitchFamily="34" charset="-122"/>
              </a:rPr>
              <a:t>IA-32/Linux</a:t>
            </a:r>
            <a:r>
              <a:rPr lang="zh-CN" altLang="en-US" sz="2300" smtClean="0">
                <a:solidFill>
                  <a:srgbClr val="0000FF"/>
                </a:solidFill>
                <a:latin typeface="微软雅黑" pitchFamily="34" charset="-122"/>
                <a:ea typeface="微软雅黑" pitchFamily="34" charset="-122"/>
              </a:rPr>
              <a:t>平台下，每个（用户）进程具有独立的私有地址空间（虚拟地址空间）</a:t>
            </a:r>
          </a:p>
          <a:p>
            <a:pPr>
              <a:lnSpc>
                <a:spcPct val="125000"/>
              </a:lnSpc>
            </a:pPr>
            <a:r>
              <a:rPr lang="zh-CN" altLang="en-US" sz="2300" smtClean="0">
                <a:solidFill>
                  <a:srgbClr val="0000FF"/>
                </a:solidFill>
                <a:latin typeface="微软雅黑" pitchFamily="34" charset="-122"/>
                <a:ea typeface="微软雅黑" pitchFamily="34" charset="-122"/>
              </a:rPr>
              <a:t>每个进程的地址空间划分（即存储映像）布局相同（如右图）</a:t>
            </a:r>
          </a:p>
        </p:txBody>
      </p:sp>
      <p:sp>
        <p:nvSpPr>
          <p:cNvPr id="752645" name="Rectangle 5"/>
          <p:cNvSpPr>
            <a:spLocks noChangeArrowheads="1"/>
          </p:cNvSpPr>
          <p:nvPr/>
        </p:nvSpPr>
        <p:spPr bwMode="auto">
          <a:xfrm>
            <a:off x="5195888" y="0"/>
            <a:ext cx="2946400" cy="2090738"/>
          </a:xfrm>
          <a:prstGeom prst="rect">
            <a:avLst/>
          </a:prstGeom>
          <a:solidFill>
            <a:srgbClr val="FF0000">
              <a:alpha val="14999"/>
            </a:srgbClr>
          </a:solidFill>
          <a:ln w="9525">
            <a:noFill/>
            <a:miter lim="800000"/>
            <a:headEnd/>
            <a:tailEnd/>
          </a:ln>
          <a:effectLst/>
        </p:spPr>
        <p:txBody>
          <a:bodyPr wrap="none" anchor="ctr"/>
          <a:lstStyle/>
          <a:p>
            <a:endParaRPr lang="zh-CN" altLang="en-US"/>
          </a:p>
        </p:txBody>
      </p:sp>
      <p:sp>
        <p:nvSpPr>
          <p:cNvPr id="752642" name="Rectangle 2"/>
          <p:cNvSpPr>
            <a:spLocks noGrp="1" noChangeArrowheads="1"/>
          </p:cNvSpPr>
          <p:nvPr>
            <p:ph type="title"/>
          </p:nvPr>
        </p:nvSpPr>
        <p:spPr>
          <a:xfrm>
            <a:off x="125413" y="71438"/>
            <a:ext cx="8229600" cy="561975"/>
          </a:xfrm>
        </p:spPr>
        <p:txBody>
          <a:bodyPr/>
          <a:lstStyle/>
          <a:p>
            <a:pPr algn="l"/>
            <a:r>
              <a:rPr lang="zh-CN" altLang="en-US" sz="3200" smtClean="0"/>
              <a:t>进程的地址空间</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r>
              <a:rPr lang="zh-CN" altLang="en-US" smtClean="0"/>
              <a:t>程序的加载和运行</a:t>
            </a:r>
          </a:p>
        </p:txBody>
      </p:sp>
      <p:sp>
        <p:nvSpPr>
          <p:cNvPr id="756739" name="Rectangle 3"/>
          <p:cNvSpPr>
            <a:spLocks noGrp="1" noChangeArrowheads="1"/>
          </p:cNvSpPr>
          <p:nvPr>
            <p:ph type="body" idx="1"/>
          </p:nvPr>
        </p:nvSpPr>
        <p:spPr>
          <a:xfrm>
            <a:off x="265113" y="465138"/>
            <a:ext cx="8680450" cy="5842000"/>
          </a:xfrm>
        </p:spPr>
        <p:txBody>
          <a:bodyPr/>
          <a:lstStyle/>
          <a:p>
            <a:pPr>
              <a:buFontTx/>
              <a:buNone/>
            </a:pPr>
            <a:endParaRPr lang="zh-CN" altLang="en-US" sz="2100" dirty="0" smtClean="0">
              <a:latin typeface="微软雅黑" pitchFamily="34" charset="-122"/>
              <a:ea typeface="微软雅黑" pitchFamily="34" charset="-122"/>
            </a:endParaRPr>
          </a:p>
          <a:p>
            <a:r>
              <a:rPr lang="en-US" altLang="zh-CN" sz="2100" dirty="0" smtClean="0">
                <a:latin typeface="微软雅黑" pitchFamily="34" charset="-122"/>
                <a:ea typeface="微软雅黑" pitchFamily="34" charset="-122"/>
              </a:rPr>
              <a:t>UNIX/Linux</a:t>
            </a:r>
            <a:r>
              <a:rPr lang="zh-CN" altLang="en-US" sz="2100" dirty="0" smtClean="0">
                <a:latin typeface="微软雅黑" pitchFamily="34" charset="-122"/>
                <a:ea typeface="微软雅黑" pitchFamily="34" charset="-122"/>
              </a:rPr>
              <a:t>系统中，可通过</a:t>
            </a:r>
            <a:r>
              <a:rPr lang="zh-CN" altLang="en-US" sz="2100" dirty="0" smtClean="0">
                <a:solidFill>
                  <a:srgbClr val="FF0000"/>
                </a:solidFill>
                <a:latin typeface="微软雅黑" pitchFamily="34" charset="-122"/>
                <a:ea typeface="微软雅黑" pitchFamily="34" charset="-122"/>
              </a:rPr>
              <a:t>调用</a:t>
            </a:r>
            <a:r>
              <a:rPr lang="en-US" altLang="zh-CN" sz="2100" dirty="0" err="1" smtClean="0">
                <a:solidFill>
                  <a:srgbClr val="FF0000"/>
                </a:solidFill>
                <a:latin typeface="微软雅黑" pitchFamily="34" charset="-122"/>
                <a:ea typeface="微软雅黑" pitchFamily="34" charset="-122"/>
              </a:rPr>
              <a:t>execve</a:t>
            </a:r>
            <a:r>
              <a:rPr lang="en-US" altLang="zh-CN" sz="2100" dirty="0" smtClean="0">
                <a:solidFill>
                  <a:srgbClr val="FF0000"/>
                </a:solidFill>
                <a:latin typeface="微软雅黑" pitchFamily="34" charset="-122"/>
                <a:ea typeface="微软雅黑" pitchFamily="34" charset="-122"/>
              </a:rPr>
              <a:t>()</a:t>
            </a:r>
            <a:r>
              <a:rPr lang="zh-CN" altLang="en-US" sz="2100" dirty="0" smtClean="0">
                <a:solidFill>
                  <a:srgbClr val="FF0000"/>
                </a:solidFill>
                <a:latin typeface="微软雅黑" pitchFamily="34" charset="-122"/>
                <a:ea typeface="微软雅黑" pitchFamily="34" charset="-122"/>
              </a:rPr>
              <a:t>函数</a:t>
            </a:r>
            <a:r>
              <a:rPr lang="zh-CN" altLang="en-US" sz="2100" dirty="0" smtClean="0">
                <a:latin typeface="微软雅黑" pitchFamily="34" charset="-122"/>
                <a:ea typeface="微软雅黑" pitchFamily="34" charset="-122"/>
              </a:rPr>
              <a:t>来启动加载器。 </a:t>
            </a:r>
          </a:p>
          <a:p>
            <a:r>
              <a:rPr lang="en-US" altLang="zh-CN" sz="2100" dirty="0" err="1" smtClean="0">
                <a:latin typeface="微软雅黑" pitchFamily="34" charset="-122"/>
                <a:ea typeface="微软雅黑" pitchFamily="34" charset="-122"/>
              </a:rPr>
              <a:t>execve</a:t>
            </a:r>
            <a:r>
              <a:rPr lang="en-US" altLang="zh-CN" sz="2100" dirty="0" smtClean="0">
                <a:latin typeface="微软雅黑" pitchFamily="34" charset="-122"/>
                <a:ea typeface="微软雅黑" pitchFamily="34" charset="-122"/>
              </a:rPr>
              <a:t>()</a:t>
            </a:r>
            <a:r>
              <a:rPr lang="zh-CN" altLang="en-US" sz="2100" dirty="0" smtClean="0">
                <a:latin typeface="微软雅黑" pitchFamily="34" charset="-122"/>
                <a:ea typeface="微软雅黑" pitchFamily="34" charset="-122"/>
              </a:rPr>
              <a:t>函数的功能是在当前进程上下文中加载并运行一个新程序。</a:t>
            </a:r>
            <a:r>
              <a:rPr lang="en-US" altLang="zh-CN" sz="2100" dirty="0" err="1" smtClean="0">
                <a:latin typeface="微软雅黑" pitchFamily="34" charset="-122"/>
                <a:ea typeface="微软雅黑" pitchFamily="34" charset="-122"/>
              </a:rPr>
              <a:t>execve</a:t>
            </a:r>
            <a:r>
              <a:rPr lang="en-US" altLang="zh-CN" sz="2100" dirty="0" smtClean="0">
                <a:latin typeface="微软雅黑" pitchFamily="34" charset="-122"/>
                <a:ea typeface="微软雅黑" pitchFamily="34" charset="-122"/>
              </a:rPr>
              <a:t>()</a:t>
            </a:r>
            <a:r>
              <a:rPr lang="zh-CN" altLang="en-US" sz="2100" dirty="0" smtClean="0">
                <a:latin typeface="微软雅黑" pitchFamily="34" charset="-122"/>
                <a:ea typeface="微软雅黑" pitchFamily="34" charset="-122"/>
              </a:rPr>
              <a:t>函数的用法如下：</a:t>
            </a:r>
          </a:p>
          <a:p>
            <a:pPr>
              <a:buFontTx/>
              <a:buNone/>
            </a:pPr>
            <a:r>
              <a:rPr lang="en-US" altLang="zh-CN" sz="2100" dirty="0" smtClean="0">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int</a:t>
            </a:r>
            <a:r>
              <a:rPr lang="en-US" altLang="zh-CN" sz="2100" dirty="0" smtClean="0">
                <a:solidFill>
                  <a:srgbClr val="0066CC"/>
                </a:solidFill>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execve</a:t>
            </a:r>
            <a:r>
              <a:rPr lang="en-US" altLang="zh-CN" sz="2100" dirty="0" smtClean="0">
                <a:solidFill>
                  <a:srgbClr val="0066CC"/>
                </a:solidFill>
                <a:latin typeface="微软雅黑" pitchFamily="34" charset="-122"/>
                <a:ea typeface="微软雅黑" pitchFamily="34" charset="-122"/>
              </a:rPr>
              <a:t>(char *filename, char *</a:t>
            </a:r>
            <a:r>
              <a:rPr lang="en-US" altLang="zh-CN" sz="2100" dirty="0" err="1" smtClean="0">
                <a:solidFill>
                  <a:srgbClr val="0066CC"/>
                </a:solidFill>
                <a:latin typeface="微软雅黑" pitchFamily="34" charset="-122"/>
                <a:ea typeface="微软雅黑" pitchFamily="34" charset="-122"/>
              </a:rPr>
              <a:t>argv</a:t>
            </a:r>
            <a:r>
              <a:rPr lang="en-US" altLang="zh-CN" sz="2100" dirty="0" smtClean="0">
                <a:solidFill>
                  <a:srgbClr val="0066CC"/>
                </a:solidFill>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envp</a:t>
            </a:r>
            <a:r>
              <a:rPr lang="en-US" altLang="zh-CN" sz="2100" dirty="0" smtClean="0">
                <a:solidFill>
                  <a:srgbClr val="0066CC"/>
                </a:solidFill>
                <a:latin typeface="微软雅黑" pitchFamily="34" charset="-122"/>
                <a:ea typeface="微软雅黑" pitchFamily="34" charset="-122"/>
              </a:rPr>
              <a:t>[]);</a:t>
            </a:r>
          </a:p>
          <a:p>
            <a:pPr>
              <a:buFontTx/>
              <a:buNone/>
            </a:pPr>
            <a:r>
              <a:rPr lang="zh-CN" altLang="en-US" sz="2100" dirty="0" smtClean="0">
                <a:latin typeface="微软雅黑" pitchFamily="34" charset="-122"/>
                <a:ea typeface="微软雅黑" pitchFamily="34" charset="-122"/>
              </a:rPr>
              <a:t>    </a:t>
            </a:r>
            <a:r>
              <a:rPr lang="en-US" altLang="zh-CN" sz="2100" dirty="0" smtClean="0">
                <a:solidFill>
                  <a:srgbClr val="008000"/>
                </a:solidFill>
                <a:latin typeface="微软雅黑" pitchFamily="34" charset="-122"/>
                <a:ea typeface="微软雅黑" pitchFamily="34" charset="-122"/>
              </a:rPr>
              <a:t>filename</a:t>
            </a:r>
            <a:r>
              <a:rPr lang="zh-CN" altLang="en-US" sz="2100" dirty="0" smtClean="0">
                <a:solidFill>
                  <a:srgbClr val="008000"/>
                </a:solidFill>
                <a:latin typeface="微软雅黑" pitchFamily="34" charset="-122"/>
                <a:ea typeface="微软雅黑" pitchFamily="34" charset="-122"/>
              </a:rPr>
              <a:t>是</a:t>
            </a:r>
            <a:r>
              <a:rPr lang="zh-CN" altLang="en-US" sz="2100" dirty="0" smtClean="0">
                <a:solidFill>
                  <a:srgbClr val="FF0000"/>
                </a:solidFill>
                <a:latin typeface="微软雅黑" pitchFamily="34" charset="-122"/>
                <a:ea typeface="微软雅黑" pitchFamily="34" charset="-122"/>
              </a:rPr>
              <a:t>加载并运行的可执行文件名</a:t>
            </a:r>
            <a:r>
              <a:rPr lang="en-US" altLang="zh-CN" sz="2100" dirty="0" smtClean="0">
                <a:solidFill>
                  <a:srgbClr val="FF0000"/>
                </a:solidFill>
                <a:latin typeface="微软雅黑" pitchFamily="34" charset="-122"/>
                <a:ea typeface="微软雅黑" pitchFamily="34" charset="-122"/>
              </a:rPr>
              <a:t>(</a:t>
            </a:r>
            <a:r>
              <a:rPr lang="zh-CN" altLang="en-US" sz="2100" dirty="0" smtClean="0">
                <a:solidFill>
                  <a:srgbClr val="FF0000"/>
                </a:solidFill>
                <a:latin typeface="微软雅黑" pitchFamily="34" charset="-122"/>
                <a:ea typeface="微软雅黑" pitchFamily="34" charset="-122"/>
              </a:rPr>
              <a:t>如</a:t>
            </a:r>
            <a:r>
              <a:rPr lang="en-US" altLang="zh-CN" sz="2100" dirty="0" smtClean="0">
                <a:solidFill>
                  <a:srgbClr val="0066CC"/>
                </a:solidFill>
                <a:latin typeface="微软雅黑" pitchFamily="34" charset="-122"/>
                <a:ea typeface="微软雅黑" pitchFamily="34" charset="-122"/>
              </a:rPr>
              <a:t>./hello</a:t>
            </a:r>
            <a:r>
              <a:rPr lang="en-US" altLang="zh-CN" sz="2100" dirty="0" smtClean="0">
                <a:solidFill>
                  <a:srgbClr val="FF0000"/>
                </a:solidFill>
                <a:latin typeface="微软雅黑" pitchFamily="34" charset="-122"/>
                <a:ea typeface="微软雅黑" pitchFamily="34" charset="-122"/>
              </a:rPr>
              <a:t>)</a:t>
            </a:r>
            <a:r>
              <a:rPr lang="zh-CN" altLang="en-US" sz="2100" dirty="0" smtClean="0">
                <a:solidFill>
                  <a:srgbClr val="008000"/>
                </a:solidFill>
                <a:latin typeface="微软雅黑" pitchFamily="34" charset="-122"/>
                <a:ea typeface="微软雅黑" pitchFamily="34" charset="-122"/>
              </a:rPr>
              <a:t>，可带参数列表</a:t>
            </a:r>
            <a:r>
              <a:rPr lang="en-US" altLang="zh-CN" sz="2100" dirty="0" err="1" smtClean="0">
                <a:solidFill>
                  <a:srgbClr val="008000"/>
                </a:solidFill>
                <a:latin typeface="微软雅黑" pitchFamily="34" charset="-122"/>
                <a:ea typeface="微软雅黑" pitchFamily="34" charset="-122"/>
              </a:rPr>
              <a:t>argv</a:t>
            </a:r>
            <a:r>
              <a:rPr lang="zh-CN" altLang="en-US" sz="2100" dirty="0" smtClean="0">
                <a:solidFill>
                  <a:srgbClr val="008000"/>
                </a:solidFill>
                <a:latin typeface="微软雅黑" pitchFamily="34" charset="-122"/>
                <a:ea typeface="微软雅黑" pitchFamily="34" charset="-122"/>
              </a:rPr>
              <a:t>和环境变量列表</a:t>
            </a:r>
            <a:r>
              <a:rPr lang="en-US" altLang="zh-CN" sz="2100" dirty="0" err="1" smtClean="0">
                <a:solidFill>
                  <a:srgbClr val="008000"/>
                </a:solidFill>
                <a:latin typeface="微软雅黑" pitchFamily="34" charset="-122"/>
                <a:ea typeface="微软雅黑" pitchFamily="34" charset="-122"/>
              </a:rPr>
              <a:t>envp</a:t>
            </a:r>
            <a:r>
              <a:rPr lang="zh-CN" altLang="en-US" sz="2100" dirty="0" smtClean="0">
                <a:solidFill>
                  <a:srgbClr val="008000"/>
                </a:solidFill>
                <a:latin typeface="微软雅黑" pitchFamily="34" charset="-122"/>
                <a:ea typeface="微软雅黑" pitchFamily="34" charset="-122"/>
              </a:rPr>
              <a:t>。若错误（如找不到指定文件</a:t>
            </a:r>
            <a:r>
              <a:rPr lang="en-US" altLang="zh-CN" sz="2100" dirty="0" smtClean="0">
                <a:solidFill>
                  <a:srgbClr val="008000"/>
                </a:solidFill>
                <a:latin typeface="微软雅黑" pitchFamily="34" charset="-122"/>
                <a:ea typeface="微软雅黑" pitchFamily="34" charset="-122"/>
              </a:rPr>
              <a:t>filename</a:t>
            </a:r>
            <a:r>
              <a:rPr lang="zh-CN" altLang="en-US" sz="2100" dirty="0" smtClean="0">
                <a:solidFill>
                  <a:srgbClr val="008000"/>
                </a:solidFill>
                <a:latin typeface="微软雅黑" pitchFamily="34" charset="-122"/>
                <a:ea typeface="微软雅黑" pitchFamily="34" charset="-122"/>
              </a:rPr>
              <a:t>），则返回</a:t>
            </a:r>
            <a:r>
              <a:rPr lang="en-US" altLang="zh-CN" sz="2100" dirty="0" smtClean="0">
                <a:solidFill>
                  <a:srgbClr val="008000"/>
                </a:solidFill>
                <a:latin typeface="微软雅黑" pitchFamily="34" charset="-122"/>
                <a:ea typeface="微软雅黑" pitchFamily="34" charset="-122"/>
              </a:rPr>
              <a:t>-1</a:t>
            </a:r>
            <a:r>
              <a:rPr lang="zh-CN" altLang="en-US" sz="2100" dirty="0" smtClean="0">
                <a:solidFill>
                  <a:srgbClr val="008000"/>
                </a:solidFill>
                <a:latin typeface="微软雅黑" pitchFamily="34" charset="-122"/>
                <a:ea typeface="微软雅黑" pitchFamily="34" charset="-122"/>
              </a:rPr>
              <a:t>，并将控制权交给调用程序； 若函数执行成功，则不返回，最终将控制权传递到可执行目标中的主函数</a:t>
            </a:r>
            <a:r>
              <a:rPr lang="en-US" altLang="zh-CN" sz="2100" dirty="0" smtClean="0">
                <a:solidFill>
                  <a:srgbClr val="008000"/>
                </a:solidFill>
                <a:latin typeface="微软雅黑" pitchFamily="34" charset="-122"/>
                <a:ea typeface="微软雅黑" pitchFamily="34" charset="-122"/>
              </a:rPr>
              <a:t>main</a:t>
            </a:r>
            <a:r>
              <a:rPr lang="zh-CN" altLang="en-US" sz="2100" dirty="0" smtClean="0">
                <a:solidFill>
                  <a:srgbClr val="008000"/>
                </a:solidFill>
                <a:latin typeface="微软雅黑" pitchFamily="34" charset="-122"/>
                <a:ea typeface="微软雅黑" pitchFamily="34" charset="-122"/>
              </a:rPr>
              <a:t>。</a:t>
            </a:r>
          </a:p>
          <a:p>
            <a:r>
              <a:rPr lang="zh-CN" altLang="en-US" sz="2100" dirty="0" smtClean="0">
                <a:latin typeface="微软雅黑" pitchFamily="34" charset="-122"/>
                <a:ea typeface="微软雅黑" pitchFamily="34" charset="-122"/>
              </a:rPr>
              <a:t>主函数</a:t>
            </a:r>
            <a:r>
              <a:rPr lang="en-US" altLang="zh-CN" sz="2100" dirty="0" smtClean="0">
                <a:latin typeface="微软雅黑" pitchFamily="34" charset="-122"/>
                <a:ea typeface="微软雅黑" pitchFamily="34" charset="-122"/>
              </a:rPr>
              <a:t>main()</a:t>
            </a:r>
            <a:r>
              <a:rPr lang="zh-CN" altLang="en-US" sz="2100" dirty="0" smtClean="0">
                <a:latin typeface="微软雅黑" pitchFamily="34" charset="-122"/>
                <a:ea typeface="微软雅黑" pitchFamily="34" charset="-122"/>
              </a:rPr>
              <a:t>的原型形式如下：</a:t>
            </a:r>
          </a:p>
          <a:p>
            <a:pPr>
              <a:buFontTx/>
              <a:buNone/>
            </a:pPr>
            <a:r>
              <a:rPr lang="en-US" altLang="zh-CN" sz="2100" dirty="0" smtClean="0">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int</a:t>
            </a:r>
            <a:r>
              <a:rPr lang="en-US" altLang="zh-CN" sz="2100" dirty="0" smtClean="0">
                <a:solidFill>
                  <a:srgbClr val="0066CC"/>
                </a:solidFill>
                <a:latin typeface="微软雅黑" pitchFamily="34" charset="-122"/>
                <a:ea typeface="微软雅黑" pitchFamily="34" charset="-122"/>
              </a:rPr>
              <a:t> main(</a:t>
            </a:r>
            <a:r>
              <a:rPr lang="en-US" altLang="zh-CN" sz="2100" dirty="0" err="1" smtClean="0">
                <a:solidFill>
                  <a:srgbClr val="0066CC"/>
                </a:solidFill>
                <a:latin typeface="微软雅黑" pitchFamily="34" charset="-122"/>
                <a:ea typeface="微软雅黑" pitchFamily="34" charset="-122"/>
              </a:rPr>
              <a:t>int</a:t>
            </a:r>
            <a:r>
              <a:rPr lang="en-US" altLang="zh-CN" sz="2100" dirty="0" smtClean="0">
                <a:solidFill>
                  <a:srgbClr val="0066CC"/>
                </a:solidFill>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argc</a:t>
            </a:r>
            <a:r>
              <a:rPr lang="en-US" altLang="zh-CN" sz="2100" dirty="0" smtClean="0">
                <a:solidFill>
                  <a:srgbClr val="0066CC"/>
                </a:solidFill>
                <a:latin typeface="微软雅黑" pitchFamily="34" charset="-122"/>
                <a:ea typeface="微软雅黑" pitchFamily="34" charset="-122"/>
              </a:rPr>
              <a:t>, char **</a:t>
            </a:r>
            <a:r>
              <a:rPr lang="en-US" altLang="zh-CN" sz="2100" dirty="0" err="1" smtClean="0">
                <a:solidFill>
                  <a:srgbClr val="0066CC"/>
                </a:solidFill>
                <a:latin typeface="微软雅黑" pitchFamily="34" charset="-122"/>
                <a:ea typeface="微软雅黑" pitchFamily="34" charset="-122"/>
              </a:rPr>
              <a:t>argv</a:t>
            </a:r>
            <a:r>
              <a:rPr lang="en-US" altLang="zh-CN" sz="2100" dirty="0" smtClean="0">
                <a:solidFill>
                  <a:srgbClr val="0066CC"/>
                </a:solidFill>
                <a:latin typeface="微软雅黑" pitchFamily="34" charset="-122"/>
                <a:ea typeface="微软雅黑" pitchFamily="34" charset="-122"/>
              </a:rPr>
              <a:t>, char **</a:t>
            </a:r>
            <a:r>
              <a:rPr lang="en-US" altLang="zh-CN" sz="2100" dirty="0" err="1" smtClean="0">
                <a:solidFill>
                  <a:srgbClr val="0066CC"/>
                </a:solidFill>
                <a:latin typeface="微软雅黑" pitchFamily="34" charset="-122"/>
                <a:ea typeface="微软雅黑" pitchFamily="34" charset="-122"/>
              </a:rPr>
              <a:t>envp</a:t>
            </a:r>
            <a:r>
              <a:rPr lang="en-US" altLang="zh-CN" sz="2100" dirty="0" smtClean="0">
                <a:solidFill>
                  <a:srgbClr val="0066CC"/>
                </a:solidFill>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或者：</a:t>
            </a:r>
          </a:p>
          <a:p>
            <a:pPr>
              <a:buFontTx/>
              <a:buNone/>
            </a:pPr>
            <a:r>
              <a:rPr lang="en-US" altLang="zh-CN" sz="2100" dirty="0" smtClean="0">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int</a:t>
            </a:r>
            <a:r>
              <a:rPr lang="en-US" altLang="zh-CN" sz="2100" dirty="0" smtClean="0">
                <a:solidFill>
                  <a:srgbClr val="0066CC"/>
                </a:solidFill>
                <a:latin typeface="微软雅黑" pitchFamily="34" charset="-122"/>
                <a:ea typeface="微软雅黑" pitchFamily="34" charset="-122"/>
              </a:rPr>
              <a:t> main(</a:t>
            </a:r>
            <a:r>
              <a:rPr lang="en-US" altLang="zh-CN" sz="2100" dirty="0" err="1" smtClean="0">
                <a:solidFill>
                  <a:srgbClr val="0066CC"/>
                </a:solidFill>
                <a:latin typeface="微软雅黑" pitchFamily="34" charset="-122"/>
                <a:ea typeface="微软雅黑" pitchFamily="34" charset="-122"/>
              </a:rPr>
              <a:t>int</a:t>
            </a:r>
            <a:r>
              <a:rPr lang="en-US" altLang="zh-CN" sz="2100" dirty="0" smtClean="0">
                <a:solidFill>
                  <a:srgbClr val="0066CC"/>
                </a:solidFill>
                <a:latin typeface="微软雅黑" pitchFamily="34" charset="-122"/>
                <a:ea typeface="微软雅黑" pitchFamily="34" charset="-122"/>
              </a:rPr>
              <a:t> </a:t>
            </a:r>
            <a:r>
              <a:rPr lang="en-US" altLang="zh-CN" sz="2100" dirty="0" err="1" smtClean="0">
                <a:solidFill>
                  <a:srgbClr val="0066CC"/>
                </a:solidFill>
                <a:latin typeface="微软雅黑" pitchFamily="34" charset="-122"/>
                <a:ea typeface="微软雅黑" pitchFamily="34" charset="-122"/>
              </a:rPr>
              <a:t>argc</a:t>
            </a:r>
            <a:r>
              <a:rPr lang="en-US" altLang="zh-CN" sz="2100" dirty="0" smtClean="0">
                <a:solidFill>
                  <a:srgbClr val="0066CC"/>
                </a:solidFill>
                <a:latin typeface="微软雅黑" pitchFamily="34" charset="-122"/>
                <a:ea typeface="微软雅黑" pitchFamily="34" charset="-122"/>
              </a:rPr>
              <a:t>, char *</a:t>
            </a:r>
            <a:r>
              <a:rPr lang="en-US" altLang="zh-CN" sz="2100" dirty="0" err="1" smtClean="0">
                <a:solidFill>
                  <a:srgbClr val="0066CC"/>
                </a:solidFill>
                <a:latin typeface="微软雅黑" pitchFamily="34" charset="-122"/>
                <a:ea typeface="微软雅黑" pitchFamily="34" charset="-122"/>
              </a:rPr>
              <a:t>argv</a:t>
            </a:r>
            <a:r>
              <a:rPr lang="en-US" altLang="zh-CN" sz="2100" dirty="0" smtClean="0">
                <a:solidFill>
                  <a:srgbClr val="0066CC"/>
                </a:solidFill>
                <a:latin typeface="微软雅黑" pitchFamily="34" charset="-122"/>
                <a:ea typeface="微软雅黑" pitchFamily="34" charset="-122"/>
              </a:rPr>
              <a:t>[], char *</a:t>
            </a:r>
            <a:r>
              <a:rPr lang="en-US" altLang="zh-CN" sz="2100" dirty="0" err="1" smtClean="0">
                <a:solidFill>
                  <a:srgbClr val="0066CC"/>
                </a:solidFill>
                <a:latin typeface="微软雅黑" pitchFamily="34" charset="-122"/>
                <a:ea typeface="微软雅黑" pitchFamily="34" charset="-122"/>
              </a:rPr>
              <a:t>envp</a:t>
            </a:r>
            <a:r>
              <a:rPr lang="en-US" altLang="zh-CN" sz="2100" dirty="0" smtClean="0">
                <a:solidFill>
                  <a:srgbClr val="0066CC"/>
                </a:solidFill>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 </a:t>
            </a:r>
          </a:p>
          <a:p>
            <a:pPr>
              <a:buFontTx/>
              <a:buNone/>
            </a:pPr>
            <a:r>
              <a:rPr lang="en-US" altLang="zh-CN" sz="2100" dirty="0" smtClean="0">
                <a:latin typeface="微软雅黑" pitchFamily="34" charset="-122"/>
                <a:ea typeface="微软雅黑" pitchFamily="34" charset="-122"/>
              </a:rPr>
              <a:t>     </a:t>
            </a:r>
            <a:r>
              <a:rPr lang="en-US" altLang="zh-CN" sz="2100" dirty="0" err="1" smtClean="0">
                <a:solidFill>
                  <a:srgbClr val="008000"/>
                </a:solidFill>
                <a:latin typeface="微软雅黑" pitchFamily="34" charset="-122"/>
                <a:ea typeface="微软雅黑" pitchFamily="34" charset="-122"/>
              </a:rPr>
              <a:t>argc</a:t>
            </a:r>
            <a:r>
              <a:rPr lang="zh-CN" altLang="en-US" sz="2100" dirty="0" smtClean="0">
                <a:solidFill>
                  <a:srgbClr val="008000"/>
                </a:solidFill>
                <a:latin typeface="微软雅黑" pitchFamily="34" charset="-122"/>
                <a:ea typeface="微软雅黑" pitchFamily="34" charset="-122"/>
              </a:rPr>
              <a:t>指定参数个数，</a:t>
            </a:r>
            <a:r>
              <a:rPr lang="zh-CN" altLang="en-US" sz="2100" dirty="0" smtClean="0">
                <a:solidFill>
                  <a:srgbClr val="FF0000"/>
                </a:solidFill>
                <a:latin typeface="微软雅黑" pitchFamily="34" charset="-122"/>
                <a:ea typeface="微软雅黑" pitchFamily="34" charset="-122"/>
              </a:rPr>
              <a:t>参数列表中第一个总是命令名（可执行文件名）</a:t>
            </a:r>
            <a:endParaRPr lang="zh-CN" altLang="en-US" sz="2100" dirty="0" smtClean="0">
              <a:solidFill>
                <a:srgbClr val="008000"/>
              </a:solidFill>
              <a:latin typeface="微软雅黑" pitchFamily="34" charset="-122"/>
              <a:ea typeface="微软雅黑" pitchFamily="34" charset="-122"/>
            </a:endParaRPr>
          </a:p>
          <a:p>
            <a:pPr>
              <a:buFontTx/>
              <a:buNone/>
            </a:pPr>
            <a:r>
              <a:rPr lang="en-US" altLang="zh-CN" sz="2100" dirty="0" smtClean="0">
                <a:solidFill>
                  <a:srgbClr val="008000"/>
                </a:solidFill>
                <a:latin typeface="微软雅黑" pitchFamily="34" charset="-122"/>
                <a:ea typeface="微软雅黑" pitchFamily="34" charset="-122"/>
              </a:rPr>
              <a:t>     </a:t>
            </a:r>
            <a:r>
              <a:rPr lang="zh-CN" altLang="en-US" sz="2000" dirty="0" smtClean="0">
                <a:solidFill>
                  <a:srgbClr val="996600"/>
                </a:solidFill>
                <a:latin typeface="微软雅黑" pitchFamily="34" charset="-122"/>
                <a:ea typeface="微软雅黑" pitchFamily="34" charset="-122"/>
              </a:rPr>
              <a:t>例如：命令行为“</a:t>
            </a:r>
            <a:r>
              <a:rPr lang="en-US" altLang="zh-CN" sz="2000" dirty="0" err="1" smtClean="0">
                <a:solidFill>
                  <a:srgbClr val="996600"/>
                </a:solidFill>
                <a:latin typeface="微软雅黑" pitchFamily="34" charset="-122"/>
                <a:ea typeface="微软雅黑" pitchFamily="34" charset="-122"/>
              </a:rPr>
              <a:t>ld</a:t>
            </a:r>
            <a:r>
              <a:rPr lang="en-US" altLang="zh-CN" sz="2000" dirty="0" smtClean="0">
                <a:solidFill>
                  <a:srgbClr val="996600"/>
                </a:solidFill>
                <a:latin typeface="微软雅黑" pitchFamily="34" charset="-122"/>
                <a:ea typeface="微软雅黑" pitchFamily="34" charset="-122"/>
              </a:rPr>
              <a:t> -o test </a:t>
            </a:r>
            <a:r>
              <a:rPr lang="en-US" altLang="zh-CN" sz="2000" dirty="0" err="1" smtClean="0">
                <a:solidFill>
                  <a:srgbClr val="996600"/>
                </a:solidFill>
                <a:latin typeface="微软雅黑" pitchFamily="34" charset="-122"/>
                <a:ea typeface="微软雅黑" pitchFamily="34" charset="-122"/>
              </a:rPr>
              <a:t>main.o</a:t>
            </a:r>
            <a:r>
              <a:rPr lang="en-US" altLang="zh-CN" sz="2000" dirty="0" smtClean="0">
                <a:solidFill>
                  <a:srgbClr val="996600"/>
                </a:solidFill>
                <a:latin typeface="微软雅黑" pitchFamily="34" charset="-122"/>
                <a:ea typeface="微软雅黑" pitchFamily="34" charset="-122"/>
              </a:rPr>
              <a:t> </a:t>
            </a:r>
            <a:r>
              <a:rPr lang="en-US" altLang="zh-CN" sz="2000" dirty="0" err="1" smtClean="0">
                <a:solidFill>
                  <a:srgbClr val="996600"/>
                </a:solidFill>
                <a:latin typeface="微软雅黑" pitchFamily="34" charset="-122"/>
                <a:ea typeface="微软雅黑" pitchFamily="34" charset="-122"/>
              </a:rPr>
              <a:t>test.o</a:t>
            </a:r>
            <a:r>
              <a:rPr lang="en-US" altLang="zh-CN" sz="2000" dirty="0" smtClean="0">
                <a:solidFill>
                  <a:srgbClr val="996600"/>
                </a:solidFill>
                <a:latin typeface="微软雅黑" pitchFamily="34" charset="-122"/>
                <a:ea typeface="微软雅黑" pitchFamily="34" charset="-122"/>
              </a:rPr>
              <a:t>” </a:t>
            </a:r>
            <a:r>
              <a:rPr lang="zh-CN" altLang="en-US" sz="2000" dirty="0" smtClean="0">
                <a:solidFill>
                  <a:srgbClr val="996600"/>
                </a:solidFill>
                <a:latin typeface="微软雅黑" pitchFamily="34" charset="-122"/>
                <a:ea typeface="微软雅黑" pitchFamily="34" charset="-122"/>
              </a:rPr>
              <a:t>时，</a:t>
            </a:r>
            <a:r>
              <a:rPr lang="en-US" altLang="zh-CN" sz="2000" dirty="0" err="1" smtClean="0">
                <a:solidFill>
                  <a:srgbClr val="996600"/>
                </a:solidFill>
                <a:latin typeface="微软雅黑" pitchFamily="34" charset="-122"/>
                <a:ea typeface="微软雅黑" pitchFamily="34" charset="-122"/>
              </a:rPr>
              <a:t>argc</a:t>
            </a:r>
            <a:r>
              <a:rPr lang="en-US" altLang="zh-CN" sz="2000" dirty="0" smtClean="0">
                <a:solidFill>
                  <a:srgbClr val="996600"/>
                </a:solidFill>
                <a:latin typeface="微软雅黑" pitchFamily="34" charset="-122"/>
                <a:ea typeface="微软雅黑" pitchFamily="34" charset="-122"/>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6739">
                                            <p:txEl>
                                              <p:pRg st="1" end="1"/>
                                            </p:txEl>
                                          </p:spTgt>
                                        </p:tgtEl>
                                        <p:attrNameLst>
                                          <p:attrName>style.visibility</p:attrName>
                                        </p:attrNameLst>
                                      </p:cBhvr>
                                      <p:to>
                                        <p:strVal val="visible"/>
                                      </p:to>
                                    </p:set>
                                    <p:animEffect transition="in" filter="blinds(horizontal)">
                                      <p:cBhvr>
                                        <p:cTn id="7" dur="500"/>
                                        <p:tgtEl>
                                          <p:spTgt spid="756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6739">
                                            <p:txEl>
                                              <p:pRg st="2" end="2"/>
                                            </p:txEl>
                                          </p:spTgt>
                                        </p:tgtEl>
                                        <p:attrNameLst>
                                          <p:attrName>style.visibility</p:attrName>
                                        </p:attrNameLst>
                                      </p:cBhvr>
                                      <p:to>
                                        <p:strVal val="visible"/>
                                      </p:to>
                                    </p:set>
                                    <p:animEffect transition="in" filter="blinds(horizontal)">
                                      <p:cBhvr>
                                        <p:cTn id="12" dur="500"/>
                                        <p:tgtEl>
                                          <p:spTgt spid="756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6739">
                                            <p:txEl>
                                              <p:pRg st="3" end="3"/>
                                            </p:txEl>
                                          </p:spTgt>
                                        </p:tgtEl>
                                        <p:attrNameLst>
                                          <p:attrName>style.visibility</p:attrName>
                                        </p:attrNameLst>
                                      </p:cBhvr>
                                      <p:to>
                                        <p:strVal val="visible"/>
                                      </p:to>
                                    </p:set>
                                    <p:animEffect transition="in" filter="blinds(horizontal)">
                                      <p:cBhvr>
                                        <p:cTn id="17" dur="500"/>
                                        <p:tgtEl>
                                          <p:spTgt spid="7567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56739">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56739">
                                            <p:txEl>
                                              <p:pRg st="5" end="5"/>
                                            </p:txEl>
                                          </p:spTgt>
                                        </p:tgtEl>
                                        <p:attrNameLst>
                                          <p:attrName>style.visibility</p:attrName>
                                        </p:attrNameLst>
                                      </p:cBhvr>
                                      <p:to>
                                        <p:strVal val="visible"/>
                                      </p:to>
                                    </p:set>
                                    <p:animEffect transition="in" filter="blinds(horizontal)">
                                      <p:cBhvr>
                                        <p:cTn id="26" dur="500"/>
                                        <p:tgtEl>
                                          <p:spTgt spid="75673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56739">
                                            <p:txEl>
                                              <p:pRg st="6" end="6"/>
                                            </p:txEl>
                                          </p:spTgt>
                                        </p:tgtEl>
                                        <p:attrNameLst>
                                          <p:attrName>style.visibility</p:attrName>
                                        </p:attrNameLst>
                                      </p:cBhvr>
                                      <p:to>
                                        <p:strVal val="visible"/>
                                      </p:to>
                                    </p:set>
                                    <p:animEffect transition="in" filter="blinds(horizontal)">
                                      <p:cBhvr>
                                        <p:cTn id="31" dur="500"/>
                                        <p:tgtEl>
                                          <p:spTgt spid="756739">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56739">
                                            <p:txEl>
                                              <p:pRg st="7" end="7"/>
                                            </p:txEl>
                                          </p:spTgt>
                                        </p:tgtEl>
                                        <p:attrNameLst>
                                          <p:attrName>style.visibility</p:attrName>
                                        </p:attrNameLst>
                                      </p:cBhvr>
                                      <p:to>
                                        <p:strVal val="visible"/>
                                      </p:to>
                                    </p:set>
                                    <p:animEffect transition="in" filter="blinds(horizontal)">
                                      <p:cBhvr>
                                        <p:cTn id="34" dur="500"/>
                                        <p:tgtEl>
                                          <p:spTgt spid="75673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56739">
                                            <p:txEl>
                                              <p:pRg st="8" end="8"/>
                                            </p:txEl>
                                          </p:spTgt>
                                        </p:tgtEl>
                                        <p:attrNameLst>
                                          <p:attrName>style.visibility</p:attrName>
                                        </p:attrNameLst>
                                      </p:cBhvr>
                                      <p:to>
                                        <p:strVal val="visible"/>
                                      </p:to>
                                    </p:set>
                                    <p:animEffect transition="in" filter="blinds(horizontal)">
                                      <p:cBhvr>
                                        <p:cTn id="39" dur="500"/>
                                        <p:tgtEl>
                                          <p:spTgt spid="75673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56739">
                                            <p:txEl>
                                              <p:pRg st="9" end="9"/>
                                            </p:txEl>
                                          </p:spTgt>
                                        </p:tgtEl>
                                        <p:attrNameLst>
                                          <p:attrName>style.visibility</p:attrName>
                                        </p:attrNameLst>
                                      </p:cBhvr>
                                      <p:to>
                                        <p:strVal val="visible"/>
                                      </p:to>
                                    </p:set>
                                    <p:animEffect transition="in" filter="blinds(horizontal)">
                                      <p:cBhvr>
                                        <p:cTn id="44" dur="500"/>
                                        <p:tgtEl>
                                          <p:spTgt spid="7567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66" name="Picture 6"/>
          <p:cNvPicPr>
            <a:picLocks noChangeAspect="1" noChangeArrowheads="1"/>
          </p:cNvPicPr>
          <p:nvPr/>
        </p:nvPicPr>
        <p:blipFill>
          <a:blip r:embed="rId2"/>
          <a:srcRect/>
          <a:stretch>
            <a:fillRect/>
          </a:stretch>
        </p:blipFill>
        <p:spPr bwMode="auto">
          <a:xfrm>
            <a:off x="4354513" y="1481138"/>
            <a:ext cx="4425950" cy="3259137"/>
          </a:xfrm>
          <a:prstGeom prst="rect">
            <a:avLst/>
          </a:prstGeom>
          <a:noFill/>
        </p:spPr>
      </p:pic>
      <p:sp>
        <p:nvSpPr>
          <p:cNvPr id="757762" name="Rectangle 2"/>
          <p:cNvSpPr>
            <a:spLocks noGrp="1" noChangeArrowheads="1"/>
          </p:cNvSpPr>
          <p:nvPr>
            <p:ph type="title"/>
          </p:nvPr>
        </p:nvSpPr>
        <p:spPr/>
        <p:txBody>
          <a:bodyPr/>
          <a:lstStyle/>
          <a:p>
            <a:r>
              <a:rPr lang="zh-CN" altLang="en-US" smtClean="0"/>
              <a:t>程序的加载和运行</a:t>
            </a:r>
          </a:p>
        </p:txBody>
      </p:sp>
      <p:sp>
        <p:nvSpPr>
          <p:cNvPr id="757763" name="Rectangle 3"/>
          <p:cNvSpPr>
            <a:spLocks noGrp="1" noChangeArrowheads="1"/>
          </p:cNvSpPr>
          <p:nvPr>
            <p:ph type="body" idx="1"/>
          </p:nvPr>
        </p:nvSpPr>
        <p:spPr>
          <a:xfrm>
            <a:off x="134938" y="1285875"/>
            <a:ext cx="4746625" cy="515938"/>
          </a:xfrm>
        </p:spPr>
        <p:txBody>
          <a:bodyPr/>
          <a:lstStyle/>
          <a:p>
            <a:pPr>
              <a:buFontTx/>
              <a:buNone/>
            </a:pPr>
            <a:r>
              <a:rPr lang="en-US" altLang="zh-CN" smtClean="0"/>
              <a:t>Unix&gt;</a:t>
            </a:r>
            <a:r>
              <a:rPr lang="en-US" altLang="zh-CN" sz="2200" smtClean="0">
                <a:solidFill>
                  <a:srgbClr val="996600"/>
                </a:solidFill>
                <a:latin typeface="微软雅黑" pitchFamily="34" charset="-122"/>
                <a:ea typeface="微软雅黑" pitchFamily="34" charset="-122"/>
              </a:rPr>
              <a:t>ld</a:t>
            </a:r>
            <a:r>
              <a:rPr lang="en-US" altLang="zh-CN" sz="2200" smtClean="0">
                <a:latin typeface="微软雅黑" pitchFamily="34" charset="-122"/>
                <a:ea typeface="微软雅黑" pitchFamily="34" charset="-122"/>
              </a:rPr>
              <a:t> </a:t>
            </a:r>
            <a:r>
              <a:rPr lang="en-US" altLang="zh-CN" sz="2200" smtClean="0">
                <a:solidFill>
                  <a:srgbClr val="996600"/>
                </a:solidFill>
                <a:latin typeface="微软雅黑" pitchFamily="34" charset="-122"/>
                <a:ea typeface="微软雅黑" pitchFamily="34" charset="-122"/>
              </a:rPr>
              <a:t>-o test main.o test.o</a:t>
            </a:r>
          </a:p>
        </p:txBody>
      </p:sp>
      <p:sp>
        <p:nvSpPr>
          <p:cNvPr id="757765" name="Rectangle 5"/>
          <p:cNvSpPr>
            <a:spLocks noChangeArrowheads="1"/>
          </p:cNvSpPr>
          <p:nvPr/>
        </p:nvSpPr>
        <p:spPr bwMode="auto">
          <a:xfrm>
            <a:off x="100013" y="863600"/>
            <a:ext cx="5300662" cy="427038"/>
          </a:xfrm>
          <a:prstGeom prst="rect">
            <a:avLst/>
          </a:prstGeom>
          <a:noFill/>
          <a:ln w="9525">
            <a:noFill/>
            <a:miter lim="800000"/>
            <a:headEnd/>
            <a:tailEnd/>
          </a:ln>
          <a:effectLst/>
        </p:spPr>
        <p:txBody>
          <a:bodyPr wrap="none">
            <a:spAutoFit/>
          </a:bodyPr>
          <a:lstStyle/>
          <a:p>
            <a:r>
              <a:rPr lang="zh-CN" altLang="en-US" sz="2200" b="1">
                <a:latin typeface="微软雅黑" pitchFamily="34" charset="-122"/>
                <a:ea typeface="微软雅黑" pitchFamily="34" charset="-122"/>
              </a:rPr>
              <a:t>若在</a:t>
            </a:r>
            <a:r>
              <a:rPr lang="en-US" altLang="zh-CN" sz="2200" b="1">
                <a:latin typeface="微软雅黑" pitchFamily="34" charset="-122"/>
                <a:ea typeface="微软雅黑" pitchFamily="34" charset="-122"/>
              </a:rPr>
              <a:t>shell</a:t>
            </a:r>
            <a:r>
              <a:rPr lang="zh-CN" altLang="en-US" sz="2200" b="1">
                <a:latin typeface="微软雅黑" pitchFamily="34" charset="-122"/>
                <a:ea typeface="微软雅黑" pitchFamily="34" charset="-122"/>
              </a:rPr>
              <a:t>命令行提示符下输入以下命令行</a:t>
            </a:r>
          </a:p>
        </p:txBody>
      </p:sp>
      <p:sp>
        <p:nvSpPr>
          <p:cNvPr id="757767" name="Text Box 7"/>
          <p:cNvSpPr txBox="1">
            <a:spLocks noChangeArrowheads="1"/>
          </p:cNvSpPr>
          <p:nvPr/>
        </p:nvSpPr>
        <p:spPr bwMode="auto">
          <a:xfrm>
            <a:off x="330200" y="2538413"/>
            <a:ext cx="3759200" cy="1831975"/>
          </a:xfrm>
          <a:prstGeom prst="rect">
            <a:avLst/>
          </a:prstGeom>
          <a:noFill/>
          <a:ln w="9525">
            <a:noFill/>
            <a:miter lim="800000"/>
            <a:headEnd/>
            <a:tailEnd/>
          </a:ln>
          <a:effectLst/>
        </p:spPr>
        <p:txBody>
          <a:bodyPr>
            <a:spAutoFit/>
          </a:bodyPr>
          <a:lstStyle/>
          <a:p>
            <a:pPr>
              <a:lnSpc>
                <a:spcPct val="130000"/>
              </a:lnSpc>
              <a:spcBef>
                <a:spcPct val="50000"/>
              </a:spcBef>
            </a:pPr>
            <a:r>
              <a:rPr lang="en-US" altLang="zh-CN" sz="2200" b="1">
                <a:solidFill>
                  <a:srgbClr val="3366FF"/>
                </a:solidFill>
                <a:latin typeface="微软雅黑" pitchFamily="34" charset="-122"/>
                <a:ea typeface="微软雅黑" pitchFamily="34" charset="-122"/>
              </a:rPr>
              <a:t>ld</a:t>
            </a:r>
            <a:r>
              <a:rPr lang="zh-CN" altLang="en-US" sz="2200" b="1">
                <a:solidFill>
                  <a:srgbClr val="3366FF"/>
                </a:solidFill>
                <a:latin typeface="微软雅黑" pitchFamily="34" charset="-122"/>
                <a:ea typeface="微软雅黑" pitchFamily="34" charset="-122"/>
              </a:rPr>
              <a:t>是可执行文件名（即命令名），随后是命令的若干参数，</a:t>
            </a:r>
            <a:r>
              <a:rPr lang="en-US" altLang="zh-CN" sz="2200" b="1">
                <a:solidFill>
                  <a:srgbClr val="3366FF"/>
                </a:solidFill>
                <a:latin typeface="微软雅黑" pitchFamily="34" charset="-122"/>
                <a:ea typeface="微软雅黑" pitchFamily="34" charset="-122"/>
              </a:rPr>
              <a:t>argv</a:t>
            </a:r>
            <a:r>
              <a:rPr lang="zh-CN" altLang="en-US" sz="2200" b="1">
                <a:solidFill>
                  <a:srgbClr val="3366FF"/>
                </a:solidFill>
                <a:latin typeface="微软雅黑" pitchFamily="34" charset="-122"/>
                <a:ea typeface="微软雅黑" pitchFamily="34" charset="-122"/>
              </a:rPr>
              <a:t>是一个以</a:t>
            </a:r>
            <a:r>
              <a:rPr lang="en-US" altLang="zh-CN" sz="2200" b="1">
                <a:solidFill>
                  <a:srgbClr val="3366FF"/>
                </a:solidFill>
                <a:latin typeface="微软雅黑" pitchFamily="34" charset="-122"/>
                <a:ea typeface="微软雅黑" pitchFamily="34" charset="-122"/>
              </a:rPr>
              <a:t>null</a:t>
            </a:r>
            <a:r>
              <a:rPr lang="zh-CN" altLang="en-US" sz="2200" b="1">
                <a:solidFill>
                  <a:srgbClr val="3366FF"/>
                </a:solidFill>
                <a:latin typeface="微软雅黑" pitchFamily="34" charset="-122"/>
                <a:ea typeface="微软雅黑" pitchFamily="34" charset="-122"/>
              </a:rPr>
              <a:t>结尾的指针数组，</a:t>
            </a:r>
            <a:r>
              <a:rPr lang="en-US" altLang="zh-CN" sz="2200" b="1">
                <a:solidFill>
                  <a:srgbClr val="3366FF"/>
                </a:solidFill>
                <a:latin typeface="微软雅黑" pitchFamily="34" charset="-122"/>
                <a:ea typeface="微软雅黑" pitchFamily="34" charset="-122"/>
              </a:rPr>
              <a:t>argc=5</a:t>
            </a:r>
          </a:p>
        </p:txBody>
      </p:sp>
      <p:sp>
        <p:nvSpPr>
          <p:cNvPr id="757770" name="Text Box 10"/>
          <p:cNvSpPr txBox="1">
            <a:spLocks noChangeArrowheads="1"/>
          </p:cNvSpPr>
          <p:nvPr/>
        </p:nvSpPr>
        <p:spPr bwMode="auto">
          <a:xfrm>
            <a:off x="119063" y="5110163"/>
            <a:ext cx="8882062" cy="762000"/>
          </a:xfrm>
          <a:prstGeom prst="rect">
            <a:avLst/>
          </a:prstGeom>
          <a:noFill/>
          <a:ln w="9525">
            <a:noFill/>
            <a:miter lim="800000"/>
            <a:headEnd/>
            <a:tailEnd/>
          </a:ln>
          <a:effectLst/>
        </p:spPr>
        <p:txBody>
          <a:bodyPr>
            <a:spAutoFit/>
          </a:bodyPr>
          <a:lstStyle/>
          <a:p>
            <a:pPr>
              <a:spcBef>
                <a:spcPct val="50000"/>
              </a:spcBef>
            </a:pPr>
            <a:r>
              <a:rPr lang="zh-CN" altLang="en-US" sz="2200" b="1">
                <a:latin typeface="微软雅黑" pitchFamily="34" charset="-122"/>
                <a:ea typeface="微软雅黑" pitchFamily="34" charset="-122"/>
              </a:rPr>
              <a:t>在</a:t>
            </a:r>
            <a:r>
              <a:rPr lang="en-US" altLang="zh-CN" sz="2200" b="1">
                <a:latin typeface="微软雅黑" pitchFamily="34" charset="-122"/>
                <a:ea typeface="微软雅黑" pitchFamily="34" charset="-122"/>
              </a:rPr>
              <a:t>shell</a:t>
            </a:r>
            <a:r>
              <a:rPr lang="zh-CN" altLang="en-US" sz="2200" b="1">
                <a:latin typeface="微软雅黑" pitchFamily="34" charset="-122"/>
                <a:ea typeface="微软雅黑" pitchFamily="34" charset="-122"/>
              </a:rPr>
              <a:t>命令行提示符后键入命令并按“</a:t>
            </a:r>
            <a:r>
              <a:rPr lang="en-US" altLang="zh-CN" sz="2200" b="1">
                <a:latin typeface="微软雅黑" pitchFamily="34" charset="-122"/>
                <a:ea typeface="微软雅黑" pitchFamily="34" charset="-122"/>
              </a:rPr>
              <a:t>enter”</a:t>
            </a:r>
            <a:r>
              <a:rPr lang="zh-CN" altLang="en-US" sz="2200" b="1">
                <a:latin typeface="微软雅黑" pitchFamily="34" charset="-122"/>
                <a:ea typeface="微软雅黑" pitchFamily="34" charset="-122"/>
              </a:rPr>
              <a:t>键后，便构造</a:t>
            </a:r>
            <a:r>
              <a:rPr lang="en-US" altLang="zh-CN" sz="2200" b="1">
                <a:latin typeface="微软雅黑" pitchFamily="34" charset="-122"/>
                <a:ea typeface="微软雅黑" pitchFamily="34" charset="-122"/>
              </a:rPr>
              <a:t>argv</a:t>
            </a:r>
            <a:r>
              <a:rPr lang="zh-CN" altLang="en-US" sz="2200" b="1">
                <a:latin typeface="微软雅黑" pitchFamily="34" charset="-122"/>
                <a:ea typeface="微软雅黑" pitchFamily="34" charset="-122"/>
              </a:rPr>
              <a:t>和</a:t>
            </a:r>
            <a:r>
              <a:rPr lang="en-US" altLang="zh-CN" sz="2200" b="1">
                <a:latin typeface="微软雅黑" pitchFamily="34" charset="-122"/>
                <a:ea typeface="微软雅黑" pitchFamily="34" charset="-122"/>
              </a:rPr>
              <a:t>envp</a:t>
            </a:r>
            <a:r>
              <a:rPr lang="zh-CN" altLang="en-US" sz="2200" b="1">
                <a:latin typeface="微软雅黑" pitchFamily="34" charset="-122"/>
                <a:ea typeface="微软雅黑" pitchFamily="34" charset="-122"/>
              </a:rPr>
              <a:t>，然后</a:t>
            </a:r>
            <a:r>
              <a:rPr lang="zh-CN" altLang="en-US" sz="2200" b="1">
                <a:solidFill>
                  <a:srgbClr val="FF0000"/>
                </a:solidFill>
                <a:latin typeface="微软雅黑" pitchFamily="34" charset="-122"/>
                <a:ea typeface="微软雅黑" pitchFamily="34" charset="-122"/>
              </a:rPr>
              <a:t>调用</a:t>
            </a:r>
            <a:r>
              <a:rPr lang="en-US" altLang="zh-CN" sz="2200" b="1">
                <a:solidFill>
                  <a:srgbClr val="FF0000"/>
                </a:solidFill>
                <a:latin typeface="微软雅黑" pitchFamily="34" charset="-122"/>
                <a:ea typeface="微软雅黑" pitchFamily="34" charset="-122"/>
              </a:rPr>
              <a:t>execve()</a:t>
            </a:r>
            <a:r>
              <a:rPr lang="zh-CN" altLang="en-US" sz="2200" b="1">
                <a:solidFill>
                  <a:srgbClr val="FF0000"/>
                </a:solidFill>
                <a:latin typeface="微软雅黑" pitchFamily="34" charset="-122"/>
                <a:ea typeface="微软雅黑" pitchFamily="34" charset="-122"/>
              </a:rPr>
              <a:t>函数</a:t>
            </a:r>
            <a:r>
              <a:rPr lang="zh-CN" altLang="en-US" sz="2200" b="1">
                <a:latin typeface="微软雅黑" pitchFamily="34" charset="-122"/>
                <a:ea typeface="微软雅黑" pitchFamily="34" charset="-122"/>
              </a:rPr>
              <a:t>来启动加载器，最终转</a:t>
            </a:r>
            <a:r>
              <a:rPr lang="en-US" altLang="zh-CN" sz="2200" b="1">
                <a:solidFill>
                  <a:srgbClr val="FF0000"/>
                </a:solidFill>
                <a:latin typeface="微软雅黑" pitchFamily="34" charset="-122"/>
                <a:ea typeface="微软雅黑" pitchFamily="34" charset="-122"/>
              </a:rPr>
              <a:t>main()</a:t>
            </a:r>
            <a:r>
              <a:rPr lang="zh-CN" altLang="en-US" sz="2200" b="1">
                <a:solidFill>
                  <a:srgbClr val="FF0000"/>
                </a:solidFill>
                <a:latin typeface="微软雅黑" pitchFamily="34" charset="-122"/>
                <a:ea typeface="微软雅黑" pitchFamily="34" charset="-122"/>
              </a:rPr>
              <a:t>函数</a:t>
            </a:r>
            <a:r>
              <a:rPr lang="zh-CN" altLang="en-US" sz="2200" b="1">
                <a:latin typeface="微软雅黑" pitchFamily="34" charset="-122"/>
                <a:ea typeface="微软雅黑" pitchFamily="34" charset="-122"/>
              </a:rPr>
              <a:t>执行</a:t>
            </a:r>
          </a:p>
        </p:txBody>
      </p:sp>
      <p:sp>
        <p:nvSpPr>
          <p:cNvPr id="757771" name="Rectangle 11"/>
          <p:cNvSpPr>
            <a:spLocks noChangeArrowheads="1"/>
          </p:cNvSpPr>
          <p:nvPr/>
        </p:nvSpPr>
        <p:spPr bwMode="auto">
          <a:xfrm>
            <a:off x="358775" y="5915025"/>
            <a:ext cx="7221538" cy="395288"/>
          </a:xfrm>
          <a:prstGeom prst="rect">
            <a:avLst/>
          </a:prstGeom>
          <a:noFill/>
          <a:ln w="9525">
            <a:noFill/>
            <a:miter lim="800000"/>
            <a:headEnd/>
            <a:tailEnd/>
          </a:ln>
          <a:effectLst/>
        </p:spPr>
        <p:txBody>
          <a:bodyPr>
            <a:spAutoFit/>
          </a:bodyPr>
          <a:lstStyle/>
          <a:p>
            <a:pPr eaLnBrk="0" hangingPunct="0">
              <a:lnSpc>
                <a:spcPct val="105000"/>
              </a:lnSpc>
              <a:spcBef>
                <a:spcPct val="20000"/>
              </a:spcBef>
            </a:pPr>
            <a:r>
              <a:rPr lang="en-US" altLang="zh-CN" sz="1900" b="1">
                <a:solidFill>
                  <a:srgbClr val="0066CC"/>
                </a:solidFill>
                <a:latin typeface="Arial Black" pitchFamily="34" charset="0"/>
                <a:ea typeface="微软雅黑" pitchFamily="34" charset="-122"/>
              </a:rPr>
              <a:t>int execve(char *filename, char *argv[], *envp[]);</a:t>
            </a:r>
          </a:p>
        </p:txBody>
      </p:sp>
      <p:sp>
        <p:nvSpPr>
          <p:cNvPr id="757772" name="Rectangle 12"/>
          <p:cNvSpPr>
            <a:spLocks noChangeArrowheads="1"/>
          </p:cNvSpPr>
          <p:nvPr/>
        </p:nvSpPr>
        <p:spPr bwMode="auto">
          <a:xfrm>
            <a:off x="352425" y="6307138"/>
            <a:ext cx="6048375" cy="381000"/>
          </a:xfrm>
          <a:prstGeom prst="rect">
            <a:avLst/>
          </a:prstGeom>
          <a:noFill/>
          <a:ln w="9525">
            <a:noFill/>
            <a:miter lim="800000"/>
            <a:headEnd/>
            <a:tailEnd/>
          </a:ln>
          <a:effectLst/>
        </p:spPr>
        <p:txBody>
          <a:bodyPr wrap="none">
            <a:spAutoFit/>
          </a:bodyPr>
          <a:lstStyle/>
          <a:p>
            <a:r>
              <a:rPr lang="en-US" altLang="zh-CN" sz="1900" b="1">
                <a:solidFill>
                  <a:srgbClr val="0066CC"/>
                </a:solidFill>
                <a:latin typeface="Arial Black" pitchFamily="34" charset="0"/>
              </a:rPr>
              <a:t>int main(int argc, char *argv[], char *envp[]);</a:t>
            </a:r>
            <a:endParaRPr lang="zh-CN" altLang="en-US" sz="1900" b="1">
              <a:solidFill>
                <a:srgbClr val="0066CC"/>
              </a:solidFill>
              <a:latin typeface="Arial Black" pitchFamily="34" charset="0"/>
            </a:endParaRPr>
          </a:p>
        </p:txBody>
      </p:sp>
      <p:sp>
        <p:nvSpPr>
          <p:cNvPr id="757774" name="Line 14"/>
          <p:cNvSpPr>
            <a:spLocks noChangeShapeType="1"/>
          </p:cNvSpPr>
          <p:nvPr/>
        </p:nvSpPr>
        <p:spPr bwMode="auto">
          <a:xfrm>
            <a:off x="4338638" y="1566863"/>
            <a:ext cx="1162050" cy="217487"/>
          </a:xfrm>
          <a:prstGeom prst="line">
            <a:avLst/>
          </a:prstGeom>
          <a:noFill/>
          <a:ln w="38100">
            <a:solidFill>
              <a:srgbClr val="FF0000"/>
            </a:solidFill>
            <a:round/>
            <a:headEnd/>
            <a:tailEnd type="triangle" w="med" len="med"/>
          </a:ln>
          <a:effectLst/>
        </p:spPr>
        <p:txBody>
          <a:bodyPr/>
          <a:lstStyle/>
          <a:p>
            <a:endParaRPr lang="zh-CN" altLang="en-US"/>
          </a:p>
        </p:txBody>
      </p:sp>
      <p:sp>
        <p:nvSpPr>
          <p:cNvPr id="757775" name="Line 15"/>
          <p:cNvSpPr>
            <a:spLocks noChangeShapeType="1"/>
          </p:cNvSpPr>
          <p:nvPr/>
        </p:nvSpPr>
        <p:spPr bwMode="auto">
          <a:xfrm flipH="1">
            <a:off x="3440113" y="2278063"/>
            <a:ext cx="4078287" cy="3775075"/>
          </a:xfrm>
          <a:prstGeom prst="line">
            <a:avLst/>
          </a:prstGeom>
          <a:noFill/>
          <a:ln w="28575">
            <a:solidFill>
              <a:srgbClr val="FF0000"/>
            </a:solidFill>
            <a:round/>
            <a:headEnd/>
            <a:tailEnd type="triangle" w="med" len="med"/>
          </a:ln>
          <a:effectLst/>
        </p:spPr>
        <p:txBody>
          <a:bodyPr/>
          <a:lstStyle/>
          <a:p>
            <a:endParaRPr lang="zh-CN" altLang="en-US"/>
          </a:p>
        </p:txBody>
      </p:sp>
      <p:sp>
        <p:nvSpPr>
          <p:cNvPr id="757776" name="Line 16"/>
          <p:cNvSpPr>
            <a:spLocks noChangeShapeType="1"/>
          </p:cNvSpPr>
          <p:nvPr/>
        </p:nvSpPr>
        <p:spPr bwMode="auto">
          <a:xfrm flipH="1">
            <a:off x="5153025" y="1828800"/>
            <a:ext cx="725488" cy="4165600"/>
          </a:xfrm>
          <a:prstGeom prst="line">
            <a:avLst/>
          </a:prstGeom>
          <a:noFill/>
          <a:ln w="28575">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65"/>
                                        </p:tgtEl>
                                        <p:attrNameLst>
                                          <p:attrName>style.visibility</p:attrName>
                                        </p:attrNameLst>
                                      </p:cBhvr>
                                      <p:to>
                                        <p:strVal val="visible"/>
                                      </p:to>
                                    </p:set>
                                    <p:animEffect transition="in" filter="blinds(horizontal)">
                                      <p:cBhvr>
                                        <p:cTn id="7" dur="500"/>
                                        <p:tgtEl>
                                          <p:spTgt spid="7577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63">
                                            <p:txEl>
                                              <p:pRg st="0" end="0"/>
                                            </p:txEl>
                                          </p:spTgt>
                                        </p:tgtEl>
                                        <p:attrNameLst>
                                          <p:attrName>style.visibility</p:attrName>
                                        </p:attrNameLst>
                                      </p:cBhvr>
                                      <p:to>
                                        <p:strVal val="visible"/>
                                      </p:to>
                                    </p:set>
                                    <p:animEffect transition="in" filter="blinds(horizontal)">
                                      <p:cBhvr>
                                        <p:cTn id="12" dur="500"/>
                                        <p:tgtEl>
                                          <p:spTgt spid="7577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7767"/>
                                        </p:tgtEl>
                                        <p:attrNameLst>
                                          <p:attrName>style.visibility</p:attrName>
                                        </p:attrNameLst>
                                      </p:cBhvr>
                                      <p:to>
                                        <p:strVal val="visible"/>
                                      </p:to>
                                    </p:set>
                                    <p:animEffect transition="in" filter="blinds(horizontal)">
                                      <p:cBhvr>
                                        <p:cTn id="17" dur="500"/>
                                        <p:tgtEl>
                                          <p:spTgt spid="7577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7766"/>
                                        </p:tgtEl>
                                        <p:attrNameLst>
                                          <p:attrName>style.visibility</p:attrName>
                                        </p:attrNameLst>
                                      </p:cBhvr>
                                      <p:to>
                                        <p:strVal val="visible"/>
                                      </p:to>
                                    </p:set>
                                    <p:animEffect transition="in" filter="blinds(horizontal)">
                                      <p:cBhvr>
                                        <p:cTn id="22" dur="500"/>
                                        <p:tgtEl>
                                          <p:spTgt spid="7577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7770"/>
                                        </p:tgtEl>
                                        <p:attrNameLst>
                                          <p:attrName>style.visibility</p:attrName>
                                        </p:attrNameLst>
                                      </p:cBhvr>
                                      <p:to>
                                        <p:strVal val="visible"/>
                                      </p:to>
                                    </p:set>
                                    <p:animEffect transition="in" filter="blinds(horizontal)">
                                      <p:cBhvr>
                                        <p:cTn id="27" dur="500"/>
                                        <p:tgtEl>
                                          <p:spTgt spid="7577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7771"/>
                                        </p:tgtEl>
                                        <p:attrNameLst>
                                          <p:attrName>style.visibility</p:attrName>
                                        </p:attrNameLst>
                                      </p:cBhvr>
                                      <p:to>
                                        <p:strVal val="visible"/>
                                      </p:to>
                                    </p:set>
                                    <p:animEffect transition="in" filter="blinds(horizontal)">
                                      <p:cBhvr>
                                        <p:cTn id="32" dur="500"/>
                                        <p:tgtEl>
                                          <p:spTgt spid="7577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7772"/>
                                        </p:tgtEl>
                                        <p:attrNameLst>
                                          <p:attrName>style.visibility</p:attrName>
                                        </p:attrNameLst>
                                      </p:cBhvr>
                                      <p:to>
                                        <p:strVal val="visible"/>
                                      </p:to>
                                    </p:set>
                                    <p:animEffect transition="in" filter="blinds(horizontal)">
                                      <p:cBhvr>
                                        <p:cTn id="37" dur="500"/>
                                        <p:tgtEl>
                                          <p:spTgt spid="7577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7774"/>
                                        </p:tgtEl>
                                        <p:attrNameLst>
                                          <p:attrName>style.visibility</p:attrName>
                                        </p:attrNameLst>
                                      </p:cBhvr>
                                      <p:to>
                                        <p:strVal val="visible"/>
                                      </p:to>
                                    </p:set>
                                    <p:animEffect transition="in" filter="blinds(horizontal)">
                                      <p:cBhvr>
                                        <p:cTn id="42" dur="500"/>
                                        <p:tgtEl>
                                          <p:spTgt spid="75777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7775"/>
                                        </p:tgtEl>
                                        <p:attrNameLst>
                                          <p:attrName>style.visibility</p:attrName>
                                        </p:attrNameLst>
                                      </p:cBhvr>
                                      <p:to>
                                        <p:strVal val="visible"/>
                                      </p:to>
                                    </p:set>
                                    <p:animEffect transition="in" filter="blinds(horizontal)">
                                      <p:cBhvr>
                                        <p:cTn id="47" dur="500"/>
                                        <p:tgtEl>
                                          <p:spTgt spid="75777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7776"/>
                                        </p:tgtEl>
                                        <p:attrNameLst>
                                          <p:attrName>style.visibility</p:attrName>
                                        </p:attrNameLst>
                                      </p:cBhvr>
                                      <p:to>
                                        <p:strVal val="visible"/>
                                      </p:to>
                                    </p:set>
                                    <p:animEffect transition="in" filter="blinds(horizontal)">
                                      <p:cBhvr>
                                        <p:cTn id="52" dur="500"/>
                                        <p:tgtEl>
                                          <p:spTgt spid="757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p:bldP spid="757765" grpId="0"/>
      <p:bldP spid="757767" grpId="0"/>
      <p:bldP spid="757770" grpId="0"/>
      <p:bldP spid="757771" grpId="0"/>
      <p:bldP spid="757772" grpId="0"/>
      <p:bldP spid="757774" grpId="0" animBg="1"/>
      <p:bldP spid="757775" grpId="0" animBg="1"/>
      <p:bldP spid="7577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r>
              <a:rPr lang="zh-CN" altLang="en-US" smtClean="0"/>
              <a:t>程序的加载和运行</a:t>
            </a:r>
          </a:p>
        </p:txBody>
      </p:sp>
      <p:sp>
        <p:nvSpPr>
          <p:cNvPr id="801795" name="Rectangle 3"/>
          <p:cNvSpPr>
            <a:spLocks noChangeArrowheads="1"/>
          </p:cNvSpPr>
          <p:nvPr/>
        </p:nvSpPr>
        <p:spPr bwMode="auto">
          <a:xfrm>
            <a:off x="301625" y="790575"/>
            <a:ext cx="7664450" cy="517525"/>
          </a:xfrm>
          <a:prstGeom prst="rect">
            <a:avLst/>
          </a:prstGeom>
          <a:noFill/>
          <a:ln w="9525">
            <a:noFill/>
            <a:miter lim="800000"/>
            <a:headEnd/>
            <a:tailEnd/>
          </a:ln>
        </p:spPr>
        <p:txBody>
          <a:bodyPr/>
          <a:lstStyle/>
          <a:p>
            <a:pPr marL="342900" indent="-342900" eaLnBrk="0" hangingPunct="0">
              <a:lnSpc>
                <a:spcPct val="115000"/>
              </a:lnSpc>
              <a:spcBef>
                <a:spcPct val="20000"/>
              </a:spcBef>
            </a:pPr>
            <a:r>
              <a:rPr lang="zh-CN" altLang="en-US" sz="2200" b="1">
                <a:latin typeface="微软雅黑" pitchFamily="34" charset="-122"/>
                <a:ea typeface="微软雅黑" pitchFamily="34" charset="-122"/>
              </a:rPr>
              <a:t>问题：</a:t>
            </a:r>
            <a:r>
              <a:rPr lang="en-US" altLang="zh-CN" sz="2200" b="1">
                <a:latin typeface="微软雅黑" pitchFamily="34" charset="-122"/>
                <a:ea typeface="微软雅黑" pitchFamily="34" charset="-122"/>
              </a:rPr>
              <a:t>hello</a:t>
            </a:r>
            <a:r>
              <a:rPr lang="zh-CN" altLang="en-US" sz="2200" b="1">
                <a:latin typeface="微软雅黑" pitchFamily="34" charset="-122"/>
                <a:ea typeface="微软雅黑" pitchFamily="34" charset="-122"/>
              </a:rPr>
              <a:t>程序的加载和运行过程是怎样的？</a:t>
            </a:r>
            <a:endParaRPr lang="en-US" altLang="zh-CN" sz="2200" b="1">
              <a:solidFill>
                <a:srgbClr val="996600"/>
              </a:solidFill>
              <a:latin typeface="微软雅黑" pitchFamily="34" charset="-122"/>
              <a:ea typeface="微软雅黑" pitchFamily="34" charset="-122"/>
            </a:endParaRPr>
          </a:p>
        </p:txBody>
      </p:sp>
      <p:sp>
        <p:nvSpPr>
          <p:cNvPr id="801796" name="Rectangle 4"/>
          <p:cNvSpPr>
            <a:spLocks noChangeArrowheads="1"/>
          </p:cNvSpPr>
          <p:nvPr/>
        </p:nvSpPr>
        <p:spPr bwMode="auto">
          <a:xfrm>
            <a:off x="366713" y="1330325"/>
            <a:ext cx="8266112" cy="930275"/>
          </a:xfrm>
          <a:prstGeom prst="rect">
            <a:avLst/>
          </a:prstGeom>
          <a:noFill/>
          <a:ln w="9525">
            <a:noFill/>
            <a:miter lim="800000"/>
            <a:headEnd/>
            <a:tailEnd/>
          </a:ln>
          <a:effectLst/>
        </p:spPr>
        <p:txBody>
          <a:bodyPr wrap="none">
            <a:spAutoFit/>
          </a:bodyPr>
          <a:lstStyle/>
          <a:p>
            <a:pPr eaLnBrk="0" hangingPunct="0">
              <a:lnSpc>
                <a:spcPct val="115000"/>
              </a:lnSpc>
              <a:spcBef>
                <a:spcPct val="20000"/>
              </a:spcBef>
            </a:pPr>
            <a:r>
              <a:rPr lang="en-US" altLang="zh-CN" sz="2200" b="1" dirty="0">
                <a:solidFill>
                  <a:srgbClr val="008000"/>
                </a:solidFill>
                <a:latin typeface="微软雅黑" pitchFamily="34" charset="-122"/>
                <a:ea typeface="微软雅黑" pitchFamily="34" charset="-122"/>
              </a:rPr>
              <a:t>Step1</a:t>
            </a:r>
            <a:r>
              <a:rPr lang="zh-CN" altLang="en-US" sz="2200" b="1" dirty="0">
                <a:solidFill>
                  <a:srgbClr val="008000"/>
                </a:solidFill>
                <a:latin typeface="微软雅黑" pitchFamily="34" charset="-122"/>
                <a:ea typeface="微软雅黑" pitchFamily="34" charset="-122"/>
              </a:rPr>
              <a:t>：在</a:t>
            </a:r>
            <a:r>
              <a:rPr lang="en-US" altLang="zh-CN" sz="2200" b="1" dirty="0">
                <a:solidFill>
                  <a:srgbClr val="008000"/>
                </a:solidFill>
                <a:latin typeface="微软雅黑" pitchFamily="34" charset="-122"/>
                <a:ea typeface="微软雅黑" pitchFamily="34" charset="-122"/>
              </a:rPr>
              <a:t>shell</a:t>
            </a:r>
            <a:r>
              <a:rPr lang="zh-CN" altLang="en-US" sz="2200" b="1" dirty="0">
                <a:solidFill>
                  <a:srgbClr val="008000"/>
                </a:solidFill>
                <a:latin typeface="微软雅黑" pitchFamily="34" charset="-122"/>
                <a:ea typeface="微软雅黑" pitchFamily="34" charset="-122"/>
              </a:rPr>
              <a:t>命令行提示符后输入命令：</a:t>
            </a:r>
            <a:r>
              <a:rPr lang="en-US" altLang="zh-CN" sz="2200" b="1" dirty="0">
                <a:latin typeface="微软雅黑" pitchFamily="34" charset="-122"/>
                <a:ea typeface="微软雅黑" pitchFamily="34" charset="-122"/>
              </a:rPr>
              <a:t>Unix&gt;</a:t>
            </a:r>
            <a:r>
              <a:rPr lang="en-US" altLang="zh-CN" sz="2200" b="1" dirty="0">
                <a:solidFill>
                  <a:srgbClr val="CC3300"/>
                </a:solidFill>
                <a:latin typeface="微软雅黑" pitchFamily="34" charset="-122"/>
                <a:ea typeface="微软雅黑" pitchFamily="34" charset="-122"/>
              </a:rPr>
              <a:t>./hello[enter]</a:t>
            </a:r>
          </a:p>
          <a:p>
            <a:pPr eaLnBrk="0" hangingPunct="0">
              <a:lnSpc>
                <a:spcPct val="115000"/>
              </a:lnSpc>
              <a:spcBef>
                <a:spcPct val="20000"/>
              </a:spcBef>
            </a:pPr>
            <a:r>
              <a:rPr lang="en-US" altLang="zh-CN" sz="2200" b="1" dirty="0">
                <a:solidFill>
                  <a:srgbClr val="990000"/>
                </a:solidFill>
                <a:latin typeface="微软雅黑" pitchFamily="34" charset="-122"/>
                <a:ea typeface="微软雅黑" pitchFamily="34" charset="-122"/>
              </a:rPr>
              <a:t>Step2</a:t>
            </a:r>
            <a:r>
              <a:rPr lang="zh-CN" altLang="en-US" sz="2200" b="1" dirty="0">
                <a:solidFill>
                  <a:srgbClr val="990000"/>
                </a:solidFill>
                <a:latin typeface="微软雅黑" pitchFamily="34" charset="-122"/>
                <a:ea typeface="微软雅黑" pitchFamily="34" charset="-122"/>
              </a:rPr>
              <a:t>：</a:t>
            </a:r>
            <a:r>
              <a:rPr lang="en-US" altLang="zh-CN" sz="2200" b="1" dirty="0">
                <a:solidFill>
                  <a:srgbClr val="FF0000"/>
                </a:solidFill>
                <a:latin typeface="微软雅黑" pitchFamily="34" charset="-122"/>
                <a:ea typeface="微软雅黑" pitchFamily="34" charset="-122"/>
              </a:rPr>
              <a:t>shell</a:t>
            </a:r>
            <a:r>
              <a:rPr lang="zh-CN" altLang="en-US" sz="2200" b="1" dirty="0">
                <a:solidFill>
                  <a:srgbClr val="FF0000"/>
                </a:solidFill>
                <a:latin typeface="微软雅黑" pitchFamily="34" charset="-122"/>
                <a:ea typeface="微软雅黑" pitchFamily="34" charset="-122"/>
              </a:rPr>
              <a:t>命令行解释器</a:t>
            </a:r>
            <a:r>
              <a:rPr lang="zh-CN" altLang="en-US" sz="2200" b="1" dirty="0">
                <a:solidFill>
                  <a:srgbClr val="990000"/>
                </a:solidFill>
                <a:latin typeface="微软雅黑" pitchFamily="34" charset="-122"/>
                <a:ea typeface="微软雅黑" pitchFamily="34" charset="-122"/>
              </a:rPr>
              <a:t>构造</a:t>
            </a:r>
            <a:r>
              <a:rPr lang="en-US" altLang="zh-CN" sz="2200" b="1" dirty="0" err="1">
                <a:solidFill>
                  <a:srgbClr val="990000"/>
                </a:solidFill>
                <a:latin typeface="微软雅黑" pitchFamily="34" charset="-122"/>
                <a:ea typeface="微软雅黑" pitchFamily="34" charset="-122"/>
              </a:rPr>
              <a:t>argv</a:t>
            </a:r>
            <a:r>
              <a:rPr lang="zh-CN" altLang="en-US" sz="2200" b="1" dirty="0">
                <a:solidFill>
                  <a:srgbClr val="990000"/>
                </a:solidFill>
                <a:latin typeface="微软雅黑" pitchFamily="34" charset="-122"/>
                <a:ea typeface="微软雅黑" pitchFamily="34" charset="-122"/>
              </a:rPr>
              <a:t>和</a:t>
            </a:r>
            <a:r>
              <a:rPr lang="en-US" altLang="zh-CN" sz="2200" b="1" dirty="0" err="1">
                <a:solidFill>
                  <a:srgbClr val="990000"/>
                </a:solidFill>
                <a:latin typeface="微软雅黑" pitchFamily="34" charset="-122"/>
                <a:ea typeface="微软雅黑" pitchFamily="34" charset="-122"/>
              </a:rPr>
              <a:t>envp</a:t>
            </a:r>
            <a:endParaRPr lang="zh-CN" altLang="en-US" b="1" dirty="0">
              <a:solidFill>
                <a:srgbClr val="990000"/>
              </a:solidFill>
            </a:endParaRPr>
          </a:p>
        </p:txBody>
      </p:sp>
      <p:grpSp>
        <p:nvGrpSpPr>
          <p:cNvPr id="801797" name="Group 5"/>
          <p:cNvGrpSpPr>
            <a:grpSpLocks/>
          </p:cNvGrpSpPr>
          <p:nvPr/>
        </p:nvGrpSpPr>
        <p:grpSpPr bwMode="auto">
          <a:xfrm>
            <a:off x="4140200" y="2257425"/>
            <a:ext cx="4652963" cy="1071563"/>
            <a:chOff x="2135" y="1940"/>
            <a:chExt cx="2931" cy="675"/>
          </a:xfrm>
        </p:grpSpPr>
        <p:sp>
          <p:nvSpPr>
            <p:cNvPr id="801798" name="Text Box 6"/>
            <p:cNvSpPr txBox="1">
              <a:spLocks noChangeArrowheads="1"/>
            </p:cNvSpPr>
            <p:nvPr/>
          </p:nvSpPr>
          <p:spPr bwMode="auto">
            <a:xfrm>
              <a:off x="2135" y="2218"/>
              <a:ext cx="485" cy="190"/>
            </a:xfrm>
            <a:prstGeom prst="rect">
              <a:avLst/>
            </a:prstGeom>
            <a:solidFill>
              <a:srgbClr val="FFFFFF"/>
            </a:solidFill>
            <a:ln w="9525">
              <a:solidFill>
                <a:srgbClr val="000000"/>
              </a:solidFill>
              <a:miter lim="800000"/>
              <a:headEnd/>
              <a:tailEnd/>
            </a:ln>
          </p:spPr>
          <p:txBody>
            <a:bodyPr tIns="0" bIns="0"/>
            <a:lstStyle/>
            <a:p>
              <a:pPr algn="just"/>
              <a:r>
                <a:rPr lang="en-US" altLang="zh-CN" sz="2000" b="1">
                  <a:latin typeface="微软雅黑" pitchFamily="34" charset="-122"/>
                  <a:ea typeface="微软雅黑" pitchFamily="34" charset="-122"/>
                </a:rPr>
                <a:t>argv</a:t>
              </a:r>
            </a:p>
          </p:txBody>
        </p:sp>
        <p:sp>
          <p:nvSpPr>
            <p:cNvPr id="801799" name="Line 7"/>
            <p:cNvSpPr>
              <a:spLocks noChangeShapeType="1"/>
            </p:cNvSpPr>
            <p:nvPr/>
          </p:nvSpPr>
          <p:spPr bwMode="auto">
            <a:xfrm flipV="1">
              <a:off x="2629" y="2296"/>
              <a:ext cx="193" cy="1"/>
            </a:xfrm>
            <a:prstGeom prst="line">
              <a:avLst/>
            </a:prstGeom>
            <a:noFill/>
            <a:ln w="9525">
              <a:solidFill>
                <a:srgbClr val="000000"/>
              </a:solidFill>
              <a:round/>
              <a:headEnd/>
              <a:tailEnd type="triangle" w="med" len="med"/>
            </a:ln>
          </p:spPr>
          <p:txBody>
            <a:bodyPr/>
            <a:lstStyle/>
            <a:p>
              <a:endParaRPr lang="zh-CN" altLang="en-US"/>
            </a:p>
          </p:txBody>
        </p:sp>
        <p:sp>
          <p:nvSpPr>
            <p:cNvPr id="801800" name="Rectangle 8"/>
            <p:cNvSpPr>
              <a:spLocks noChangeArrowheads="1"/>
            </p:cNvSpPr>
            <p:nvPr/>
          </p:nvSpPr>
          <p:spPr bwMode="auto">
            <a:xfrm>
              <a:off x="2822" y="2165"/>
              <a:ext cx="1009" cy="450"/>
            </a:xfrm>
            <a:prstGeom prst="rect">
              <a:avLst/>
            </a:prstGeom>
            <a:solidFill>
              <a:srgbClr val="FFFFFF"/>
            </a:solidFill>
            <a:ln w="9525">
              <a:solidFill>
                <a:srgbClr val="000000"/>
              </a:solidFill>
              <a:miter lim="800000"/>
              <a:headEnd/>
              <a:tailEnd/>
            </a:ln>
          </p:spPr>
          <p:txBody>
            <a:bodyPr/>
            <a:lstStyle/>
            <a:p>
              <a:endParaRPr lang="zh-CN" altLang="en-US"/>
            </a:p>
          </p:txBody>
        </p:sp>
        <p:sp>
          <p:nvSpPr>
            <p:cNvPr id="801801" name="Line 9"/>
            <p:cNvSpPr>
              <a:spLocks noChangeShapeType="1"/>
            </p:cNvSpPr>
            <p:nvPr/>
          </p:nvSpPr>
          <p:spPr bwMode="auto">
            <a:xfrm>
              <a:off x="2822" y="2385"/>
              <a:ext cx="1009" cy="0"/>
            </a:xfrm>
            <a:prstGeom prst="line">
              <a:avLst/>
            </a:prstGeom>
            <a:noFill/>
            <a:ln w="9525">
              <a:solidFill>
                <a:srgbClr val="000000"/>
              </a:solidFill>
              <a:round/>
              <a:headEnd/>
              <a:tailEnd/>
            </a:ln>
          </p:spPr>
          <p:txBody>
            <a:bodyPr/>
            <a:lstStyle/>
            <a:p>
              <a:endParaRPr lang="zh-CN" altLang="en-US"/>
            </a:p>
          </p:txBody>
        </p:sp>
        <p:sp>
          <p:nvSpPr>
            <p:cNvPr id="801802" name="Text Box 10"/>
            <p:cNvSpPr txBox="1">
              <a:spLocks noChangeArrowheads="1"/>
            </p:cNvSpPr>
            <p:nvPr/>
          </p:nvSpPr>
          <p:spPr bwMode="auto">
            <a:xfrm>
              <a:off x="2967" y="2187"/>
              <a:ext cx="645" cy="182"/>
            </a:xfrm>
            <a:prstGeom prst="rect">
              <a:avLst/>
            </a:prstGeom>
            <a:solidFill>
              <a:srgbClr val="FFFFFF"/>
            </a:solidFill>
            <a:ln w="9525">
              <a:noFill/>
              <a:miter lim="800000"/>
              <a:headEnd/>
              <a:tailEnd/>
            </a:ln>
          </p:spPr>
          <p:txBody>
            <a:bodyPr lIns="0" tIns="0" rIns="0" bIns="0"/>
            <a:lstStyle/>
            <a:p>
              <a:pPr algn="just"/>
              <a:r>
                <a:rPr lang="en-US" altLang="zh-CN" sz="2000" b="1">
                  <a:latin typeface="微软雅黑" pitchFamily="34" charset="-122"/>
                  <a:ea typeface="微软雅黑" pitchFamily="34" charset="-122"/>
                </a:rPr>
                <a:t> argv[0]</a:t>
              </a:r>
            </a:p>
          </p:txBody>
        </p:sp>
        <p:sp>
          <p:nvSpPr>
            <p:cNvPr id="801803" name="Text Box 11"/>
            <p:cNvSpPr txBox="1">
              <a:spLocks noChangeArrowheads="1"/>
            </p:cNvSpPr>
            <p:nvPr/>
          </p:nvSpPr>
          <p:spPr bwMode="auto">
            <a:xfrm>
              <a:off x="3081" y="2425"/>
              <a:ext cx="416" cy="143"/>
            </a:xfrm>
            <a:prstGeom prst="rect">
              <a:avLst/>
            </a:prstGeom>
            <a:solidFill>
              <a:srgbClr val="FFFFFF"/>
            </a:solidFill>
            <a:ln w="9525">
              <a:noFill/>
              <a:miter lim="800000"/>
              <a:headEnd/>
              <a:tailEnd/>
            </a:ln>
          </p:spPr>
          <p:txBody>
            <a:bodyPr lIns="0" tIns="0" rIns="0" bIns="0"/>
            <a:lstStyle/>
            <a:p>
              <a:pPr algn="just"/>
              <a:r>
                <a:rPr lang="en-US" altLang="zh-CN" sz="2000" b="1">
                  <a:latin typeface="微软雅黑" pitchFamily="34" charset="-122"/>
                  <a:ea typeface="微软雅黑" pitchFamily="34" charset="-122"/>
                </a:rPr>
                <a:t>  null</a:t>
              </a:r>
            </a:p>
          </p:txBody>
        </p:sp>
        <p:sp>
          <p:nvSpPr>
            <p:cNvPr id="801804" name="Text Box 12"/>
            <p:cNvSpPr txBox="1">
              <a:spLocks noChangeArrowheads="1"/>
            </p:cNvSpPr>
            <p:nvPr/>
          </p:nvSpPr>
          <p:spPr bwMode="auto">
            <a:xfrm>
              <a:off x="3080" y="1940"/>
              <a:ext cx="562" cy="190"/>
            </a:xfrm>
            <a:prstGeom prst="rect">
              <a:avLst/>
            </a:prstGeom>
            <a:solidFill>
              <a:srgbClr val="FFFFFF"/>
            </a:solidFill>
            <a:ln w="9525">
              <a:noFill/>
              <a:miter lim="800000"/>
              <a:headEnd/>
              <a:tailEnd/>
            </a:ln>
          </p:spPr>
          <p:txBody>
            <a:bodyPr lIns="0" tIns="0" rIns="0" bIns="0"/>
            <a:lstStyle/>
            <a:p>
              <a:pPr algn="just"/>
              <a:r>
                <a:rPr lang="en-US" altLang="zh-CN" sz="2000" b="1">
                  <a:latin typeface="微软雅黑" pitchFamily="34" charset="-122"/>
                  <a:ea typeface="微软雅黑" pitchFamily="34" charset="-122"/>
                </a:rPr>
                <a:t>argv[]</a:t>
              </a:r>
            </a:p>
          </p:txBody>
        </p:sp>
        <p:sp>
          <p:nvSpPr>
            <p:cNvPr id="801805" name="Line 13"/>
            <p:cNvSpPr>
              <a:spLocks noChangeShapeType="1"/>
            </p:cNvSpPr>
            <p:nvPr/>
          </p:nvSpPr>
          <p:spPr bwMode="auto">
            <a:xfrm>
              <a:off x="3822" y="2306"/>
              <a:ext cx="277" cy="1"/>
            </a:xfrm>
            <a:prstGeom prst="line">
              <a:avLst/>
            </a:prstGeom>
            <a:noFill/>
            <a:ln w="9525">
              <a:solidFill>
                <a:srgbClr val="000000"/>
              </a:solidFill>
              <a:round/>
              <a:headEnd/>
              <a:tailEnd type="triangle" w="med" len="med"/>
            </a:ln>
          </p:spPr>
          <p:txBody>
            <a:bodyPr/>
            <a:lstStyle/>
            <a:p>
              <a:endParaRPr lang="zh-CN" altLang="en-US"/>
            </a:p>
          </p:txBody>
        </p:sp>
        <p:sp>
          <p:nvSpPr>
            <p:cNvPr id="801806" name="Text Box 14"/>
            <p:cNvSpPr txBox="1">
              <a:spLocks noChangeArrowheads="1"/>
            </p:cNvSpPr>
            <p:nvPr/>
          </p:nvSpPr>
          <p:spPr bwMode="auto">
            <a:xfrm>
              <a:off x="4097" y="2178"/>
              <a:ext cx="969" cy="246"/>
            </a:xfrm>
            <a:prstGeom prst="rect">
              <a:avLst/>
            </a:prstGeom>
            <a:solidFill>
              <a:srgbClr val="FFFFFF"/>
            </a:solidFill>
            <a:ln w="9525">
              <a:solidFill>
                <a:srgbClr val="000000"/>
              </a:solidFill>
              <a:miter lim="800000"/>
              <a:headEnd/>
              <a:tailEnd/>
            </a:ln>
          </p:spPr>
          <p:txBody>
            <a:bodyPr tIns="0" bIns="0"/>
            <a:lstStyle/>
            <a:p>
              <a:pPr algn="just"/>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./hello</a:t>
              </a:r>
              <a:r>
                <a:rPr lang="zh-CN" altLang="en-US" sz="2000" b="1">
                  <a:latin typeface="微软雅黑" pitchFamily="34" charset="-122"/>
                  <a:ea typeface="微软雅黑" pitchFamily="34" charset="-122"/>
                </a:rPr>
                <a:t>＂</a:t>
              </a:r>
            </a:p>
          </p:txBody>
        </p:sp>
      </p:grpSp>
      <p:sp>
        <p:nvSpPr>
          <p:cNvPr id="801807" name="Rectangle 15"/>
          <p:cNvSpPr>
            <a:spLocks noChangeArrowheads="1"/>
          </p:cNvSpPr>
          <p:nvPr/>
        </p:nvSpPr>
        <p:spPr bwMode="auto">
          <a:xfrm>
            <a:off x="312738" y="3441700"/>
            <a:ext cx="8620125" cy="3165475"/>
          </a:xfrm>
          <a:prstGeom prst="rect">
            <a:avLst/>
          </a:prstGeom>
          <a:noFill/>
          <a:ln w="9525">
            <a:noFill/>
            <a:miter lim="800000"/>
            <a:headEnd/>
            <a:tailEnd/>
          </a:ln>
          <a:effectLst/>
        </p:spPr>
        <p:txBody>
          <a:bodyPr>
            <a:spAutoFit/>
          </a:bodyPr>
          <a:lstStyle/>
          <a:p>
            <a:pPr eaLnBrk="0" hangingPunct="0">
              <a:lnSpc>
                <a:spcPct val="115000"/>
              </a:lnSpc>
              <a:spcBef>
                <a:spcPct val="20000"/>
              </a:spcBef>
            </a:pPr>
            <a:r>
              <a:rPr lang="en-US" altLang="zh-CN" sz="2100" b="1" dirty="0">
                <a:solidFill>
                  <a:srgbClr val="008000"/>
                </a:solidFill>
                <a:latin typeface="微软雅黑" pitchFamily="34" charset="-122"/>
                <a:ea typeface="微软雅黑" pitchFamily="34" charset="-122"/>
              </a:rPr>
              <a:t>Step3</a:t>
            </a:r>
            <a:r>
              <a:rPr lang="zh-CN" altLang="en-US" sz="2100" b="1" dirty="0">
                <a:solidFill>
                  <a:srgbClr val="008000"/>
                </a:solidFill>
                <a:latin typeface="微软雅黑" pitchFamily="34" charset="-122"/>
                <a:ea typeface="微软雅黑" pitchFamily="34" charset="-122"/>
              </a:rPr>
              <a:t>：调用</a:t>
            </a:r>
            <a:r>
              <a:rPr lang="en-US" altLang="zh-CN" sz="2100" b="1" dirty="0">
                <a:solidFill>
                  <a:srgbClr val="FF0000"/>
                </a:solidFill>
                <a:latin typeface="微软雅黑" pitchFamily="34" charset="-122"/>
                <a:ea typeface="微软雅黑" pitchFamily="34" charset="-122"/>
              </a:rPr>
              <a:t>fork()</a:t>
            </a:r>
            <a:r>
              <a:rPr lang="zh-CN" altLang="en-US" sz="2100" b="1" dirty="0">
                <a:solidFill>
                  <a:srgbClr val="FF0000"/>
                </a:solidFill>
                <a:latin typeface="微软雅黑" pitchFamily="34" charset="-122"/>
                <a:ea typeface="微软雅黑" pitchFamily="34" charset="-122"/>
              </a:rPr>
              <a:t>函数</a:t>
            </a:r>
            <a:r>
              <a:rPr lang="zh-CN" altLang="en-US" sz="2100" b="1" dirty="0">
                <a:solidFill>
                  <a:srgbClr val="008000"/>
                </a:solidFill>
                <a:latin typeface="微软雅黑" pitchFamily="34" charset="-122"/>
                <a:ea typeface="微软雅黑" pitchFamily="34" charset="-122"/>
              </a:rPr>
              <a:t>，创建一个子进程，与父进程</a:t>
            </a:r>
            <a:r>
              <a:rPr lang="en-US" altLang="zh-CN" sz="2100" b="1" dirty="0">
                <a:solidFill>
                  <a:srgbClr val="008000"/>
                </a:solidFill>
                <a:latin typeface="微软雅黑" pitchFamily="34" charset="-122"/>
                <a:ea typeface="微软雅黑" pitchFamily="34" charset="-122"/>
              </a:rPr>
              <a:t>shell</a:t>
            </a:r>
            <a:r>
              <a:rPr lang="zh-CN" altLang="en-US" sz="2100" b="1" dirty="0">
                <a:solidFill>
                  <a:srgbClr val="008000"/>
                </a:solidFill>
                <a:latin typeface="微软雅黑" pitchFamily="34" charset="-122"/>
                <a:ea typeface="微软雅黑" pitchFamily="34" charset="-122"/>
              </a:rPr>
              <a:t>完全相同（只读</a:t>
            </a:r>
            <a:r>
              <a:rPr lang="en-US" altLang="zh-CN" sz="2100" b="1" dirty="0">
                <a:solidFill>
                  <a:srgbClr val="008000"/>
                </a:solidFill>
                <a:latin typeface="微软雅黑" pitchFamily="34" charset="-122"/>
                <a:ea typeface="微软雅黑" pitchFamily="34" charset="-122"/>
              </a:rPr>
              <a:t>/</a:t>
            </a:r>
            <a:r>
              <a:rPr lang="zh-CN" altLang="en-US" sz="2100" b="1" dirty="0">
                <a:solidFill>
                  <a:srgbClr val="008000"/>
                </a:solidFill>
                <a:latin typeface="微软雅黑" pitchFamily="34" charset="-122"/>
                <a:ea typeface="微软雅黑" pitchFamily="34" charset="-122"/>
              </a:rPr>
              <a:t>共享），包括只读段、可读写数据段、堆以及用户栈等。</a:t>
            </a:r>
          </a:p>
          <a:p>
            <a:pPr eaLnBrk="0" hangingPunct="0">
              <a:lnSpc>
                <a:spcPct val="115000"/>
              </a:lnSpc>
              <a:spcBef>
                <a:spcPct val="20000"/>
              </a:spcBef>
            </a:pPr>
            <a:r>
              <a:rPr lang="en-US" altLang="zh-CN" sz="2100" b="1" dirty="0">
                <a:solidFill>
                  <a:srgbClr val="990000"/>
                </a:solidFill>
                <a:latin typeface="微软雅黑" pitchFamily="34" charset="-122"/>
                <a:ea typeface="微软雅黑" pitchFamily="34" charset="-122"/>
              </a:rPr>
              <a:t>Step4</a:t>
            </a:r>
            <a:r>
              <a:rPr lang="zh-CN" altLang="en-US" sz="2100" b="1" dirty="0">
                <a:solidFill>
                  <a:srgbClr val="990000"/>
                </a:solidFill>
                <a:latin typeface="微软雅黑" pitchFamily="34" charset="-122"/>
                <a:ea typeface="微软雅黑" pitchFamily="34" charset="-122"/>
              </a:rPr>
              <a:t>：调用</a:t>
            </a:r>
            <a:r>
              <a:rPr lang="en-US" altLang="zh-CN" sz="2100" b="1" dirty="0" err="1">
                <a:solidFill>
                  <a:srgbClr val="FF0000"/>
                </a:solidFill>
                <a:latin typeface="微软雅黑" pitchFamily="34" charset="-122"/>
                <a:ea typeface="微软雅黑" pitchFamily="34" charset="-122"/>
              </a:rPr>
              <a:t>execve</a:t>
            </a:r>
            <a:r>
              <a:rPr lang="en-US" altLang="zh-CN" sz="2100" b="1" dirty="0">
                <a:solidFill>
                  <a:srgbClr val="FF0000"/>
                </a:solidFill>
                <a:latin typeface="微软雅黑" pitchFamily="34" charset="-122"/>
                <a:ea typeface="微软雅黑" pitchFamily="34" charset="-122"/>
              </a:rPr>
              <a:t>()</a:t>
            </a:r>
            <a:r>
              <a:rPr lang="zh-CN" altLang="en-US" sz="2100" b="1" dirty="0">
                <a:solidFill>
                  <a:srgbClr val="FF0000"/>
                </a:solidFill>
                <a:latin typeface="微软雅黑" pitchFamily="34" charset="-122"/>
                <a:ea typeface="微软雅黑" pitchFamily="34" charset="-122"/>
              </a:rPr>
              <a:t>函数</a:t>
            </a:r>
            <a:r>
              <a:rPr lang="en-US" altLang="zh-CN" sz="2100" b="1" dirty="0">
                <a:solidFill>
                  <a:srgbClr val="990000"/>
                </a:solidFill>
                <a:latin typeface="微软雅黑" pitchFamily="34" charset="-122"/>
                <a:ea typeface="微软雅黑" pitchFamily="34" charset="-122"/>
              </a:rPr>
              <a:t>,</a:t>
            </a:r>
            <a:r>
              <a:rPr lang="zh-CN" altLang="en-US" sz="2100" b="1" dirty="0">
                <a:solidFill>
                  <a:srgbClr val="990000"/>
                </a:solidFill>
                <a:latin typeface="微软雅黑" pitchFamily="34" charset="-122"/>
                <a:ea typeface="微软雅黑" pitchFamily="34" charset="-122"/>
              </a:rPr>
              <a:t>在当前进程（新创建的子进程）的上下文中加载并运行</a:t>
            </a:r>
            <a:r>
              <a:rPr lang="en-US" altLang="zh-CN" sz="2100" b="1" dirty="0">
                <a:solidFill>
                  <a:srgbClr val="990000"/>
                </a:solidFill>
                <a:latin typeface="微软雅黑" pitchFamily="34" charset="-122"/>
                <a:ea typeface="微软雅黑" pitchFamily="34" charset="-122"/>
              </a:rPr>
              <a:t>hello</a:t>
            </a:r>
            <a:r>
              <a:rPr lang="zh-CN" altLang="en-US" sz="2100" b="1" dirty="0">
                <a:solidFill>
                  <a:srgbClr val="990000"/>
                </a:solidFill>
                <a:latin typeface="微软雅黑" pitchFamily="34" charset="-122"/>
                <a:ea typeface="微软雅黑" pitchFamily="34" charset="-122"/>
              </a:rPr>
              <a:t>程序</a:t>
            </a:r>
            <a:r>
              <a:rPr lang="zh-CN" altLang="en-US" sz="2100" dirty="0">
                <a:solidFill>
                  <a:srgbClr val="990000"/>
                </a:solidFill>
                <a:latin typeface="微软雅黑" pitchFamily="34" charset="-122"/>
                <a:ea typeface="微软雅黑" pitchFamily="34" charset="-122"/>
              </a:rPr>
              <a:t>。</a:t>
            </a:r>
            <a:r>
              <a:rPr lang="zh-CN" altLang="en-US" sz="2100" b="1" dirty="0">
                <a:solidFill>
                  <a:srgbClr val="990000"/>
                </a:solidFill>
                <a:latin typeface="微软雅黑" pitchFamily="34" charset="-122"/>
                <a:ea typeface="微软雅黑" pitchFamily="34" charset="-122"/>
              </a:rPr>
              <a:t>将</a:t>
            </a:r>
            <a:r>
              <a:rPr lang="en-US" altLang="zh-CN" sz="2100" b="1" dirty="0">
                <a:solidFill>
                  <a:srgbClr val="990000"/>
                </a:solidFill>
                <a:latin typeface="微软雅黑" pitchFamily="34" charset="-122"/>
                <a:ea typeface="微软雅黑" pitchFamily="34" charset="-122"/>
              </a:rPr>
              <a:t>hello</a:t>
            </a:r>
            <a:r>
              <a:rPr lang="zh-CN" altLang="en-US" sz="2100" b="1" dirty="0">
                <a:solidFill>
                  <a:srgbClr val="990000"/>
                </a:solidFill>
                <a:latin typeface="微软雅黑" pitchFamily="34" charset="-122"/>
                <a:ea typeface="微软雅黑" pitchFamily="34" charset="-122"/>
              </a:rPr>
              <a:t>中的</a:t>
            </a:r>
            <a:r>
              <a:rPr lang="en-US" altLang="zh-CN" sz="2100" b="1" dirty="0">
                <a:solidFill>
                  <a:srgbClr val="990000"/>
                </a:solidFill>
                <a:latin typeface="微软雅黑" pitchFamily="34" charset="-122"/>
                <a:ea typeface="微软雅黑" pitchFamily="34" charset="-122"/>
              </a:rPr>
              <a:t>.text</a:t>
            </a:r>
            <a:r>
              <a:rPr lang="zh-CN" altLang="en-US" sz="2100" b="1" dirty="0">
                <a:solidFill>
                  <a:srgbClr val="990000"/>
                </a:solidFill>
                <a:latin typeface="微软雅黑" pitchFamily="34" charset="-122"/>
                <a:ea typeface="微软雅黑" pitchFamily="34" charset="-122"/>
              </a:rPr>
              <a:t>节、</a:t>
            </a:r>
            <a:r>
              <a:rPr lang="en-US" altLang="zh-CN" sz="2100" b="1" dirty="0">
                <a:solidFill>
                  <a:srgbClr val="990000"/>
                </a:solidFill>
                <a:latin typeface="微软雅黑" pitchFamily="34" charset="-122"/>
                <a:ea typeface="微软雅黑" pitchFamily="34" charset="-122"/>
              </a:rPr>
              <a:t>.data</a:t>
            </a:r>
            <a:r>
              <a:rPr lang="zh-CN" altLang="en-US" sz="2100" b="1" dirty="0">
                <a:solidFill>
                  <a:srgbClr val="990000"/>
                </a:solidFill>
                <a:latin typeface="微软雅黑" pitchFamily="34" charset="-122"/>
                <a:ea typeface="微软雅黑" pitchFamily="34" charset="-122"/>
              </a:rPr>
              <a:t>节、</a:t>
            </a:r>
            <a:r>
              <a:rPr lang="en-US" altLang="zh-CN" sz="2100" b="1" dirty="0">
                <a:solidFill>
                  <a:srgbClr val="990000"/>
                </a:solidFill>
                <a:latin typeface="微软雅黑" pitchFamily="34" charset="-122"/>
                <a:ea typeface="微软雅黑" pitchFamily="34" charset="-122"/>
              </a:rPr>
              <a:t>.</a:t>
            </a:r>
            <a:r>
              <a:rPr lang="en-US" altLang="zh-CN" sz="2100" b="1" dirty="0" err="1">
                <a:solidFill>
                  <a:srgbClr val="990000"/>
                </a:solidFill>
                <a:latin typeface="微软雅黑" pitchFamily="34" charset="-122"/>
                <a:ea typeface="微软雅黑" pitchFamily="34" charset="-122"/>
              </a:rPr>
              <a:t>bss</a:t>
            </a:r>
            <a:r>
              <a:rPr lang="zh-CN" altLang="en-US" sz="2100" b="1" dirty="0">
                <a:solidFill>
                  <a:srgbClr val="990000"/>
                </a:solidFill>
                <a:latin typeface="微软雅黑" pitchFamily="34" charset="-122"/>
                <a:ea typeface="微软雅黑" pitchFamily="34" charset="-122"/>
              </a:rPr>
              <a:t>节等内容</a:t>
            </a:r>
            <a:r>
              <a:rPr lang="zh-CN" altLang="en-US" sz="2100" b="1" dirty="0">
                <a:solidFill>
                  <a:srgbClr val="FF0000"/>
                </a:solidFill>
                <a:latin typeface="微软雅黑" pitchFamily="34" charset="-122"/>
                <a:ea typeface="微软雅黑" pitchFamily="34" charset="-122"/>
              </a:rPr>
              <a:t>加载到</a:t>
            </a:r>
            <a:r>
              <a:rPr lang="zh-CN" altLang="en-US" sz="2100" b="1" dirty="0">
                <a:solidFill>
                  <a:srgbClr val="990000"/>
                </a:solidFill>
                <a:latin typeface="微软雅黑" pitchFamily="34" charset="-122"/>
                <a:ea typeface="微软雅黑" pitchFamily="34" charset="-122"/>
              </a:rPr>
              <a:t>当前进程的虚拟地址空间</a:t>
            </a:r>
            <a:r>
              <a:rPr lang="zh-CN" altLang="en-US" sz="2100" b="1" dirty="0">
                <a:solidFill>
                  <a:srgbClr val="0066CC"/>
                </a:solidFill>
                <a:latin typeface="微软雅黑" pitchFamily="34" charset="-122"/>
                <a:ea typeface="微软雅黑" pitchFamily="34" charset="-122"/>
              </a:rPr>
              <a:t>（仅修改当前进程上下文中关于存储映像的一些数据结构，不从磁盘拷贝代码、数据等内容）</a:t>
            </a:r>
          </a:p>
          <a:p>
            <a:pPr eaLnBrk="0" hangingPunct="0">
              <a:lnSpc>
                <a:spcPct val="115000"/>
              </a:lnSpc>
              <a:spcBef>
                <a:spcPct val="20000"/>
              </a:spcBef>
            </a:pPr>
            <a:r>
              <a:rPr lang="en-US" altLang="zh-CN" sz="2100" b="1" dirty="0">
                <a:solidFill>
                  <a:srgbClr val="008000"/>
                </a:solidFill>
                <a:latin typeface="微软雅黑" pitchFamily="34" charset="-122"/>
                <a:ea typeface="微软雅黑" pitchFamily="34" charset="-122"/>
              </a:rPr>
              <a:t>Step5</a:t>
            </a:r>
            <a:r>
              <a:rPr lang="zh-CN" altLang="en-US" sz="2100" b="1" dirty="0">
                <a:solidFill>
                  <a:srgbClr val="008000"/>
                </a:solidFill>
                <a:latin typeface="微软雅黑" pitchFamily="34" charset="-122"/>
                <a:ea typeface="微软雅黑" pitchFamily="34" charset="-122"/>
              </a:rPr>
              <a:t>：调用</a:t>
            </a:r>
            <a:r>
              <a:rPr lang="en-US" altLang="zh-CN" sz="2100" b="1" dirty="0">
                <a:solidFill>
                  <a:srgbClr val="008000"/>
                </a:solidFill>
                <a:latin typeface="微软雅黑" pitchFamily="34" charset="-122"/>
                <a:ea typeface="微软雅黑" pitchFamily="34" charset="-122"/>
              </a:rPr>
              <a:t>hello</a:t>
            </a:r>
            <a:r>
              <a:rPr lang="zh-CN" altLang="en-US" sz="2100" b="1" dirty="0">
                <a:solidFill>
                  <a:srgbClr val="008000"/>
                </a:solidFill>
                <a:latin typeface="微软雅黑" pitchFamily="34" charset="-122"/>
                <a:ea typeface="微软雅黑" pitchFamily="34" charset="-122"/>
              </a:rPr>
              <a:t>程序的</a:t>
            </a:r>
            <a:r>
              <a:rPr lang="en-US" altLang="zh-CN" sz="2100" b="1" dirty="0">
                <a:solidFill>
                  <a:srgbClr val="FF0000"/>
                </a:solidFill>
                <a:latin typeface="微软雅黑" pitchFamily="34" charset="-122"/>
                <a:ea typeface="微软雅黑" pitchFamily="34" charset="-122"/>
              </a:rPr>
              <a:t>main()</a:t>
            </a:r>
            <a:r>
              <a:rPr lang="zh-CN" altLang="en-US" sz="2100" b="1" dirty="0">
                <a:solidFill>
                  <a:srgbClr val="FF0000"/>
                </a:solidFill>
                <a:latin typeface="微软雅黑" pitchFamily="34" charset="-122"/>
                <a:ea typeface="微软雅黑" pitchFamily="34" charset="-122"/>
              </a:rPr>
              <a:t>函数，</a:t>
            </a:r>
            <a:r>
              <a:rPr lang="en-US" altLang="zh-CN" sz="2100" b="1" dirty="0">
                <a:solidFill>
                  <a:srgbClr val="008000"/>
                </a:solidFill>
                <a:latin typeface="微软雅黑" pitchFamily="34" charset="-122"/>
                <a:ea typeface="微软雅黑" pitchFamily="34" charset="-122"/>
              </a:rPr>
              <a:t>hello</a:t>
            </a:r>
            <a:r>
              <a:rPr lang="zh-CN" altLang="en-US" sz="2100" b="1" dirty="0">
                <a:solidFill>
                  <a:srgbClr val="008000"/>
                </a:solidFill>
                <a:latin typeface="微软雅黑" pitchFamily="34" charset="-122"/>
                <a:ea typeface="微软雅黑" pitchFamily="34" charset="-122"/>
              </a:rPr>
              <a:t>程序开始在一个进程的上下文中运行。 </a:t>
            </a:r>
          </a:p>
        </p:txBody>
      </p:sp>
      <p:sp>
        <p:nvSpPr>
          <p:cNvPr id="801808" name="Rectangle 16"/>
          <p:cNvSpPr>
            <a:spLocks noChangeArrowheads="1"/>
          </p:cNvSpPr>
          <p:nvPr/>
        </p:nvSpPr>
        <p:spPr bwMode="auto">
          <a:xfrm>
            <a:off x="2003425" y="6276975"/>
            <a:ext cx="6048375" cy="381000"/>
          </a:xfrm>
          <a:prstGeom prst="rect">
            <a:avLst/>
          </a:prstGeom>
          <a:noFill/>
          <a:ln w="9525">
            <a:noFill/>
            <a:miter lim="800000"/>
            <a:headEnd/>
            <a:tailEnd/>
          </a:ln>
          <a:effectLst/>
        </p:spPr>
        <p:txBody>
          <a:bodyPr wrap="none">
            <a:spAutoFit/>
          </a:bodyPr>
          <a:lstStyle/>
          <a:p>
            <a:r>
              <a:rPr lang="en-US" altLang="zh-CN" sz="1900" b="1">
                <a:solidFill>
                  <a:srgbClr val="0066CC"/>
                </a:solidFill>
                <a:latin typeface="Arial Black" pitchFamily="34" charset="0"/>
              </a:rPr>
              <a:t>int main(int argc, char *argv[], char *envp[]);</a:t>
            </a:r>
            <a:endParaRPr lang="zh-CN" altLang="en-US" sz="1900" b="1">
              <a:solidFill>
                <a:srgbClr val="0066CC"/>
              </a:solidFill>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1795">
                                            <p:txEl>
                                              <p:pRg st="0" end="0"/>
                                            </p:txEl>
                                          </p:spTgt>
                                        </p:tgtEl>
                                        <p:attrNameLst>
                                          <p:attrName>style.visibility</p:attrName>
                                        </p:attrNameLst>
                                      </p:cBhvr>
                                      <p:to>
                                        <p:strVal val="visible"/>
                                      </p:to>
                                    </p:set>
                                    <p:animEffect transition="in" filter="blinds(horizontal)">
                                      <p:cBhvr>
                                        <p:cTn id="7" dur="500"/>
                                        <p:tgtEl>
                                          <p:spTgt spid="80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1796">
                                            <p:txEl>
                                              <p:pRg st="0" end="0"/>
                                            </p:txEl>
                                          </p:spTgt>
                                        </p:tgtEl>
                                        <p:attrNameLst>
                                          <p:attrName>style.visibility</p:attrName>
                                        </p:attrNameLst>
                                      </p:cBhvr>
                                      <p:to>
                                        <p:strVal val="visible"/>
                                      </p:to>
                                    </p:set>
                                    <p:animEffect transition="in" filter="blinds(horizontal)">
                                      <p:cBhvr>
                                        <p:cTn id="12" dur="500"/>
                                        <p:tgtEl>
                                          <p:spTgt spid="8017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1796">
                                            <p:txEl>
                                              <p:pRg st="1" end="1"/>
                                            </p:txEl>
                                          </p:spTgt>
                                        </p:tgtEl>
                                        <p:attrNameLst>
                                          <p:attrName>style.visibility</p:attrName>
                                        </p:attrNameLst>
                                      </p:cBhvr>
                                      <p:to>
                                        <p:strVal val="visible"/>
                                      </p:to>
                                    </p:set>
                                    <p:animEffect transition="in" filter="blinds(horizontal)">
                                      <p:cBhvr>
                                        <p:cTn id="17" dur="500"/>
                                        <p:tgtEl>
                                          <p:spTgt spid="8017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1797"/>
                                        </p:tgtEl>
                                        <p:attrNameLst>
                                          <p:attrName>style.visibility</p:attrName>
                                        </p:attrNameLst>
                                      </p:cBhvr>
                                      <p:to>
                                        <p:strVal val="visible"/>
                                      </p:to>
                                    </p:set>
                                    <p:animEffect transition="in" filter="blinds(horizontal)">
                                      <p:cBhvr>
                                        <p:cTn id="22" dur="500"/>
                                        <p:tgtEl>
                                          <p:spTgt spid="8017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1807">
                                            <p:txEl>
                                              <p:pRg st="0" end="0"/>
                                            </p:txEl>
                                          </p:spTgt>
                                        </p:tgtEl>
                                        <p:attrNameLst>
                                          <p:attrName>style.visibility</p:attrName>
                                        </p:attrNameLst>
                                      </p:cBhvr>
                                      <p:to>
                                        <p:strVal val="visible"/>
                                      </p:to>
                                    </p:set>
                                    <p:animEffect transition="in" filter="blinds(horizontal)">
                                      <p:cBhvr>
                                        <p:cTn id="27" dur="500"/>
                                        <p:tgtEl>
                                          <p:spTgt spid="80180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1807">
                                            <p:txEl>
                                              <p:pRg st="1" end="1"/>
                                            </p:txEl>
                                          </p:spTgt>
                                        </p:tgtEl>
                                        <p:attrNameLst>
                                          <p:attrName>style.visibility</p:attrName>
                                        </p:attrNameLst>
                                      </p:cBhvr>
                                      <p:to>
                                        <p:strVal val="visible"/>
                                      </p:to>
                                    </p:set>
                                    <p:animEffect transition="in" filter="blinds(horizontal)">
                                      <p:cBhvr>
                                        <p:cTn id="32" dur="500"/>
                                        <p:tgtEl>
                                          <p:spTgt spid="80180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1807">
                                            <p:txEl>
                                              <p:pRg st="2" end="2"/>
                                            </p:txEl>
                                          </p:spTgt>
                                        </p:tgtEl>
                                        <p:attrNameLst>
                                          <p:attrName>style.visibility</p:attrName>
                                        </p:attrNameLst>
                                      </p:cBhvr>
                                      <p:to>
                                        <p:strVal val="visible"/>
                                      </p:to>
                                    </p:set>
                                    <p:animEffect transition="in" filter="blinds(horizontal)">
                                      <p:cBhvr>
                                        <p:cTn id="37" dur="500"/>
                                        <p:tgtEl>
                                          <p:spTgt spid="80180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1808"/>
                                        </p:tgtEl>
                                        <p:attrNameLst>
                                          <p:attrName>style.visibility</p:attrName>
                                        </p:attrNameLst>
                                      </p:cBhvr>
                                      <p:to>
                                        <p:strVal val="visible"/>
                                      </p:to>
                                    </p:set>
                                    <p:animEffect transition="in" filter="blinds(horizontal)">
                                      <p:cBhvr>
                                        <p:cTn id="42" dur="500"/>
                                        <p:tgtEl>
                                          <p:spTgt spid="80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zh-CN" altLang="en-GB" smtClean="0"/>
              <a:t>可执行文件的加载</a:t>
            </a:r>
            <a:endParaRPr lang="zh-CN" altLang="en-US" smtClean="0"/>
          </a:p>
        </p:txBody>
      </p:sp>
      <p:sp>
        <p:nvSpPr>
          <p:cNvPr id="803843" name="Rectangle 3"/>
          <p:cNvSpPr>
            <a:spLocks noGrp="1" noChangeArrowheads="1"/>
          </p:cNvSpPr>
          <p:nvPr>
            <p:ph type="body" idx="1"/>
          </p:nvPr>
        </p:nvSpPr>
        <p:spPr>
          <a:xfrm>
            <a:off x="334963" y="795338"/>
            <a:ext cx="4919662" cy="5029200"/>
          </a:xfrm>
        </p:spPr>
        <p:txBody>
          <a:bodyPr/>
          <a:lstStyle/>
          <a:p>
            <a:pPr>
              <a:spcBef>
                <a:spcPct val="40000"/>
              </a:spcBef>
            </a:pPr>
            <a:r>
              <a:rPr lang="zh-CN" altLang="en-US" sz="2200" dirty="0" smtClean="0">
                <a:latin typeface="微软雅黑" pitchFamily="34" charset="-122"/>
                <a:ea typeface="微软雅黑" pitchFamily="34" charset="-122"/>
              </a:rPr>
              <a:t>通过调用</a:t>
            </a:r>
            <a:r>
              <a:rPr lang="en-US" altLang="zh-CN" sz="2200" dirty="0" err="1" smtClean="0">
                <a:latin typeface="微软雅黑" pitchFamily="34" charset="-122"/>
                <a:ea typeface="微软雅黑" pitchFamily="34" charset="-122"/>
              </a:rPr>
              <a:t>execve</a:t>
            </a:r>
            <a:r>
              <a:rPr lang="zh-CN" altLang="en-US" sz="2200" dirty="0" smtClean="0">
                <a:latin typeface="微软雅黑" pitchFamily="34" charset="-122"/>
                <a:ea typeface="微软雅黑" pitchFamily="34" charset="-122"/>
              </a:rPr>
              <a:t>系统调用函数来调用加载器</a:t>
            </a:r>
          </a:p>
          <a:p>
            <a:pPr>
              <a:spcBef>
                <a:spcPct val="40000"/>
              </a:spcBef>
            </a:pPr>
            <a:r>
              <a:rPr lang="zh-CN" altLang="en-US" sz="2200" dirty="0" smtClean="0">
                <a:latin typeface="微软雅黑" pitchFamily="34" charset="-122"/>
                <a:ea typeface="微软雅黑" pitchFamily="34" charset="-122"/>
              </a:rPr>
              <a:t>加载器（</a:t>
            </a:r>
            <a:r>
              <a:rPr lang="en-US" altLang="zh-CN" sz="2200" dirty="0" smtClean="0">
                <a:latin typeface="微软雅黑" pitchFamily="34" charset="-122"/>
                <a:ea typeface="微软雅黑" pitchFamily="34" charset="-122"/>
              </a:rPr>
              <a:t>loader</a:t>
            </a:r>
            <a:r>
              <a:rPr lang="zh-CN" altLang="en-US" sz="2200" dirty="0" smtClean="0">
                <a:latin typeface="微软雅黑" pitchFamily="34" charset="-122"/>
                <a:ea typeface="微软雅黑" pitchFamily="34" charset="-122"/>
              </a:rPr>
              <a:t>）根据可执行文件的</a:t>
            </a:r>
            <a:r>
              <a:rPr lang="zh-CN" altLang="en-US" sz="2200" dirty="0" smtClean="0">
                <a:solidFill>
                  <a:srgbClr val="3333CC"/>
                </a:solidFill>
                <a:latin typeface="微软雅黑" pitchFamily="34" charset="-122"/>
                <a:ea typeface="微软雅黑" pitchFamily="34" charset="-122"/>
              </a:rPr>
              <a:t>程序（段）头表中的信息</a:t>
            </a:r>
            <a:r>
              <a:rPr lang="zh-CN" altLang="en-US" sz="2200" dirty="0" smtClean="0">
                <a:latin typeface="微软雅黑" pitchFamily="34" charset="-122"/>
                <a:ea typeface="微软雅黑" pitchFamily="34" charset="-122"/>
              </a:rPr>
              <a:t>，将可执行文件的代码和数据从磁盘</a:t>
            </a:r>
            <a:r>
              <a:rPr lang="zh-CN" altLang="en-US" sz="2200" dirty="0" smtClean="0">
                <a:solidFill>
                  <a:srgbClr val="CC3300"/>
                </a:solidFill>
                <a:latin typeface="微软雅黑" pitchFamily="34" charset="-122"/>
                <a:ea typeface="微软雅黑" pitchFamily="34" charset="-122"/>
              </a:rPr>
              <a:t>“拷贝”</a:t>
            </a:r>
            <a:r>
              <a:rPr lang="zh-CN" altLang="en-US" sz="2200" dirty="0" smtClean="0">
                <a:latin typeface="微软雅黑" pitchFamily="34" charset="-122"/>
                <a:ea typeface="微软雅黑" pitchFamily="34" charset="-122"/>
              </a:rPr>
              <a:t>到存储器中</a:t>
            </a:r>
            <a:r>
              <a:rPr lang="zh-CN" altLang="en-US" sz="2200" dirty="0" smtClean="0">
                <a:solidFill>
                  <a:srgbClr val="FF0000"/>
                </a:solidFill>
                <a:latin typeface="微软雅黑" pitchFamily="34" charset="-122"/>
                <a:ea typeface="微软雅黑" pitchFamily="34" charset="-122"/>
              </a:rPr>
              <a:t>（实际上不会真正拷贝，仅建立一种映像）</a:t>
            </a:r>
            <a:endParaRPr lang="zh-CN" altLang="en-US" sz="2200" dirty="0" smtClean="0">
              <a:latin typeface="微软雅黑" pitchFamily="34" charset="-122"/>
              <a:ea typeface="微软雅黑" pitchFamily="34" charset="-122"/>
            </a:endParaRPr>
          </a:p>
          <a:p>
            <a:pPr>
              <a:spcBef>
                <a:spcPct val="40000"/>
              </a:spcBef>
            </a:pPr>
            <a:r>
              <a:rPr lang="zh-CN" altLang="en-US" sz="2200" dirty="0" smtClean="0">
                <a:latin typeface="微软雅黑" pitchFamily="34" charset="-122"/>
                <a:ea typeface="微软雅黑" pitchFamily="34" charset="-122"/>
              </a:rPr>
              <a:t>加载后，将</a:t>
            </a:r>
            <a:r>
              <a:rPr lang="en-US" altLang="zh-CN" sz="2200" dirty="0" smtClean="0">
                <a:latin typeface="微软雅黑" pitchFamily="34" charset="-122"/>
                <a:ea typeface="微软雅黑" pitchFamily="34" charset="-122"/>
              </a:rPr>
              <a:t>PC</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EIP</a:t>
            </a:r>
            <a:r>
              <a:rPr lang="zh-CN" altLang="en-US" sz="2200" dirty="0" smtClean="0">
                <a:latin typeface="微软雅黑" pitchFamily="34" charset="-122"/>
                <a:ea typeface="微软雅黑" pitchFamily="34" charset="-122"/>
              </a:rPr>
              <a:t>）设定指向</a:t>
            </a:r>
            <a:r>
              <a:rPr lang="en-US" altLang="zh-CN" sz="2000" dirty="0" smtClean="0">
                <a:solidFill>
                  <a:srgbClr val="FF0000"/>
                </a:solidFill>
                <a:latin typeface="微软雅黑" pitchFamily="34" charset="-122"/>
                <a:ea typeface="微软雅黑" pitchFamily="34" charset="-122"/>
                <a:hlinkClick r:id="" action="ppaction://hlinkshowjump?jump=nextslide"/>
              </a:rPr>
              <a:t>Entry point</a:t>
            </a:r>
            <a:r>
              <a:rPr lang="en-US" altLang="zh-CN" sz="2000" dirty="0" smtClean="0">
                <a:latin typeface="微软雅黑" pitchFamily="34" charset="-122"/>
                <a:ea typeface="微软雅黑" pitchFamily="34" charset="-122"/>
                <a:hlinkClick r:id="" action="ppaction://hlinkshowjump?jump=nextslide"/>
              </a:rPr>
              <a:t>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即符号</a:t>
            </a:r>
            <a:r>
              <a:rPr lang="en-US" altLang="zh-CN" sz="2000" dirty="0" smtClean="0">
                <a:latin typeface="微软雅黑" pitchFamily="34" charset="-122"/>
                <a:ea typeface="微软雅黑" pitchFamily="34" charset="-122"/>
              </a:rPr>
              <a:t>_start</a:t>
            </a:r>
            <a:r>
              <a:rPr lang="zh-CN" altLang="en-US" sz="2000" dirty="0" smtClean="0">
                <a:latin typeface="微软雅黑" pitchFamily="34" charset="-122"/>
                <a:ea typeface="微软雅黑" pitchFamily="34" charset="-122"/>
              </a:rPr>
              <a:t>处</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，最终执行</a:t>
            </a:r>
            <a:r>
              <a:rPr lang="en-US" altLang="zh-CN" sz="2200" dirty="0" smtClean="0">
                <a:latin typeface="微软雅黑" pitchFamily="34" charset="-122"/>
                <a:ea typeface="微软雅黑" pitchFamily="34" charset="-122"/>
              </a:rPr>
              <a:t>main</a:t>
            </a:r>
            <a:r>
              <a:rPr lang="zh-CN" altLang="en-US" sz="2200" dirty="0" smtClean="0">
                <a:latin typeface="微软雅黑" pitchFamily="34" charset="-122"/>
                <a:ea typeface="微软雅黑" pitchFamily="34" charset="-122"/>
              </a:rPr>
              <a:t>函数，以启动程序执行。</a:t>
            </a:r>
          </a:p>
        </p:txBody>
      </p:sp>
      <p:sp>
        <p:nvSpPr>
          <p:cNvPr id="803844" name="Text Box 4"/>
          <p:cNvSpPr txBox="1">
            <a:spLocks noChangeArrowheads="1"/>
          </p:cNvSpPr>
          <p:nvPr/>
        </p:nvSpPr>
        <p:spPr bwMode="auto">
          <a:xfrm>
            <a:off x="6619875" y="703263"/>
            <a:ext cx="1754188" cy="828675"/>
          </a:xfrm>
          <a:prstGeom prst="rect">
            <a:avLst/>
          </a:prstGeom>
          <a:noFill/>
          <a:ln w="9525">
            <a:noFill/>
            <a:miter lim="800000"/>
            <a:headEnd/>
            <a:tailEnd/>
          </a:ln>
          <a:effectLst/>
        </p:spPr>
        <p:txBody>
          <a:bodyPr>
            <a:spAutoFit/>
          </a:bodyPr>
          <a:lstStyle/>
          <a:p>
            <a:pPr algn="ctr">
              <a:spcBef>
                <a:spcPct val="10000"/>
              </a:spcBef>
            </a:pPr>
            <a:r>
              <a:rPr lang="zh-CN" altLang="en-US" sz="2300" b="1">
                <a:latin typeface="微软雅黑" pitchFamily="34" charset="-122"/>
                <a:ea typeface="微软雅黑" pitchFamily="34" charset="-122"/>
              </a:rPr>
              <a:t>程序被启动</a:t>
            </a:r>
          </a:p>
          <a:p>
            <a:pPr algn="ctr">
              <a:spcBef>
                <a:spcPct val="10000"/>
              </a:spcBef>
            </a:pPr>
            <a:r>
              <a:rPr lang="zh-CN" altLang="en-US" sz="2300" b="1">
                <a:solidFill>
                  <a:srgbClr val="0A6A0A"/>
                </a:solidFill>
                <a:latin typeface="微软雅黑" pitchFamily="34" charset="-122"/>
                <a:ea typeface="微软雅黑" pitchFamily="34" charset="-122"/>
              </a:rPr>
              <a:t>如 </a:t>
            </a:r>
            <a:r>
              <a:rPr lang="en-US" altLang="zh-CN" sz="2300" b="1">
                <a:solidFill>
                  <a:srgbClr val="0A6A0A"/>
                </a:solidFill>
                <a:latin typeface="微软雅黑" pitchFamily="34" charset="-122"/>
                <a:ea typeface="微软雅黑" pitchFamily="34" charset="-122"/>
              </a:rPr>
              <a:t>$ ./P</a:t>
            </a:r>
            <a:endParaRPr lang="zh-CN" altLang="en-US" sz="2300" b="1">
              <a:solidFill>
                <a:srgbClr val="0A6A0A"/>
              </a:solidFill>
              <a:latin typeface="微软雅黑" pitchFamily="34" charset="-122"/>
              <a:ea typeface="微软雅黑" pitchFamily="34" charset="-122"/>
            </a:endParaRPr>
          </a:p>
        </p:txBody>
      </p:sp>
      <p:sp>
        <p:nvSpPr>
          <p:cNvPr id="803845" name="Line 5"/>
          <p:cNvSpPr>
            <a:spLocks noChangeShapeType="1"/>
          </p:cNvSpPr>
          <p:nvPr/>
        </p:nvSpPr>
        <p:spPr bwMode="auto">
          <a:xfrm>
            <a:off x="7432675" y="1501775"/>
            <a:ext cx="0" cy="550863"/>
          </a:xfrm>
          <a:prstGeom prst="line">
            <a:avLst/>
          </a:prstGeom>
          <a:noFill/>
          <a:ln w="57150">
            <a:solidFill>
              <a:schemeClr val="tx1"/>
            </a:solidFill>
            <a:round/>
            <a:headEnd/>
            <a:tailEnd type="triangle" w="med" len="med"/>
          </a:ln>
          <a:effectLst/>
        </p:spPr>
        <p:txBody>
          <a:bodyPr/>
          <a:lstStyle/>
          <a:p>
            <a:endParaRPr lang="zh-CN" altLang="en-US"/>
          </a:p>
        </p:txBody>
      </p:sp>
      <p:sp>
        <p:nvSpPr>
          <p:cNvPr id="803846" name="Text Box 6"/>
          <p:cNvSpPr txBox="1">
            <a:spLocks noChangeArrowheads="1"/>
          </p:cNvSpPr>
          <p:nvPr/>
        </p:nvSpPr>
        <p:spPr bwMode="auto">
          <a:xfrm>
            <a:off x="6486525" y="2124075"/>
            <a:ext cx="2017713" cy="452438"/>
          </a:xfrm>
          <a:prstGeom prst="rect">
            <a:avLst/>
          </a:prstGeom>
          <a:noFill/>
          <a:ln w="9525">
            <a:solidFill>
              <a:schemeClr val="tx1"/>
            </a:solidFill>
            <a:prstDash val="dash"/>
            <a:miter lim="800000"/>
            <a:headEnd/>
            <a:tailEnd/>
          </a:ln>
          <a:effectLst/>
        </p:spPr>
        <p:txBody>
          <a:bodyPr>
            <a:spAutoFit/>
          </a:bodyPr>
          <a:lstStyle/>
          <a:p>
            <a:pPr algn="ctr">
              <a:spcBef>
                <a:spcPct val="50000"/>
              </a:spcBef>
            </a:pPr>
            <a:r>
              <a:rPr lang="zh-CN" altLang="en-US" sz="2300" b="1">
                <a:latin typeface="微软雅黑" pitchFamily="34" charset="-122"/>
                <a:ea typeface="微软雅黑" pitchFamily="34" charset="-122"/>
              </a:rPr>
              <a:t>调用</a:t>
            </a:r>
            <a:r>
              <a:rPr lang="en-US" altLang="zh-CN" sz="2300" b="1">
                <a:latin typeface="微软雅黑" pitchFamily="34" charset="-122"/>
                <a:ea typeface="微软雅黑" pitchFamily="34" charset="-122"/>
              </a:rPr>
              <a:t>fork()</a:t>
            </a:r>
            <a:endParaRPr lang="zh-CN" altLang="en-US" sz="2300" b="1">
              <a:latin typeface="微软雅黑" pitchFamily="34" charset="-122"/>
              <a:ea typeface="微软雅黑" pitchFamily="34" charset="-122"/>
            </a:endParaRPr>
          </a:p>
        </p:txBody>
      </p:sp>
      <p:sp>
        <p:nvSpPr>
          <p:cNvPr id="803847" name="Line 7"/>
          <p:cNvSpPr>
            <a:spLocks noChangeShapeType="1"/>
          </p:cNvSpPr>
          <p:nvPr/>
        </p:nvSpPr>
        <p:spPr bwMode="auto">
          <a:xfrm>
            <a:off x="7419975" y="2624138"/>
            <a:ext cx="0" cy="550862"/>
          </a:xfrm>
          <a:prstGeom prst="line">
            <a:avLst/>
          </a:prstGeom>
          <a:noFill/>
          <a:ln w="57150">
            <a:solidFill>
              <a:schemeClr val="tx1"/>
            </a:solidFill>
            <a:round/>
            <a:headEnd/>
            <a:tailEnd type="triangle" w="med" len="med"/>
          </a:ln>
          <a:effectLst/>
        </p:spPr>
        <p:txBody>
          <a:bodyPr/>
          <a:lstStyle/>
          <a:p>
            <a:endParaRPr lang="zh-CN" altLang="en-US"/>
          </a:p>
        </p:txBody>
      </p:sp>
      <p:sp>
        <p:nvSpPr>
          <p:cNvPr id="803848" name="Text Box 8"/>
          <p:cNvSpPr txBox="1">
            <a:spLocks noChangeArrowheads="1"/>
          </p:cNvSpPr>
          <p:nvPr/>
        </p:nvSpPr>
        <p:spPr bwMode="auto">
          <a:xfrm>
            <a:off x="5910263" y="3171825"/>
            <a:ext cx="3048000" cy="803275"/>
          </a:xfrm>
          <a:prstGeom prst="rect">
            <a:avLst/>
          </a:prstGeom>
          <a:noFill/>
          <a:ln w="9525">
            <a:solidFill>
              <a:schemeClr val="tx1"/>
            </a:solidFill>
            <a:prstDash val="dash"/>
            <a:miter lim="800000"/>
            <a:headEnd/>
            <a:tailEnd/>
          </a:ln>
          <a:effectLst/>
        </p:spPr>
        <p:txBody>
          <a:bodyPr>
            <a:spAutoFit/>
          </a:bodyPr>
          <a:lstStyle/>
          <a:p>
            <a:pPr>
              <a:spcBef>
                <a:spcPct val="50000"/>
              </a:spcBef>
            </a:pPr>
            <a:r>
              <a:rPr lang="zh-CN" altLang="en-US" sz="2300" b="1">
                <a:latin typeface="微软雅黑" pitchFamily="34" charset="-122"/>
                <a:ea typeface="微软雅黑" pitchFamily="34" charset="-122"/>
              </a:rPr>
              <a:t>以构造的</a:t>
            </a:r>
            <a:r>
              <a:rPr lang="en-US" altLang="zh-CN" sz="2300" b="1">
                <a:latin typeface="微软雅黑" pitchFamily="34" charset="-122"/>
                <a:ea typeface="微软雅黑" pitchFamily="34" charset="-122"/>
              </a:rPr>
              <a:t>argv</a:t>
            </a:r>
            <a:r>
              <a:rPr lang="zh-CN" altLang="en-US" sz="2300" b="1">
                <a:latin typeface="微软雅黑" pitchFamily="34" charset="-122"/>
                <a:ea typeface="微软雅黑" pitchFamily="34" charset="-122"/>
              </a:rPr>
              <a:t>和</a:t>
            </a:r>
            <a:r>
              <a:rPr lang="en-US" altLang="zh-CN" sz="2300" b="1">
                <a:latin typeface="微软雅黑" pitchFamily="34" charset="-122"/>
                <a:ea typeface="微软雅黑" pitchFamily="34" charset="-122"/>
              </a:rPr>
              <a:t>envp</a:t>
            </a:r>
            <a:r>
              <a:rPr lang="zh-CN" altLang="en-US" sz="2300" b="1">
                <a:latin typeface="微软雅黑" pitchFamily="34" charset="-122"/>
                <a:ea typeface="微软雅黑" pitchFamily="34" charset="-122"/>
              </a:rPr>
              <a:t>为参数调用</a:t>
            </a:r>
            <a:r>
              <a:rPr lang="en-US" altLang="zh-CN" sz="2300" b="1">
                <a:latin typeface="微软雅黑" pitchFamily="34" charset="-122"/>
                <a:ea typeface="微软雅黑" pitchFamily="34" charset="-122"/>
              </a:rPr>
              <a:t>execve()</a:t>
            </a:r>
            <a:endParaRPr lang="zh-CN" altLang="en-US" sz="2300" b="1">
              <a:latin typeface="微软雅黑" pitchFamily="34" charset="-122"/>
              <a:ea typeface="微软雅黑" pitchFamily="34" charset="-122"/>
            </a:endParaRPr>
          </a:p>
        </p:txBody>
      </p:sp>
      <p:sp>
        <p:nvSpPr>
          <p:cNvPr id="803849" name="Line 9"/>
          <p:cNvSpPr>
            <a:spLocks noChangeShapeType="1"/>
          </p:cNvSpPr>
          <p:nvPr/>
        </p:nvSpPr>
        <p:spPr bwMode="auto">
          <a:xfrm>
            <a:off x="7397750" y="3994150"/>
            <a:ext cx="0" cy="550863"/>
          </a:xfrm>
          <a:prstGeom prst="line">
            <a:avLst/>
          </a:prstGeom>
          <a:noFill/>
          <a:ln w="57150">
            <a:solidFill>
              <a:schemeClr val="tx1"/>
            </a:solidFill>
            <a:round/>
            <a:headEnd/>
            <a:tailEnd type="triangle" w="med" len="med"/>
          </a:ln>
          <a:effectLst/>
        </p:spPr>
        <p:txBody>
          <a:bodyPr/>
          <a:lstStyle/>
          <a:p>
            <a:endParaRPr lang="zh-CN" altLang="en-US"/>
          </a:p>
        </p:txBody>
      </p:sp>
      <p:sp>
        <p:nvSpPr>
          <p:cNvPr id="803850" name="Text Box 10"/>
          <p:cNvSpPr txBox="1">
            <a:spLocks noChangeArrowheads="1"/>
          </p:cNvSpPr>
          <p:nvPr/>
        </p:nvSpPr>
        <p:spPr bwMode="auto">
          <a:xfrm>
            <a:off x="5838825" y="4568825"/>
            <a:ext cx="3135313" cy="1154113"/>
          </a:xfrm>
          <a:prstGeom prst="rect">
            <a:avLst/>
          </a:prstGeom>
          <a:noFill/>
          <a:ln w="9525">
            <a:solidFill>
              <a:schemeClr val="tx1"/>
            </a:solidFill>
            <a:prstDash val="dash"/>
            <a:miter lim="800000"/>
            <a:headEnd/>
            <a:tailEnd/>
          </a:ln>
          <a:effectLst/>
        </p:spPr>
        <p:txBody>
          <a:bodyPr>
            <a:spAutoFit/>
          </a:bodyPr>
          <a:lstStyle/>
          <a:p>
            <a:pPr>
              <a:spcBef>
                <a:spcPct val="50000"/>
              </a:spcBef>
            </a:pPr>
            <a:r>
              <a:rPr lang="en-US" altLang="zh-CN" sz="2300" b="1">
                <a:latin typeface="微软雅黑" pitchFamily="34" charset="-122"/>
                <a:ea typeface="微软雅黑" pitchFamily="34" charset="-122"/>
              </a:rPr>
              <a:t>execve()</a:t>
            </a:r>
            <a:r>
              <a:rPr lang="zh-CN" altLang="en-US" sz="2300" b="1">
                <a:latin typeface="微软雅黑" pitchFamily="34" charset="-122"/>
                <a:ea typeface="微软雅黑" pitchFamily="34" charset="-122"/>
              </a:rPr>
              <a:t>调用加载器进行可执行文件加载，并最终转去执行</a:t>
            </a:r>
            <a:r>
              <a:rPr lang="en-US" altLang="zh-CN" sz="2300" b="1">
                <a:latin typeface="微软雅黑" pitchFamily="34" charset="-122"/>
                <a:ea typeface="微软雅黑" pitchFamily="34" charset="-122"/>
              </a:rPr>
              <a:t>main</a:t>
            </a:r>
            <a:endParaRPr lang="zh-CN" altLang="en-US" sz="2300" b="1">
              <a:latin typeface="微软雅黑" pitchFamily="34" charset="-122"/>
              <a:ea typeface="微软雅黑" pitchFamily="34" charset="-122"/>
            </a:endParaRPr>
          </a:p>
        </p:txBody>
      </p:sp>
      <p:sp>
        <p:nvSpPr>
          <p:cNvPr id="803851" name="Text Box 11"/>
          <p:cNvSpPr txBox="1">
            <a:spLocks noChangeArrowheads="1"/>
          </p:cNvSpPr>
          <p:nvPr/>
        </p:nvSpPr>
        <p:spPr bwMode="auto">
          <a:xfrm>
            <a:off x="1662113" y="6105525"/>
            <a:ext cx="2195512"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__libc_init_first</a:t>
            </a:r>
          </a:p>
        </p:txBody>
      </p:sp>
      <p:sp>
        <p:nvSpPr>
          <p:cNvPr id="803852" name="Line 12"/>
          <p:cNvSpPr>
            <a:spLocks noChangeShapeType="1"/>
          </p:cNvSpPr>
          <p:nvPr/>
        </p:nvSpPr>
        <p:spPr bwMode="auto">
          <a:xfrm>
            <a:off x="3911600" y="6329363"/>
            <a:ext cx="333375" cy="0"/>
          </a:xfrm>
          <a:prstGeom prst="line">
            <a:avLst/>
          </a:prstGeom>
          <a:noFill/>
          <a:ln w="38100">
            <a:solidFill>
              <a:schemeClr val="tx1"/>
            </a:solidFill>
            <a:round/>
            <a:headEnd/>
            <a:tailEnd type="triangle" w="med" len="med"/>
          </a:ln>
          <a:effectLst/>
        </p:spPr>
        <p:txBody>
          <a:bodyPr/>
          <a:lstStyle/>
          <a:p>
            <a:endParaRPr lang="zh-CN" altLang="en-US"/>
          </a:p>
        </p:txBody>
      </p:sp>
      <p:sp>
        <p:nvSpPr>
          <p:cNvPr id="803853" name="Text Box 13"/>
          <p:cNvSpPr txBox="1">
            <a:spLocks noChangeArrowheads="1"/>
          </p:cNvSpPr>
          <p:nvPr/>
        </p:nvSpPr>
        <p:spPr bwMode="auto">
          <a:xfrm>
            <a:off x="4267200" y="6083300"/>
            <a:ext cx="757238"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_init</a:t>
            </a:r>
          </a:p>
        </p:txBody>
      </p:sp>
      <p:sp>
        <p:nvSpPr>
          <p:cNvPr id="803854" name="Line 14"/>
          <p:cNvSpPr>
            <a:spLocks noChangeShapeType="1"/>
          </p:cNvSpPr>
          <p:nvPr/>
        </p:nvSpPr>
        <p:spPr bwMode="auto">
          <a:xfrm>
            <a:off x="5060950" y="6319838"/>
            <a:ext cx="379413" cy="0"/>
          </a:xfrm>
          <a:prstGeom prst="line">
            <a:avLst/>
          </a:prstGeom>
          <a:noFill/>
          <a:ln w="38100">
            <a:solidFill>
              <a:schemeClr val="tx1"/>
            </a:solidFill>
            <a:round/>
            <a:headEnd/>
            <a:tailEnd type="triangle" w="med" len="med"/>
          </a:ln>
          <a:effectLst/>
        </p:spPr>
        <p:txBody>
          <a:bodyPr/>
          <a:lstStyle/>
          <a:p>
            <a:endParaRPr lang="zh-CN" altLang="en-US"/>
          </a:p>
        </p:txBody>
      </p:sp>
      <p:sp>
        <p:nvSpPr>
          <p:cNvPr id="803855" name="Text Box 15"/>
          <p:cNvSpPr txBox="1">
            <a:spLocks noChangeArrowheads="1"/>
          </p:cNvSpPr>
          <p:nvPr/>
        </p:nvSpPr>
        <p:spPr bwMode="auto">
          <a:xfrm>
            <a:off x="5475288" y="6073775"/>
            <a:ext cx="873125"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atexit</a:t>
            </a:r>
          </a:p>
        </p:txBody>
      </p:sp>
      <p:sp>
        <p:nvSpPr>
          <p:cNvPr id="803856" name="Line 16"/>
          <p:cNvSpPr>
            <a:spLocks noChangeShapeType="1"/>
          </p:cNvSpPr>
          <p:nvPr/>
        </p:nvSpPr>
        <p:spPr bwMode="auto">
          <a:xfrm flipV="1">
            <a:off x="6396038" y="6319838"/>
            <a:ext cx="320675" cy="0"/>
          </a:xfrm>
          <a:prstGeom prst="line">
            <a:avLst/>
          </a:prstGeom>
          <a:noFill/>
          <a:ln w="38100">
            <a:solidFill>
              <a:schemeClr val="tx1"/>
            </a:solidFill>
            <a:round/>
            <a:headEnd/>
            <a:tailEnd type="triangle" w="med" len="med"/>
          </a:ln>
          <a:effectLst/>
        </p:spPr>
        <p:txBody>
          <a:bodyPr/>
          <a:lstStyle/>
          <a:p>
            <a:endParaRPr lang="zh-CN" altLang="en-US"/>
          </a:p>
        </p:txBody>
      </p:sp>
      <p:sp>
        <p:nvSpPr>
          <p:cNvPr id="803857" name="Text Box 17"/>
          <p:cNvSpPr txBox="1">
            <a:spLocks noChangeArrowheads="1"/>
          </p:cNvSpPr>
          <p:nvPr/>
        </p:nvSpPr>
        <p:spPr bwMode="auto">
          <a:xfrm>
            <a:off x="6797675" y="6073775"/>
            <a:ext cx="757238"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main</a:t>
            </a:r>
          </a:p>
        </p:txBody>
      </p:sp>
      <p:sp>
        <p:nvSpPr>
          <p:cNvPr id="803858" name="Line 18"/>
          <p:cNvSpPr>
            <a:spLocks noChangeShapeType="1"/>
          </p:cNvSpPr>
          <p:nvPr/>
        </p:nvSpPr>
        <p:spPr bwMode="auto">
          <a:xfrm>
            <a:off x="7616825" y="6303963"/>
            <a:ext cx="306388" cy="0"/>
          </a:xfrm>
          <a:prstGeom prst="line">
            <a:avLst/>
          </a:prstGeom>
          <a:noFill/>
          <a:ln w="38100">
            <a:solidFill>
              <a:schemeClr val="tx1"/>
            </a:solidFill>
            <a:round/>
            <a:headEnd/>
            <a:tailEnd type="triangle" w="med" len="med"/>
          </a:ln>
          <a:effectLst/>
        </p:spPr>
        <p:txBody>
          <a:bodyPr/>
          <a:lstStyle/>
          <a:p>
            <a:endParaRPr lang="zh-CN" altLang="en-US"/>
          </a:p>
        </p:txBody>
      </p:sp>
      <p:sp>
        <p:nvSpPr>
          <p:cNvPr id="803859" name="Text Box 19"/>
          <p:cNvSpPr txBox="1">
            <a:spLocks noChangeArrowheads="1"/>
          </p:cNvSpPr>
          <p:nvPr/>
        </p:nvSpPr>
        <p:spPr bwMode="auto">
          <a:xfrm>
            <a:off x="7929563" y="6072188"/>
            <a:ext cx="757237" cy="452437"/>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_exit</a:t>
            </a:r>
          </a:p>
        </p:txBody>
      </p:sp>
      <p:sp>
        <p:nvSpPr>
          <p:cNvPr id="803860" name="Rectangle 20"/>
          <p:cNvSpPr>
            <a:spLocks noChangeArrowheads="1"/>
          </p:cNvSpPr>
          <p:nvPr/>
        </p:nvSpPr>
        <p:spPr bwMode="auto">
          <a:xfrm>
            <a:off x="481013" y="6107113"/>
            <a:ext cx="1079500" cy="442912"/>
          </a:xfrm>
          <a:prstGeom prst="rect">
            <a:avLst/>
          </a:prstGeom>
          <a:noFill/>
          <a:ln w="9525">
            <a:noFill/>
            <a:miter lim="800000"/>
            <a:headEnd/>
            <a:tailEnd/>
          </a:ln>
          <a:effectLst/>
        </p:spPr>
        <p:txBody>
          <a:bodyPr>
            <a:spAutoFit/>
          </a:bodyPr>
          <a:lstStyle/>
          <a:p>
            <a:r>
              <a:rPr lang="en-US" altLang="zh-CN" sz="2300" b="1">
                <a:latin typeface="微软雅黑" pitchFamily="34" charset="-122"/>
                <a:ea typeface="微软雅黑" pitchFamily="34" charset="-122"/>
              </a:rPr>
              <a:t>_start:</a:t>
            </a:r>
            <a:endParaRPr lang="zh-CN" altLang="en-US" sz="23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3844"/>
                                        </p:tgtEl>
                                        <p:attrNameLst>
                                          <p:attrName>style.visibility</p:attrName>
                                        </p:attrNameLst>
                                      </p:cBhvr>
                                      <p:to>
                                        <p:strVal val="visible"/>
                                      </p:to>
                                    </p:set>
                                    <p:animEffect transition="in" filter="blinds(horizontal)">
                                      <p:cBhvr>
                                        <p:cTn id="7" dur="500"/>
                                        <p:tgtEl>
                                          <p:spTgt spid="803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3845"/>
                                        </p:tgtEl>
                                        <p:attrNameLst>
                                          <p:attrName>style.visibility</p:attrName>
                                        </p:attrNameLst>
                                      </p:cBhvr>
                                      <p:to>
                                        <p:strVal val="visible"/>
                                      </p:to>
                                    </p:set>
                                    <p:animEffect transition="in" filter="blinds(horizontal)">
                                      <p:cBhvr>
                                        <p:cTn id="12" dur="500"/>
                                        <p:tgtEl>
                                          <p:spTgt spid="8038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3846"/>
                                        </p:tgtEl>
                                        <p:attrNameLst>
                                          <p:attrName>style.visibility</p:attrName>
                                        </p:attrNameLst>
                                      </p:cBhvr>
                                      <p:to>
                                        <p:strVal val="visible"/>
                                      </p:to>
                                    </p:set>
                                    <p:animEffect transition="in" filter="blinds(horizontal)">
                                      <p:cBhvr>
                                        <p:cTn id="17" dur="500"/>
                                        <p:tgtEl>
                                          <p:spTgt spid="8038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3847"/>
                                        </p:tgtEl>
                                        <p:attrNameLst>
                                          <p:attrName>style.visibility</p:attrName>
                                        </p:attrNameLst>
                                      </p:cBhvr>
                                      <p:to>
                                        <p:strVal val="visible"/>
                                      </p:to>
                                    </p:set>
                                    <p:animEffect transition="in" filter="blinds(horizontal)">
                                      <p:cBhvr>
                                        <p:cTn id="22" dur="500"/>
                                        <p:tgtEl>
                                          <p:spTgt spid="8038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3848"/>
                                        </p:tgtEl>
                                        <p:attrNameLst>
                                          <p:attrName>style.visibility</p:attrName>
                                        </p:attrNameLst>
                                      </p:cBhvr>
                                      <p:to>
                                        <p:strVal val="visible"/>
                                      </p:to>
                                    </p:set>
                                    <p:animEffect transition="in" filter="blinds(horizontal)">
                                      <p:cBhvr>
                                        <p:cTn id="27" dur="500"/>
                                        <p:tgtEl>
                                          <p:spTgt spid="8038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3849"/>
                                        </p:tgtEl>
                                        <p:attrNameLst>
                                          <p:attrName>style.visibility</p:attrName>
                                        </p:attrNameLst>
                                      </p:cBhvr>
                                      <p:to>
                                        <p:strVal val="visible"/>
                                      </p:to>
                                    </p:set>
                                    <p:animEffect transition="in" filter="blinds(horizontal)">
                                      <p:cBhvr>
                                        <p:cTn id="32" dur="500"/>
                                        <p:tgtEl>
                                          <p:spTgt spid="80384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3850"/>
                                        </p:tgtEl>
                                        <p:attrNameLst>
                                          <p:attrName>style.visibility</p:attrName>
                                        </p:attrNameLst>
                                      </p:cBhvr>
                                      <p:to>
                                        <p:strVal val="visible"/>
                                      </p:to>
                                    </p:set>
                                    <p:animEffect transition="in" filter="blinds(horizontal)">
                                      <p:cBhvr>
                                        <p:cTn id="37" dur="500"/>
                                        <p:tgtEl>
                                          <p:spTgt spid="8038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3860"/>
                                        </p:tgtEl>
                                        <p:attrNameLst>
                                          <p:attrName>style.visibility</p:attrName>
                                        </p:attrNameLst>
                                      </p:cBhvr>
                                      <p:to>
                                        <p:strVal val="visible"/>
                                      </p:to>
                                    </p:set>
                                    <p:animEffect transition="in" filter="blinds(horizontal)">
                                      <p:cBhvr>
                                        <p:cTn id="42" dur="500"/>
                                        <p:tgtEl>
                                          <p:spTgt spid="8038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3851"/>
                                        </p:tgtEl>
                                        <p:attrNameLst>
                                          <p:attrName>style.visibility</p:attrName>
                                        </p:attrNameLst>
                                      </p:cBhvr>
                                      <p:to>
                                        <p:strVal val="visible"/>
                                      </p:to>
                                    </p:set>
                                    <p:animEffect transition="in" filter="blinds(horizontal)">
                                      <p:cBhvr>
                                        <p:cTn id="47" dur="500"/>
                                        <p:tgtEl>
                                          <p:spTgt spid="8038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03852"/>
                                        </p:tgtEl>
                                        <p:attrNameLst>
                                          <p:attrName>style.visibility</p:attrName>
                                        </p:attrNameLst>
                                      </p:cBhvr>
                                      <p:to>
                                        <p:strVal val="visible"/>
                                      </p:to>
                                    </p:set>
                                    <p:animEffect transition="in" filter="blinds(horizontal)">
                                      <p:cBhvr>
                                        <p:cTn id="52" dur="500"/>
                                        <p:tgtEl>
                                          <p:spTgt spid="80385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03853"/>
                                        </p:tgtEl>
                                        <p:attrNameLst>
                                          <p:attrName>style.visibility</p:attrName>
                                        </p:attrNameLst>
                                      </p:cBhvr>
                                      <p:to>
                                        <p:strVal val="visible"/>
                                      </p:to>
                                    </p:set>
                                    <p:animEffect transition="in" filter="blinds(horizontal)">
                                      <p:cBhvr>
                                        <p:cTn id="57" dur="500"/>
                                        <p:tgtEl>
                                          <p:spTgt spid="80385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03854"/>
                                        </p:tgtEl>
                                        <p:attrNameLst>
                                          <p:attrName>style.visibility</p:attrName>
                                        </p:attrNameLst>
                                      </p:cBhvr>
                                      <p:to>
                                        <p:strVal val="visible"/>
                                      </p:to>
                                    </p:set>
                                    <p:animEffect transition="in" filter="blinds(horizontal)">
                                      <p:cBhvr>
                                        <p:cTn id="62" dur="500"/>
                                        <p:tgtEl>
                                          <p:spTgt spid="80385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03855"/>
                                        </p:tgtEl>
                                        <p:attrNameLst>
                                          <p:attrName>style.visibility</p:attrName>
                                        </p:attrNameLst>
                                      </p:cBhvr>
                                      <p:to>
                                        <p:strVal val="visible"/>
                                      </p:to>
                                    </p:set>
                                    <p:animEffect transition="in" filter="blinds(horizontal)">
                                      <p:cBhvr>
                                        <p:cTn id="67" dur="500"/>
                                        <p:tgtEl>
                                          <p:spTgt spid="80385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03856"/>
                                        </p:tgtEl>
                                        <p:attrNameLst>
                                          <p:attrName>style.visibility</p:attrName>
                                        </p:attrNameLst>
                                      </p:cBhvr>
                                      <p:to>
                                        <p:strVal val="visible"/>
                                      </p:to>
                                    </p:set>
                                    <p:animEffect transition="in" filter="blinds(horizontal)">
                                      <p:cBhvr>
                                        <p:cTn id="72" dur="500"/>
                                        <p:tgtEl>
                                          <p:spTgt spid="80385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03857"/>
                                        </p:tgtEl>
                                        <p:attrNameLst>
                                          <p:attrName>style.visibility</p:attrName>
                                        </p:attrNameLst>
                                      </p:cBhvr>
                                      <p:to>
                                        <p:strVal val="visible"/>
                                      </p:to>
                                    </p:set>
                                    <p:animEffect transition="in" filter="blinds(horizontal)">
                                      <p:cBhvr>
                                        <p:cTn id="77" dur="500"/>
                                        <p:tgtEl>
                                          <p:spTgt spid="80385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803858"/>
                                        </p:tgtEl>
                                        <p:attrNameLst>
                                          <p:attrName>style.visibility</p:attrName>
                                        </p:attrNameLst>
                                      </p:cBhvr>
                                      <p:to>
                                        <p:strVal val="visible"/>
                                      </p:to>
                                    </p:set>
                                    <p:animEffect transition="in" filter="blinds(horizontal)">
                                      <p:cBhvr>
                                        <p:cTn id="82" dur="500"/>
                                        <p:tgtEl>
                                          <p:spTgt spid="80385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03859"/>
                                        </p:tgtEl>
                                        <p:attrNameLst>
                                          <p:attrName>style.visibility</p:attrName>
                                        </p:attrNameLst>
                                      </p:cBhvr>
                                      <p:to>
                                        <p:strVal val="visible"/>
                                      </p:to>
                                    </p:set>
                                    <p:animEffect transition="in" filter="blinds(horizontal)">
                                      <p:cBhvr>
                                        <p:cTn id="87" dur="500"/>
                                        <p:tgtEl>
                                          <p:spTgt spid="80385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803843">
                                            <p:txEl>
                                              <p:pRg st="0" end="0"/>
                                            </p:txEl>
                                          </p:spTgt>
                                        </p:tgtEl>
                                        <p:attrNameLst>
                                          <p:attrName>style.visibility</p:attrName>
                                        </p:attrNameLst>
                                      </p:cBhvr>
                                      <p:to>
                                        <p:strVal val="visible"/>
                                      </p:to>
                                    </p:set>
                                    <p:animEffect transition="in" filter="blinds(horizontal)">
                                      <p:cBhvr>
                                        <p:cTn id="92" dur="500"/>
                                        <p:tgtEl>
                                          <p:spTgt spid="803843">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803843">
                                            <p:txEl>
                                              <p:pRg st="1" end="1"/>
                                            </p:txEl>
                                          </p:spTgt>
                                        </p:tgtEl>
                                        <p:attrNameLst>
                                          <p:attrName>style.visibility</p:attrName>
                                        </p:attrNameLst>
                                      </p:cBhvr>
                                      <p:to>
                                        <p:strVal val="visible"/>
                                      </p:to>
                                    </p:set>
                                    <p:animEffect transition="in" filter="blinds(horizontal)">
                                      <p:cBhvr>
                                        <p:cTn id="97" dur="500"/>
                                        <p:tgtEl>
                                          <p:spTgt spid="803843">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803843">
                                            <p:txEl>
                                              <p:pRg st="2" end="2"/>
                                            </p:txEl>
                                          </p:spTgt>
                                        </p:tgtEl>
                                        <p:attrNameLst>
                                          <p:attrName>style.visibility</p:attrName>
                                        </p:attrNameLst>
                                      </p:cBhvr>
                                      <p:to>
                                        <p:strVal val="visible"/>
                                      </p:to>
                                    </p:set>
                                    <p:animEffect transition="in" filter="blinds(horizontal)">
                                      <p:cBhvr>
                                        <p:cTn id="102" dur="500"/>
                                        <p:tgtEl>
                                          <p:spTgt spid="80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4" grpId="0"/>
      <p:bldP spid="803845" grpId="0" animBg="1"/>
      <p:bldP spid="803846" grpId="0" animBg="1"/>
      <p:bldP spid="803847" grpId="0" animBg="1"/>
      <p:bldP spid="803848" grpId="0" animBg="1"/>
      <p:bldP spid="803849" grpId="0" animBg="1"/>
      <p:bldP spid="803850" grpId="0" animBg="1"/>
      <p:bldP spid="803851" grpId="0" animBg="1"/>
      <p:bldP spid="803852" grpId="0" animBg="1"/>
      <p:bldP spid="803853" grpId="0" animBg="1"/>
      <p:bldP spid="803854" grpId="0" animBg="1"/>
      <p:bldP spid="803855" grpId="0" animBg="1"/>
      <p:bldP spid="803856" grpId="0" animBg="1"/>
      <p:bldP spid="803857" grpId="0" animBg="1"/>
      <p:bldP spid="803858" grpId="0" animBg="1"/>
      <p:bldP spid="803859" grpId="0" animBg="1"/>
      <p:bldP spid="8038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altLang="zh-CN" smtClean="0"/>
              <a:t>ELF</a:t>
            </a:r>
            <a:r>
              <a:rPr lang="zh-CN" altLang="en-US" smtClean="0"/>
              <a:t>文件信息举例</a:t>
            </a:r>
          </a:p>
        </p:txBody>
      </p:sp>
      <p:sp>
        <p:nvSpPr>
          <p:cNvPr id="804867" name="Rectangle 3"/>
          <p:cNvSpPr>
            <a:spLocks noGrp="1" noChangeArrowheads="1"/>
          </p:cNvSpPr>
          <p:nvPr>
            <p:ph type="body" idx="1"/>
          </p:nvPr>
        </p:nvSpPr>
        <p:spPr>
          <a:xfrm>
            <a:off x="120650" y="769938"/>
            <a:ext cx="7693025" cy="5884862"/>
          </a:xfrm>
        </p:spPr>
        <p:txBody>
          <a:bodyPr/>
          <a:lstStyle/>
          <a:p>
            <a:pPr>
              <a:lnSpc>
                <a:spcPct val="95000"/>
              </a:lnSpc>
              <a:spcBef>
                <a:spcPct val="0"/>
              </a:spcBef>
              <a:buFontTx/>
              <a:buNone/>
            </a:pPr>
            <a:r>
              <a:rPr lang="en-US" altLang="zh-CN" sz="2200" smtClean="0">
                <a:solidFill>
                  <a:srgbClr val="FF0000"/>
                </a:solidFill>
                <a:latin typeface="微软雅黑" pitchFamily="34" charset="-122"/>
                <a:ea typeface="微软雅黑" pitchFamily="34" charset="-122"/>
              </a:rPr>
              <a:t>$ readelf -h main</a:t>
            </a:r>
            <a:r>
              <a:rPr lang="en-US" altLang="zh-CN" sz="1800" smtClean="0">
                <a:latin typeface="微软雅黑" pitchFamily="34" charset="-122"/>
                <a:ea typeface="微软雅黑" pitchFamily="34" charset="-122"/>
              </a:rPr>
              <a:t> </a:t>
            </a:r>
          </a:p>
          <a:p>
            <a:pPr>
              <a:lnSpc>
                <a:spcPct val="100000"/>
              </a:lnSpc>
              <a:spcBef>
                <a:spcPct val="0"/>
              </a:spcBef>
              <a:buFontTx/>
              <a:buNone/>
            </a:pPr>
            <a:r>
              <a:rPr lang="en-US" altLang="zh-CN" sz="1800" smtClean="0">
                <a:latin typeface="微软雅黑" pitchFamily="34" charset="-122"/>
                <a:ea typeface="微软雅黑" pitchFamily="34" charset="-122"/>
              </a:rPr>
              <a:t>ELF Header: </a:t>
            </a:r>
          </a:p>
          <a:p>
            <a:pPr>
              <a:lnSpc>
                <a:spcPct val="100000"/>
              </a:lnSpc>
              <a:spcBef>
                <a:spcPct val="0"/>
              </a:spcBef>
              <a:buFontTx/>
              <a:buNone/>
            </a:pPr>
            <a:r>
              <a:rPr lang="en-US" altLang="zh-CN" sz="1800" smtClean="0">
                <a:latin typeface="微软雅黑" pitchFamily="34" charset="-122"/>
                <a:ea typeface="微软雅黑" pitchFamily="34" charset="-122"/>
              </a:rPr>
              <a:t>  Magic:   7f 45 4c 46 01 01 01 00 00 00 00 00 00 00 00 00 </a:t>
            </a:r>
          </a:p>
          <a:p>
            <a:pPr>
              <a:lnSpc>
                <a:spcPct val="100000"/>
              </a:lnSpc>
              <a:spcBef>
                <a:spcPct val="0"/>
              </a:spcBef>
              <a:buFontTx/>
              <a:buNone/>
            </a:pPr>
            <a:r>
              <a:rPr lang="en-US" altLang="zh-CN" sz="1800" smtClean="0">
                <a:latin typeface="微软雅黑" pitchFamily="34" charset="-122"/>
                <a:ea typeface="微软雅黑" pitchFamily="34" charset="-122"/>
              </a:rPr>
              <a:t>  Class:    ELF32 </a:t>
            </a:r>
          </a:p>
          <a:p>
            <a:pPr>
              <a:lnSpc>
                <a:spcPct val="100000"/>
              </a:lnSpc>
              <a:spcBef>
                <a:spcPct val="0"/>
              </a:spcBef>
              <a:buFontTx/>
              <a:buNone/>
            </a:pPr>
            <a:r>
              <a:rPr lang="en-US" altLang="zh-CN" sz="1800" smtClean="0">
                <a:latin typeface="微软雅黑" pitchFamily="34" charset="-122"/>
                <a:ea typeface="微软雅黑" pitchFamily="34" charset="-122"/>
              </a:rPr>
              <a:t>  Data:      2's complement, little endian </a:t>
            </a:r>
          </a:p>
          <a:p>
            <a:pPr>
              <a:lnSpc>
                <a:spcPct val="100000"/>
              </a:lnSpc>
              <a:spcBef>
                <a:spcPct val="0"/>
              </a:spcBef>
              <a:buFontTx/>
              <a:buNone/>
            </a:pPr>
            <a:r>
              <a:rPr lang="en-US" altLang="zh-CN" sz="1800" smtClean="0">
                <a:latin typeface="微软雅黑" pitchFamily="34" charset="-122"/>
                <a:ea typeface="微软雅黑" pitchFamily="34" charset="-122"/>
              </a:rPr>
              <a:t>  Version:  1 (current) </a:t>
            </a:r>
          </a:p>
          <a:p>
            <a:pPr>
              <a:lnSpc>
                <a:spcPct val="100000"/>
              </a:lnSpc>
              <a:spcBef>
                <a:spcPct val="0"/>
              </a:spcBef>
              <a:buFontTx/>
              <a:buNone/>
            </a:pPr>
            <a:r>
              <a:rPr lang="en-US" altLang="zh-CN" sz="1800" smtClean="0">
                <a:latin typeface="微软雅黑" pitchFamily="34" charset="-122"/>
                <a:ea typeface="微软雅黑" pitchFamily="34" charset="-122"/>
              </a:rPr>
              <a:t>  OS/ABI:    UNIX - System V </a:t>
            </a:r>
          </a:p>
          <a:p>
            <a:pPr>
              <a:lnSpc>
                <a:spcPct val="100000"/>
              </a:lnSpc>
              <a:spcBef>
                <a:spcPct val="0"/>
              </a:spcBef>
              <a:buFontTx/>
              <a:buNone/>
            </a:pPr>
            <a:r>
              <a:rPr lang="en-US" altLang="zh-CN" sz="1800" smtClean="0">
                <a:latin typeface="微软雅黑" pitchFamily="34" charset="-122"/>
                <a:ea typeface="微软雅黑" pitchFamily="34" charset="-122"/>
              </a:rPr>
              <a:t>  ABI Version:     0 </a:t>
            </a:r>
          </a:p>
          <a:p>
            <a:pPr>
              <a:lnSpc>
                <a:spcPct val="100000"/>
              </a:lnSpc>
              <a:spcBef>
                <a:spcPct val="0"/>
              </a:spcBef>
              <a:buFontTx/>
              <a:buNone/>
            </a:pPr>
            <a:r>
              <a:rPr lang="en-US" altLang="zh-CN" sz="1800" smtClean="0">
                <a:latin typeface="微软雅黑" pitchFamily="34" charset="-122"/>
                <a:ea typeface="微软雅黑" pitchFamily="34" charset="-122"/>
              </a:rPr>
              <a:t>  Type:    EXEC (Executable file) </a:t>
            </a:r>
          </a:p>
          <a:p>
            <a:pPr>
              <a:lnSpc>
                <a:spcPct val="100000"/>
              </a:lnSpc>
              <a:spcBef>
                <a:spcPct val="0"/>
              </a:spcBef>
              <a:buFontTx/>
              <a:buNone/>
            </a:pPr>
            <a:r>
              <a:rPr lang="en-US" altLang="zh-CN" sz="1800" smtClean="0">
                <a:latin typeface="微软雅黑" pitchFamily="34" charset="-122"/>
                <a:ea typeface="微软雅黑" pitchFamily="34" charset="-122"/>
              </a:rPr>
              <a:t>  Machine:   Intel 80386 </a:t>
            </a:r>
          </a:p>
          <a:p>
            <a:pPr>
              <a:lnSpc>
                <a:spcPct val="100000"/>
              </a:lnSpc>
              <a:spcBef>
                <a:spcPct val="0"/>
              </a:spcBef>
              <a:buFontTx/>
              <a:buNone/>
            </a:pPr>
            <a:r>
              <a:rPr lang="en-US" altLang="zh-CN" sz="1800" smtClean="0">
                <a:latin typeface="微软雅黑" pitchFamily="34" charset="-122"/>
                <a:ea typeface="微软雅黑" pitchFamily="34" charset="-122"/>
              </a:rPr>
              <a:t>  Version:    0x1 </a:t>
            </a:r>
          </a:p>
          <a:p>
            <a:pPr>
              <a:lnSpc>
                <a:spcPct val="100000"/>
              </a:lnSpc>
              <a:spcBef>
                <a:spcPct val="0"/>
              </a:spcBef>
              <a:buFontTx/>
              <a:buNone/>
            </a:pPr>
            <a:r>
              <a:rPr lang="en-US" altLang="zh-CN" sz="1800" smtClean="0">
                <a:latin typeface="微软雅黑" pitchFamily="34" charset="-122"/>
                <a:ea typeface="微软雅黑" pitchFamily="34" charset="-122"/>
              </a:rPr>
              <a:t>  Entry point address:    x8048580 </a:t>
            </a:r>
          </a:p>
          <a:p>
            <a:pPr>
              <a:lnSpc>
                <a:spcPct val="100000"/>
              </a:lnSpc>
              <a:spcBef>
                <a:spcPct val="0"/>
              </a:spcBef>
              <a:buFontTx/>
              <a:buNone/>
            </a:pPr>
            <a:r>
              <a:rPr lang="en-US" altLang="zh-CN" sz="1800" smtClean="0">
                <a:latin typeface="微软雅黑" pitchFamily="34" charset="-122"/>
                <a:ea typeface="微软雅黑" pitchFamily="34" charset="-122"/>
              </a:rPr>
              <a:t>  Start of program headers:  52 (bytes into file) </a:t>
            </a:r>
          </a:p>
          <a:p>
            <a:pPr>
              <a:lnSpc>
                <a:spcPct val="100000"/>
              </a:lnSpc>
              <a:spcBef>
                <a:spcPct val="0"/>
              </a:spcBef>
              <a:buFontTx/>
              <a:buNone/>
            </a:pPr>
            <a:r>
              <a:rPr lang="en-US" altLang="zh-CN" sz="1800" smtClean="0">
                <a:latin typeface="微软雅黑" pitchFamily="34" charset="-122"/>
                <a:ea typeface="微软雅黑" pitchFamily="34" charset="-122"/>
              </a:rPr>
              <a:t>  Start of section headers:    3232 (bytes into file) </a:t>
            </a:r>
          </a:p>
          <a:p>
            <a:pPr>
              <a:lnSpc>
                <a:spcPct val="100000"/>
              </a:lnSpc>
              <a:spcBef>
                <a:spcPct val="0"/>
              </a:spcBef>
              <a:buFontTx/>
              <a:buNone/>
            </a:pPr>
            <a:r>
              <a:rPr lang="en-US" altLang="zh-CN" sz="1800" smtClean="0">
                <a:latin typeface="微软雅黑" pitchFamily="34" charset="-122"/>
                <a:ea typeface="微软雅黑" pitchFamily="34" charset="-122"/>
              </a:rPr>
              <a:t>  Flags:    0x0 </a:t>
            </a:r>
          </a:p>
          <a:p>
            <a:pPr>
              <a:lnSpc>
                <a:spcPct val="100000"/>
              </a:lnSpc>
              <a:spcBef>
                <a:spcPct val="0"/>
              </a:spcBef>
              <a:buFontTx/>
              <a:buNone/>
            </a:pPr>
            <a:r>
              <a:rPr lang="en-US" altLang="zh-CN" sz="1800" smtClean="0">
                <a:latin typeface="微软雅黑" pitchFamily="34" charset="-122"/>
                <a:ea typeface="微软雅黑" pitchFamily="34" charset="-122"/>
              </a:rPr>
              <a:t>  Size of this header:    52 (bytes) </a:t>
            </a:r>
          </a:p>
          <a:p>
            <a:pPr>
              <a:lnSpc>
                <a:spcPct val="100000"/>
              </a:lnSpc>
              <a:spcBef>
                <a:spcPct val="0"/>
              </a:spcBef>
              <a:buFontTx/>
              <a:buNone/>
            </a:pPr>
            <a:r>
              <a:rPr lang="en-US" altLang="zh-CN" sz="1800" smtClean="0">
                <a:latin typeface="微软雅黑" pitchFamily="34" charset="-122"/>
                <a:ea typeface="微软雅黑" pitchFamily="34" charset="-122"/>
              </a:rPr>
              <a:t>  Size of program headers:    32 (bytes) </a:t>
            </a:r>
          </a:p>
          <a:p>
            <a:pPr>
              <a:lnSpc>
                <a:spcPct val="100000"/>
              </a:lnSpc>
              <a:spcBef>
                <a:spcPct val="0"/>
              </a:spcBef>
              <a:buFontTx/>
              <a:buNone/>
            </a:pPr>
            <a:r>
              <a:rPr lang="en-US" altLang="zh-CN" sz="1800" smtClean="0">
                <a:latin typeface="微软雅黑" pitchFamily="34" charset="-122"/>
                <a:ea typeface="微软雅黑" pitchFamily="34" charset="-122"/>
              </a:rPr>
              <a:t>  Number of program headers:   8 </a:t>
            </a:r>
          </a:p>
          <a:p>
            <a:pPr>
              <a:lnSpc>
                <a:spcPct val="100000"/>
              </a:lnSpc>
              <a:spcBef>
                <a:spcPct val="0"/>
              </a:spcBef>
              <a:buFontTx/>
              <a:buNone/>
            </a:pPr>
            <a:r>
              <a:rPr lang="en-US" altLang="zh-CN" sz="1800" smtClean="0">
                <a:latin typeface="微软雅黑" pitchFamily="34" charset="-122"/>
                <a:ea typeface="微软雅黑" pitchFamily="34" charset="-122"/>
              </a:rPr>
              <a:t>  Size of section headers:     40 (bytes) </a:t>
            </a:r>
          </a:p>
          <a:p>
            <a:pPr>
              <a:lnSpc>
                <a:spcPct val="100000"/>
              </a:lnSpc>
              <a:spcBef>
                <a:spcPct val="0"/>
              </a:spcBef>
              <a:buFontTx/>
              <a:buNone/>
            </a:pPr>
            <a:r>
              <a:rPr lang="en-US" altLang="zh-CN" sz="1800" smtClean="0">
                <a:latin typeface="微软雅黑" pitchFamily="34" charset="-122"/>
                <a:ea typeface="微软雅黑" pitchFamily="34" charset="-122"/>
              </a:rPr>
              <a:t>  Number of section headers:    29 </a:t>
            </a:r>
          </a:p>
          <a:p>
            <a:pPr>
              <a:lnSpc>
                <a:spcPct val="100000"/>
              </a:lnSpc>
              <a:spcBef>
                <a:spcPct val="0"/>
              </a:spcBef>
              <a:buFontTx/>
              <a:buNone/>
            </a:pPr>
            <a:r>
              <a:rPr lang="en-US" altLang="zh-CN" sz="1800" smtClean="0">
                <a:latin typeface="微软雅黑" pitchFamily="34" charset="-122"/>
                <a:ea typeface="微软雅黑" pitchFamily="34" charset="-122"/>
              </a:rPr>
              <a:t>  Section header string table index: 26</a:t>
            </a:r>
            <a:r>
              <a:rPr lang="en-US" altLang="zh-CN" sz="1800" smtClean="0"/>
              <a:t> </a:t>
            </a:r>
            <a:endParaRPr lang="zh-CN" altLang="en-US" sz="1800" smtClean="0"/>
          </a:p>
        </p:txBody>
      </p:sp>
      <p:sp>
        <p:nvSpPr>
          <p:cNvPr id="804868" name="Line 4"/>
          <p:cNvSpPr>
            <a:spLocks noChangeShapeType="1"/>
          </p:cNvSpPr>
          <p:nvPr/>
        </p:nvSpPr>
        <p:spPr bwMode="auto">
          <a:xfrm>
            <a:off x="354013" y="4121150"/>
            <a:ext cx="3730625" cy="0"/>
          </a:xfrm>
          <a:prstGeom prst="line">
            <a:avLst/>
          </a:prstGeom>
          <a:noFill/>
          <a:ln w="38100">
            <a:solidFill>
              <a:srgbClr val="FF0000"/>
            </a:solidFill>
            <a:round/>
            <a:headEnd/>
            <a:tailEnd/>
          </a:ln>
          <a:effectLst/>
        </p:spPr>
        <p:txBody>
          <a:bodyPr/>
          <a:lstStyle/>
          <a:p>
            <a:endParaRPr lang="zh-CN" altLang="en-US"/>
          </a:p>
        </p:txBody>
      </p:sp>
      <p:sp>
        <p:nvSpPr>
          <p:cNvPr id="804869" name="Rectangle 5"/>
          <p:cNvSpPr>
            <a:spLocks noChangeArrowheads="1"/>
          </p:cNvSpPr>
          <p:nvPr/>
        </p:nvSpPr>
        <p:spPr bwMode="auto">
          <a:xfrm>
            <a:off x="334963" y="3814763"/>
            <a:ext cx="3775075" cy="307975"/>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804870" name="Text Box 6"/>
          <p:cNvSpPr txBox="1">
            <a:spLocks noChangeArrowheads="1"/>
          </p:cNvSpPr>
          <p:nvPr/>
        </p:nvSpPr>
        <p:spPr bwMode="auto">
          <a:xfrm>
            <a:off x="3167063" y="790575"/>
            <a:ext cx="30019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可执行目标文件的</a:t>
            </a:r>
            <a:r>
              <a:rPr lang="en-US" altLang="zh-CN" sz="2000" b="1">
                <a:solidFill>
                  <a:srgbClr val="3366FF"/>
                </a:solidFill>
                <a:latin typeface="微软雅黑" pitchFamily="34" charset="-122"/>
                <a:ea typeface="微软雅黑" pitchFamily="34" charset="-122"/>
              </a:rPr>
              <a:t>ELF</a:t>
            </a:r>
            <a:r>
              <a:rPr lang="zh-CN" altLang="en-US" sz="2000" b="1">
                <a:solidFill>
                  <a:srgbClr val="3366FF"/>
                </a:solidFill>
                <a:latin typeface="微软雅黑" pitchFamily="34" charset="-122"/>
                <a:ea typeface="微软雅黑" pitchFamily="34" charset="-122"/>
              </a:rPr>
              <a:t>头</a:t>
            </a:r>
          </a:p>
        </p:txBody>
      </p:sp>
      <p:pic>
        <p:nvPicPr>
          <p:cNvPr id="804871" name="Picture 7"/>
          <p:cNvPicPr>
            <a:picLocks noChangeAspect="1" noChangeArrowheads="1"/>
          </p:cNvPicPr>
          <p:nvPr/>
        </p:nvPicPr>
        <p:blipFill>
          <a:blip r:embed="rId2"/>
          <a:srcRect/>
          <a:stretch>
            <a:fillRect/>
          </a:stretch>
        </p:blipFill>
        <p:spPr bwMode="auto">
          <a:xfrm>
            <a:off x="6532563" y="987425"/>
            <a:ext cx="2554287" cy="56292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457200" y="53975"/>
            <a:ext cx="8361363" cy="561975"/>
          </a:xfrm>
        </p:spPr>
        <p:txBody>
          <a:bodyPr/>
          <a:lstStyle/>
          <a:p>
            <a:r>
              <a:rPr lang="zh-CN" altLang="en-US" smtClean="0"/>
              <a:t>                                       程序加载和运行</a:t>
            </a:r>
          </a:p>
        </p:txBody>
      </p:sp>
      <p:sp>
        <p:nvSpPr>
          <p:cNvPr id="759811" name="Rectangle 3"/>
          <p:cNvSpPr>
            <a:spLocks noGrp="1" noChangeArrowheads="1"/>
          </p:cNvSpPr>
          <p:nvPr>
            <p:ph type="body" idx="1"/>
          </p:nvPr>
        </p:nvSpPr>
        <p:spPr>
          <a:xfrm>
            <a:off x="468313" y="836613"/>
            <a:ext cx="2046287" cy="5218112"/>
          </a:xfrm>
        </p:spPr>
        <p:txBody>
          <a:bodyPr/>
          <a:lstStyle/>
          <a:p>
            <a:endParaRPr lang="zh-CN" altLang="en-US" smtClean="0"/>
          </a:p>
        </p:txBody>
      </p:sp>
      <p:pic>
        <p:nvPicPr>
          <p:cNvPr id="759812" name="Picture 4"/>
          <p:cNvPicPr>
            <a:picLocks noChangeAspect="1" noChangeArrowheads="1"/>
          </p:cNvPicPr>
          <p:nvPr/>
        </p:nvPicPr>
        <p:blipFill>
          <a:blip r:embed="rId2"/>
          <a:srcRect/>
          <a:stretch>
            <a:fillRect/>
          </a:stretch>
        </p:blipFill>
        <p:spPr bwMode="auto">
          <a:xfrm>
            <a:off x="4284663" y="757238"/>
            <a:ext cx="4859337" cy="4146550"/>
          </a:xfrm>
          <a:prstGeom prst="rect">
            <a:avLst/>
          </a:prstGeom>
          <a:noFill/>
        </p:spPr>
      </p:pic>
      <p:sp>
        <p:nvSpPr>
          <p:cNvPr id="759813" name="Text Box 5"/>
          <p:cNvSpPr txBox="1">
            <a:spLocks noChangeArrowheads="1"/>
          </p:cNvSpPr>
          <p:nvPr/>
        </p:nvSpPr>
        <p:spPr bwMode="auto">
          <a:xfrm>
            <a:off x="6480175" y="2135188"/>
            <a:ext cx="1754188" cy="609600"/>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sz="2000" b="1">
                <a:solidFill>
                  <a:srgbClr val="FF0000"/>
                </a:solidFill>
                <a:latin typeface="微软雅黑" pitchFamily="34" charset="-122"/>
                <a:ea typeface="微软雅黑" pitchFamily="34" charset="-122"/>
              </a:rPr>
              <a:t>fork</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execve</a:t>
            </a:r>
            <a:r>
              <a:rPr lang="zh-CN" altLang="en-US" sz="2000" b="1">
                <a:solidFill>
                  <a:srgbClr val="FF0000"/>
                </a:solidFill>
                <a:latin typeface="微软雅黑" pitchFamily="34" charset="-122"/>
                <a:ea typeface="微软雅黑" pitchFamily="34" charset="-122"/>
              </a:rPr>
              <a:t>等</a:t>
            </a:r>
            <a:r>
              <a:rPr lang="en-US" altLang="zh-CN" sz="2000" b="1">
                <a:solidFill>
                  <a:srgbClr val="FF0000"/>
                </a:solidFill>
                <a:latin typeface="微软雅黑" pitchFamily="34" charset="-122"/>
                <a:ea typeface="微软雅黑" pitchFamily="34" charset="-122"/>
              </a:rPr>
              <a:t>OS</a:t>
            </a:r>
            <a:r>
              <a:rPr lang="zh-CN" altLang="en-US" sz="2000" b="1">
                <a:solidFill>
                  <a:srgbClr val="FF0000"/>
                </a:solidFill>
                <a:latin typeface="微软雅黑" pitchFamily="34" charset="-122"/>
                <a:ea typeface="微软雅黑" pitchFamily="34" charset="-122"/>
              </a:rPr>
              <a:t>内核代码</a:t>
            </a:r>
          </a:p>
        </p:txBody>
      </p:sp>
      <p:pic>
        <p:nvPicPr>
          <p:cNvPr id="759815" name="Picture 7"/>
          <p:cNvPicPr>
            <a:picLocks noChangeAspect="1" noChangeArrowheads="1"/>
          </p:cNvPicPr>
          <p:nvPr/>
        </p:nvPicPr>
        <p:blipFill>
          <a:blip r:embed="rId3"/>
          <a:srcRect/>
          <a:stretch>
            <a:fillRect/>
          </a:stretch>
        </p:blipFill>
        <p:spPr bwMode="auto">
          <a:xfrm>
            <a:off x="0" y="0"/>
            <a:ext cx="5264150" cy="6858000"/>
          </a:xfrm>
          <a:prstGeom prst="rect">
            <a:avLst/>
          </a:prstGeom>
          <a:noFill/>
        </p:spPr>
      </p:pic>
      <p:sp>
        <p:nvSpPr>
          <p:cNvPr id="759816" name="Rectangle 8"/>
          <p:cNvSpPr>
            <a:spLocks noChangeArrowheads="1"/>
          </p:cNvSpPr>
          <p:nvPr/>
        </p:nvSpPr>
        <p:spPr bwMode="auto">
          <a:xfrm>
            <a:off x="4702175" y="4090988"/>
            <a:ext cx="3840163" cy="1235075"/>
          </a:xfrm>
          <a:prstGeom prst="rect">
            <a:avLst/>
          </a:prstGeom>
          <a:solidFill>
            <a:schemeClr val="bg1"/>
          </a:solidFill>
          <a:ln w="9525">
            <a:noFill/>
            <a:miter lim="800000"/>
            <a:headEnd/>
            <a:tailEnd/>
          </a:ln>
          <a:effectLst/>
        </p:spPr>
        <p:txBody>
          <a:bodyPr anchor="ctr">
            <a:spAutoFit/>
          </a:bodyPr>
          <a:lstStyle/>
          <a:p>
            <a:pPr eaLnBrk="0" hangingPunct="0">
              <a:lnSpc>
                <a:spcPct val="125000"/>
              </a:lnSpc>
            </a:pPr>
            <a:r>
              <a:rPr lang="zh-CN" altLang="en-US" sz="2000" b="1">
                <a:solidFill>
                  <a:srgbClr val="008000"/>
                </a:solidFill>
                <a:latin typeface="微软雅黑" pitchFamily="34" charset="-122"/>
                <a:ea typeface="微软雅黑" pitchFamily="34" charset="-122"/>
              </a:rPr>
              <a:t>当</a:t>
            </a:r>
            <a:r>
              <a:rPr lang="en-US" altLang="zh-CN" sz="2000" b="1">
                <a:solidFill>
                  <a:srgbClr val="008000"/>
                </a:solidFill>
                <a:latin typeface="微软雅黑" pitchFamily="34" charset="-122"/>
                <a:ea typeface="微软雅黑" pitchFamily="34" charset="-122"/>
              </a:rPr>
              <a:t>IA-32/Linux</a:t>
            </a:r>
            <a:r>
              <a:rPr lang="zh-CN" altLang="en-US" sz="2000" b="1">
                <a:solidFill>
                  <a:srgbClr val="008000"/>
                </a:solidFill>
                <a:latin typeface="微软雅黑" pitchFamily="34" charset="-122"/>
                <a:ea typeface="微软雅黑" pitchFamily="34" charset="-122"/>
              </a:rPr>
              <a:t>系统开始执行</a:t>
            </a:r>
            <a:r>
              <a:rPr lang="en-US" altLang="zh-CN" sz="2000" b="1">
                <a:solidFill>
                  <a:srgbClr val="008000"/>
                </a:solidFill>
                <a:latin typeface="微软雅黑" pitchFamily="34" charset="-122"/>
                <a:ea typeface="微软雅黑" pitchFamily="34" charset="-122"/>
              </a:rPr>
              <a:t>main()</a:t>
            </a:r>
            <a:r>
              <a:rPr lang="zh-CN" altLang="en-US" sz="2000" b="1">
                <a:solidFill>
                  <a:srgbClr val="008000"/>
                </a:solidFill>
                <a:latin typeface="微软雅黑" pitchFamily="34" charset="-122"/>
                <a:ea typeface="微软雅黑" pitchFamily="34" charset="-122"/>
              </a:rPr>
              <a:t>函数时，在虚拟地址空间的用户栈中的结构如右图所示</a:t>
            </a:r>
            <a:r>
              <a:rPr lang="zh-CN" altLang="en-US" sz="2000" b="1">
                <a:latin typeface="微软雅黑" pitchFamily="34" charset="-122"/>
                <a:ea typeface="微软雅黑" pitchFamily="34" charset="-122"/>
              </a:rPr>
              <a:t> </a:t>
            </a:r>
          </a:p>
        </p:txBody>
      </p:sp>
      <p:sp>
        <p:nvSpPr>
          <p:cNvPr id="759817" name="Rectangle 9"/>
          <p:cNvSpPr>
            <a:spLocks noChangeArrowheads="1"/>
          </p:cNvSpPr>
          <p:nvPr/>
        </p:nvSpPr>
        <p:spPr bwMode="auto">
          <a:xfrm>
            <a:off x="4725988" y="5380038"/>
            <a:ext cx="3244850" cy="914400"/>
          </a:xfrm>
          <a:prstGeom prst="rect">
            <a:avLst/>
          </a:prstGeom>
          <a:noFill/>
          <a:ln w="9525">
            <a:noFill/>
            <a:miter lim="800000"/>
            <a:headEnd/>
            <a:tailEnd/>
          </a:ln>
          <a:effectLst/>
        </p:spPr>
        <p:txBody>
          <a:bodyPr lIns="0" tIns="0" rIns="0" bIns="0">
            <a:spAutoFit/>
          </a:bodyPr>
          <a:lstStyle/>
          <a:p>
            <a:r>
              <a:rPr lang="en-US" altLang="zh-CN" sz="2000" b="1">
                <a:solidFill>
                  <a:srgbClr val="0066CC"/>
                </a:solidFill>
                <a:latin typeface="Arial Black" pitchFamily="34" charset="0"/>
              </a:rPr>
              <a:t>int main(int     argc,</a:t>
            </a:r>
          </a:p>
          <a:p>
            <a:r>
              <a:rPr lang="en-US" altLang="zh-CN" sz="2000" b="1">
                <a:solidFill>
                  <a:srgbClr val="0066CC"/>
                </a:solidFill>
                <a:latin typeface="Arial Black" pitchFamily="34" charset="0"/>
              </a:rPr>
              <a:t>              char *argv[], </a:t>
            </a:r>
          </a:p>
          <a:p>
            <a:r>
              <a:rPr lang="en-US" altLang="zh-CN" sz="2000" b="1">
                <a:solidFill>
                  <a:srgbClr val="0066CC"/>
                </a:solidFill>
                <a:latin typeface="Arial Black" pitchFamily="34" charset="0"/>
              </a:rPr>
              <a:t>              char *envp[]);</a:t>
            </a:r>
            <a:endParaRPr lang="zh-CN" altLang="en-US" sz="2000" b="1">
              <a:solidFill>
                <a:srgbClr val="0066CC"/>
              </a:solidFill>
              <a:latin typeface="Arial Black" pitchFamily="34" charset="0"/>
            </a:endParaRPr>
          </a:p>
        </p:txBody>
      </p:sp>
      <p:sp>
        <p:nvSpPr>
          <p:cNvPr id="759818" name="Line 10"/>
          <p:cNvSpPr>
            <a:spLocks noChangeShapeType="1"/>
          </p:cNvSpPr>
          <p:nvPr/>
        </p:nvSpPr>
        <p:spPr bwMode="auto">
          <a:xfrm flipH="1">
            <a:off x="3019425" y="5602288"/>
            <a:ext cx="3773488" cy="450850"/>
          </a:xfrm>
          <a:prstGeom prst="line">
            <a:avLst/>
          </a:prstGeom>
          <a:noFill/>
          <a:ln w="28575">
            <a:solidFill>
              <a:srgbClr val="FF0000"/>
            </a:solidFill>
            <a:round/>
            <a:headEnd/>
            <a:tailEnd type="triangle" w="med" len="med"/>
          </a:ln>
          <a:effectLst/>
        </p:spPr>
        <p:txBody>
          <a:bodyPr/>
          <a:lstStyle/>
          <a:p>
            <a:endParaRPr lang="zh-CN" altLang="en-US"/>
          </a:p>
        </p:txBody>
      </p:sp>
      <p:sp>
        <p:nvSpPr>
          <p:cNvPr id="759819" name="Line 11"/>
          <p:cNvSpPr>
            <a:spLocks noChangeShapeType="1"/>
          </p:cNvSpPr>
          <p:nvPr/>
        </p:nvSpPr>
        <p:spPr bwMode="auto">
          <a:xfrm flipH="1" flipV="1">
            <a:off x="3008313" y="5710238"/>
            <a:ext cx="3714750" cy="158750"/>
          </a:xfrm>
          <a:prstGeom prst="line">
            <a:avLst/>
          </a:prstGeom>
          <a:noFill/>
          <a:ln w="28575">
            <a:solidFill>
              <a:srgbClr val="FF0000"/>
            </a:solidFill>
            <a:round/>
            <a:headEnd/>
            <a:tailEnd type="triangle" w="med" len="med"/>
          </a:ln>
          <a:effectLst/>
        </p:spPr>
        <p:txBody>
          <a:bodyPr/>
          <a:lstStyle/>
          <a:p>
            <a:endParaRPr lang="zh-CN" altLang="en-US"/>
          </a:p>
        </p:txBody>
      </p:sp>
      <p:sp>
        <p:nvSpPr>
          <p:cNvPr id="759820" name="Line 12"/>
          <p:cNvSpPr>
            <a:spLocks noChangeShapeType="1"/>
          </p:cNvSpPr>
          <p:nvPr/>
        </p:nvSpPr>
        <p:spPr bwMode="auto">
          <a:xfrm flipH="1" flipV="1">
            <a:off x="2946400" y="5399088"/>
            <a:ext cx="3802063" cy="754062"/>
          </a:xfrm>
          <a:prstGeom prst="line">
            <a:avLst/>
          </a:prstGeom>
          <a:noFill/>
          <a:ln w="28575">
            <a:solidFill>
              <a:srgbClr val="FF0000"/>
            </a:solidFill>
            <a:round/>
            <a:headEnd/>
            <a:tailEnd type="triangle" w="med" len="med"/>
          </a:ln>
          <a:effectLst/>
        </p:spPr>
        <p:txBody>
          <a:bodyPr/>
          <a:lstStyle/>
          <a:p>
            <a:endParaRPr lang="zh-CN" altLang="en-US"/>
          </a:p>
        </p:txBody>
      </p:sp>
      <p:sp>
        <p:nvSpPr>
          <p:cNvPr id="759821" name="Rectangle 13"/>
          <p:cNvSpPr>
            <a:spLocks noChangeArrowheads="1"/>
          </p:cNvSpPr>
          <p:nvPr/>
        </p:nvSpPr>
        <p:spPr bwMode="auto">
          <a:xfrm>
            <a:off x="6707188" y="1490663"/>
            <a:ext cx="1230312" cy="609600"/>
          </a:xfrm>
          <a:prstGeom prst="rect">
            <a:avLst/>
          </a:prstGeom>
          <a:solidFill>
            <a:schemeClr val="bg1"/>
          </a:solidFill>
          <a:ln w="9525">
            <a:noFill/>
            <a:miter lim="800000"/>
            <a:headEnd/>
            <a:tailEnd/>
          </a:ln>
          <a:effectLst/>
        </p:spPr>
        <p:txBody>
          <a:bodyPr lIns="0" tIns="0" rIns="0" bIns="0">
            <a:spAutoFit/>
          </a:bodyPr>
          <a:lstStyle/>
          <a:p>
            <a:r>
              <a:rPr lang="en-US" altLang="zh-CN" sz="2000" b="1">
                <a:solidFill>
                  <a:srgbClr val="008000"/>
                </a:solidFill>
                <a:latin typeface="微软雅黑" pitchFamily="34" charset="-122"/>
                <a:ea typeface="微软雅黑" pitchFamily="34" charset="-122"/>
              </a:rPr>
              <a:t>shell</a:t>
            </a:r>
            <a:r>
              <a:rPr lang="zh-CN" altLang="en-US" sz="2000" b="1">
                <a:solidFill>
                  <a:srgbClr val="008000"/>
                </a:solidFill>
                <a:latin typeface="微软雅黑" pitchFamily="34" charset="-122"/>
                <a:ea typeface="微软雅黑" pitchFamily="34" charset="-122"/>
              </a:rPr>
              <a:t>命令行解释器</a:t>
            </a:r>
          </a:p>
        </p:txBody>
      </p:sp>
      <p:sp>
        <p:nvSpPr>
          <p:cNvPr id="759822" name="Line 14"/>
          <p:cNvSpPr>
            <a:spLocks noChangeShapeType="1"/>
          </p:cNvSpPr>
          <p:nvPr/>
        </p:nvSpPr>
        <p:spPr bwMode="auto">
          <a:xfrm>
            <a:off x="5529263" y="1495425"/>
            <a:ext cx="0" cy="609600"/>
          </a:xfrm>
          <a:prstGeom prst="line">
            <a:avLst/>
          </a:prstGeom>
          <a:noFill/>
          <a:ln w="57150">
            <a:solidFill>
              <a:srgbClr val="FF0000"/>
            </a:solidFill>
            <a:round/>
            <a:headEnd/>
            <a:tailEnd type="triangle" w="med" len="lg"/>
          </a:ln>
          <a:effectLst/>
        </p:spPr>
        <p:txBody>
          <a:bodyPr/>
          <a:lstStyle/>
          <a:p>
            <a:endParaRPr lang="zh-CN" altLang="en-US"/>
          </a:p>
        </p:txBody>
      </p:sp>
      <p:sp>
        <p:nvSpPr>
          <p:cNvPr id="759824" name="Line 16"/>
          <p:cNvSpPr>
            <a:spLocks noChangeShapeType="1"/>
          </p:cNvSpPr>
          <p:nvPr/>
        </p:nvSpPr>
        <p:spPr bwMode="auto">
          <a:xfrm>
            <a:off x="6530975" y="2786063"/>
            <a:ext cx="0" cy="566737"/>
          </a:xfrm>
          <a:prstGeom prst="line">
            <a:avLst/>
          </a:prstGeom>
          <a:noFill/>
          <a:ln w="57150">
            <a:solidFill>
              <a:srgbClr val="FF0000"/>
            </a:solidFill>
            <a:round/>
            <a:headEnd/>
            <a:tailEnd type="triangle" w="med" len="lg"/>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9812"/>
                                        </p:tgtEl>
                                        <p:attrNameLst>
                                          <p:attrName>style.visibility</p:attrName>
                                        </p:attrNameLst>
                                      </p:cBhvr>
                                      <p:to>
                                        <p:strVal val="visible"/>
                                      </p:to>
                                    </p:set>
                                    <p:animEffect transition="in" filter="blinds(horizontal)">
                                      <p:cBhvr>
                                        <p:cTn id="7" dur="500"/>
                                        <p:tgtEl>
                                          <p:spTgt spid="7598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9822"/>
                                        </p:tgtEl>
                                        <p:attrNameLst>
                                          <p:attrName>style.visibility</p:attrName>
                                        </p:attrNameLst>
                                      </p:cBhvr>
                                      <p:to>
                                        <p:strVal val="visible"/>
                                      </p:to>
                                    </p:set>
                                    <p:animEffect transition="in" filter="blinds(horizontal)">
                                      <p:cBhvr>
                                        <p:cTn id="12" dur="500"/>
                                        <p:tgtEl>
                                          <p:spTgt spid="7598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9821"/>
                                        </p:tgtEl>
                                        <p:attrNameLst>
                                          <p:attrName>style.visibility</p:attrName>
                                        </p:attrNameLst>
                                      </p:cBhvr>
                                      <p:to>
                                        <p:strVal val="visible"/>
                                      </p:to>
                                    </p:set>
                                    <p:animEffect transition="in" filter="blinds(horizontal)">
                                      <p:cBhvr>
                                        <p:cTn id="17" dur="500"/>
                                        <p:tgtEl>
                                          <p:spTgt spid="7598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9813"/>
                                        </p:tgtEl>
                                        <p:attrNameLst>
                                          <p:attrName>style.visibility</p:attrName>
                                        </p:attrNameLst>
                                      </p:cBhvr>
                                      <p:to>
                                        <p:strVal val="visible"/>
                                      </p:to>
                                    </p:set>
                                    <p:animEffect transition="in" filter="blinds(horizontal)">
                                      <p:cBhvr>
                                        <p:cTn id="22" dur="500"/>
                                        <p:tgtEl>
                                          <p:spTgt spid="7598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9824"/>
                                        </p:tgtEl>
                                        <p:attrNameLst>
                                          <p:attrName>style.visibility</p:attrName>
                                        </p:attrNameLst>
                                      </p:cBhvr>
                                      <p:to>
                                        <p:strVal val="visible"/>
                                      </p:to>
                                    </p:set>
                                    <p:animEffect transition="in" filter="blinds(horizontal)">
                                      <p:cBhvr>
                                        <p:cTn id="27" dur="500"/>
                                        <p:tgtEl>
                                          <p:spTgt spid="7598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9817"/>
                                        </p:tgtEl>
                                        <p:attrNameLst>
                                          <p:attrName>style.visibility</p:attrName>
                                        </p:attrNameLst>
                                      </p:cBhvr>
                                      <p:to>
                                        <p:strVal val="visible"/>
                                      </p:to>
                                    </p:set>
                                    <p:animEffect transition="in" filter="blinds(horizontal)">
                                      <p:cBhvr>
                                        <p:cTn id="32" dur="500"/>
                                        <p:tgtEl>
                                          <p:spTgt spid="7598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9816"/>
                                        </p:tgtEl>
                                        <p:attrNameLst>
                                          <p:attrName>style.visibility</p:attrName>
                                        </p:attrNameLst>
                                      </p:cBhvr>
                                      <p:to>
                                        <p:strVal val="visible"/>
                                      </p:to>
                                    </p:set>
                                    <p:animEffect transition="in" filter="blinds(horizontal)">
                                      <p:cBhvr>
                                        <p:cTn id="37" dur="500"/>
                                        <p:tgtEl>
                                          <p:spTgt spid="7598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9815"/>
                                        </p:tgtEl>
                                        <p:attrNameLst>
                                          <p:attrName>style.visibility</p:attrName>
                                        </p:attrNameLst>
                                      </p:cBhvr>
                                      <p:to>
                                        <p:strVal val="visible"/>
                                      </p:to>
                                    </p:set>
                                    <p:animEffect transition="in" filter="blinds(horizontal)">
                                      <p:cBhvr>
                                        <p:cTn id="42" dur="500"/>
                                        <p:tgtEl>
                                          <p:spTgt spid="7598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9818"/>
                                        </p:tgtEl>
                                        <p:attrNameLst>
                                          <p:attrName>style.visibility</p:attrName>
                                        </p:attrNameLst>
                                      </p:cBhvr>
                                      <p:to>
                                        <p:strVal val="visible"/>
                                      </p:to>
                                    </p:set>
                                    <p:animEffect transition="in" filter="blinds(horizontal)">
                                      <p:cBhvr>
                                        <p:cTn id="47" dur="500"/>
                                        <p:tgtEl>
                                          <p:spTgt spid="7598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9819"/>
                                        </p:tgtEl>
                                        <p:attrNameLst>
                                          <p:attrName>style.visibility</p:attrName>
                                        </p:attrNameLst>
                                      </p:cBhvr>
                                      <p:to>
                                        <p:strVal val="visible"/>
                                      </p:to>
                                    </p:set>
                                    <p:animEffect transition="in" filter="blinds(horizontal)">
                                      <p:cBhvr>
                                        <p:cTn id="52" dur="500"/>
                                        <p:tgtEl>
                                          <p:spTgt spid="7598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9820"/>
                                        </p:tgtEl>
                                        <p:attrNameLst>
                                          <p:attrName>style.visibility</p:attrName>
                                        </p:attrNameLst>
                                      </p:cBhvr>
                                      <p:to>
                                        <p:strVal val="visible"/>
                                      </p:to>
                                    </p:set>
                                    <p:animEffect transition="in" filter="blinds(horizontal)">
                                      <p:cBhvr>
                                        <p:cTn id="57" dur="500"/>
                                        <p:tgtEl>
                                          <p:spTgt spid="759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3" grpId="0" animBg="1"/>
      <p:bldP spid="759816" grpId="0" animBg="1"/>
      <p:bldP spid="759817" grpId="0"/>
      <p:bldP spid="759818" grpId="0" animBg="1"/>
      <p:bldP spid="759819" grpId="0" animBg="1"/>
      <p:bldP spid="759820" grpId="0" animBg="1"/>
      <p:bldP spid="759821" grpId="0" animBg="1"/>
      <p:bldP spid="759822" grpId="0" animBg="1"/>
      <p:bldP spid="7598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p:txBody>
          <a:bodyPr/>
          <a:lstStyle/>
          <a:p>
            <a:r>
              <a:rPr lang="zh-CN" altLang="en-US" smtClean="0"/>
              <a:t>异常控制流</a:t>
            </a:r>
          </a:p>
        </p:txBody>
      </p:sp>
      <p:sp>
        <p:nvSpPr>
          <p:cNvPr id="136195" name="Rectangle 3"/>
          <p:cNvSpPr>
            <a:spLocks noGrp="1" noChangeArrowheads="1"/>
          </p:cNvSpPr>
          <p:nvPr>
            <p:ph type="body" idx="4294967295"/>
          </p:nvPr>
        </p:nvSpPr>
        <p:spPr>
          <a:xfrm>
            <a:off x="250825" y="863600"/>
            <a:ext cx="8537575" cy="5670550"/>
          </a:xfrm>
        </p:spPr>
        <p:txBody>
          <a:bodyPr/>
          <a:lstStyle/>
          <a:p>
            <a:pPr marL="457200" indent="-457200">
              <a:spcBef>
                <a:spcPct val="25000"/>
              </a:spcBef>
            </a:pPr>
            <a:r>
              <a:rPr lang="zh-CN" altLang="en-US" sz="2800" smtClean="0">
                <a:latin typeface="黑体" pitchFamily="49" charset="-122"/>
                <a:ea typeface="黑体" pitchFamily="49" charset="-122"/>
              </a:rPr>
              <a:t>主要教学目标</a:t>
            </a:r>
          </a:p>
          <a:p>
            <a:pPr marL="838200" lvl="1" indent="-381000">
              <a:spcBef>
                <a:spcPct val="25000"/>
              </a:spcBef>
            </a:pPr>
            <a:r>
              <a:rPr lang="zh-CN" altLang="en-US" sz="2400" smtClean="0">
                <a:latin typeface="黑体" pitchFamily="49" charset="-122"/>
                <a:ea typeface="黑体" pitchFamily="49" charset="-122"/>
              </a:rPr>
              <a:t>使学生了解程序执行过程中正常的控制流和异常控制流的区别</a:t>
            </a:r>
          </a:p>
          <a:p>
            <a:pPr marL="838200" lvl="1" indent="-381000">
              <a:spcBef>
                <a:spcPct val="25000"/>
              </a:spcBef>
            </a:pPr>
            <a:r>
              <a:rPr lang="zh-CN" altLang="en-US" sz="2400" smtClean="0">
                <a:latin typeface="黑体" pitchFamily="49" charset="-122"/>
                <a:ea typeface="黑体" pitchFamily="49" charset="-122"/>
              </a:rPr>
              <a:t>了解在较低层次上如何实现异常控制流</a:t>
            </a:r>
          </a:p>
          <a:p>
            <a:pPr marL="838200" lvl="1" indent="-381000">
              <a:spcBef>
                <a:spcPct val="25000"/>
              </a:spcBef>
            </a:pPr>
            <a:r>
              <a:rPr lang="zh-CN" altLang="en-US" sz="2400" smtClean="0">
                <a:latin typeface="黑体" pitchFamily="49" charset="-122"/>
                <a:ea typeface="黑体" pitchFamily="49" charset="-122"/>
              </a:rPr>
              <a:t>初步理解硬件如何和操作系统协调工作，从而为将来理解和掌握操作系统核心内容打下良好基础。</a:t>
            </a:r>
          </a:p>
          <a:p>
            <a:pPr marL="457200" indent="-457200">
              <a:spcBef>
                <a:spcPct val="25000"/>
              </a:spcBef>
            </a:pPr>
            <a:r>
              <a:rPr lang="zh-CN" altLang="en-US" sz="2800" smtClean="0">
                <a:latin typeface="黑体" pitchFamily="49" charset="-122"/>
                <a:ea typeface="黑体" pitchFamily="49" charset="-122"/>
              </a:rPr>
              <a:t>主要教学内容</a:t>
            </a:r>
          </a:p>
          <a:p>
            <a:pPr marL="838200" lvl="1" indent="-381000">
              <a:spcBef>
                <a:spcPct val="25000"/>
              </a:spcBef>
            </a:pPr>
            <a:r>
              <a:rPr lang="en-US" altLang="zh-CN" sz="2400" smtClean="0">
                <a:ea typeface="黑体" pitchFamily="49" charset="-122"/>
              </a:rPr>
              <a:t>CPU</a:t>
            </a:r>
            <a:r>
              <a:rPr lang="zh-CN" altLang="en-US" sz="2400" smtClean="0">
                <a:ea typeface="黑体" pitchFamily="49" charset="-122"/>
              </a:rPr>
              <a:t>控制流、异常控制流</a:t>
            </a:r>
          </a:p>
          <a:p>
            <a:pPr marL="838200" lvl="1" indent="-381000">
              <a:spcBef>
                <a:spcPct val="25000"/>
              </a:spcBef>
            </a:pPr>
            <a:r>
              <a:rPr lang="zh-CN" altLang="en-US" sz="2400" smtClean="0">
                <a:ea typeface="黑体" pitchFamily="49" charset="-122"/>
              </a:rPr>
              <a:t>进程和进程上下文切换</a:t>
            </a:r>
          </a:p>
          <a:p>
            <a:pPr marL="838200" lvl="1" indent="-381000">
              <a:spcBef>
                <a:spcPct val="25000"/>
              </a:spcBef>
            </a:pPr>
            <a:r>
              <a:rPr lang="zh-CN" altLang="en-US" sz="2400" smtClean="0">
                <a:ea typeface="黑体" pitchFamily="49" charset="-122"/>
              </a:rPr>
              <a:t>异常和中断的基本概念</a:t>
            </a:r>
          </a:p>
          <a:p>
            <a:pPr marL="838200" lvl="1" indent="-381000">
              <a:spcBef>
                <a:spcPct val="25000"/>
              </a:spcBef>
            </a:pPr>
            <a:r>
              <a:rPr lang="zh-CN" altLang="en-US" sz="2400" smtClean="0">
                <a:ea typeface="黑体" pitchFamily="49" charset="-122"/>
              </a:rPr>
              <a:t>异常和中断的响应和处理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515938" y="57150"/>
            <a:ext cx="7499350" cy="581025"/>
          </a:xfrm>
        </p:spPr>
        <p:txBody>
          <a:bodyPr/>
          <a:lstStyle/>
          <a:p>
            <a:r>
              <a:rPr lang="zh-CN" altLang="en-US" sz="4000" smtClean="0"/>
              <a:t>异常控制流</a:t>
            </a:r>
          </a:p>
        </p:txBody>
      </p:sp>
      <p:sp>
        <p:nvSpPr>
          <p:cNvPr id="762883" name="Rectangle 3"/>
          <p:cNvSpPr>
            <a:spLocks noGrp="1" noChangeArrowheads="1"/>
          </p:cNvSpPr>
          <p:nvPr>
            <p:ph type="body" idx="1"/>
          </p:nvPr>
        </p:nvSpPr>
        <p:spPr>
          <a:xfrm>
            <a:off x="454025" y="715963"/>
            <a:ext cx="8229600" cy="5911850"/>
          </a:xfrm>
          <a:noFill/>
          <a:ln/>
        </p:spPr>
        <p:txBody>
          <a:bodyPr/>
          <a:lstStyle/>
          <a:p>
            <a:r>
              <a:rPr lang="zh-CN" altLang="en-US" sz="2200" dirty="0" smtClean="0">
                <a:latin typeface="微软雅黑" pitchFamily="34" charset="-122"/>
                <a:ea typeface="微软雅黑" pitchFamily="34" charset="-122"/>
              </a:rPr>
              <a:t>分以下两个部分介绍</a:t>
            </a:r>
          </a:p>
          <a:p>
            <a:pPr lvl="1">
              <a:spcBef>
                <a:spcPct val="30000"/>
              </a:spcBef>
            </a:pPr>
            <a:r>
              <a:rPr lang="zh-CN" altLang="en-US" dirty="0">
                <a:latin typeface="微软雅黑" pitchFamily="34" charset="-122"/>
                <a:ea typeface="微软雅黑" pitchFamily="34" charset="-122"/>
              </a:rPr>
              <a:t>第一讲：进程与进程的上下文切换</a:t>
            </a:r>
          </a:p>
          <a:p>
            <a:pPr lvl="2">
              <a:spcBef>
                <a:spcPct val="30000"/>
              </a:spcBef>
            </a:pPr>
            <a:r>
              <a:rPr lang="en-US" altLang="zh-CN" sz="2200" dirty="0" smtClean="0">
                <a:latin typeface="微软雅黑" pitchFamily="34" charset="-122"/>
                <a:ea typeface="微软雅黑" pitchFamily="34" charset="-122"/>
              </a:rPr>
              <a:t>CPU</a:t>
            </a:r>
            <a:r>
              <a:rPr lang="zh-CN" altLang="en-US" sz="2200" dirty="0" smtClean="0">
                <a:latin typeface="微软雅黑" pitchFamily="34" charset="-122"/>
                <a:ea typeface="微软雅黑" pitchFamily="34" charset="-122"/>
              </a:rPr>
              <a:t>的控制流、异常控制流</a:t>
            </a:r>
          </a:p>
          <a:p>
            <a:pPr lvl="2">
              <a:spcBef>
                <a:spcPct val="30000"/>
              </a:spcBef>
            </a:pPr>
            <a:r>
              <a:rPr lang="zh-CN" altLang="en-US" sz="2200" dirty="0" smtClean="0">
                <a:latin typeface="微软雅黑" pitchFamily="34" charset="-122"/>
                <a:ea typeface="微软雅黑" pitchFamily="34" charset="-122"/>
              </a:rPr>
              <a:t>程序和进程、引入进程的好处</a:t>
            </a:r>
          </a:p>
          <a:p>
            <a:pPr lvl="2">
              <a:spcBef>
                <a:spcPct val="30000"/>
              </a:spcBef>
            </a:pPr>
            <a:r>
              <a:rPr lang="zh-CN" altLang="en-US" sz="2200" dirty="0" smtClean="0">
                <a:latin typeface="微软雅黑" pitchFamily="34" charset="-122"/>
                <a:ea typeface="微软雅黑" pitchFamily="34" charset="-122"/>
              </a:rPr>
              <a:t>逻辑控制流和物理控制流</a:t>
            </a:r>
          </a:p>
          <a:p>
            <a:pPr lvl="2">
              <a:spcBef>
                <a:spcPct val="30000"/>
              </a:spcBef>
            </a:pPr>
            <a:r>
              <a:rPr lang="zh-CN" altLang="en-US" sz="2200" dirty="0" smtClean="0">
                <a:latin typeface="微软雅黑" pitchFamily="34" charset="-122"/>
                <a:ea typeface="微软雅黑" pitchFamily="34" charset="-122"/>
              </a:rPr>
              <a:t>进程与进程的上下文切换</a:t>
            </a:r>
          </a:p>
          <a:p>
            <a:pPr lvl="2">
              <a:spcBef>
                <a:spcPct val="30000"/>
              </a:spcBef>
            </a:pPr>
            <a:r>
              <a:rPr lang="zh-CN" altLang="en-US" sz="2200" dirty="0" smtClean="0">
                <a:latin typeface="微软雅黑" pitchFamily="34" charset="-122"/>
                <a:ea typeface="微软雅黑" pitchFamily="34" charset="-122"/>
              </a:rPr>
              <a:t>程序的加载和运行 </a:t>
            </a:r>
            <a:endParaRPr lang="zh-CN" altLang="en-US" sz="2600" dirty="0" smtClean="0">
              <a:latin typeface="微软雅黑" pitchFamily="34" charset="-122"/>
              <a:ea typeface="微软雅黑" pitchFamily="34" charset="-122"/>
            </a:endParaRPr>
          </a:p>
          <a:p>
            <a:pPr lvl="1">
              <a:spcBef>
                <a:spcPct val="30000"/>
              </a:spcBef>
            </a:pPr>
            <a:r>
              <a:rPr lang="zh-CN" altLang="en-US" dirty="0">
                <a:latin typeface="微软雅黑" pitchFamily="34" charset="-122"/>
                <a:ea typeface="微软雅黑" pitchFamily="34" charset="-122"/>
              </a:rPr>
              <a:t>第二讲：异常和中断 </a:t>
            </a:r>
          </a:p>
          <a:p>
            <a:pPr lvl="2">
              <a:spcBef>
                <a:spcPct val="30000"/>
              </a:spcBef>
            </a:pPr>
            <a:r>
              <a:rPr lang="zh-CN" altLang="en-US" sz="2200" dirty="0" smtClean="0">
                <a:solidFill>
                  <a:srgbClr val="FF0000"/>
                </a:solidFill>
                <a:latin typeface="微软雅黑" pitchFamily="34" charset="-122"/>
                <a:ea typeface="微软雅黑" pitchFamily="34" charset="-122"/>
              </a:rPr>
              <a:t>异常和中断的基本概念</a:t>
            </a:r>
          </a:p>
          <a:p>
            <a:pPr lvl="2">
              <a:spcBef>
                <a:spcPct val="30000"/>
              </a:spcBef>
            </a:pPr>
            <a:r>
              <a:rPr lang="zh-CN" altLang="en-US" sz="2200" dirty="0" smtClean="0">
                <a:latin typeface="微软雅黑" pitchFamily="34" charset="-122"/>
                <a:ea typeface="微软雅黑" pitchFamily="34" charset="-122"/>
              </a:rPr>
              <a:t>异常和中断的响应、处理</a:t>
            </a:r>
          </a:p>
          <a:p>
            <a:pPr lvl="2">
              <a:spcBef>
                <a:spcPct val="30000"/>
              </a:spcBef>
            </a:pPr>
            <a:r>
              <a:rPr lang="en-US" altLang="zh-CN" sz="2200" dirty="0">
                <a:latin typeface="微软雅黑" pitchFamily="34" charset="-122"/>
                <a:ea typeface="微软雅黑" pitchFamily="34" charset="-122"/>
              </a:rPr>
              <a:t>IA-32/Linux</a:t>
            </a:r>
            <a:r>
              <a:rPr lang="zh-CN" altLang="en-US" sz="2200" dirty="0">
                <a:latin typeface="微软雅黑" pitchFamily="34" charset="-122"/>
                <a:ea typeface="微软雅黑" pitchFamily="34" charset="-122"/>
              </a:rPr>
              <a:t>下的异常</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中断机制</a:t>
            </a:r>
            <a:endParaRPr lang="en-US" altLang="zh-CN" sz="2200" dirty="0">
              <a:latin typeface="微软雅黑" pitchFamily="34" charset="-122"/>
              <a:ea typeface="微软雅黑" pitchFamily="34" charset="-122"/>
            </a:endParaRPr>
          </a:p>
        </p:txBody>
      </p:sp>
    </p:spTree>
    <p:extLst>
      <p:ext uri="{BB962C8B-B14F-4D97-AF65-F5344CB8AC3E}">
        <p14:creationId xmlns:p14="http://schemas.microsoft.com/office/powerpoint/2010/main" val="1865159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zh-CN" altLang="en-US" smtClean="0"/>
              <a:t>异常和中断</a:t>
            </a:r>
          </a:p>
        </p:txBody>
      </p:sp>
      <p:sp>
        <p:nvSpPr>
          <p:cNvPr id="707587" name="Rectangle 3"/>
          <p:cNvSpPr>
            <a:spLocks noGrp="1" noChangeArrowheads="1"/>
          </p:cNvSpPr>
          <p:nvPr>
            <p:ph type="body" idx="1"/>
          </p:nvPr>
        </p:nvSpPr>
        <p:spPr>
          <a:xfrm>
            <a:off x="0" y="279400"/>
            <a:ext cx="8732838" cy="6086475"/>
          </a:xfrm>
        </p:spPr>
        <p:txBody>
          <a:bodyPr/>
          <a:lstStyle/>
          <a:p>
            <a:pPr>
              <a:lnSpc>
                <a:spcPct val="125000"/>
              </a:lnSpc>
              <a:buFontTx/>
              <a:buNone/>
            </a:pPr>
            <a:endParaRPr lang="zh-CN" altLang="en-US" sz="2800" dirty="0" smtClean="0"/>
          </a:p>
          <a:p>
            <a:pPr>
              <a:lnSpc>
                <a:spcPct val="120000"/>
              </a:lnSpc>
            </a:pPr>
            <a:r>
              <a:rPr lang="zh-CN" altLang="en-US" sz="2000" dirty="0" smtClean="0">
                <a:latin typeface="微软雅黑" pitchFamily="34" charset="-122"/>
                <a:ea typeface="微软雅黑" pitchFamily="34" charset="-122"/>
              </a:rPr>
              <a:t>程序执行过程中</a:t>
            </a:r>
            <a:r>
              <a:rPr lang="en-US" altLang="zh-CN" sz="2000" dirty="0" smtClean="0">
                <a:latin typeface="微软雅黑" pitchFamily="34" charset="-122"/>
                <a:ea typeface="微软雅黑" pitchFamily="34" charset="-122"/>
              </a:rPr>
              <a:t>CPU</a:t>
            </a:r>
            <a:r>
              <a:rPr lang="zh-CN" altLang="en-US" sz="2000" dirty="0" smtClean="0">
                <a:latin typeface="微软雅黑" pitchFamily="34" charset="-122"/>
                <a:ea typeface="微软雅黑" pitchFamily="34" charset="-122"/>
              </a:rPr>
              <a:t>会遇到一些特殊情况，使正在执行的程序被“中断”</a:t>
            </a:r>
          </a:p>
          <a:p>
            <a:pPr lvl="1">
              <a:lnSpc>
                <a:spcPct val="120000"/>
              </a:lnSpc>
            </a:pP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中止原来正在执行的程序，转到处理异常情况或特殊事件的程序去执行，结束后再返回到原被中止的程序处</a:t>
            </a:r>
            <a:r>
              <a:rPr lang="zh-CN" altLang="en-US" dirty="0" smtClean="0">
                <a:solidFill>
                  <a:srgbClr val="FF0000"/>
                </a:solidFill>
                <a:latin typeface="微软雅黑" pitchFamily="34" charset="-122"/>
                <a:ea typeface="微软雅黑" pitchFamily="34" charset="-122"/>
              </a:rPr>
              <a:t>（断点）</a:t>
            </a:r>
            <a:r>
              <a:rPr lang="zh-CN" altLang="en-US" dirty="0" smtClean="0">
                <a:latin typeface="微软雅黑" pitchFamily="34" charset="-122"/>
                <a:ea typeface="微软雅黑" pitchFamily="34" charset="-122"/>
              </a:rPr>
              <a:t>继续执行。</a:t>
            </a:r>
          </a:p>
          <a:p>
            <a:pPr>
              <a:lnSpc>
                <a:spcPct val="120000"/>
              </a:lnSpc>
            </a:pPr>
            <a:r>
              <a:rPr lang="zh-CN" altLang="en-US" sz="2000" dirty="0" smtClean="0">
                <a:latin typeface="微软雅黑" pitchFamily="34" charset="-122"/>
                <a:ea typeface="微软雅黑" pitchFamily="34" charset="-122"/>
              </a:rPr>
              <a:t>程序执行被 “中断” 的事件（在硬件层面）有两类</a:t>
            </a:r>
          </a:p>
          <a:p>
            <a:pPr lvl="1">
              <a:lnSpc>
                <a:spcPct val="120000"/>
              </a:lnSpc>
            </a:pPr>
            <a:r>
              <a:rPr lang="zh-CN" altLang="en-US" dirty="0" smtClean="0">
                <a:latin typeface="微软雅黑" pitchFamily="34" charset="-122"/>
                <a:ea typeface="微软雅黑" pitchFamily="34" charset="-122"/>
              </a:rPr>
              <a:t>内部“异常”：在</a:t>
            </a: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内部发生的意外事件或特殊事件</a:t>
            </a:r>
          </a:p>
          <a:p>
            <a:pPr lvl="2">
              <a:lnSpc>
                <a:spcPct val="120000"/>
              </a:lnSpc>
              <a:buFontTx/>
              <a:buNone/>
            </a:pPr>
            <a:r>
              <a:rPr lang="zh-CN" altLang="en-US" sz="2000" dirty="0" smtClean="0">
                <a:latin typeface="微软雅黑" pitchFamily="34" charset="-122"/>
                <a:ea typeface="微软雅黑" pitchFamily="34" charset="-122"/>
              </a:rPr>
              <a:t>按发生原因分为</a:t>
            </a:r>
            <a:r>
              <a:rPr lang="zh-CN" altLang="en-US" sz="2000" dirty="0" smtClean="0">
                <a:solidFill>
                  <a:srgbClr val="FF0000"/>
                </a:solidFill>
                <a:latin typeface="微软雅黑" pitchFamily="34" charset="-122"/>
                <a:ea typeface="微软雅黑" pitchFamily="34" charset="-122"/>
              </a:rPr>
              <a:t>硬故障中断</a:t>
            </a:r>
            <a:r>
              <a:rPr lang="zh-CN" altLang="en-US" sz="2000" dirty="0" smtClean="0">
                <a:latin typeface="微软雅黑" pitchFamily="34" charset="-122"/>
                <a:ea typeface="微软雅黑" pitchFamily="34" charset="-122"/>
              </a:rPr>
              <a:t>和</a:t>
            </a:r>
            <a:r>
              <a:rPr lang="zh-CN" altLang="en-US" sz="2000" dirty="0" smtClean="0">
                <a:solidFill>
                  <a:srgbClr val="FF0000"/>
                </a:solidFill>
                <a:latin typeface="微软雅黑" pitchFamily="34" charset="-122"/>
                <a:ea typeface="微软雅黑" pitchFamily="34" charset="-122"/>
              </a:rPr>
              <a:t>程序性中断</a:t>
            </a:r>
            <a:r>
              <a:rPr lang="zh-CN" altLang="en-US" sz="2000" dirty="0" smtClean="0">
                <a:latin typeface="微软雅黑" pitchFamily="34" charset="-122"/>
                <a:ea typeface="微软雅黑" pitchFamily="34" charset="-122"/>
              </a:rPr>
              <a:t>两类</a:t>
            </a:r>
          </a:p>
          <a:p>
            <a:pPr lvl="2">
              <a:lnSpc>
                <a:spcPct val="120000"/>
              </a:lnSpc>
              <a:buFontTx/>
              <a:buNone/>
            </a:pPr>
            <a:r>
              <a:rPr lang="zh-CN" altLang="en-US" sz="2000" dirty="0" smtClean="0">
                <a:solidFill>
                  <a:srgbClr val="FF0000"/>
                </a:solidFill>
                <a:latin typeface="微软雅黑" pitchFamily="34" charset="-122"/>
                <a:ea typeface="微软雅黑" pitchFamily="34" charset="-122"/>
              </a:rPr>
              <a:t>硬故障中断：</a:t>
            </a:r>
            <a:r>
              <a:rPr lang="zh-CN" altLang="en-US" sz="2000" dirty="0" smtClean="0">
                <a:latin typeface="微软雅黑" pitchFamily="34" charset="-122"/>
                <a:ea typeface="微软雅黑" pitchFamily="34" charset="-122"/>
              </a:rPr>
              <a:t>如电源掉电、硬件线路故障等</a:t>
            </a:r>
          </a:p>
          <a:p>
            <a:pPr lvl="2">
              <a:lnSpc>
                <a:spcPct val="120000"/>
              </a:lnSpc>
              <a:buFontTx/>
              <a:buNone/>
            </a:pPr>
            <a:r>
              <a:rPr lang="zh-CN" altLang="en-US" sz="2000" dirty="0" smtClean="0">
                <a:solidFill>
                  <a:srgbClr val="FF0000"/>
                </a:solidFill>
                <a:latin typeface="微软雅黑" pitchFamily="34" charset="-122"/>
                <a:ea typeface="微软雅黑" pitchFamily="34" charset="-122"/>
              </a:rPr>
              <a:t>程序性中断：</a:t>
            </a:r>
            <a:r>
              <a:rPr lang="zh-CN" altLang="en-US" sz="2000" dirty="0" smtClean="0">
                <a:latin typeface="微软雅黑" pitchFamily="34" charset="-122"/>
                <a:ea typeface="微软雅黑" pitchFamily="34" charset="-122"/>
              </a:rPr>
              <a:t>执行某条指令时发生的“例外</a:t>
            </a:r>
            <a:r>
              <a:rPr lang="en-US" altLang="zh-CN" sz="2000" dirty="0" smtClean="0">
                <a:latin typeface="微软雅黑" pitchFamily="34" charset="-122"/>
                <a:ea typeface="微软雅黑" pitchFamily="34" charset="-122"/>
              </a:rPr>
              <a:t>(Exception)”</a:t>
            </a:r>
            <a:r>
              <a:rPr lang="zh-CN" altLang="en-US" sz="2000" dirty="0" smtClean="0">
                <a:latin typeface="微软雅黑" pitchFamily="34" charset="-122"/>
                <a:ea typeface="微软雅黑" pitchFamily="34" charset="-122"/>
              </a:rPr>
              <a:t>，如溢出、缺页、越界、越权、非法指令、除数为</a:t>
            </a:r>
            <a:r>
              <a:rPr lang="en-US" altLang="zh-CN" sz="2000" dirty="0" smtClean="0">
                <a:latin typeface="微软雅黑" pitchFamily="34" charset="-122"/>
                <a:ea typeface="微软雅黑" pitchFamily="34" charset="-122"/>
              </a:rPr>
              <a:t>0</a:t>
            </a:r>
            <a:r>
              <a:rPr lang="zh-CN" altLang="en-US" sz="2000" dirty="0" smtClean="0">
                <a:latin typeface="微软雅黑" pitchFamily="34" charset="-122"/>
                <a:ea typeface="微软雅黑" pitchFamily="34" charset="-122"/>
              </a:rPr>
              <a:t>、堆栈溢出、访问超时、断点设置、单步、系统调用等</a:t>
            </a:r>
          </a:p>
          <a:p>
            <a:pPr lvl="1">
              <a:lnSpc>
                <a:spcPct val="120000"/>
              </a:lnSpc>
            </a:pPr>
            <a:r>
              <a:rPr lang="zh-CN" altLang="en-US" dirty="0" smtClean="0">
                <a:latin typeface="微软雅黑" pitchFamily="34" charset="-122"/>
                <a:ea typeface="微软雅黑" pitchFamily="34" charset="-122"/>
              </a:rPr>
              <a:t>外部“中断”：在</a:t>
            </a: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外部发生的特殊事件</a:t>
            </a:r>
            <a:r>
              <a:rPr lang="zh-CN" altLang="en-US" dirty="0" smtClean="0">
                <a:solidFill>
                  <a:srgbClr val="009242"/>
                </a:solidFill>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通过“中断请求”信号</a:t>
            </a:r>
            <a:r>
              <a:rPr lang="zh-CN" altLang="en-US" dirty="0" smtClean="0">
                <a:latin typeface="微软雅黑" pitchFamily="34" charset="-122"/>
                <a:ea typeface="微软雅黑" pitchFamily="34" charset="-122"/>
              </a:rPr>
              <a:t>向</a:t>
            </a: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请求处理。</a:t>
            </a:r>
            <a:r>
              <a:rPr lang="zh-CN" altLang="en-US" dirty="0" smtClean="0">
                <a:solidFill>
                  <a:srgbClr val="006600"/>
                </a:solidFill>
                <a:latin typeface="微软雅黑" pitchFamily="34" charset="-122"/>
                <a:ea typeface="微软雅黑" pitchFamily="34" charset="-122"/>
              </a:rPr>
              <a:t>如实时钟、控制台、打印机缺纸、外设准备好、采样计时到、</a:t>
            </a:r>
            <a:r>
              <a:rPr lang="en-US" altLang="zh-CN" dirty="0" smtClean="0">
                <a:solidFill>
                  <a:srgbClr val="006600"/>
                </a:solidFill>
                <a:latin typeface="微软雅黑" pitchFamily="34" charset="-122"/>
                <a:ea typeface="微软雅黑" pitchFamily="34" charset="-122"/>
              </a:rPr>
              <a:t>DMA</a:t>
            </a:r>
            <a:r>
              <a:rPr lang="zh-CN" altLang="en-US" dirty="0" smtClean="0">
                <a:solidFill>
                  <a:srgbClr val="006600"/>
                </a:solidFill>
                <a:latin typeface="微软雅黑" pitchFamily="34" charset="-122"/>
                <a:ea typeface="微软雅黑" pitchFamily="34" charset="-122"/>
              </a:rPr>
              <a:t>传输结束等。</a:t>
            </a:r>
          </a:p>
          <a:p>
            <a:pPr lvl="2">
              <a:lnSpc>
                <a:spcPct val="120000"/>
              </a:lnSpc>
              <a:buFontTx/>
              <a:buNone/>
            </a:pP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84902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7587">
                                            <p:txEl>
                                              <p:pRg st="2" end="2"/>
                                            </p:txEl>
                                          </p:spTgt>
                                        </p:tgtEl>
                                        <p:attrNameLst>
                                          <p:attrName>style.visibility</p:attrName>
                                        </p:attrNameLst>
                                      </p:cBhvr>
                                      <p:to>
                                        <p:strVal val="visible"/>
                                      </p:to>
                                    </p:set>
                                    <p:animEffect transition="in" filter="blinds(horizontal)">
                                      <p:cBhvr>
                                        <p:cTn id="7" dur="500"/>
                                        <p:tgtEl>
                                          <p:spTgt spid="7075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7587">
                                            <p:txEl>
                                              <p:pRg st="4" end="4"/>
                                            </p:txEl>
                                          </p:spTgt>
                                        </p:tgtEl>
                                        <p:attrNameLst>
                                          <p:attrName>style.visibility</p:attrName>
                                        </p:attrNameLst>
                                      </p:cBhvr>
                                      <p:to>
                                        <p:strVal val="visible"/>
                                      </p:to>
                                    </p:set>
                                    <p:animEffect transition="in" filter="blinds(horizontal)">
                                      <p:cBhvr>
                                        <p:cTn id="12" dur="500"/>
                                        <p:tgtEl>
                                          <p:spTgt spid="70758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7587">
                                            <p:txEl>
                                              <p:pRg st="5" end="5"/>
                                            </p:txEl>
                                          </p:spTgt>
                                        </p:tgtEl>
                                        <p:attrNameLst>
                                          <p:attrName>style.visibility</p:attrName>
                                        </p:attrNameLst>
                                      </p:cBhvr>
                                      <p:to>
                                        <p:strVal val="visible"/>
                                      </p:to>
                                    </p:set>
                                    <p:animEffect transition="in" filter="blinds(horizontal)">
                                      <p:cBhvr>
                                        <p:cTn id="17" dur="500"/>
                                        <p:tgtEl>
                                          <p:spTgt spid="70758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7587">
                                            <p:txEl>
                                              <p:pRg st="6" end="6"/>
                                            </p:txEl>
                                          </p:spTgt>
                                        </p:tgtEl>
                                        <p:attrNameLst>
                                          <p:attrName>style.visibility</p:attrName>
                                        </p:attrNameLst>
                                      </p:cBhvr>
                                      <p:to>
                                        <p:strVal val="visible"/>
                                      </p:to>
                                    </p:set>
                                    <p:animEffect transition="in" filter="blinds(horizontal)">
                                      <p:cBhvr>
                                        <p:cTn id="22" dur="500"/>
                                        <p:tgtEl>
                                          <p:spTgt spid="70758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7587">
                                            <p:txEl>
                                              <p:pRg st="7" end="7"/>
                                            </p:txEl>
                                          </p:spTgt>
                                        </p:tgtEl>
                                        <p:attrNameLst>
                                          <p:attrName>style.visibility</p:attrName>
                                        </p:attrNameLst>
                                      </p:cBhvr>
                                      <p:to>
                                        <p:strVal val="visible"/>
                                      </p:to>
                                    </p:set>
                                    <p:animEffect transition="in" filter="blinds(horizontal)">
                                      <p:cBhvr>
                                        <p:cTn id="27" dur="500"/>
                                        <p:tgtEl>
                                          <p:spTgt spid="70758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7587">
                                            <p:txEl>
                                              <p:pRg st="8" end="8"/>
                                            </p:txEl>
                                          </p:spTgt>
                                        </p:tgtEl>
                                        <p:attrNameLst>
                                          <p:attrName>style.visibility</p:attrName>
                                        </p:attrNameLst>
                                      </p:cBhvr>
                                      <p:to>
                                        <p:strVal val="visible"/>
                                      </p:to>
                                    </p:set>
                                    <p:animEffect transition="in" filter="blinds(horizontal)">
                                      <p:cBhvr>
                                        <p:cTn id="32" dur="500"/>
                                        <p:tgtEl>
                                          <p:spTgt spid="7075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17"/>
          <p:cNvSpPr>
            <a:spLocks noChangeArrowheads="1"/>
          </p:cNvSpPr>
          <p:nvPr/>
        </p:nvSpPr>
        <p:spPr bwMode="auto">
          <a:xfrm>
            <a:off x="825500" y="1898650"/>
            <a:ext cx="7570788" cy="2971800"/>
          </a:xfrm>
          <a:prstGeom prst="rect">
            <a:avLst/>
          </a:prstGeom>
          <a:solidFill>
            <a:srgbClr val="E9E1C9"/>
          </a:solidFill>
          <a:ln w="28575" algn="ctr">
            <a:noFill/>
            <a:round/>
            <a:headEnd/>
            <a:tailEnd type="triangle" w="med" len="med"/>
          </a:ln>
        </p:spPr>
        <p:txBody>
          <a:bodyPr anchor="ctr" anchorCtr="1"/>
          <a:lstStyle/>
          <a:p>
            <a:pPr algn="ctr" eaLnBrk="0" hangingPunct="0"/>
            <a:endParaRPr lang="en-US" altLang="zh-CN" sz="2400" b="1">
              <a:latin typeface="Calibri" pitchFamily="34" charset="0"/>
            </a:endParaRPr>
          </a:p>
        </p:txBody>
      </p:sp>
      <p:sp>
        <p:nvSpPr>
          <p:cNvPr id="692227" name="Rectangle 2"/>
          <p:cNvSpPr>
            <a:spLocks noGrp="1" noChangeArrowheads="1"/>
          </p:cNvSpPr>
          <p:nvPr>
            <p:ph type="title" idx="4294967295"/>
          </p:nvPr>
        </p:nvSpPr>
        <p:spPr>
          <a:xfrm>
            <a:off x="476250" y="88900"/>
            <a:ext cx="7740650" cy="549275"/>
          </a:xfrm>
        </p:spPr>
        <p:txBody>
          <a:bodyPr lIns="91294" tIns="45647" rIns="91294" bIns="45647" anchor="t"/>
          <a:lstStyle/>
          <a:p>
            <a:r>
              <a:rPr lang="zh-CN" altLang="en-US" smtClean="0"/>
              <a:t>异常和中断的处理</a:t>
            </a:r>
          </a:p>
        </p:txBody>
      </p:sp>
      <p:sp>
        <p:nvSpPr>
          <p:cNvPr id="476163" name="Rectangle 3"/>
          <p:cNvSpPr>
            <a:spLocks noGrp="1" noChangeArrowheads="1"/>
          </p:cNvSpPr>
          <p:nvPr>
            <p:ph type="body" idx="4294967295"/>
          </p:nvPr>
        </p:nvSpPr>
        <p:spPr>
          <a:xfrm>
            <a:off x="150813" y="730250"/>
            <a:ext cx="8893175" cy="1098550"/>
          </a:xfrm>
        </p:spPr>
        <p:txBody>
          <a:bodyPr/>
          <a:lstStyle/>
          <a:p>
            <a:r>
              <a:rPr lang="zh-CN" altLang="en-US" sz="2200" dirty="0" smtClean="0">
                <a:latin typeface="微软雅黑" pitchFamily="34" charset="-122"/>
                <a:ea typeface="微软雅黑" pitchFamily="34" charset="-122"/>
              </a:rPr>
              <a:t>发生</a:t>
            </a:r>
            <a:r>
              <a:rPr lang="zh-CN" altLang="en-US" sz="2200" dirty="0" smtClean="0">
                <a:solidFill>
                  <a:srgbClr val="FF0000"/>
                </a:solidFill>
                <a:latin typeface="微软雅黑" pitchFamily="34" charset="-122"/>
                <a:ea typeface="微软雅黑" pitchFamily="34" charset="-122"/>
              </a:rPr>
              <a:t>异常</a:t>
            </a:r>
            <a:r>
              <a:rPr lang="en-US" altLang="zh-CN" sz="2200" dirty="0" smtClean="0">
                <a:solidFill>
                  <a:srgbClr val="FF0000"/>
                </a:solidFill>
                <a:latin typeface="微软雅黑" pitchFamily="34" charset="-122"/>
                <a:ea typeface="微软雅黑" pitchFamily="34" charset="-122"/>
              </a:rPr>
              <a:t>(exception)</a:t>
            </a:r>
            <a:r>
              <a:rPr lang="zh-CN" altLang="en-US" sz="2200" dirty="0" smtClean="0">
                <a:latin typeface="微软雅黑" pitchFamily="34" charset="-122"/>
                <a:ea typeface="微软雅黑" pitchFamily="34" charset="-122"/>
              </a:rPr>
              <a:t>和</a:t>
            </a:r>
            <a:r>
              <a:rPr lang="zh-CN" altLang="en-US" sz="2200" dirty="0" smtClean="0">
                <a:solidFill>
                  <a:srgbClr val="FF0000"/>
                </a:solidFill>
                <a:latin typeface="微软雅黑" pitchFamily="34" charset="-122"/>
                <a:ea typeface="微软雅黑" pitchFamily="34" charset="-122"/>
              </a:rPr>
              <a:t>中断</a:t>
            </a:r>
            <a:r>
              <a:rPr lang="en-US" altLang="zh-CN" sz="2200" dirty="0" smtClean="0">
                <a:solidFill>
                  <a:srgbClr val="FF0000"/>
                </a:solidFill>
                <a:latin typeface="微软雅黑" pitchFamily="34" charset="-122"/>
                <a:ea typeface="微软雅黑" pitchFamily="34" charset="-122"/>
              </a:rPr>
              <a:t>(interrupt)</a:t>
            </a:r>
            <a:r>
              <a:rPr lang="zh-CN" altLang="en-US" sz="2200" dirty="0" smtClean="0">
                <a:latin typeface="微软雅黑" pitchFamily="34" charset="-122"/>
                <a:ea typeface="微软雅黑" pitchFamily="34" charset="-122"/>
              </a:rPr>
              <a:t>事件后，系统将进入</a:t>
            </a:r>
            <a:r>
              <a:rPr lang="en-US" altLang="zh-CN" sz="2200" dirty="0" smtClean="0">
                <a:latin typeface="微软雅黑" pitchFamily="34" charset="-122"/>
                <a:ea typeface="微软雅黑" pitchFamily="34" charset="-122"/>
              </a:rPr>
              <a:t>OS</a:t>
            </a:r>
            <a:r>
              <a:rPr lang="zh-CN" altLang="en-US" sz="2200" dirty="0" smtClean="0">
                <a:latin typeface="微软雅黑" pitchFamily="34" charset="-122"/>
                <a:ea typeface="微软雅黑" pitchFamily="34" charset="-122"/>
              </a:rPr>
              <a:t>内核态对相应事件进行处理，即改变处理器状态</a:t>
            </a:r>
            <a:r>
              <a:rPr lang="zh-CN" altLang="en-US" sz="2200" dirty="0" smtClean="0">
                <a:solidFill>
                  <a:srgbClr val="FF0000"/>
                </a:solidFill>
                <a:latin typeface="微软雅黑" pitchFamily="34" charset="-122"/>
                <a:ea typeface="微软雅黑" pitchFamily="34" charset="-122"/>
              </a:rPr>
              <a:t>（用户态</a:t>
            </a:r>
            <a:r>
              <a:rPr lang="zh-CN" altLang="en-US" sz="2200" dirty="0" smtClean="0">
                <a:solidFill>
                  <a:srgbClr val="FF0000"/>
                </a:solidFill>
                <a:ea typeface="微软雅黑" pitchFamily="34" charset="-122"/>
                <a:cs typeface="Arial" charset="0"/>
              </a:rPr>
              <a:t>→内核态</a:t>
            </a:r>
            <a:r>
              <a:rPr lang="zh-CN" altLang="en-US" sz="2200" dirty="0" smtClean="0">
                <a:solidFill>
                  <a:srgbClr val="FF0000"/>
                </a:solidFill>
                <a:latin typeface="微软雅黑" pitchFamily="34" charset="-122"/>
                <a:ea typeface="微软雅黑" pitchFamily="34" charset="-122"/>
              </a:rPr>
              <a:t>）</a:t>
            </a:r>
            <a:endParaRPr lang="en-US" altLang="zh-CN" sz="2200" b="0" dirty="0" smtClean="0">
              <a:solidFill>
                <a:srgbClr val="FF0000"/>
              </a:solidFill>
            </a:endParaRPr>
          </a:p>
        </p:txBody>
      </p:sp>
      <p:sp>
        <p:nvSpPr>
          <p:cNvPr id="476164" name="Rectangle 4"/>
          <p:cNvSpPr>
            <a:spLocks noChangeArrowheads="1"/>
          </p:cNvSpPr>
          <p:nvPr/>
        </p:nvSpPr>
        <p:spPr bwMode="auto">
          <a:xfrm>
            <a:off x="2419350" y="1970088"/>
            <a:ext cx="1400175" cy="454025"/>
          </a:xfrm>
          <a:prstGeom prst="rect">
            <a:avLst/>
          </a:prstGeom>
          <a:noFill/>
          <a:ln w="12700">
            <a:noFill/>
            <a:miter lim="800000"/>
            <a:headEnd/>
            <a:tailEnd/>
          </a:ln>
          <a:effectLst/>
        </p:spPr>
        <p:txBody>
          <a:bodyPr wrap="none" lIns="90479" tIns="44446" rIns="90479" bIns="44446">
            <a:spAutoFit/>
          </a:bodyPr>
          <a:lstStyle/>
          <a:p>
            <a:pPr eaLnBrk="0" hangingPunct="0"/>
            <a:r>
              <a:rPr lang="zh-CN" altLang="en-US" sz="2400" b="1">
                <a:solidFill>
                  <a:srgbClr val="CC3300"/>
                </a:solidFill>
                <a:latin typeface="Calibri" pitchFamily="34" charset="0"/>
                <a:ea typeface="微软雅黑" pitchFamily="34" charset="-122"/>
              </a:rPr>
              <a:t>用户进程</a:t>
            </a:r>
          </a:p>
        </p:txBody>
      </p:sp>
      <p:sp>
        <p:nvSpPr>
          <p:cNvPr id="476165" name="Rectangle 5"/>
          <p:cNvSpPr>
            <a:spLocks noChangeArrowheads="1"/>
          </p:cNvSpPr>
          <p:nvPr/>
        </p:nvSpPr>
        <p:spPr bwMode="auto">
          <a:xfrm>
            <a:off x="5651500" y="2100263"/>
            <a:ext cx="614363" cy="454025"/>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400" b="1">
                <a:solidFill>
                  <a:srgbClr val="CC3300"/>
                </a:solidFill>
                <a:latin typeface="微软雅黑" pitchFamily="34" charset="-122"/>
                <a:ea typeface="微软雅黑" pitchFamily="34" charset="-122"/>
              </a:rPr>
              <a:t>OS</a:t>
            </a:r>
          </a:p>
        </p:txBody>
      </p:sp>
      <p:sp>
        <p:nvSpPr>
          <p:cNvPr id="692231" name="Line 6"/>
          <p:cNvSpPr>
            <a:spLocks noChangeShapeType="1"/>
          </p:cNvSpPr>
          <p:nvPr/>
        </p:nvSpPr>
        <p:spPr bwMode="auto">
          <a:xfrm>
            <a:off x="3233738" y="2492375"/>
            <a:ext cx="0" cy="5984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68" name="Line 8"/>
          <p:cNvSpPr>
            <a:spLocks noChangeShapeType="1"/>
          </p:cNvSpPr>
          <p:nvPr/>
        </p:nvSpPr>
        <p:spPr bwMode="auto">
          <a:xfrm>
            <a:off x="6053138" y="3103563"/>
            <a:ext cx="0" cy="5969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76170" name="Line 10"/>
          <p:cNvSpPr>
            <a:spLocks noChangeShapeType="1"/>
          </p:cNvSpPr>
          <p:nvPr/>
        </p:nvSpPr>
        <p:spPr bwMode="auto">
          <a:xfrm>
            <a:off x="3233738" y="3194050"/>
            <a:ext cx="0" cy="15128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71" name="Rectangle 11"/>
          <p:cNvSpPr>
            <a:spLocks noChangeArrowheads="1"/>
          </p:cNvSpPr>
          <p:nvPr/>
        </p:nvSpPr>
        <p:spPr bwMode="auto">
          <a:xfrm>
            <a:off x="3587750" y="2693988"/>
            <a:ext cx="2225675" cy="393700"/>
          </a:xfrm>
          <a:prstGeom prst="rect">
            <a:avLst/>
          </a:prstGeom>
          <a:noFill/>
          <a:ln w="12700">
            <a:noFill/>
            <a:miter lim="800000"/>
            <a:headEnd/>
            <a:tailEnd/>
          </a:ln>
        </p:spPr>
        <p:txBody>
          <a:bodyPr lIns="90479" tIns="44446" rIns="90479" bIns="44446">
            <a:spAutoFit/>
          </a:bodyPr>
          <a:lstStyle/>
          <a:p>
            <a:pPr eaLnBrk="0" hangingPunct="0"/>
            <a:r>
              <a:rPr lang="zh-CN" altLang="en-US" sz="2000" b="1" dirty="0">
                <a:solidFill>
                  <a:schemeClr val="accent2"/>
                </a:solidFill>
                <a:latin typeface="微软雅黑" pitchFamily="34" charset="-122"/>
                <a:ea typeface="微软雅黑" pitchFamily="34" charset="-122"/>
              </a:rPr>
              <a:t>响应异常</a:t>
            </a:r>
            <a:r>
              <a:rPr lang="en-US" altLang="zh-CN" sz="2000" b="1" dirty="0">
                <a:solidFill>
                  <a:schemeClr val="accent2"/>
                </a:solidFill>
                <a:latin typeface="微软雅黑" pitchFamily="34" charset="-122"/>
                <a:ea typeface="微软雅黑" pitchFamily="34" charset="-122"/>
              </a:rPr>
              <a:t>/</a:t>
            </a:r>
            <a:r>
              <a:rPr lang="zh-CN" altLang="en-US" sz="2000" b="1" dirty="0">
                <a:solidFill>
                  <a:schemeClr val="accent2"/>
                </a:solidFill>
                <a:latin typeface="微软雅黑" pitchFamily="34" charset="-122"/>
                <a:ea typeface="微软雅黑" pitchFamily="34" charset="-122"/>
              </a:rPr>
              <a:t>中断</a:t>
            </a:r>
          </a:p>
        </p:txBody>
      </p:sp>
      <p:sp>
        <p:nvSpPr>
          <p:cNvPr id="476172" name="Rectangle 12"/>
          <p:cNvSpPr>
            <a:spLocks noChangeArrowheads="1"/>
          </p:cNvSpPr>
          <p:nvPr/>
        </p:nvSpPr>
        <p:spPr bwMode="auto">
          <a:xfrm>
            <a:off x="6215063" y="3043238"/>
            <a:ext cx="1668462" cy="973137"/>
          </a:xfrm>
          <a:prstGeom prst="rect">
            <a:avLst/>
          </a:prstGeom>
          <a:noFill/>
          <a:ln w="12700">
            <a:noFill/>
            <a:miter lim="800000"/>
            <a:headEnd/>
            <a:tailEnd/>
          </a:ln>
        </p:spPr>
        <p:txBody>
          <a:bodyPr lIns="90479" tIns="44446" rIns="90479" bIns="44446">
            <a:spAutoFit/>
          </a:bodyPr>
          <a:lstStyle/>
          <a:p>
            <a:pPr eaLnBrk="0" hangingPunct="0"/>
            <a:r>
              <a:rPr lang="zh-CN" altLang="en-US" sz="2000" b="1">
                <a:latin typeface="Calibri" pitchFamily="34" charset="0"/>
                <a:ea typeface="微软雅黑" pitchFamily="34" charset="-122"/>
              </a:rPr>
              <a:t>具体的异常或中断处理</a:t>
            </a:r>
          </a:p>
          <a:p>
            <a:pPr eaLnBrk="0" hangingPunct="0"/>
            <a:endParaRPr lang="en-US" altLang="zh-CN" i="1">
              <a:latin typeface="Calibri" pitchFamily="34" charset="0"/>
            </a:endParaRPr>
          </a:p>
        </p:txBody>
      </p:sp>
      <p:sp>
        <p:nvSpPr>
          <p:cNvPr id="476173" name="Rectangle 13"/>
          <p:cNvSpPr>
            <a:spLocks noChangeArrowheads="1"/>
          </p:cNvSpPr>
          <p:nvPr/>
        </p:nvSpPr>
        <p:spPr bwMode="auto">
          <a:xfrm>
            <a:off x="3471863" y="3508375"/>
            <a:ext cx="1870075" cy="1003300"/>
          </a:xfrm>
          <a:prstGeom prst="rect">
            <a:avLst/>
          </a:prstGeom>
          <a:noFill/>
          <a:ln w="12700">
            <a:noFill/>
            <a:miter lim="800000"/>
            <a:headEnd/>
            <a:tailEnd/>
          </a:ln>
          <a:effectLst/>
        </p:spPr>
        <p:txBody>
          <a:bodyPr wrap="none" lIns="90479" tIns="44446" rIns="90479" bIns="44446">
            <a:spAutoFit/>
          </a:bodyPr>
          <a:lstStyle/>
          <a:p>
            <a:pPr eaLnBrk="0" hangingPunct="0">
              <a:buFont typeface="Arial" charset="0"/>
              <a:buChar char="•"/>
            </a:pPr>
            <a:r>
              <a:rPr lang="zh-CN" altLang="en-US" sz="2000" b="1">
                <a:latin typeface="微软雅黑" pitchFamily="34" charset="-122"/>
                <a:ea typeface="微软雅黑" pitchFamily="34" charset="-122"/>
              </a:rPr>
              <a:t> </a:t>
            </a:r>
            <a:r>
              <a:rPr lang="zh-CN" altLang="en-US" sz="2000" b="1">
                <a:solidFill>
                  <a:schemeClr val="accent2"/>
                </a:solidFill>
                <a:latin typeface="微软雅黑" pitchFamily="34" charset="-122"/>
                <a:ea typeface="微软雅黑" pitchFamily="34" charset="-122"/>
              </a:rPr>
              <a:t>返回当前指令</a:t>
            </a:r>
          </a:p>
          <a:p>
            <a:pPr eaLnBrk="0" hangingPunct="0">
              <a:buFont typeface="Arial" charset="0"/>
              <a:buChar char="•"/>
            </a:pPr>
            <a:r>
              <a:rPr lang="zh-CN" altLang="en-US" sz="2000" b="1">
                <a:solidFill>
                  <a:schemeClr val="accent2"/>
                </a:solidFill>
                <a:latin typeface="微软雅黑" pitchFamily="34" charset="-122"/>
                <a:ea typeface="微软雅黑" pitchFamily="34" charset="-122"/>
              </a:rPr>
              <a:t> 返回下条指令</a:t>
            </a:r>
          </a:p>
          <a:p>
            <a:pPr eaLnBrk="0" hangingPunct="0">
              <a:buFont typeface="Arial" charset="0"/>
              <a:buChar char="•"/>
            </a:pPr>
            <a:r>
              <a:rPr lang="zh-CN" altLang="en-US" sz="2000" b="1">
                <a:solidFill>
                  <a:schemeClr val="accent2"/>
                </a:solidFill>
                <a:latin typeface="微软雅黑" pitchFamily="34" charset="-122"/>
                <a:ea typeface="微软雅黑" pitchFamily="34" charset="-122"/>
              </a:rPr>
              <a:t> 终止</a:t>
            </a:r>
            <a:r>
              <a:rPr lang="en-US" altLang="zh-CN" sz="2000" b="1">
                <a:solidFill>
                  <a:schemeClr val="accent2"/>
                </a:solidFill>
                <a:latin typeface="微软雅黑" pitchFamily="34" charset="-122"/>
                <a:ea typeface="微软雅黑" pitchFamily="34" charset="-122"/>
              </a:rPr>
              <a:t>(abort)</a:t>
            </a:r>
          </a:p>
        </p:txBody>
      </p:sp>
      <p:sp>
        <p:nvSpPr>
          <p:cNvPr id="476174" name="Rectangle 14"/>
          <p:cNvSpPr>
            <a:spLocks noChangeArrowheads="1"/>
          </p:cNvSpPr>
          <p:nvPr/>
        </p:nvSpPr>
        <p:spPr bwMode="auto">
          <a:xfrm>
            <a:off x="909638" y="2843213"/>
            <a:ext cx="804862" cy="423862"/>
          </a:xfrm>
          <a:prstGeom prst="rect">
            <a:avLst/>
          </a:prstGeom>
          <a:noFill/>
          <a:ln w="12700">
            <a:noFill/>
            <a:miter lim="800000"/>
            <a:headEnd/>
            <a:tailEnd/>
          </a:ln>
        </p:spPr>
        <p:txBody>
          <a:bodyPr lIns="90479" tIns="44446" rIns="90479" bIns="44446">
            <a:spAutoFit/>
          </a:bodyPr>
          <a:lstStyle/>
          <a:p>
            <a:pPr eaLnBrk="0" hangingPunct="0"/>
            <a:r>
              <a:rPr lang="zh-CN" altLang="en-US" sz="2200" b="1">
                <a:solidFill>
                  <a:srgbClr val="C00000"/>
                </a:solidFill>
                <a:latin typeface="Calibri" pitchFamily="34" charset="0"/>
                <a:ea typeface="微软雅黑" pitchFamily="34" charset="-122"/>
              </a:rPr>
              <a:t>事件</a:t>
            </a:r>
          </a:p>
        </p:txBody>
      </p:sp>
      <p:sp>
        <p:nvSpPr>
          <p:cNvPr id="692240" name="Text Box 15"/>
          <p:cNvSpPr txBox="1">
            <a:spLocks noChangeArrowheads="1"/>
          </p:cNvSpPr>
          <p:nvPr/>
        </p:nvSpPr>
        <p:spPr bwMode="auto">
          <a:xfrm>
            <a:off x="2009775" y="2808288"/>
            <a:ext cx="1384300" cy="396875"/>
          </a:xfrm>
          <a:prstGeom prst="rect">
            <a:avLst/>
          </a:prstGeom>
          <a:noFill/>
          <a:ln w="25400">
            <a:noFill/>
            <a:miter lim="800000"/>
            <a:headEnd/>
            <a:tailEnd/>
          </a:ln>
        </p:spPr>
        <p:txBody>
          <a:bodyPr>
            <a:spAutoFit/>
          </a:bodyPr>
          <a:lstStyle/>
          <a:p>
            <a:pPr eaLnBrk="0" hangingPunct="0"/>
            <a:r>
              <a:rPr lang="zh-CN" altLang="en-US" sz="2000" b="1">
                <a:latin typeface="微软雅黑" pitchFamily="34" charset="-122"/>
                <a:ea typeface="微软雅黑" pitchFamily="34" charset="-122"/>
              </a:rPr>
              <a:t>当前指令</a:t>
            </a:r>
          </a:p>
        </p:txBody>
      </p:sp>
      <p:sp>
        <p:nvSpPr>
          <p:cNvPr id="476176" name="Text Box 16"/>
          <p:cNvSpPr txBox="1">
            <a:spLocks noChangeArrowheads="1"/>
          </p:cNvSpPr>
          <p:nvPr/>
        </p:nvSpPr>
        <p:spPr bwMode="auto">
          <a:xfrm>
            <a:off x="2019300" y="3214688"/>
            <a:ext cx="1200150" cy="396875"/>
          </a:xfrm>
          <a:prstGeom prst="rect">
            <a:avLst/>
          </a:prstGeom>
          <a:noFill/>
          <a:ln w="25400">
            <a:noFill/>
            <a:miter lim="800000"/>
            <a:headEnd/>
            <a:tailEnd/>
          </a:ln>
        </p:spPr>
        <p:txBody>
          <a:bodyPr wrap="none">
            <a:spAutoFit/>
          </a:bodyPr>
          <a:lstStyle/>
          <a:p>
            <a:pPr eaLnBrk="0" hangingPunct="0"/>
            <a:r>
              <a:rPr lang="zh-CN" altLang="en-US" sz="2000" b="1">
                <a:latin typeface="Calibri" pitchFamily="34" charset="0"/>
                <a:ea typeface="微软雅黑" pitchFamily="34" charset="-122"/>
              </a:rPr>
              <a:t>下条指令</a:t>
            </a:r>
          </a:p>
        </p:txBody>
      </p:sp>
      <p:sp>
        <p:nvSpPr>
          <p:cNvPr id="476177" name="Line 17"/>
          <p:cNvSpPr>
            <a:spLocks noChangeShapeType="1"/>
          </p:cNvSpPr>
          <p:nvPr/>
        </p:nvSpPr>
        <p:spPr bwMode="auto">
          <a:xfrm>
            <a:off x="1658938" y="3028950"/>
            <a:ext cx="409575" cy="0"/>
          </a:xfrm>
          <a:prstGeom prst="line">
            <a:avLst/>
          </a:prstGeom>
          <a:noFill/>
          <a:ln w="25400">
            <a:solidFill>
              <a:srgbClr val="C00000"/>
            </a:solidFill>
            <a:round/>
            <a:headEnd/>
            <a:tailEnd type="triangle" w="med" len="med"/>
          </a:ln>
        </p:spPr>
        <p:txBody>
          <a:bodyPr wrap="none" anchor="ctr"/>
          <a:lstStyle/>
          <a:p>
            <a:endParaRPr lang="zh-CN" altLang="en-US"/>
          </a:p>
        </p:txBody>
      </p:sp>
      <p:sp>
        <p:nvSpPr>
          <p:cNvPr id="692244" name="Rectangle 20"/>
          <p:cNvSpPr>
            <a:spLocks noChangeArrowheads="1"/>
          </p:cNvSpPr>
          <p:nvPr/>
        </p:nvSpPr>
        <p:spPr bwMode="auto">
          <a:xfrm>
            <a:off x="215900" y="5027613"/>
            <a:ext cx="8756650" cy="1431925"/>
          </a:xfrm>
          <a:prstGeom prst="rect">
            <a:avLst/>
          </a:prstGeom>
          <a:noFill/>
          <a:ln w="9525">
            <a:noFill/>
            <a:miter lim="800000"/>
            <a:headEnd/>
            <a:tailEnd/>
          </a:ln>
          <a:effectLst/>
        </p:spPr>
        <p:txBody>
          <a:bodyPr>
            <a:spAutoFit/>
          </a:bodyPr>
          <a:lstStyle/>
          <a:p>
            <a:r>
              <a:rPr lang="zh-CN" altLang="en-US" sz="2200" b="1" dirty="0">
                <a:latin typeface="微软雅黑" pitchFamily="34" charset="-122"/>
                <a:ea typeface="微软雅黑" pitchFamily="34" charset="-122"/>
              </a:rPr>
              <a:t>中断或异常处理执行的代码不是一个进程，而是</a:t>
            </a:r>
            <a:r>
              <a:rPr lang="zh-CN" altLang="en-US" sz="2200" b="1" dirty="0">
                <a:solidFill>
                  <a:srgbClr val="FF0000"/>
                </a:solidFill>
                <a:latin typeface="微软雅黑" pitchFamily="34" charset="-122"/>
                <a:ea typeface="微软雅黑" pitchFamily="34" charset="-122"/>
              </a:rPr>
              <a:t>“内核控制路径”</a:t>
            </a:r>
            <a:r>
              <a:rPr lang="zh-CN" altLang="en-US" sz="2200" b="1" dirty="0">
                <a:latin typeface="微软雅黑" pitchFamily="34" charset="-122"/>
                <a:ea typeface="微软雅黑" pitchFamily="34" charset="-122"/>
              </a:rPr>
              <a:t>，它代表异常或中断发生时正在运行的当前进程在内核态执行一个独立的指令序列。内核控制路径比进程更“轻”，其上下文信息比进程上下文信息少得多。而</a:t>
            </a:r>
            <a:r>
              <a:rPr lang="zh-CN" altLang="en-US" sz="2200" b="1" dirty="0">
                <a:solidFill>
                  <a:srgbClr val="FF0000"/>
                </a:solidFill>
                <a:latin typeface="微软雅黑" pitchFamily="34" charset="-122"/>
                <a:ea typeface="微软雅黑" pitchFamily="34" charset="-122"/>
              </a:rPr>
              <a:t>上下文切换后</a:t>
            </a:r>
            <a:r>
              <a:rPr lang="en-US" altLang="zh-CN" sz="2200" b="1" dirty="0">
                <a:solidFill>
                  <a:srgbClr val="FF0000"/>
                </a:solidFill>
                <a:latin typeface="微软雅黑" pitchFamily="34" charset="-122"/>
                <a:ea typeface="微软雅黑" pitchFamily="34" charset="-122"/>
              </a:rPr>
              <a:t>CPU</a:t>
            </a:r>
            <a:r>
              <a:rPr lang="zh-CN" altLang="en-US" sz="2200" b="1" dirty="0">
                <a:solidFill>
                  <a:srgbClr val="FF0000"/>
                </a:solidFill>
                <a:latin typeface="微软雅黑" pitchFamily="34" charset="-122"/>
                <a:ea typeface="微软雅黑" pitchFamily="34" charset="-122"/>
              </a:rPr>
              <a:t>执行的是另一个用户进程</a:t>
            </a:r>
            <a:r>
              <a:rPr lang="zh-CN" altLang="en-US" sz="2200" b="1" dirty="0">
                <a:latin typeface="微软雅黑" pitchFamily="34" charset="-122"/>
                <a:ea typeface="微软雅黑" pitchFamily="34" charset="-122"/>
              </a:rPr>
              <a:t>。</a:t>
            </a:r>
            <a:r>
              <a:rPr lang="zh-CN" altLang="en-US" dirty="0"/>
              <a:t> </a:t>
            </a:r>
          </a:p>
        </p:txBody>
      </p:sp>
      <p:sp>
        <p:nvSpPr>
          <p:cNvPr id="692245" name="Line 21"/>
          <p:cNvSpPr>
            <a:spLocks noChangeShapeType="1"/>
          </p:cNvSpPr>
          <p:nvPr/>
        </p:nvSpPr>
        <p:spPr bwMode="auto">
          <a:xfrm>
            <a:off x="3208338" y="3074988"/>
            <a:ext cx="2728912" cy="0"/>
          </a:xfrm>
          <a:prstGeom prst="line">
            <a:avLst/>
          </a:prstGeom>
          <a:noFill/>
          <a:ln w="57150">
            <a:solidFill>
              <a:srgbClr val="FF0000"/>
            </a:solidFill>
            <a:prstDash val="dash"/>
            <a:round/>
            <a:headEnd/>
            <a:tailEnd type="triangle" w="med" len="med"/>
          </a:ln>
          <a:effectLst/>
        </p:spPr>
        <p:txBody>
          <a:bodyPr/>
          <a:lstStyle/>
          <a:p>
            <a:endParaRPr lang="zh-CN" altLang="en-US"/>
          </a:p>
        </p:txBody>
      </p:sp>
      <p:sp>
        <p:nvSpPr>
          <p:cNvPr id="692246" name="Line 22"/>
          <p:cNvSpPr>
            <a:spLocks noChangeShapeType="1"/>
          </p:cNvSpPr>
          <p:nvPr/>
        </p:nvSpPr>
        <p:spPr bwMode="auto">
          <a:xfrm flipH="1" flipV="1">
            <a:off x="3249613" y="3178175"/>
            <a:ext cx="2700337" cy="493713"/>
          </a:xfrm>
          <a:prstGeom prst="line">
            <a:avLst/>
          </a:prstGeom>
          <a:noFill/>
          <a:ln w="57150">
            <a:solidFill>
              <a:srgbClr val="FF0000"/>
            </a:solidFill>
            <a:prstDash val="dash"/>
            <a:round/>
            <a:headEnd/>
            <a:tailEnd type="triangle" w="med" len="med"/>
          </a:ln>
          <a:effectLst/>
        </p:spPr>
        <p:txBody>
          <a:bodyPr/>
          <a:lstStyle/>
          <a:p>
            <a:endParaRPr lang="zh-CN" altLang="en-US"/>
          </a:p>
        </p:txBody>
      </p:sp>
      <p:sp>
        <p:nvSpPr>
          <p:cNvPr id="692247" name="Line 23"/>
          <p:cNvSpPr>
            <a:spLocks noChangeShapeType="1"/>
          </p:cNvSpPr>
          <p:nvPr/>
        </p:nvSpPr>
        <p:spPr bwMode="auto">
          <a:xfrm flipH="1" flipV="1">
            <a:off x="7227888" y="3730625"/>
            <a:ext cx="623887" cy="1438275"/>
          </a:xfrm>
          <a:prstGeom prst="line">
            <a:avLst/>
          </a:prstGeom>
          <a:noFill/>
          <a:ln w="9525">
            <a:solidFill>
              <a:schemeClr val="tx1"/>
            </a:solidFill>
            <a:round/>
            <a:headEnd/>
            <a:tailEnd type="triangle" w="med" len="med"/>
          </a:ln>
          <a:effectLst/>
        </p:spPr>
        <p:txBody>
          <a:bodyPr/>
          <a:lstStyle/>
          <a:p>
            <a:endParaRPr lang="zh-CN" altLang="en-US"/>
          </a:p>
        </p:txBody>
      </p:sp>
      <p:sp>
        <p:nvSpPr>
          <p:cNvPr id="692248" name="Text Box 24"/>
          <p:cNvSpPr txBox="1">
            <a:spLocks noChangeArrowheads="1"/>
          </p:cNvSpPr>
          <p:nvPr/>
        </p:nvSpPr>
        <p:spPr bwMode="auto">
          <a:xfrm>
            <a:off x="188913" y="3730625"/>
            <a:ext cx="2252662" cy="10064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8000"/>
                </a:solidFill>
                <a:ea typeface="微软雅黑" pitchFamily="34" charset="-122"/>
              </a:rPr>
              <a:t>用户进程的正常控制流中插入了一段内核控制路径</a:t>
            </a:r>
          </a:p>
        </p:txBody>
      </p:sp>
    </p:spTree>
    <p:extLst>
      <p:ext uri="{BB962C8B-B14F-4D97-AF65-F5344CB8AC3E}">
        <p14:creationId xmlns:p14="http://schemas.microsoft.com/office/powerpoint/2010/main" val="15046669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blinds(horizontal)">
                                      <p:cBhvr>
                                        <p:cTn id="7" dur="500"/>
                                        <p:tgtEl>
                                          <p:spTgt spid="476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6164"/>
                                        </p:tgtEl>
                                        <p:attrNameLst>
                                          <p:attrName>style.visibility</p:attrName>
                                        </p:attrNameLst>
                                      </p:cBhvr>
                                      <p:to>
                                        <p:strVal val="visible"/>
                                      </p:to>
                                    </p:set>
                                    <p:animEffect transition="in" filter="blinds(horizontal)">
                                      <p:cBhvr>
                                        <p:cTn id="12" dur="500"/>
                                        <p:tgtEl>
                                          <p:spTgt spid="4761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2231"/>
                                        </p:tgtEl>
                                        <p:attrNameLst>
                                          <p:attrName>style.visibility</p:attrName>
                                        </p:attrNameLst>
                                      </p:cBhvr>
                                      <p:to>
                                        <p:strVal val="visible"/>
                                      </p:to>
                                    </p:set>
                                    <p:animEffect transition="in" filter="blinds(horizontal)">
                                      <p:cBhvr>
                                        <p:cTn id="17" dur="500"/>
                                        <p:tgtEl>
                                          <p:spTgt spid="6922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2240"/>
                                        </p:tgtEl>
                                        <p:attrNameLst>
                                          <p:attrName>style.visibility</p:attrName>
                                        </p:attrNameLst>
                                      </p:cBhvr>
                                      <p:to>
                                        <p:strVal val="visible"/>
                                      </p:to>
                                    </p:set>
                                    <p:animEffect transition="in" filter="blinds(horizontal)">
                                      <p:cBhvr>
                                        <p:cTn id="22" dur="500"/>
                                        <p:tgtEl>
                                          <p:spTgt spid="6922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6165"/>
                                        </p:tgtEl>
                                        <p:attrNameLst>
                                          <p:attrName>style.visibility</p:attrName>
                                        </p:attrNameLst>
                                      </p:cBhvr>
                                      <p:to>
                                        <p:strVal val="visible"/>
                                      </p:to>
                                    </p:set>
                                    <p:animEffect transition="in" filter="blinds(horizontal)">
                                      <p:cBhvr>
                                        <p:cTn id="27" dur="500"/>
                                        <p:tgtEl>
                                          <p:spTgt spid="47616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617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76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617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2245"/>
                                        </p:tgtEl>
                                        <p:attrNameLst>
                                          <p:attrName>style.visibility</p:attrName>
                                        </p:attrNameLst>
                                      </p:cBhvr>
                                      <p:to>
                                        <p:strVal val="visible"/>
                                      </p:to>
                                    </p:set>
                                    <p:animEffect transition="in" filter="blinds(horizontal)">
                                      <p:cBhvr>
                                        <p:cTn id="42" dur="500"/>
                                        <p:tgtEl>
                                          <p:spTgt spid="6922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61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61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61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2246"/>
                                        </p:tgtEl>
                                        <p:attrNameLst>
                                          <p:attrName>style.visibility</p:attrName>
                                        </p:attrNameLst>
                                      </p:cBhvr>
                                      <p:to>
                                        <p:strVal val="visible"/>
                                      </p:to>
                                    </p:set>
                                    <p:animEffect transition="in" filter="blinds(horizontal)">
                                      <p:cBhvr>
                                        <p:cTn id="57" dur="500"/>
                                        <p:tgtEl>
                                          <p:spTgt spid="69224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761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7617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92244"/>
                                        </p:tgtEl>
                                        <p:attrNameLst>
                                          <p:attrName>style.visibility</p:attrName>
                                        </p:attrNameLst>
                                      </p:cBhvr>
                                      <p:to>
                                        <p:strVal val="visible"/>
                                      </p:to>
                                    </p:set>
                                    <p:animEffect transition="in" filter="blinds(horizontal)">
                                      <p:cBhvr>
                                        <p:cTn id="68" dur="500"/>
                                        <p:tgtEl>
                                          <p:spTgt spid="69224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692247"/>
                                        </p:tgtEl>
                                        <p:attrNameLst>
                                          <p:attrName>style.visibility</p:attrName>
                                        </p:attrNameLst>
                                      </p:cBhvr>
                                      <p:to>
                                        <p:strVal val="visible"/>
                                      </p:to>
                                    </p:set>
                                    <p:animEffect transition="in" filter="blinds(horizontal)">
                                      <p:cBhvr>
                                        <p:cTn id="73" dur="500"/>
                                        <p:tgtEl>
                                          <p:spTgt spid="692247"/>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92248"/>
                                        </p:tgtEl>
                                        <p:attrNameLst>
                                          <p:attrName>style.visibility</p:attrName>
                                        </p:attrNameLst>
                                      </p:cBhvr>
                                      <p:to>
                                        <p:strVal val="visible"/>
                                      </p:to>
                                    </p:set>
                                    <p:animEffect transition="in" filter="blinds(horizontal)">
                                      <p:cBhvr>
                                        <p:cTn id="78" dur="500"/>
                                        <p:tgtEl>
                                          <p:spTgt spid="692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p:bldP spid="476164" grpId="0"/>
      <p:bldP spid="476165" grpId="0"/>
      <p:bldP spid="692231" grpId="0" animBg="1"/>
      <p:bldP spid="476168" grpId="0" animBg="1"/>
      <p:bldP spid="476170" grpId="0" animBg="1"/>
      <p:bldP spid="476171" grpId="0"/>
      <p:bldP spid="476172" grpId="0"/>
      <p:bldP spid="476173" grpId="0"/>
      <p:bldP spid="476174" grpId="0"/>
      <p:bldP spid="692240" grpId="0"/>
      <p:bldP spid="476176" grpId="0"/>
      <p:bldP spid="476177" grpId="0" animBg="1"/>
      <p:bldP spid="692244" grpId="0"/>
      <p:bldP spid="692245" grpId="0" animBg="1"/>
      <p:bldP spid="692246" grpId="0" animBg="1"/>
      <p:bldP spid="692247" grpId="0" animBg="1"/>
      <p:bldP spid="6922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628650" y="98425"/>
            <a:ext cx="7499350" cy="528638"/>
          </a:xfrm>
        </p:spPr>
        <p:txBody>
          <a:bodyPr/>
          <a:lstStyle/>
          <a:p>
            <a:r>
              <a:rPr lang="zh-CN" altLang="en-US" smtClean="0"/>
              <a:t>异常的分类</a:t>
            </a:r>
          </a:p>
        </p:txBody>
      </p:sp>
      <p:sp>
        <p:nvSpPr>
          <p:cNvPr id="709635" name="Rectangle 3"/>
          <p:cNvSpPr>
            <a:spLocks noGrp="1" noChangeArrowheads="1"/>
          </p:cNvSpPr>
          <p:nvPr>
            <p:ph type="body" idx="1"/>
          </p:nvPr>
        </p:nvSpPr>
        <p:spPr>
          <a:xfrm>
            <a:off x="196850" y="692150"/>
            <a:ext cx="8410575" cy="3062288"/>
          </a:xfrm>
        </p:spPr>
        <p:txBody>
          <a:bodyPr/>
          <a:lstStyle/>
          <a:p>
            <a:pPr>
              <a:buFontTx/>
              <a:buNone/>
            </a:pPr>
            <a:r>
              <a:rPr lang="zh-CN" altLang="en-US" sz="2200" dirty="0" smtClean="0">
                <a:latin typeface="微软雅黑" pitchFamily="34" charset="-122"/>
                <a:ea typeface="微软雅黑" pitchFamily="34" charset="-122"/>
              </a:rPr>
              <a:t>“异常” 按处理方式分为故障、自陷和终止三类</a:t>
            </a:r>
          </a:p>
          <a:p>
            <a:pPr lvl="1">
              <a:buFontTx/>
              <a:buNone/>
            </a:pPr>
            <a:r>
              <a:rPr lang="zh-CN" altLang="en-US" sz="2200" dirty="0" smtClean="0">
                <a:solidFill>
                  <a:srgbClr val="FF0000"/>
                </a:solidFill>
                <a:latin typeface="微软雅黑" pitchFamily="34" charset="-122"/>
                <a:ea typeface="微软雅黑" pitchFamily="34" charset="-122"/>
              </a:rPr>
              <a:t>故障</a:t>
            </a:r>
            <a:r>
              <a:rPr lang="en-US" altLang="zh-CN" sz="2200" dirty="0" smtClean="0">
                <a:solidFill>
                  <a:srgbClr val="FF0000"/>
                </a:solidFill>
                <a:latin typeface="微软雅黑" pitchFamily="34" charset="-122"/>
                <a:ea typeface="微软雅黑" pitchFamily="34" charset="-122"/>
              </a:rPr>
              <a:t>(fault)</a:t>
            </a:r>
            <a:r>
              <a:rPr lang="zh-CN" altLang="en-US" sz="2200" dirty="0" smtClean="0">
                <a:solidFill>
                  <a:srgbClr val="00CC00"/>
                </a:solidFill>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执行指令引起的异常事件，如溢出、缺页、堆栈溢出、访问超时等。</a:t>
            </a:r>
          </a:p>
          <a:p>
            <a:pPr lvl="1">
              <a:buFontTx/>
              <a:buNone/>
            </a:pPr>
            <a:r>
              <a:rPr lang="zh-CN" altLang="en-US" sz="2200" dirty="0" smtClean="0">
                <a:solidFill>
                  <a:srgbClr val="FF0000"/>
                </a:solidFill>
                <a:latin typeface="微软雅黑" pitchFamily="34" charset="-122"/>
                <a:ea typeface="微软雅黑" pitchFamily="34" charset="-122"/>
              </a:rPr>
              <a:t>自陷</a:t>
            </a:r>
            <a:r>
              <a:rPr lang="en-US" altLang="zh-CN" sz="2200" dirty="0" smtClean="0">
                <a:solidFill>
                  <a:srgbClr val="FF0000"/>
                </a:solidFill>
                <a:latin typeface="微软雅黑" pitchFamily="34" charset="-122"/>
                <a:ea typeface="微软雅黑" pitchFamily="34" charset="-122"/>
              </a:rPr>
              <a:t>(Trap)</a:t>
            </a:r>
            <a:r>
              <a:rPr lang="zh-CN" altLang="en-US" sz="2200" dirty="0" smtClean="0">
                <a:solidFill>
                  <a:srgbClr val="006600"/>
                </a:solidFill>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预先安排的事件，如单步跟踪、系统调用 </a:t>
            </a:r>
            <a:r>
              <a:rPr lang="en-US" altLang="zh-CN" sz="220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执行</a:t>
            </a:r>
            <a:r>
              <a:rPr lang="zh-CN" altLang="en-US" sz="2200" dirty="0" smtClean="0">
                <a:solidFill>
                  <a:srgbClr val="996600"/>
                </a:solidFill>
                <a:latin typeface="微软雅黑" pitchFamily="34" charset="-122"/>
                <a:ea typeface="微软雅黑" pitchFamily="34" charset="-122"/>
              </a:rPr>
              <a:t>访管指令</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等。</a:t>
            </a:r>
            <a:r>
              <a:rPr lang="zh-CN" altLang="en-US" sz="2200" dirty="0" smtClean="0">
                <a:solidFill>
                  <a:srgbClr val="A50021"/>
                </a:solidFill>
                <a:latin typeface="微软雅黑" pitchFamily="34" charset="-122"/>
                <a:ea typeface="微软雅黑" pitchFamily="34" charset="-122"/>
              </a:rPr>
              <a:t>是一种自愿中断。</a:t>
            </a:r>
          </a:p>
          <a:p>
            <a:pPr lvl="1">
              <a:buFontTx/>
              <a:buNone/>
            </a:pPr>
            <a:r>
              <a:rPr lang="zh-CN" altLang="en-US" sz="2200" dirty="0" smtClean="0">
                <a:solidFill>
                  <a:srgbClr val="FF0000"/>
                </a:solidFill>
                <a:latin typeface="微软雅黑" pitchFamily="34" charset="-122"/>
                <a:ea typeface="微软雅黑" pitchFamily="34" charset="-122"/>
              </a:rPr>
              <a:t>终止</a:t>
            </a:r>
            <a:r>
              <a:rPr lang="en-US" altLang="zh-CN" sz="2200" dirty="0" smtClean="0">
                <a:solidFill>
                  <a:srgbClr val="FF0000"/>
                </a:solidFill>
                <a:latin typeface="微软雅黑" pitchFamily="34" charset="-122"/>
                <a:ea typeface="微软雅黑" pitchFamily="34" charset="-122"/>
              </a:rPr>
              <a:t>(Abort)</a:t>
            </a:r>
            <a:r>
              <a:rPr lang="zh-CN" altLang="en-US" sz="2200" dirty="0" smtClean="0">
                <a:solidFill>
                  <a:srgbClr val="006600"/>
                </a:solidFill>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硬故障事件，此时机器将“终止”，调出中断服务程序来重启操作系统。</a:t>
            </a:r>
          </a:p>
        </p:txBody>
      </p:sp>
      <p:sp>
        <p:nvSpPr>
          <p:cNvPr id="709636" name="Rectangle 4"/>
          <p:cNvSpPr>
            <a:spLocks noChangeArrowheads="1"/>
          </p:cNvSpPr>
          <p:nvPr/>
        </p:nvSpPr>
        <p:spPr bwMode="auto">
          <a:xfrm>
            <a:off x="344488" y="5851525"/>
            <a:ext cx="6773862" cy="752475"/>
          </a:xfrm>
          <a:prstGeom prst="rect">
            <a:avLst/>
          </a:prstGeom>
          <a:solidFill>
            <a:schemeClr val="bg1"/>
          </a:solidFill>
          <a:ln w="12700">
            <a:noFill/>
            <a:miter lim="800000"/>
            <a:headEnd/>
            <a:tailEnd/>
          </a:ln>
          <a:effectLst/>
        </p:spPr>
        <p:txBody>
          <a:bodyPr lIns="63500" tIns="25400" rIns="63500" bIns="25400">
            <a:spAutoFit/>
          </a:bodyPr>
          <a:lstStyle/>
          <a:p>
            <a:pPr marL="342900" indent="-342900" eaLnBrk="0" hangingPunct="0">
              <a:lnSpc>
                <a:spcPct val="115000"/>
              </a:lnSpc>
              <a:spcBef>
                <a:spcPct val="20000"/>
              </a:spcBef>
              <a:buFontTx/>
              <a:buChar char="•"/>
            </a:pPr>
            <a:r>
              <a:rPr lang="zh-CN" altLang="en-US" sz="2000" b="1">
                <a:ea typeface="微软雅黑" pitchFamily="34" charset="-122"/>
              </a:rPr>
              <a:t>不同体系结构和教科书对</a:t>
            </a:r>
            <a:r>
              <a:rPr lang="zh-CN" altLang="en-US" sz="2000" b="1">
                <a:latin typeface="微软雅黑"/>
                <a:ea typeface="微软雅黑" pitchFamily="34" charset="-122"/>
              </a:rPr>
              <a:t>“</a:t>
            </a:r>
            <a:r>
              <a:rPr lang="zh-CN" altLang="en-US" sz="2000" b="1">
                <a:ea typeface="微软雅黑" pitchFamily="34" charset="-122"/>
              </a:rPr>
              <a:t>异常</a:t>
            </a:r>
            <a:r>
              <a:rPr lang="zh-CN" altLang="en-US" sz="2000" b="1">
                <a:latin typeface="微软雅黑"/>
                <a:ea typeface="微软雅黑" pitchFamily="34" charset="-122"/>
              </a:rPr>
              <a:t>”</a:t>
            </a:r>
            <a:r>
              <a:rPr lang="zh-CN" altLang="en-US" sz="2000" b="1">
                <a:ea typeface="微软雅黑" pitchFamily="34" charset="-122"/>
              </a:rPr>
              <a:t>和</a:t>
            </a:r>
            <a:r>
              <a:rPr lang="zh-CN" altLang="en-US" sz="2000" b="1">
                <a:latin typeface="微软雅黑"/>
                <a:ea typeface="微软雅黑" pitchFamily="34" charset="-122"/>
              </a:rPr>
              <a:t>“</a:t>
            </a:r>
            <a:r>
              <a:rPr lang="zh-CN" altLang="en-US" sz="2000" b="1">
                <a:ea typeface="微软雅黑" pitchFamily="34" charset="-122"/>
              </a:rPr>
              <a:t>中断</a:t>
            </a:r>
            <a:r>
              <a:rPr lang="zh-CN" altLang="en-US" sz="2000" b="1">
                <a:latin typeface="微软雅黑"/>
                <a:ea typeface="微软雅黑" pitchFamily="34" charset="-122"/>
              </a:rPr>
              <a:t>”</a:t>
            </a:r>
            <a:r>
              <a:rPr lang="zh-CN" altLang="en-US" sz="2000" b="1">
                <a:ea typeface="微软雅黑" pitchFamily="34" charset="-122"/>
              </a:rPr>
              <a:t>定义的内涵不同，在看书时要注意！</a:t>
            </a:r>
          </a:p>
        </p:txBody>
      </p:sp>
      <p:sp>
        <p:nvSpPr>
          <p:cNvPr id="709638" name="Rectangle 6"/>
          <p:cNvSpPr>
            <a:spLocks noChangeArrowheads="1"/>
          </p:cNvSpPr>
          <p:nvPr/>
        </p:nvSpPr>
        <p:spPr bwMode="auto">
          <a:xfrm>
            <a:off x="0" y="4329113"/>
            <a:ext cx="8721725" cy="1260475"/>
          </a:xfrm>
          <a:prstGeom prst="rect">
            <a:avLst/>
          </a:prstGeom>
          <a:noFill/>
          <a:ln w="50800">
            <a:noFill/>
            <a:miter lim="800000"/>
            <a:headEnd/>
            <a:tailEnd/>
          </a:ln>
          <a:effectLst/>
        </p:spPr>
        <p:txBody>
          <a:bodyPr>
            <a:spAutoFit/>
          </a:bodyPr>
          <a:lstStyle/>
          <a:p>
            <a:pPr lvl="1" eaLnBrk="0" hangingPunct="0">
              <a:lnSpc>
                <a:spcPct val="120000"/>
              </a:lnSpc>
            </a:pPr>
            <a:r>
              <a:rPr lang="zh-CN" altLang="en-US" sz="2200" b="1">
                <a:solidFill>
                  <a:srgbClr val="FF0000"/>
                </a:solidFill>
                <a:latin typeface="微软雅黑" pitchFamily="34" charset="-122"/>
                <a:ea typeface="微软雅黑" pitchFamily="34" charset="-122"/>
              </a:rPr>
              <a:t>思考</a:t>
            </a:r>
            <a:r>
              <a:rPr lang="en-US" altLang="zh-CN" sz="2200" b="1">
                <a:solidFill>
                  <a:srgbClr val="FF0000"/>
                </a:solidFill>
                <a:latin typeface="微软雅黑" pitchFamily="34" charset="-122"/>
                <a:ea typeface="微软雅黑" pitchFamily="34" charset="-122"/>
              </a:rPr>
              <a:t>2</a:t>
            </a:r>
            <a:r>
              <a:rPr lang="zh-CN" altLang="en-US" sz="2200" b="1">
                <a:solidFill>
                  <a:srgbClr val="FF0000"/>
                </a:solidFill>
                <a:latin typeface="微软雅黑" pitchFamily="34" charset="-122"/>
                <a:ea typeface="微软雅黑" pitchFamily="34" charset="-122"/>
              </a:rPr>
              <a:t>：哪些故障补救后可继续执行，哪些只好终止当前进程？</a:t>
            </a:r>
          </a:p>
          <a:p>
            <a:pPr lvl="1" eaLnBrk="0" hangingPunct="0">
              <a:lnSpc>
                <a:spcPct val="120000"/>
              </a:lnSpc>
            </a:pPr>
            <a:r>
              <a:rPr lang="zh-CN" altLang="en-US" sz="2200" b="1">
                <a:solidFill>
                  <a:schemeClr val="accent1"/>
                </a:solidFill>
                <a:latin typeface="微软雅黑" pitchFamily="34" charset="-122"/>
                <a:ea typeface="微软雅黑" pitchFamily="34" charset="-122"/>
              </a:rPr>
              <a:t>   </a:t>
            </a:r>
            <a:r>
              <a:rPr lang="zh-CN" altLang="en-US" sz="2000" b="1">
                <a:solidFill>
                  <a:srgbClr val="B7011F"/>
                </a:solidFill>
                <a:latin typeface="微软雅黑" pitchFamily="34" charset="-122"/>
                <a:ea typeface="微软雅黑" pitchFamily="34" charset="-122"/>
              </a:rPr>
              <a:t>缺页、</a:t>
            </a:r>
            <a:r>
              <a:rPr lang="en-US" altLang="zh-CN" sz="2000" b="1">
                <a:solidFill>
                  <a:srgbClr val="B7011F"/>
                </a:solidFill>
                <a:latin typeface="微软雅黑" pitchFamily="34" charset="-122"/>
                <a:ea typeface="微软雅黑" pitchFamily="34" charset="-122"/>
              </a:rPr>
              <a:t>TLB</a:t>
            </a:r>
            <a:r>
              <a:rPr lang="zh-CN" altLang="en-US" sz="2000" b="1">
                <a:solidFill>
                  <a:srgbClr val="B7011F"/>
                </a:solidFill>
                <a:latin typeface="微软雅黑" pitchFamily="34" charset="-122"/>
                <a:ea typeface="微软雅黑" pitchFamily="34" charset="-122"/>
              </a:rPr>
              <a:t>缺失等：</a:t>
            </a:r>
            <a:r>
              <a:rPr lang="zh-CN" altLang="en-US" sz="2000" b="1">
                <a:solidFill>
                  <a:srgbClr val="0066CC"/>
                </a:solidFill>
                <a:latin typeface="微软雅黑" pitchFamily="34" charset="-122"/>
                <a:ea typeface="微软雅黑" pitchFamily="34" charset="-122"/>
              </a:rPr>
              <a:t>补救后可继续，回到发生故障的指令重新执行。</a:t>
            </a:r>
            <a:r>
              <a:rPr lang="zh-CN" altLang="en-US" sz="2000" b="1">
                <a:solidFill>
                  <a:srgbClr val="B7011F"/>
                </a:solidFill>
                <a:latin typeface="微软雅黑" pitchFamily="34" charset="-122"/>
                <a:ea typeface="微软雅黑" pitchFamily="34" charset="-122"/>
              </a:rPr>
              <a:t>  </a:t>
            </a:r>
          </a:p>
          <a:p>
            <a:pPr lvl="1" eaLnBrk="0" hangingPunct="0">
              <a:lnSpc>
                <a:spcPct val="120000"/>
              </a:lnSpc>
            </a:pPr>
            <a:r>
              <a:rPr lang="zh-CN" altLang="en-US" sz="2000" b="1">
                <a:solidFill>
                  <a:srgbClr val="B7011F"/>
                </a:solidFill>
                <a:latin typeface="微软雅黑" pitchFamily="34" charset="-122"/>
                <a:ea typeface="微软雅黑" pitchFamily="34" charset="-122"/>
              </a:rPr>
              <a:t>    溢出、除数为</a:t>
            </a:r>
            <a:r>
              <a:rPr lang="en-US" altLang="zh-CN" sz="2000" b="1">
                <a:solidFill>
                  <a:srgbClr val="B7011F"/>
                </a:solidFill>
                <a:latin typeface="微软雅黑" pitchFamily="34" charset="-122"/>
                <a:ea typeface="微软雅黑" pitchFamily="34" charset="-122"/>
              </a:rPr>
              <a:t>0</a:t>
            </a:r>
            <a:r>
              <a:rPr lang="zh-CN" altLang="en-US" sz="2000" b="1">
                <a:solidFill>
                  <a:srgbClr val="B7011F"/>
                </a:solidFill>
                <a:latin typeface="微软雅黑" pitchFamily="34" charset="-122"/>
                <a:ea typeface="微软雅黑" pitchFamily="34" charset="-122"/>
              </a:rPr>
              <a:t>、非法操作、内存保护错等：</a:t>
            </a:r>
            <a:r>
              <a:rPr lang="zh-CN" altLang="en-US" sz="2000" b="1">
                <a:solidFill>
                  <a:srgbClr val="0066CC"/>
                </a:solidFill>
                <a:latin typeface="微软雅黑" pitchFamily="34" charset="-122"/>
                <a:ea typeface="微软雅黑" pitchFamily="34" charset="-122"/>
              </a:rPr>
              <a:t>终止当前进程。</a:t>
            </a:r>
          </a:p>
        </p:txBody>
      </p:sp>
      <p:sp>
        <p:nvSpPr>
          <p:cNvPr id="709640" name="Rectangle 8"/>
          <p:cNvSpPr>
            <a:spLocks noChangeArrowheads="1"/>
          </p:cNvSpPr>
          <p:nvPr/>
        </p:nvSpPr>
        <p:spPr bwMode="auto">
          <a:xfrm>
            <a:off x="6043613" y="3803650"/>
            <a:ext cx="1979612" cy="436563"/>
          </a:xfrm>
          <a:prstGeom prst="rect">
            <a:avLst/>
          </a:prstGeom>
          <a:solidFill>
            <a:schemeClr val="bg1"/>
          </a:solidFill>
          <a:ln w="12700">
            <a:noFill/>
            <a:miter lim="800000"/>
            <a:headEnd/>
            <a:tailEnd/>
          </a:ln>
          <a:effectLst/>
        </p:spPr>
        <p:txBody>
          <a:bodyPr lIns="63500" tIns="25400" rIns="63500" bIns="25400">
            <a:spAutoFit/>
          </a:bodyPr>
          <a:lstStyle/>
          <a:p>
            <a:pPr marL="342900" indent="-342900" eaLnBrk="0" hangingPunct="0">
              <a:lnSpc>
                <a:spcPct val="115000"/>
              </a:lnSpc>
              <a:spcBef>
                <a:spcPct val="20000"/>
              </a:spcBef>
            </a:pPr>
            <a:r>
              <a:rPr lang="zh-CN" altLang="en-US" sz="2000" b="1">
                <a:latin typeface="微软雅黑" pitchFamily="34" charset="-122"/>
                <a:ea typeface="微软雅黑" pitchFamily="34" charset="-122"/>
              </a:rPr>
              <a:t> </a:t>
            </a:r>
            <a:r>
              <a:rPr lang="zh-CN" altLang="en-US" sz="2200" b="1">
                <a:latin typeface="微软雅黑" pitchFamily="34" charset="-122"/>
                <a:ea typeface="微软雅黑" pitchFamily="34" charset="-122"/>
              </a:rPr>
              <a:t>回到下条指令</a:t>
            </a:r>
          </a:p>
        </p:txBody>
      </p:sp>
      <p:sp>
        <p:nvSpPr>
          <p:cNvPr id="709641" name="Text Box 9"/>
          <p:cNvSpPr txBox="1">
            <a:spLocks noChangeArrowheads="1"/>
          </p:cNvSpPr>
          <p:nvPr/>
        </p:nvSpPr>
        <p:spPr bwMode="auto">
          <a:xfrm>
            <a:off x="3517900" y="1595438"/>
            <a:ext cx="4338638" cy="396875"/>
          </a:xfrm>
          <a:prstGeom prst="rect">
            <a:avLst/>
          </a:prstGeom>
          <a:noFill/>
          <a:ln w="50800">
            <a:noFill/>
            <a:miter lim="800000"/>
            <a:headEnd/>
            <a:tailEnd/>
          </a:ln>
          <a:effectLst/>
        </p:spPr>
        <p:txBody>
          <a:bodyPr>
            <a:spAutoFit/>
          </a:bodyPr>
          <a:lstStyle/>
          <a:p>
            <a:pPr eaLnBrk="0" hangingPunct="0">
              <a:spcBef>
                <a:spcPct val="50000"/>
              </a:spcBef>
            </a:pPr>
            <a:r>
              <a:rPr lang="zh-CN" altLang="en-US" sz="2000" b="1">
                <a:latin typeface="微软雅黑" pitchFamily="34" charset="-122"/>
                <a:ea typeface="微软雅黑" pitchFamily="34" charset="-122"/>
              </a:rPr>
              <a:t>“断点”为发生故障指令的地址</a:t>
            </a:r>
          </a:p>
        </p:txBody>
      </p:sp>
      <p:sp>
        <p:nvSpPr>
          <p:cNvPr id="709642" name="Text Box 10"/>
          <p:cNvSpPr txBox="1">
            <a:spLocks noChangeArrowheads="1"/>
          </p:cNvSpPr>
          <p:nvPr/>
        </p:nvSpPr>
        <p:spPr bwMode="auto">
          <a:xfrm>
            <a:off x="4983163" y="2509838"/>
            <a:ext cx="3900487" cy="304800"/>
          </a:xfrm>
          <a:prstGeom prst="rect">
            <a:avLst/>
          </a:prstGeom>
          <a:noFill/>
          <a:ln w="50800">
            <a:noFill/>
            <a:miter lim="800000"/>
            <a:headEnd/>
            <a:tailEnd/>
          </a:ln>
          <a:effectLst/>
        </p:spPr>
        <p:txBody>
          <a:bodyPr lIns="0" tIns="0" rIns="0" bIns="0">
            <a:spAutoFit/>
          </a:bodyPr>
          <a:lstStyle/>
          <a:p>
            <a:pPr eaLnBrk="0" hangingPunct="0">
              <a:spcBef>
                <a:spcPct val="50000"/>
              </a:spcBef>
            </a:pPr>
            <a:r>
              <a:rPr lang="zh-CN" altLang="en-US" sz="2000" b="1">
                <a:latin typeface="微软雅黑" pitchFamily="34" charset="-122"/>
                <a:ea typeface="微软雅黑" pitchFamily="34" charset="-122"/>
              </a:rPr>
              <a:t>“断点”为自陷指令下条指令地址</a:t>
            </a:r>
          </a:p>
        </p:txBody>
      </p:sp>
      <p:sp>
        <p:nvSpPr>
          <p:cNvPr id="709643" name="Text Box 11"/>
          <p:cNvSpPr txBox="1">
            <a:spLocks noChangeArrowheads="1"/>
          </p:cNvSpPr>
          <p:nvPr/>
        </p:nvSpPr>
        <p:spPr bwMode="auto">
          <a:xfrm>
            <a:off x="4230688" y="3276600"/>
            <a:ext cx="3533775" cy="396875"/>
          </a:xfrm>
          <a:prstGeom prst="rect">
            <a:avLst/>
          </a:prstGeom>
          <a:noFill/>
          <a:ln w="50800">
            <a:noFill/>
            <a:miter lim="800000"/>
            <a:headEnd/>
            <a:tailEnd/>
          </a:ln>
          <a:effectLst/>
        </p:spPr>
        <p:txBody>
          <a:bodyPr>
            <a:spAutoFit/>
          </a:bodyPr>
          <a:lstStyle/>
          <a:p>
            <a:pPr eaLnBrk="0" hangingPunct="0">
              <a:spcBef>
                <a:spcPct val="50000"/>
              </a:spcBef>
            </a:pPr>
            <a:r>
              <a:rPr lang="zh-CN" altLang="en-US" sz="2000" b="1" dirty="0">
                <a:latin typeface="微软雅黑" pitchFamily="34" charset="-122"/>
                <a:ea typeface="微软雅黑" pitchFamily="34" charset="-122"/>
              </a:rPr>
              <a:t>“断点”是什么？ 随便！</a:t>
            </a:r>
          </a:p>
        </p:txBody>
      </p:sp>
      <p:sp>
        <p:nvSpPr>
          <p:cNvPr id="709644" name="Rectangle 12"/>
          <p:cNvSpPr>
            <a:spLocks noChangeArrowheads="1"/>
          </p:cNvSpPr>
          <p:nvPr/>
        </p:nvSpPr>
        <p:spPr bwMode="auto">
          <a:xfrm>
            <a:off x="461963" y="3824288"/>
            <a:ext cx="5665787" cy="427037"/>
          </a:xfrm>
          <a:prstGeom prst="rect">
            <a:avLst/>
          </a:prstGeom>
          <a:noFill/>
          <a:ln w="9525">
            <a:noFill/>
            <a:miter lim="800000"/>
            <a:headEnd/>
            <a:tailEnd/>
          </a:ln>
          <a:effectLst/>
        </p:spPr>
        <p:txBody>
          <a:bodyPr wrap="none">
            <a:spAutoFit/>
          </a:bodyPr>
          <a:lstStyle/>
          <a:p>
            <a:r>
              <a:rPr lang="zh-CN" altLang="en-US" sz="2200" b="1" dirty="0">
                <a:solidFill>
                  <a:srgbClr val="FF0000"/>
                </a:solidFill>
                <a:latin typeface="微软雅黑" pitchFamily="34" charset="-122"/>
                <a:ea typeface="微软雅黑" pitchFamily="34" charset="-122"/>
              </a:rPr>
              <a:t>思考</a:t>
            </a:r>
            <a:r>
              <a:rPr lang="en-US" altLang="zh-CN" sz="2200" b="1" dirty="0">
                <a:solidFill>
                  <a:srgbClr val="FF0000"/>
                </a:solidFill>
                <a:latin typeface="微软雅黑" pitchFamily="34" charset="-122"/>
                <a:ea typeface="微软雅黑" pitchFamily="34" charset="-122"/>
              </a:rPr>
              <a:t>1</a:t>
            </a:r>
            <a:r>
              <a:rPr lang="zh-CN" altLang="en-US" sz="2200" b="1" dirty="0">
                <a:solidFill>
                  <a:srgbClr val="FF0000"/>
                </a:solidFill>
                <a:latin typeface="微软雅黑" pitchFamily="34" charset="-122"/>
                <a:ea typeface="微软雅黑" pitchFamily="34" charset="-122"/>
              </a:rPr>
              <a:t>：自陷处理完成后回到哪条指令执行？</a:t>
            </a:r>
          </a:p>
        </p:txBody>
      </p:sp>
    </p:spTree>
    <p:extLst>
      <p:ext uri="{BB962C8B-B14F-4D97-AF65-F5344CB8AC3E}">
        <p14:creationId xmlns:p14="http://schemas.microsoft.com/office/powerpoint/2010/main" val="970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animEffect transition="in" filter="blinds(horizontal)">
                                      <p:cBhvr>
                                        <p:cTn id="7" dur="500"/>
                                        <p:tgtEl>
                                          <p:spTgt spid="70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9635">
                                            <p:txEl>
                                              <p:pRg st="1" end="1"/>
                                            </p:txEl>
                                          </p:spTgt>
                                        </p:tgtEl>
                                        <p:attrNameLst>
                                          <p:attrName>style.visibility</p:attrName>
                                        </p:attrNameLst>
                                      </p:cBhvr>
                                      <p:to>
                                        <p:strVal val="visible"/>
                                      </p:to>
                                    </p:set>
                                    <p:animEffect transition="in" filter="blinds(horizontal)">
                                      <p:cBhvr>
                                        <p:cTn id="12" dur="500"/>
                                        <p:tgtEl>
                                          <p:spTgt spid="70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9635">
                                            <p:txEl>
                                              <p:pRg st="2" end="2"/>
                                            </p:txEl>
                                          </p:spTgt>
                                        </p:tgtEl>
                                        <p:attrNameLst>
                                          <p:attrName>style.visibility</p:attrName>
                                        </p:attrNameLst>
                                      </p:cBhvr>
                                      <p:to>
                                        <p:strVal val="visible"/>
                                      </p:to>
                                    </p:set>
                                    <p:animEffect transition="in" filter="blinds(horizontal)">
                                      <p:cBhvr>
                                        <p:cTn id="17" dur="500"/>
                                        <p:tgtEl>
                                          <p:spTgt spid="709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9635">
                                            <p:txEl>
                                              <p:pRg st="3" end="3"/>
                                            </p:txEl>
                                          </p:spTgt>
                                        </p:tgtEl>
                                        <p:attrNameLst>
                                          <p:attrName>style.visibility</p:attrName>
                                        </p:attrNameLst>
                                      </p:cBhvr>
                                      <p:to>
                                        <p:strVal val="visible"/>
                                      </p:to>
                                    </p:set>
                                    <p:animEffect transition="in" filter="blinds(horizontal)">
                                      <p:cBhvr>
                                        <p:cTn id="22" dur="500"/>
                                        <p:tgtEl>
                                          <p:spTgt spid="7096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9644"/>
                                        </p:tgtEl>
                                        <p:attrNameLst>
                                          <p:attrName>style.visibility</p:attrName>
                                        </p:attrNameLst>
                                      </p:cBhvr>
                                      <p:to>
                                        <p:strVal val="visible"/>
                                      </p:to>
                                    </p:set>
                                    <p:animEffect transition="in" filter="blinds(horizontal)">
                                      <p:cBhvr>
                                        <p:cTn id="27" dur="500"/>
                                        <p:tgtEl>
                                          <p:spTgt spid="70964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9640"/>
                                        </p:tgtEl>
                                        <p:attrNameLst>
                                          <p:attrName>style.visibility</p:attrName>
                                        </p:attrNameLst>
                                      </p:cBhvr>
                                      <p:to>
                                        <p:strVal val="visible"/>
                                      </p:to>
                                    </p:set>
                                    <p:animEffect transition="in" filter="blinds(horizontal)">
                                      <p:cBhvr>
                                        <p:cTn id="32" dur="500"/>
                                        <p:tgtEl>
                                          <p:spTgt spid="7096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09638">
                                            <p:txEl>
                                              <p:pRg st="0" end="0"/>
                                            </p:txEl>
                                          </p:spTgt>
                                        </p:tgtEl>
                                        <p:attrNameLst>
                                          <p:attrName>style.visibility</p:attrName>
                                        </p:attrNameLst>
                                      </p:cBhvr>
                                      <p:to>
                                        <p:strVal val="visible"/>
                                      </p:to>
                                    </p:set>
                                    <p:animEffect transition="in" filter="blinds(horizontal)">
                                      <p:cBhvr>
                                        <p:cTn id="37" dur="500"/>
                                        <p:tgtEl>
                                          <p:spTgt spid="7096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09638">
                                            <p:txEl>
                                              <p:pRg st="1" end="1"/>
                                            </p:txEl>
                                          </p:spTgt>
                                        </p:tgtEl>
                                        <p:attrNameLst>
                                          <p:attrName>style.visibility</p:attrName>
                                        </p:attrNameLst>
                                      </p:cBhvr>
                                      <p:to>
                                        <p:strVal val="visible"/>
                                      </p:to>
                                    </p:set>
                                    <p:animEffect transition="in" filter="blinds(horizontal)">
                                      <p:cBhvr>
                                        <p:cTn id="42" dur="500"/>
                                        <p:tgtEl>
                                          <p:spTgt spid="70963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09638">
                                            <p:txEl>
                                              <p:pRg st="2" end="2"/>
                                            </p:txEl>
                                          </p:spTgt>
                                        </p:tgtEl>
                                        <p:attrNameLst>
                                          <p:attrName>style.visibility</p:attrName>
                                        </p:attrNameLst>
                                      </p:cBhvr>
                                      <p:to>
                                        <p:strVal val="visible"/>
                                      </p:to>
                                    </p:set>
                                    <p:animEffect transition="in" filter="blinds(horizontal)">
                                      <p:cBhvr>
                                        <p:cTn id="47" dur="500"/>
                                        <p:tgtEl>
                                          <p:spTgt spid="70963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09641"/>
                                        </p:tgtEl>
                                        <p:attrNameLst>
                                          <p:attrName>style.visibility</p:attrName>
                                        </p:attrNameLst>
                                      </p:cBhvr>
                                      <p:to>
                                        <p:strVal val="visible"/>
                                      </p:to>
                                    </p:set>
                                    <p:animEffect transition="in" filter="blinds(horizontal)">
                                      <p:cBhvr>
                                        <p:cTn id="52" dur="500"/>
                                        <p:tgtEl>
                                          <p:spTgt spid="7096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09642">
                                            <p:txEl>
                                              <p:pRg st="0" end="0"/>
                                            </p:txEl>
                                          </p:spTgt>
                                        </p:tgtEl>
                                        <p:attrNameLst>
                                          <p:attrName>style.visibility</p:attrName>
                                        </p:attrNameLst>
                                      </p:cBhvr>
                                      <p:to>
                                        <p:strVal val="visible"/>
                                      </p:to>
                                    </p:set>
                                    <p:animEffect transition="in" filter="blinds(horizontal)">
                                      <p:cBhvr>
                                        <p:cTn id="57" dur="500"/>
                                        <p:tgtEl>
                                          <p:spTgt spid="70964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09643"/>
                                        </p:tgtEl>
                                        <p:attrNameLst>
                                          <p:attrName>style.visibility</p:attrName>
                                        </p:attrNameLst>
                                      </p:cBhvr>
                                      <p:to>
                                        <p:strVal val="visible"/>
                                      </p:to>
                                    </p:set>
                                    <p:animEffect transition="in" filter="blinds(horizontal)">
                                      <p:cBhvr>
                                        <p:cTn id="62" dur="500"/>
                                        <p:tgtEl>
                                          <p:spTgt spid="70964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9636"/>
                                        </p:tgtEl>
                                        <p:attrNameLst>
                                          <p:attrName>style.visibility</p:attrName>
                                        </p:attrNameLst>
                                      </p:cBhvr>
                                      <p:to>
                                        <p:strVal val="visible"/>
                                      </p:to>
                                    </p:set>
                                    <p:animEffect transition="in" filter="blinds(horizontal)">
                                      <p:cBhvr>
                                        <p:cTn id="67" dur="500"/>
                                        <p:tgtEl>
                                          <p:spTgt spid="70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animBg="1"/>
      <p:bldP spid="709640" grpId="0" animBg="1"/>
      <p:bldP spid="709641" grpId="0"/>
      <p:bldP spid="709643" grpId="0"/>
      <p:bldP spid="7096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3907" name="Rectangle 3"/>
          <p:cNvSpPr>
            <a:spLocks noGrp="1" noChangeArrowheads="1"/>
          </p:cNvSpPr>
          <p:nvPr>
            <p:ph type="body" idx="1"/>
          </p:nvPr>
        </p:nvSpPr>
        <p:spPr>
          <a:xfrm>
            <a:off x="498475" y="4076700"/>
            <a:ext cx="8229600" cy="2590800"/>
          </a:xfrm>
        </p:spPr>
        <p:txBody>
          <a:bodyPr/>
          <a:lstStyle/>
          <a:p>
            <a:pPr>
              <a:lnSpc>
                <a:spcPct val="110000"/>
              </a:lnSpc>
              <a:spcBef>
                <a:spcPct val="15000"/>
              </a:spcBef>
            </a:pPr>
            <a:r>
              <a:rPr lang="zh-CN" altLang="en-US" sz="2200" dirty="0" smtClean="0">
                <a:latin typeface="微软雅黑" pitchFamily="34" charset="-122"/>
                <a:ea typeface="微软雅黑" pitchFamily="34" charset="-122"/>
              </a:rPr>
              <a:t>以下几种情况都会发生“页故障”</a:t>
            </a:r>
          </a:p>
          <a:p>
            <a:pPr lvl="1">
              <a:lnSpc>
                <a:spcPct val="110000"/>
              </a:lnSpc>
              <a:spcBef>
                <a:spcPct val="15000"/>
              </a:spcBef>
            </a:pPr>
            <a:r>
              <a:rPr lang="zh-CN" altLang="en-US" sz="2200" dirty="0" smtClean="0">
                <a:latin typeface="微软雅黑" pitchFamily="34" charset="-122"/>
                <a:ea typeface="微软雅黑" pitchFamily="34" charset="-122"/>
              </a:rPr>
              <a:t>缺页：页表项有效位为</a:t>
            </a:r>
            <a:r>
              <a:rPr lang="en-US" altLang="zh-CN" sz="2200" dirty="0" smtClean="0">
                <a:latin typeface="微软雅黑" pitchFamily="34" charset="-122"/>
                <a:ea typeface="微软雅黑" pitchFamily="34" charset="-122"/>
              </a:rPr>
              <a:t>0</a:t>
            </a:r>
          </a:p>
          <a:p>
            <a:pPr lvl="1">
              <a:lnSpc>
                <a:spcPct val="110000"/>
              </a:lnSpc>
              <a:spcBef>
                <a:spcPct val="15000"/>
              </a:spcBef>
            </a:pPr>
            <a:r>
              <a:rPr lang="zh-CN" altLang="en-US" sz="2200" dirty="0" smtClean="0">
                <a:latin typeface="微软雅黑" pitchFamily="34" charset="-122"/>
                <a:ea typeface="微软雅黑" pitchFamily="34" charset="-122"/>
              </a:rPr>
              <a:t>地址越界：地址大</a:t>
            </a:r>
            <a:r>
              <a:rPr lang="zh-CN" altLang="en-US" sz="2200" dirty="0" smtClean="0">
                <a:solidFill>
                  <a:schemeClr val="accent2"/>
                </a:solidFill>
                <a:latin typeface="微软雅黑" pitchFamily="34" charset="-122"/>
                <a:ea typeface="微软雅黑" pitchFamily="34" charset="-122"/>
              </a:rPr>
              <a:t>于最大界限</a:t>
            </a:r>
          </a:p>
          <a:p>
            <a:pPr lvl="1">
              <a:lnSpc>
                <a:spcPct val="110000"/>
              </a:lnSpc>
              <a:spcBef>
                <a:spcPct val="15000"/>
              </a:spcBef>
            </a:pPr>
            <a:r>
              <a:rPr lang="zh-CN" altLang="en-US" sz="2200" dirty="0" smtClean="0">
                <a:latin typeface="微软雅黑" pitchFamily="34" charset="-122"/>
                <a:ea typeface="微软雅黑" pitchFamily="34" charset="-122"/>
              </a:rPr>
              <a:t>访问越级或越权（保护违例）：</a:t>
            </a:r>
          </a:p>
          <a:p>
            <a:pPr lvl="2">
              <a:lnSpc>
                <a:spcPct val="110000"/>
              </a:lnSpc>
              <a:spcBef>
                <a:spcPct val="15000"/>
              </a:spcBef>
            </a:pPr>
            <a:r>
              <a:rPr lang="zh-CN" altLang="en-US" sz="2200" dirty="0" smtClean="0">
                <a:solidFill>
                  <a:srgbClr val="FF0000"/>
                </a:solidFill>
                <a:latin typeface="微软雅黑" pitchFamily="34" charset="-122"/>
                <a:ea typeface="微软雅黑" pitchFamily="34" charset="-122"/>
              </a:rPr>
              <a:t>越级：</a:t>
            </a:r>
            <a:r>
              <a:rPr lang="zh-CN" altLang="en-US" sz="2200" dirty="0" smtClean="0">
                <a:latin typeface="微软雅黑" pitchFamily="34" charset="-122"/>
                <a:ea typeface="微软雅黑" pitchFamily="34" charset="-122"/>
              </a:rPr>
              <a:t>用户进程访问内核数据（</a:t>
            </a:r>
            <a:r>
              <a:rPr lang="en-US" altLang="zh-CN" sz="2200" dirty="0" smtClean="0">
                <a:latin typeface="微软雅黑" pitchFamily="34" charset="-122"/>
                <a:ea typeface="微软雅黑" pitchFamily="34" charset="-122"/>
              </a:rPr>
              <a:t>CPL=3 / DPL=0</a:t>
            </a:r>
            <a:r>
              <a:rPr lang="zh-CN" altLang="en-US" sz="2200" dirty="0" smtClean="0">
                <a:latin typeface="微软雅黑" pitchFamily="34" charset="-122"/>
                <a:ea typeface="微软雅黑" pitchFamily="34" charset="-122"/>
              </a:rPr>
              <a:t>）</a:t>
            </a:r>
          </a:p>
          <a:p>
            <a:pPr lvl="2">
              <a:lnSpc>
                <a:spcPct val="110000"/>
              </a:lnSpc>
              <a:spcBef>
                <a:spcPct val="15000"/>
              </a:spcBef>
            </a:pPr>
            <a:r>
              <a:rPr lang="zh-CN" altLang="en-US" sz="2200" dirty="0" smtClean="0">
                <a:solidFill>
                  <a:srgbClr val="FF0000"/>
                </a:solidFill>
                <a:latin typeface="微软雅黑" pitchFamily="34" charset="-122"/>
                <a:ea typeface="微软雅黑" pitchFamily="34" charset="-122"/>
              </a:rPr>
              <a:t>越权：</a:t>
            </a:r>
            <a:r>
              <a:rPr lang="zh-CN" altLang="en-US" sz="2200" dirty="0" smtClean="0">
                <a:latin typeface="微软雅黑" pitchFamily="34" charset="-122"/>
                <a:ea typeface="微软雅黑" pitchFamily="34" charset="-122"/>
              </a:rPr>
              <a:t>读写权限不相符（如对只读段进行了写操作）</a:t>
            </a:r>
          </a:p>
        </p:txBody>
      </p:sp>
      <p:grpSp>
        <p:nvGrpSpPr>
          <p:cNvPr id="763910" name="Group 6"/>
          <p:cNvGrpSpPr>
            <a:grpSpLocks/>
          </p:cNvGrpSpPr>
          <p:nvPr/>
        </p:nvGrpSpPr>
        <p:grpSpPr bwMode="auto">
          <a:xfrm>
            <a:off x="4370388" y="4502150"/>
            <a:ext cx="4070350" cy="396875"/>
            <a:chOff x="2743" y="787"/>
            <a:chExt cx="2564" cy="250"/>
          </a:xfrm>
        </p:grpSpPr>
        <p:sp>
          <p:nvSpPr>
            <p:cNvPr id="763908" name="Rectangle 4"/>
            <p:cNvSpPr>
              <a:spLocks noChangeArrowheads="1"/>
            </p:cNvSpPr>
            <p:nvPr/>
          </p:nvSpPr>
          <p:spPr bwMode="auto">
            <a:xfrm>
              <a:off x="3198" y="787"/>
              <a:ext cx="2109" cy="250"/>
            </a:xfrm>
            <a:prstGeom prst="rect">
              <a:avLst/>
            </a:prstGeom>
            <a:noFill/>
            <a:ln w="9525">
              <a:noFill/>
              <a:miter lim="800000"/>
              <a:headEnd/>
              <a:tailEnd/>
            </a:ln>
            <a:effectLst/>
          </p:spPr>
          <p:txBody>
            <a:bodyPr>
              <a:spAutoFit/>
            </a:bodyPr>
            <a:lstStyle/>
            <a:p>
              <a:r>
                <a:rPr lang="zh-CN" altLang="en-US" sz="2000" b="1">
                  <a:solidFill>
                    <a:srgbClr val="FF0000"/>
                  </a:solidFill>
                  <a:ea typeface="微软雅黑" pitchFamily="34" charset="-122"/>
                </a:rPr>
                <a:t>可通过读磁盘恢复故障</a:t>
              </a:r>
            </a:p>
          </p:txBody>
        </p:sp>
        <p:sp>
          <p:nvSpPr>
            <p:cNvPr id="763909" name="Line 5"/>
            <p:cNvSpPr>
              <a:spLocks noChangeShapeType="1"/>
            </p:cNvSpPr>
            <p:nvPr/>
          </p:nvSpPr>
          <p:spPr bwMode="auto">
            <a:xfrm flipH="1" flipV="1">
              <a:off x="2743" y="923"/>
              <a:ext cx="449" cy="1"/>
            </a:xfrm>
            <a:prstGeom prst="line">
              <a:avLst/>
            </a:prstGeom>
            <a:noFill/>
            <a:ln w="38100">
              <a:solidFill>
                <a:srgbClr val="FF0000"/>
              </a:solidFill>
              <a:round/>
              <a:headEnd/>
              <a:tailEnd type="triangle" w="med" len="med"/>
            </a:ln>
            <a:effectLst/>
          </p:spPr>
          <p:txBody>
            <a:bodyPr/>
            <a:lstStyle/>
            <a:p>
              <a:endParaRPr lang="zh-CN" altLang="en-US"/>
            </a:p>
          </p:txBody>
        </p:sp>
      </p:grpSp>
      <p:grpSp>
        <p:nvGrpSpPr>
          <p:cNvPr id="763914" name="Group 10"/>
          <p:cNvGrpSpPr>
            <a:grpSpLocks/>
          </p:cNvGrpSpPr>
          <p:nvPr/>
        </p:nvGrpSpPr>
        <p:grpSpPr bwMode="auto">
          <a:xfrm>
            <a:off x="5110163" y="4864100"/>
            <a:ext cx="3489325" cy="842963"/>
            <a:chOff x="3200" y="1206"/>
            <a:chExt cx="2198" cy="531"/>
          </a:xfrm>
        </p:grpSpPr>
        <p:sp>
          <p:nvSpPr>
            <p:cNvPr id="763911" name="Rectangle 7"/>
            <p:cNvSpPr>
              <a:spLocks noChangeArrowheads="1"/>
            </p:cNvSpPr>
            <p:nvPr/>
          </p:nvSpPr>
          <p:spPr bwMode="auto">
            <a:xfrm>
              <a:off x="3476" y="1263"/>
              <a:ext cx="1922" cy="404"/>
            </a:xfrm>
            <a:prstGeom prst="rect">
              <a:avLst/>
            </a:prstGeom>
            <a:noFill/>
            <a:ln w="9525">
              <a:noFill/>
              <a:miter lim="800000"/>
              <a:headEnd/>
              <a:tailEnd/>
            </a:ln>
            <a:effectLst/>
          </p:spPr>
          <p:txBody>
            <a:bodyPr lIns="0" tIns="0" rIns="0" bIns="0">
              <a:spAutoFit/>
            </a:bodyPr>
            <a:lstStyle/>
            <a:p>
              <a:r>
                <a:rPr lang="zh-CN" altLang="en-US" sz="2100" b="1">
                  <a:solidFill>
                    <a:srgbClr val="FF0000"/>
                  </a:solidFill>
                  <a:ea typeface="微软雅黑" pitchFamily="34" charset="-122"/>
                </a:rPr>
                <a:t>不可恢复，称为</a:t>
              </a:r>
              <a:r>
                <a:rPr lang="zh-CN" altLang="fr-FR" sz="2100" b="1">
                  <a:solidFill>
                    <a:srgbClr val="FF0000"/>
                  </a:solidFill>
                  <a:latin typeface="微软雅黑"/>
                  <a:ea typeface="微软雅黑" pitchFamily="34" charset="-122"/>
                </a:rPr>
                <a:t>“</a:t>
              </a:r>
              <a:r>
                <a:rPr lang="zh-CN" altLang="fr-FR" sz="2100" b="1">
                  <a:solidFill>
                    <a:srgbClr val="FF0000"/>
                  </a:solidFill>
                  <a:ea typeface="微软雅黑" pitchFamily="34" charset="-122"/>
                </a:rPr>
                <a:t>段故障（</a:t>
              </a:r>
              <a:r>
                <a:rPr lang="fr-FR" altLang="zh-CN" sz="2100" b="1">
                  <a:solidFill>
                    <a:srgbClr val="FF0000"/>
                  </a:solidFill>
                  <a:ea typeface="微软雅黑" pitchFamily="34" charset="-122"/>
                </a:rPr>
                <a:t>segmentation fault</a:t>
              </a:r>
              <a:r>
                <a:rPr lang="zh-CN" altLang="fr-FR" sz="2100" b="1">
                  <a:solidFill>
                    <a:srgbClr val="FF0000"/>
                  </a:solidFill>
                  <a:ea typeface="微软雅黑" pitchFamily="34" charset="-122"/>
                </a:rPr>
                <a:t>）</a:t>
              </a:r>
              <a:r>
                <a:rPr lang="zh-CN" altLang="fr-FR" sz="2100" b="1">
                  <a:solidFill>
                    <a:srgbClr val="FF0000"/>
                  </a:solidFill>
                  <a:latin typeface="微软雅黑"/>
                  <a:ea typeface="微软雅黑" pitchFamily="34" charset="-122"/>
                </a:rPr>
                <a:t>”</a:t>
              </a:r>
              <a:r>
                <a:rPr lang="zh-CN" altLang="fr-FR" sz="2100" b="1">
                  <a:solidFill>
                    <a:srgbClr val="FF0000"/>
                  </a:solidFill>
                  <a:ea typeface="微软雅黑" pitchFamily="34" charset="-122"/>
                </a:rPr>
                <a:t> </a:t>
              </a:r>
              <a:endParaRPr lang="zh-CN" altLang="en-US" sz="2100" b="1">
                <a:solidFill>
                  <a:srgbClr val="FF0000"/>
                </a:solidFill>
                <a:ea typeface="微软雅黑" pitchFamily="34" charset="-122"/>
              </a:endParaRPr>
            </a:p>
          </p:txBody>
        </p:sp>
        <p:sp>
          <p:nvSpPr>
            <p:cNvPr id="763912" name="AutoShape 8"/>
            <p:cNvSpPr>
              <a:spLocks/>
            </p:cNvSpPr>
            <p:nvPr/>
          </p:nvSpPr>
          <p:spPr bwMode="auto">
            <a:xfrm>
              <a:off x="3200" y="1206"/>
              <a:ext cx="192" cy="531"/>
            </a:xfrm>
            <a:prstGeom prst="rightBrace">
              <a:avLst>
                <a:gd name="adj1" fmla="val 23047"/>
                <a:gd name="adj2" fmla="val 50000"/>
              </a:avLst>
            </a:prstGeom>
            <a:noFill/>
            <a:ln w="38100">
              <a:solidFill>
                <a:srgbClr val="FF0000"/>
              </a:solidFill>
              <a:round/>
              <a:headEnd/>
              <a:tailEnd/>
            </a:ln>
            <a:effectLst/>
          </p:spPr>
          <p:txBody>
            <a:bodyPr wrap="none" anchor="ctr"/>
            <a:lstStyle/>
            <a:p>
              <a:endParaRPr lang="zh-CN" altLang="en-US"/>
            </a:p>
          </p:txBody>
        </p:sp>
      </p:grpSp>
      <p:sp>
        <p:nvSpPr>
          <p:cNvPr id="763915" name="Text Box 11"/>
          <p:cNvSpPr txBox="1">
            <a:spLocks noChangeArrowheads="1"/>
          </p:cNvSpPr>
          <p:nvPr/>
        </p:nvSpPr>
        <p:spPr bwMode="auto">
          <a:xfrm>
            <a:off x="149225" y="728663"/>
            <a:ext cx="5573713" cy="457200"/>
          </a:xfrm>
          <a:prstGeom prst="rect">
            <a:avLst/>
          </a:prstGeom>
          <a:noFill/>
          <a:ln w="9525">
            <a:noFill/>
            <a:miter lim="800000"/>
            <a:headEnd/>
            <a:tailEnd/>
          </a:ln>
          <a:effectLst/>
        </p:spPr>
        <p:txBody>
          <a:bodyPr>
            <a:spAutoFit/>
          </a:bodyPr>
          <a:lstStyle/>
          <a:p>
            <a:pPr>
              <a:spcBef>
                <a:spcPct val="50000"/>
              </a:spcBef>
            </a:pPr>
            <a:r>
              <a:rPr lang="zh-CN" altLang="en-US" sz="2400" b="1">
                <a:latin typeface="微软雅黑"/>
                <a:ea typeface="微软雅黑" pitchFamily="34" charset="-122"/>
              </a:rPr>
              <a:t>“</a:t>
            </a:r>
            <a:r>
              <a:rPr lang="zh-CN" altLang="en-US" sz="2400" b="1">
                <a:ea typeface="微软雅黑" pitchFamily="34" charset="-122"/>
              </a:rPr>
              <a:t>页故障</a:t>
            </a:r>
            <a:r>
              <a:rPr lang="zh-CN" altLang="en-US" sz="2400" b="1">
                <a:latin typeface="微软雅黑"/>
                <a:ea typeface="微软雅黑" pitchFamily="34" charset="-122"/>
              </a:rPr>
              <a:t>”</a:t>
            </a:r>
            <a:r>
              <a:rPr lang="zh-CN" altLang="en-US" sz="2400" b="1">
                <a:ea typeface="微软雅黑" pitchFamily="34" charset="-122"/>
              </a:rPr>
              <a:t>事件何时发现？如何发现？</a:t>
            </a:r>
          </a:p>
        </p:txBody>
      </p:sp>
      <p:sp>
        <p:nvSpPr>
          <p:cNvPr id="763917" name="Text Box 13"/>
          <p:cNvSpPr txBox="1">
            <a:spLocks noChangeArrowheads="1"/>
          </p:cNvSpPr>
          <p:nvPr/>
        </p:nvSpPr>
        <p:spPr bwMode="auto">
          <a:xfrm>
            <a:off x="338138" y="1193800"/>
            <a:ext cx="8054975" cy="1181100"/>
          </a:xfrm>
          <a:prstGeom prst="rect">
            <a:avLst/>
          </a:prstGeom>
          <a:noFill/>
          <a:ln w="9525">
            <a:noFill/>
            <a:miter lim="800000"/>
            <a:headEnd/>
            <a:tailEnd/>
          </a:ln>
          <a:effectLst/>
        </p:spPr>
        <p:txBody>
          <a:bodyPr>
            <a:spAutoFit/>
          </a:bodyPr>
          <a:lstStyle/>
          <a:p>
            <a:pPr>
              <a:spcBef>
                <a:spcPct val="20000"/>
              </a:spcBef>
            </a:pPr>
            <a:r>
              <a:rPr lang="zh-CN" altLang="en-US" sz="2100" b="1">
                <a:solidFill>
                  <a:srgbClr val="0000CC"/>
                </a:solidFill>
                <a:latin typeface="微软雅黑" pitchFamily="34" charset="-122"/>
                <a:ea typeface="微软雅黑" pitchFamily="34" charset="-122"/>
              </a:rPr>
              <a:t>执行每条指令都要</a:t>
            </a:r>
            <a:r>
              <a:rPr lang="zh-CN" altLang="en-US" sz="2100" b="1">
                <a:solidFill>
                  <a:srgbClr val="FF0000"/>
                </a:solidFill>
                <a:latin typeface="微软雅黑" pitchFamily="34" charset="-122"/>
                <a:ea typeface="微软雅黑" pitchFamily="34" charset="-122"/>
              </a:rPr>
              <a:t>访存</a:t>
            </a:r>
            <a:r>
              <a:rPr lang="zh-CN" altLang="en-US" sz="2100" b="1">
                <a:solidFill>
                  <a:srgbClr val="0000CC"/>
                </a:solidFill>
                <a:latin typeface="微软雅黑" pitchFamily="34" charset="-122"/>
                <a:ea typeface="微软雅黑" pitchFamily="34" charset="-122"/>
              </a:rPr>
              <a:t>（取指令、取操作数、存结果）</a:t>
            </a:r>
          </a:p>
          <a:p>
            <a:pPr>
              <a:spcBef>
                <a:spcPct val="20000"/>
              </a:spcBef>
            </a:pPr>
            <a:r>
              <a:rPr lang="zh-CN" altLang="en-US" sz="2100" b="1">
                <a:solidFill>
                  <a:srgbClr val="0000CC"/>
                </a:solidFill>
                <a:latin typeface="微软雅黑" pitchFamily="34" charset="-122"/>
                <a:ea typeface="微软雅黑" pitchFamily="34" charset="-122"/>
              </a:rPr>
              <a:t>在保护模式下，每次访存都要进行</a:t>
            </a:r>
            <a:r>
              <a:rPr lang="zh-CN" altLang="en-US" sz="2100" b="1">
                <a:solidFill>
                  <a:srgbClr val="FF0000"/>
                </a:solidFill>
                <a:latin typeface="微软雅黑" pitchFamily="34" charset="-122"/>
                <a:ea typeface="微软雅黑" pitchFamily="34" charset="-122"/>
              </a:rPr>
              <a:t>逻辑地址向物理地址转换</a:t>
            </a:r>
          </a:p>
          <a:p>
            <a:pPr>
              <a:spcBef>
                <a:spcPct val="20000"/>
              </a:spcBef>
            </a:pPr>
            <a:r>
              <a:rPr lang="zh-CN" altLang="en-US" sz="2100" b="1">
                <a:solidFill>
                  <a:srgbClr val="0000CC"/>
                </a:solidFill>
                <a:latin typeface="微软雅黑" pitchFamily="34" charset="-122"/>
                <a:ea typeface="微软雅黑" pitchFamily="34" charset="-122"/>
              </a:rPr>
              <a:t>在地址转换过程中会发现是否发生了“页故障”！</a:t>
            </a:r>
          </a:p>
        </p:txBody>
      </p:sp>
      <p:sp>
        <p:nvSpPr>
          <p:cNvPr id="763918" name="Text Box 14"/>
          <p:cNvSpPr txBox="1">
            <a:spLocks noChangeArrowheads="1"/>
          </p:cNvSpPr>
          <p:nvPr/>
        </p:nvSpPr>
        <p:spPr bwMode="auto">
          <a:xfrm>
            <a:off x="211138" y="2432050"/>
            <a:ext cx="7256462" cy="457200"/>
          </a:xfrm>
          <a:prstGeom prst="rect">
            <a:avLst/>
          </a:prstGeom>
          <a:noFill/>
          <a:ln w="9525">
            <a:noFill/>
            <a:miter lim="800000"/>
            <a:headEnd/>
            <a:tailEnd/>
          </a:ln>
          <a:effectLst/>
        </p:spPr>
        <p:txBody>
          <a:bodyPr>
            <a:spAutoFit/>
          </a:bodyPr>
          <a:lstStyle/>
          <a:p>
            <a:pPr>
              <a:spcBef>
                <a:spcPct val="50000"/>
              </a:spcBef>
            </a:pPr>
            <a:r>
              <a:rPr lang="zh-CN" altLang="en-US" sz="2400" b="1">
                <a:latin typeface="微软雅黑"/>
                <a:ea typeface="微软雅黑" pitchFamily="34" charset="-122"/>
              </a:rPr>
              <a:t>“</a:t>
            </a:r>
            <a:r>
              <a:rPr lang="zh-CN" altLang="en-US" sz="2400" b="1">
                <a:ea typeface="微软雅黑" pitchFamily="34" charset="-122"/>
              </a:rPr>
              <a:t>页故障</a:t>
            </a:r>
            <a:r>
              <a:rPr lang="zh-CN" altLang="en-US" sz="2400" b="1">
                <a:latin typeface="微软雅黑"/>
                <a:ea typeface="微软雅黑" pitchFamily="34" charset="-122"/>
              </a:rPr>
              <a:t>”</a:t>
            </a:r>
            <a:r>
              <a:rPr lang="zh-CN" altLang="en-US" sz="2400" b="1">
                <a:ea typeface="微软雅黑" pitchFamily="34" charset="-122"/>
              </a:rPr>
              <a:t>事件是软件发现的还是硬件发现的？</a:t>
            </a:r>
          </a:p>
        </p:txBody>
      </p:sp>
      <p:sp>
        <p:nvSpPr>
          <p:cNvPr id="763919" name="Text Box 15"/>
          <p:cNvSpPr txBox="1">
            <a:spLocks noChangeArrowheads="1"/>
          </p:cNvSpPr>
          <p:nvPr/>
        </p:nvSpPr>
        <p:spPr bwMode="auto">
          <a:xfrm>
            <a:off x="366713" y="2970213"/>
            <a:ext cx="7750175" cy="860425"/>
          </a:xfrm>
          <a:prstGeom prst="rect">
            <a:avLst/>
          </a:prstGeom>
          <a:noFill/>
          <a:ln w="9525">
            <a:noFill/>
            <a:miter lim="800000"/>
            <a:headEnd/>
            <a:tailEnd/>
          </a:ln>
          <a:effectLst/>
        </p:spPr>
        <p:txBody>
          <a:bodyPr>
            <a:spAutoFit/>
          </a:bodyPr>
          <a:lstStyle/>
          <a:p>
            <a:pPr>
              <a:lnSpc>
                <a:spcPct val="120000"/>
              </a:lnSpc>
              <a:spcBef>
                <a:spcPct val="20000"/>
              </a:spcBef>
            </a:pPr>
            <a:r>
              <a:rPr lang="zh-CN" altLang="en-US" sz="2100" b="1">
                <a:solidFill>
                  <a:schemeClr val="accent2"/>
                </a:solidFill>
                <a:latin typeface="微软雅黑" pitchFamily="34" charset="-122"/>
                <a:ea typeface="微软雅黑" pitchFamily="34" charset="-122"/>
              </a:rPr>
              <a:t>逻辑地址向物理地址的转换由硬件（</a:t>
            </a:r>
            <a:r>
              <a:rPr lang="en-US" altLang="zh-CN" sz="2100" b="1">
                <a:solidFill>
                  <a:schemeClr val="accent2"/>
                </a:solidFill>
                <a:latin typeface="微软雅黑" pitchFamily="34" charset="-122"/>
                <a:ea typeface="微软雅黑" pitchFamily="34" charset="-122"/>
              </a:rPr>
              <a:t>MMU</a:t>
            </a:r>
            <a:r>
              <a:rPr lang="zh-CN" altLang="en-US" sz="2100" b="1">
                <a:solidFill>
                  <a:schemeClr val="accent2"/>
                </a:solidFill>
                <a:latin typeface="微软雅黑" pitchFamily="34" charset="-122"/>
                <a:ea typeface="微软雅黑" pitchFamily="34" charset="-122"/>
              </a:rPr>
              <a:t>）实现，故“页故障”事件由硬件发现。</a:t>
            </a:r>
            <a:r>
              <a:rPr lang="zh-CN" altLang="en-US" sz="2100" b="1">
                <a:solidFill>
                  <a:srgbClr val="FF0000"/>
                </a:solidFill>
                <a:latin typeface="微软雅黑" pitchFamily="34" charset="-122"/>
                <a:ea typeface="微软雅黑" pitchFamily="34" charset="-122"/>
              </a:rPr>
              <a:t>所有异常和中断事件都由硬件检测发现！</a:t>
            </a:r>
          </a:p>
        </p:txBody>
      </p:sp>
    </p:spTree>
    <p:extLst>
      <p:ext uri="{BB962C8B-B14F-4D97-AF65-F5344CB8AC3E}">
        <p14:creationId xmlns:p14="http://schemas.microsoft.com/office/powerpoint/2010/main" val="325650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17"/>
                                        </p:tgtEl>
                                        <p:attrNameLst>
                                          <p:attrName>style.visibility</p:attrName>
                                        </p:attrNameLst>
                                      </p:cBhvr>
                                      <p:to>
                                        <p:strVal val="visible"/>
                                      </p:to>
                                    </p:set>
                                    <p:animEffect transition="in" filter="blinds(horizontal)">
                                      <p:cBhvr>
                                        <p:cTn id="7" dur="500"/>
                                        <p:tgtEl>
                                          <p:spTgt spid="7639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3919"/>
                                        </p:tgtEl>
                                        <p:attrNameLst>
                                          <p:attrName>style.visibility</p:attrName>
                                        </p:attrNameLst>
                                      </p:cBhvr>
                                      <p:to>
                                        <p:strVal val="visible"/>
                                      </p:to>
                                    </p:set>
                                    <p:animEffect transition="in" filter="blinds(horizontal)">
                                      <p:cBhvr>
                                        <p:cTn id="12" dur="500"/>
                                        <p:tgtEl>
                                          <p:spTgt spid="7639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3907">
                                            <p:txEl>
                                              <p:pRg st="1" end="1"/>
                                            </p:txEl>
                                          </p:spTgt>
                                        </p:tgtEl>
                                        <p:attrNameLst>
                                          <p:attrName>style.visibility</p:attrName>
                                        </p:attrNameLst>
                                      </p:cBhvr>
                                      <p:to>
                                        <p:strVal val="visible"/>
                                      </p:to>
                                    </p:set>
                                    <p:animEffect transition="in" filter="blinds(horizontal)">
                                      <p:cBhvr>
                                        <p:cTn id="17" dur="500"/>
                                        <p:tgtEl>
                                          <p:spTgt spid="7639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10"/>
                                        </p:tgtEl>
                                        <p:attrNameLst>
                                          <p:attrName>style.visibility</p:attrName>
                                        </p:attrNameLst>
                                      </p:cBhvr>
                                      <p:to>
                                        <p:strVal val="visible"/>
                                      </p:to>
                                    </p:set>
                                    <p:animEffect transition="in" filter="blinds(horizontal)">
                                      <p:cBhvr>
                                        <p:cTn id="22" dur="500"/>
                                        <p:tgtEl>
                                          <p:spTgt spid="7639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3907">
                                            <p:txEl>
                                              <p:pRg st="2" end="2"/>
                                            </p:txEl>
                                          </p:spTgt>
                                        </p:tgtEl>
                                        <p:attrNameLst>
                                          <p:attrName>style.visibility</p:attrName>
                                        </p:attrNameLst>
                                      </p:cBhvr>
                                      <p:to>
                                        <p:strVal val="visible"/>
                                      </p:to>
                                    </p:set>
                                    <p:animEffect transition="in" filter="blinds(horizontal)">
                                      <p:cBhvr>
                                        <p:cTn id="27" dur="500"/>
                                        <p:tgtEl>
                                          <p:spTgt spid="76390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3907">
                                            <p:txEl>
                                              <p:pRg st="3" end="3"/>
                                            </p:txEl>
                                          </p:spTgt>
                                        </p:tgtEl>
                                        <p:attrNameLst>
                                          <p:attrName>style.visibility</p:attrName>
                                        </p:attrNameLst>
                                      </p:cBhvr>
                                      <p:to>
                                        <p:strVal val="visible"/>
                                      </p:to>
                                    </p:set>
                                    <p:animEffect transition="in" filter="blinds(horizontal)">
                                      <p:cBhvr>
                                        <p:cTn id="32" dur="500"/>
                                        <p:tgtEl>
                                          <p:spTgt spid="76390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3907">
                                            <p:txEl>
                                              <p:pRg st="4" end="4"/>
                                            </p:txEl>
                                          </p:spTgt>
                                        </p:tgtEl>
                                        <p:attrNameLst>
                                          <p:attrName>style.visibility</p:attrName>
                                        </p:attrNameLst>
                                      </p:cBhvr>
                                      <p:to>
                                        <p:strVal val="visible"/>
                                      </p:to>
                                    </p:set>
                                    <p:animEffect transition="in" filter="blinds(horizontal)">
                                      <p:cBhvr>
                                        <p:cTn id="37" dur="500"/>
                                        <p:tgtEl>
                                          <p:spTgt spid="76390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3907">
                                            <p:txEl>
                                              <p:pRg st="5" end="5"/>
                                            </p:txEl>
                                          </p:spTgt>
                                        </p:tgtEl>
                                        <p:attrNameLst>
                                          <p:attrName>style.visibility</p:attrName>
                                        </p:attrNameLst>
                                      </p:cBhvr>
                                      <p:to>
                                        <p:strVal val="visible"/>
                                      </p:to>
                                    </p:set>
                                    <p:animEffect transition="in" filter="blinds(horizontal)">
                                      <p:cBhvr>
                                        <p:cTn id="42" dur="500"/>
                                        <p:tgtEl>
                                          <p:spTgt spid="76390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3914"/>
                                        </p:tgtEl>
                                        <p:attrNameLst>
                                          <p:attrName>style.visibility</p:attrName>
                                        </p:attrNameLst>
                                      </p:cBhvr>
                                      <p:to>
                                        <p:strVal val="visible"/>
                                      </p:to>
                                    </p:set>
                                    <p:animEffect transition="in" filter="blinds(horizontal)">
                                      <p:cBhvr>
                                        <p:cTn id="47" dur="500"/>
                                        <p:tgtEl>
                                          <p:spTgt spid="763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17" grpId="0"/>
      <p:bldP spid="7639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4931" name="Rectangle 3"/>
          <p:cNvSpPr>
            <a:spLocks noGrp="1" noChangeArrowheads="1"/>
          </p:cNvSpPr>
          <p:nvPr>
            <p:ph type="body" idx="1"/>
          </p:nvPr>
        </p:nvSpPr>
        <p:spPr>
          <a:xfrm>
            <a:off x="228600" y="792163"/>
            <a:ext cx="8621713" cy="5754687"/>
          </a:xfrm>
        </p:spPr>
        <p:txBody>
          <a:bodyPr/>
          <a:lstStyle/>
          <a:p>
            <a:pPr>
              <a:lnSpc>
                <a:spcPct val="95000"/>
              </a:lnSpc>
              <a:buFontTx/>
              <a:buNone/>
            </a:pPr>
            <a:r>
              <a:rPr lang="zh-CN" altLang="en-US" sz="1900" dirty="0" smtClean="0">
                <a:latin typeface="微软雅黑" pitchFamily="34" charset="-122"/>
                <a:ea typeface="微软雅黑" pitchFamily="34" charset="-122"/>
              </a:rPr>
              <a:t>假设在</a:t>
            </a:r>
            <a:r>
              <a:rPr lang="en-US" altLang="zh-CN" sz="1900" dirty="0" smtClean="0">
                <a:latin typeface="微软雅黑" pitchFamily="34" charset="-122"/>
                <a:ea typeface="微软雅黑" pitchFamily="34" charset="-122"/>
              </a:rPr>
              <a:t>IA-32/</a:t>
            </a:r>
            <a:r>
              <a:rPr lang="en-US" altLang="zh-CN" sz="1900" dirty="0" err="1" smtClean="0">
                <a:latin typeface="微软雅黑" pitchFamily="34" charset="-122"/>
                <a:ea typeface="微软雅黑" pitchFamily="34" charset="-122"/>
              </a:rPr>
              <a:t>linux</a:t>
            </a:r>
            <a:r>
              <a:rPr lang="zh-CN" altLang="en-US" sz="1900" dirty="0" smtClean="0">
                <a:latin typeface="微软雅黑" pitchFamily="34" charset="-122"/>
                <a:ea typeface="微软雅黑" pitchFamily="34" charset="-122"/>
              </a:rPr>
              <a:t>系统中一个</a:t>
            </a:r>
            <a:r>
              <a:rPr lang="en-US" altLang="zh-CN" sz="1900" dirty="0" smtClean="0">
                <a:latin typeface="微软雅黑" pitchFamily="34" charset="-122"/>
                <a:ea typeface="微软雅黑" pitchFamily="34" charset="-122"/>
              </a:rPr>
              <a:t>C</a:t>
            </a:r>
            <a:r>
              <a:rPr lang="zh-CN" altLang="en-US" sz="1900" dirty="0" smtClean="0">
                <a:latin typeface="微软雅黑" pitchFamily="34" charset="-122"/>
                <a:ea typeface="微软雅黑" pitchFamily="34" charset="-122"/>
              </a:rPr>
              <a:t>语言源程序 </a:t>
            </a:r>
            <a:r>
              <a:rPr lang="en-US" altLang="zh-CN" sz="1900" dirty="0" smtClean="0">
                <a:latin typeface="微软雅黑" pitchFamily="34" charset="-122"/>
                <a:ea typeface="微软雅黑" pitchFamily="34" charset="-122"/>
              </a:rPr>
              <a:t>P </a:t>
            </a:r>
            <a:r>
              <a:rPr lang="zh-CN" altLang="en-US" sz="1900" dirty="0" smtClean="0">
                <a:latin typeface="微软雅黑" pitchFamily="34" charset="-122"/>
                <a:ea typeface="微软雅黑" pitchFamily="34" charset="-122"/>
              </a:rPr>
              <a:t>如下： </a:t>
            </a:r>
            <a:endParaRPr lang="en-US" altLang="zh-CN" sz="1900" dirty="0" smtClean="0">
              <a:latin typeface="微软雅黑" pitchFamily="34" charset="-122"/>
              <a:ea typeface="微软雅黑" pitchFamily="34" charset="-122"/>
            </a:endParaRPr>
          </a:p>
          <a:p>
            <a:pPr>
              <a:lnSpc>
                <a:spcPct val="95000"/>
              </a:lnSpc>
              <a:buFontTx/>
              <a:buNone/>
            </a:pPr>
            <a:r>
              <a:rPr lang="en-US" altLang="zh-CN" sz="1900" dirty="0" smtClean="0">
                <a:latin typeface="微软雅黑" pitchFamily="34" charset="-122"/>
                <a:ea typeface="微软雅黑" pitchFamily="34" charset="-122"/>
              </a:rPr>
              <a:t>1	</a:t>
            </a:r>
            <a:r>
              <a:rPr lang="en-US" altLang="zh-CN" sz="1900" dirty="0" err="1" smtClean="0">
                <a:latin typeface="微软雅黑" pitchFamily="34" charset="-122"/>
                <a:ea typeface="微软雅黑" pitchFamily="34" charset="-122"/>
              </a:rPr>
              <a:t>int</a:t>
            </a:r>
            <a:r>
              <a:rPr lang="en-US" altLang="zh-CN" sz="1900" dirty="0" smtClean="0">
                <a:latin typeface="微软雅黑" pitchFamily="34" charset="-122"/>
                <a:ea typeface="微软雅黑" pitchFamily="34" charset="-122"/>
              </a:rPr>
              <a:t> a[1000];</a:t>
            </a:r>
          </a:p>
          <a:p>
            <a:pPr>
              <a:lnSpc>
                <a:spcPct val="95000"/>
              </a:lnSpc>
              <a:buFontTx/>
              <a:buNone/>
            </a:pPr>
            <a:r>
              <a:rPr lang="en-US" altLang="zh-CN" sz="1900" dirty="0" smtClean="0">
                <a:latin typeface="微软雅黑" pitchFamily="34" charset="-122"/>
                <a:ea typeface="微软雅黑" pitchFamily="34" charset="-122"/>
              </a:rPr>
              <a:t>2	</a:t>
            </a:r>
            <a:r>
              <a:rPr lang="en-US" altLang="zh-CN" sz="1900" dirty="0" err="1" smtClean="0">
                <a:latin typeface="微软雅黑" pitchFamily="34" charset="-122"/>
                <a:ea typeface="微软雅黑" pitchFamily="34" charset="-122"/>
              </a:rPr>
              <a:t>int</a:t>
            </a:r>
            <a:r>
              <a:rPr lang="en-US" altLang="zh-CN" sz="1900" dirty="0" smtClean="0">
                <a:latin typeface="微软雅黑" pitchFamily="34" charset="-122"/>
                <a:ea typeface="微软雅黑" pitchFamily="34" charset="-122"/>
              </a:rPr>
              <a:t> x</a:t>
            </a:r>
            <a:r>
              <a:rPr lang="zh-CN" altLang="en-US" sz="1900" dirty="0" smtClean="0">
                <a:latin typeface="微软雅黑" pitchFamily="34" charset="-122"/>
                <a:ea typeface="微软雅黑" pitchFamily="34" charset="-122"/>
              </a:rPr>
              <a:t>；</a:t>
            </a:r>
          </a:p>
          <a:p>
            <a:pPr>
              <a:lnSpc>
                <a:spcPct val="95000"/>
              </a:lnSpc>
              <a:buFontTx/>
              <a:buNone/>
            </a:pPr>
            <a:r>
              <a:rPr lang="en-US" altLang="zh-CN" sz="1900" dirty="0" smtClean="0">
                <a:latin typeface="微软雅黑" pitchFamily="34" charset="-122"/>
                <a:ea typeface="微软雅黑" pitchFamily="34" charset="-122"/>
              </a:rPr>
              <a:t>3	main( )</a:t>
            </a:r>
          </a:p>
          <a:p>
            <a:pPr>
              <a:lnSpc>
                <a:spcPct val="95000"/>
              </a:lnSpc>
              <a:buFontTx/>
              <a:buNone/>
            </a:pPr>
            <a:r>
              <a:rPr lang="en-US" altLang="zh-CN" sz="1900" dirty="0" smtClean="0">
                <a:latin typeface="微软雅黑" pitchFamily="34" charset="-122"/>
                <a:ea typeface="微软雅黑" pitchFamily="34" charset="-122"/>
              </a:rPr>
              <a:t>4	{   </a:t>
            </a:r>
          </a:p>
          <a:p>
            <a:pPr>
              <a:lnSpc>
                <a:spcPct val="95000"/>
              </a:lnSpc>
              <a:buFontTx/>
              <a:buNone/>
            </a:pPr>
            <a:r>
              <a:rPr lang="en-US" altLang="zh-CN" sz="1900" dirty="0" smtClean="0">
                <a:latin typeface="微软雅黑" pitchFamily="34" charset="-122"/>
                <a:ea typeface="微软雅黑" pitchFamily="34" charset="-122"/>
              </a:rPr>
              <a:t>5	   a[10]=1;</a:t>
            </a:r>
          </a:p>
          <a:p>
            <a:pPr>
              <a:lnSpc>
                <a:spcPct val="95000"/>
              </a:lnSpc>
              <a:buFontTx/>
              <a:buNone/>
            </a:pPr>
            <a:r>
              <a:rPr lang="en-US" altLang="zh-CN" sz="1900" dirty="0" smtClean="0">
                <a:latin typeface="微软雅黑" pitchFamily="34" charset="-122"/>
                <a:ea typeface="微软雅黑" pitchFamily="34" charset="-122"/>
              </a:rPr>
              <a:t>6	   a[1000]=3; </a:t>
            </a:r>
          </a:p>
          <a:p>
            <a:pPr>
              <a:lnSpc>
                <a:spcPct val="95000"/>
              </a:lnSpc>
              <a:buFontTx/>
              <a:buNone/>
            </a:pPr>
            <a:r>
              <a:rPr lang="en-US" altLang="zh-CN" sz="1900" dirty="0" smtClean="0">
                <a:latin typeface="微软雅黑" pitchFamily="34" charset="-122"/>
                <a:ea typeface="微软雅黑" pitchFamily="34" charset="-122"/>
              </a:rPr>
              <a:t>7	   a[10000]=4;</a:t>
            </a:r>
          </a:p>
          <a:p>
            <a:pPr>
              <a:lnSpc>
                <a:spcPct val="95000"/>
              </a:lnSpc>
              <a:buFontTx/>
              <a:buNone/>
            </a:pPr>
            <a:r>
              <a:rPr lang="en-US" altLang="zh-CN" sz="1900" dirty="0" smtClean="0">
                <a:latin typeface="微软雅黑" pitchFamily="34" charset="-122"/>
                <a:ea typeface="微软雅黑" pitchFamily="34" charset="-122"/>
              </a:rPr>
              <a:t>8	}</a:t>
            </a:r>
          </a:p>
          <a:p>
            <a:pPr>
              <a:lnSpc>
                <a:spcPct val="95000"/>
              </a:lnSpc>
              <a:buFontTx/>
              <a:buNone/>
            </a:pPr>
            <a:r>
              <a:rPr lang="zh-CN" altLang="en-US" sz="1900" dirty="0" smtClean="0">
                <a:latin typeface="微软雅黑" pitchFamily="34" charset="-122"/>
                <a:ea typeface="微软雅黑" pitchFamily="34" charset="-122"/>
              </a:rPr>
              <a:t>假设编译、汇编和链接后，第</a:t>
            </a:r>
            <a:r>
              <a:rPr lang="en-US" altLang="zh-CN" sz="1900" dirty="0" smtClean="0">
                <a:latin typeface="微软雅黑" pitchFamily="34" charset="-122"/>
                <a:ea typeface="微软雅黑" pitchFamily="34" charset="-122"/>
              </a:rPr>
              <a:t>5</a:t>
            </a: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6</a:t>
            </a:r>
            <a:r>
              <a:rPr lang="zh-CN" altLang="en-US" sz="1900" dirty="0" smtClean="0">
                <a:latin typeface="微软雅黑" pitchFamily="34" charset="-122"/>
                <a:ea typeface="微软雅黑" pitchFamily="34" charset="-122"/>
              </a:rPr>
              <a:t>和</a:t>
            </a:r>
            <a:r>
              <a:rPr lang="en-US" altLang="zh-CN" sz="1900" dirty="0" smtClean="0">
                <a:latin typeface="微软雅黑" pitchFamily="34" charset="-122"/>
                <a:ea typeface="微软雅黑" pitchFamily="34" charset="-122"/>
              </a:rPr>
              <a:t>7</a:t>
            </a:r>
            <a:r>
              <a:rPr lang="zh-CN" altLang="en-US" sz="1900" dirty="0" smtClean="0">
                <a:latin typeface="微软雅黑" pitchFamily="34" charset="-122"/>
                <a:ea typeface="微软雅黑" pitchFamily="34" charset="-122"/>
              </a:rPr>
              <a:t>行源代码对应的指令序列如下：</a:t>
            </a:r>
          </a:p>
          <a:p>
            <a:pPr>
              <a:lnSpc>
                <a:spcPct val="95000"/>
              </a:lnSpc>
              <a:buFontTx/>
              <a:buNone/>
            </a:pPr>
            <a:r>
              <a:rPr lang="en-US" altLang="zh-CN" sz="1900" dirty="0" smtClean="0">
                <a:latin typeface="微软雅黑" pitchFamily="34" charset="-122"/>
                <a:ea typeface="微软雅黑" pitchFamily="34" charset="-122"/>
              </a:rPr>
              <a:t>5   8048300: c7 05 28 90 04 08 01 00 00 00  </a:t>
            </a:r>
            <a:r>
              <a:rPr lang="en-US" altLang="zh-CN" sz="1900" dirty="0" err="1" smtClean="0">
                <a:solidFill>
                  <a:schemeClr val="accent2"/>
                </a:solidFill>
                <a:latin typeface="微软雅黑" pitchFamily="34" charset="-122"/>
                <a:ea typeface="微软雅黑" pitchFamily="34" charset="-122"/>
              </a:rPr>
              <a:t>movl</a:t>
            </a:r>
            <a:r>
              <a:rPr lang="en-US" altLang="zh-CN" sz="1900" dirty="0" smtClean="0">
                <a:solidFill>
                  <a:schemeClr val="accent2"/>
                </a:solidFill>
                <a:latin typeface="微软雅黑" pitchFamily="34" charset="-122"/>
                <a:ea typeface="微软雅黑" pitchFamily="34" charset="-122"/>
              </a:rPr>
              <a:t>   $0x1, 0x8049028</a:t>
            </a:r>
          </a:p>
          <a:p>
            <a:pPr>
              <a:lnSpc>
                <a:spcPct val="95000"/>
              </a:lnSpc>
              <a:buFontTx/>
              <a:buNone/>
            </a:pPr>
            <a:r>
              <a:rPr lang="en-US" altLang="zh-CN" sz="1900" dirty="0" smtClean="0">
                <a:latin typeface="微软雅黑" pitchFamily="34" charset="-122"/>
                <a:ea typeface="微软雅黑" pitchFamily="34" charset="-122"/>
              </a:rPr>
              <a:t>6   8048309: c7 05 a0 9f 04 08 03 00 00 00   </a:t>
            </a:r>
            <a:r>
              <a:rPr lang="en-US" altLang="zh-CN" sz="1900" dirty="0" err="1" smtClean="0">
                <a:solidFill>
                  <a:schemeClr val="accent2"/>
                </a:solidFill>
                <a:latin typeface="微软雅黑" pitchFamily="34" charset="-122"/>
                <a:ea typeface="微软雅黑" pitchFamily="34" charset="-122"/>
              </a:rPr>
              <a:t>movl</a:t>
            </a:r>
            <a:r>
              <a:rPr lang="en-US" altLang="zh-CN" sz="1900" dirty="0" smtClean="0">
                <a:solidFill>
                  <a:schemeClr val="accent2"/>
                </a:solidFill>
                <a:latin typeface="微软雅黑" pitchFamily="34" charset="-122"/>
                <a:ea typeface="微软雅黑" pitchFamily="34" charset="-122"/>
              </a:rPr>
              <a:t>   $0x3, 0x8049fa0</a:t>
            </a:r>
          </a:p>
          <a:p>
            <a:pPr>
              <a:lnSpc>
                <a:spcPct val="95000"/>
              </a:lnSpc>
              <a:buFontTx/>
              <a:buNone/>
            </a:pPr>
            <a:r>
              <a:rPr lang="en-US" altLang="zh-CN" sz="1900" dirty="0" smtClean="0">
                <a:latin typeface="微软雅黑" pitchFamily="34" charset="-122"/>
                <a:ea typeface="微软雅黑" pitchFamily="34" charset="-122"/>
              </a:rPr>
              <a:t>7   8048313: c7 05 40 2c 05 08 04 00 00 00   </a:t>
            </a:r>
            <a:r>
              <a:rPr lang="en-US" altLang="zh-CN" sz="1900" dirty="0" err="1" smtClean="0">
                <a:solidFill>
                  <a:schemeClr val="accent2"/>
                </a:solidFill>
                <a:latin typeface="微软雅黑" pitchFamily="34" charset="-122"/>
                <a:ea typeface="微软雅黑" pitchFamily="34" charset="-122"/>
              </a:rPr>
              <a:t>movl</a:t>
            </a:r>
            <a:r>
              <a:rPr lang="en-US" altLang="zh-CN" sz="1900" dirty="0" smtClean="0">
                <a:solidFill>
                  <a:schemeClr val="accent2"/>
                </a:solidFill>
                <a:latin typeface="微软雅黑" pitchFamily="34" charset="-122"/>
                <a:ea typeface="微软雅黑" pitchFamily="34" charset="-122"/>
              </a:rPr>
              <a:t>   $0x4, 0x8052c40</a:t>
            </a:r>
          </a:p>
          <a:p>
            <a:pPr>
              <a:lnSpc>
                <a:spcPct val="110000"/>
              </a:lnSpc>
              <a:buFontTx/>
              <a:buNone/>
            </a:pPr>
            <a:r>
              <a:rPr lang="zh-CN" altLang="en-US" sz="1900" dirty="0" smtClean="0">
                <a:latin typeface="微软雅黑" pitchFamily="34" charset="-122"/>
                <a:ea typeface="微软雅黑" pitchFamily="34" charset="-122"/>
              </a:rPr>
              <a:t>已知页大小为</a:t>
            </a:r>
            <a:r>
              <a:rPr lang="en-US" altLang="zh-CN" sz="1900" dirty="0" smtClean="0">
                <a:latin typeface="微软雅黑" pitchFamily="34" charset="-122"/>
                <a:ea typeface="微软雅黑" pitchFamily="34" charset="-122"/>
              </a:rPr>
              <a:t>4KB</a:t>
            </a:r>
            <a:r>
              <a:rPr lang="zh-CN" altLang="en-US" sz="1900" dirty="0" smtClean="0">
                <a:latin typeface="微软雅黑" pitchFamily="34" charset="-122"/>
                <a:ea typeface="微软雅黑" pitchFamily="34" charset="-122"/>
              </a:rPr>
              <a:t>，若在运行</a:t>
            </a:r>
            <a:r>
              <a:rPr lang="en-US" altLang="zh-CN" sz="1900" dirty="0" smtClean="0">
                <a:latin typeface="微软雅黑" pitchFamily="34" charset="-122"/>
                <a:ea typeface="微软雅黑" pitchFamily="34" charset="-122"/>
              </a:rPr>
              <a:t>P</a:t>
            </a:r>
            <a:r>
              <a:rPr lang="zh-CN" altLang="en-US" sz="1900" dirty="0" smtClean="0">
                <a:latin typeface="微软雅黑" pitchFamily="34" charset="-122"/>
                <a:ea typeface="微软雅黑" pitchFamily="34" charset="-122"/>
              </a:rPr>
              <a:t>对应的进程时，系统中无其他进程在运行，则：</a:t>
            </a:r>
          </a:p>
          <a:p>
            <a:pPr>
              <a:lnSpc>
                <a:spcPct val="110000"/>
              </a:lnSpc>
              <a:buFontTx/>
              <a:buNone/>
            </a:pPr>
            <a:r>
              <a:rPr lang="en-US" altLang="zh-CN" sz="1900" dirty="0" smtClean="0">
                <a:latin typeface="微软雅黑" pitchFamily="34" charset="-122"/>
                <a:ea typeface="微软雅黑" pitchFamily="34" charset="-122"/>
              </a:rPr>
              <a:t>(1) </a:t>
            </a:r>
            <a:r>
              <a:rPr lang="zh-CN" altLang="en-US" sz="1900" dirty="0" smtClean="0">
                <a:latin typeface="微软雅黑" pitchFamily="34" charset="-122"/>
                <a:ea typeface="微软雅黑" pitchFamily="34" charset="-122"/>
              </a:rPr>
              <a:t>对于上述三条指令的执行，在取指令时是否可能发生页故障？</a:t>
            </a:r>
          </a:p>
          <a:p>
            <a:pPr>
              <a:lnSpc>
                <a:spcPct val="110000"/>
              </a:lnSpc>
              <a:buFontTx/>
              <a:buNone/>
            </a:pPr>
            <a:r>
              <a:rPr lang="en-US" altLang="zh-CN" sz="1900" dirty="0" smtClean="0">
                <a:latin typeface="微软雅黑" pitchFamily="34" charset="-122"/>
                <a:ea typeface="微软雅黑" pitchFamily="34" charset="-122"/>
              </a:rPr>
              <a:t>(2) </a:t>
            </a:r>
            <a:r>
              <a:rPr lang="zh-CN" altLang="en-US" sz="1900" dirty="0" smtClean="0">
                <a:latin typeface="微软雅黑" pitchFamily="34" charset="-122"/>
                <a:ea typeface="微软雅黑" pitchFamily="34" charset="-122"/>
              </a:rPr>
              <a:t>在数据访问时分别会发生什么问题？</a:t>
            </a:r>
          </a:p>
          <a:p>
            <a:pPr>
              <a:lnSpc>
                <a:spcPct val="110000"/>
              </a:lnSpc>
              <a:buFontTx/>
              <a:buNone/>
            </a:pPr>
            <a:r>
              <a:rPr lang="en-US" altLang="zh-CN" sz="1900" dirty="0" smtClean="0">
                <a:latin typeface="微软雅黑" pitchFamily="34" charset="-122"/>
                <a:ea typeface="微软雅黑" pitchFamily="34" charset="-122"/>
              </a:rPr>
              <a:t>(3) </a:t>
            </a:r>
            <a:r>
              <a:rPr lang="zh-CN" altLang="en-US" sz="1900" dirty="0" smtClean="0">
                <a:latin typeface="微软雅黑" pitchFamily="34" charset="-122"/>
                <a:ea typeface="微软雅黑" pitchFamily="34" charset="-122"/>
              </a:rPr>
              <a:t>哪些问题是可恢复的？哪些问题是不可恢复的？</a:t>
            </a:r>
          </a:p>
        </p:txBody>
      </p:sp>
      <p:sp>
        <p:nvSpPr>
          <p:cNvPr id="764932" name="Text Box 4"/>
          <p:cNvSpPr txBox="1">
            <a:spLocks noChangeArrowheads="1"/>
          </p:cNvSpPr>
          <p:nvPr/>
        </p:nvSpPr>
        <p:spPr bwMode="auto">
          <a:xfrm>
            <a:off x="2646363" y="1668463"/>
            <a:ext cx="6226175" cy="13112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正常的控制流为</a:t>
            </a:r>
          </a:p>
          <a:p>
            <a:pPr>
              <a:spcBef>
                <a:spcPct val="50000"/>
              </a:spcBef>
            </a:pPr>
            <a:r>
              <a:rPr lang="en-US" altLang="zh-CN" sz="2000" b="1">
                <a:solidFill>
                  <a:srgbClr val="FF0000"/>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0x8048300</a:t>
            </a:r>
            <a:r>
              <a:rPr lang="zh-CN" altLang="en-US" sz="2000" b="1">
                <a:solidFill>
                  <a:srgbClr val="FF00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0x8048309</a:t>
            </a:r>
            <a:r>
              <a:rPr lang="zh-CN" altLang="en-US" sz="2000" b="1">
                <a:solidFill>
                  <a:srgbClr val="FF00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0x8048313</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a:t>
            </a:r>
          </a:p>
          <a:p>
            <a:pPr>
              <a:spcBef>
                <a:spcPct val="50000"/>
              </a:spcBef>
            </a:pPr>
            <a:r>
              <a:rPr lang="zh-CN" altLang="en-US" sz="2000" b="1">
                <a:solidFill>
                  <a:srgbClr val="FF0000"/>
                </a:solidFill>
                <a:latin typeface="微软雅黑" pitchFamily="34" charset="-122"/>
                <a:ea typeface="微软雅黑" pitchFamily="34" charset="-122"/>
              </a:rPr>
              <a:t>可能的异常控制流是什么？</a:t>
            </a:r>
          </a:p>
        </p:txBody>
      </p:sp>
    </p:spTree>
    <p:extLst>
      <p:ext uri="{BB962C8B-B14F-4D97-AF65-F5344CB8AC3E}">
        <p14:creationId xmlns:p14="http://schemas.microsoft.com/office/powerpoint/2010/main" val="407845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4932"/>
                                        </p:tgtEl>
                                        <p:attrNameLst>
                                          <p:attrName>style.visibility</p:attrName>
                                        </p:attrNameLst>
                                      </p:cBhvr>
                                      <p:to>
                                        <p:strVal val="visible"/>
                                      </p:to>
                                    </p:set>
                                    <p:animEffect transition="in" filter="blinds(horizontal)">
                                      <p:cBhvr>
                                        <p:cTn id="7" dur="500"/>
                                        <p:tgtEl>
                                          <p:spTgt spid="76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5956" name="Rectangle 4"/>
          <p:cNvSpPr>
            <a:spLocks noChangeArrowheads="1"/>
          </p:cNvSpPr>
          <p:nvPr/>
        </p:nvSpPr>
        <p:spPr bwMode="auto">
          <a:xfrm>
            <a:off x="2555875" y="1222375"/>
            <a:ext cx="6530975" cy="2224088"/>
          </a:xfrm>
          <a:prstGeom prst="rect">
            <a:avLst/>
          </a:prstGeom>
          <a:noFill/>
          <a:ln w="9525">
            <a:noFill/>
            <a:miter lim="800000"/>
            <a:headEnd/>
            <a:tailEnd/>
          </a:ln>
          <a:effectLst/>
        </p:spPr>
        <p:txBody>
          <a:bodyPr>
            <a:spAutoFit/>
          </a:bodyPr>
          <a:lstStyle/>
          <a:p>
            <a:pPr>
              <a:lnSpc>
                <a:spcPct val="120000"/>
              </a:lnSpc>
            </a:pPr>
            <a:r>
              <a:rPr lang="zh-CN" altLang="en-US" sz="2200" b="1">
                <a:solidFill>
                  <a:srgbClr val="0066CC"/>
                </a:solidFill>
                <a:latin typeface="微软雅黑" pitchFamily="34" charset="-122"/>
                <a:ea typeface="微软雅黑" pitchFamily="34" charset="-122"/>
              </a:rPr>
              <a:t>三条指令在读指令时都不会发生缺页，</a:t>
            </a:r>
            <a:r>
              <a:rPr lang="en-US" altLang="zh-CN" sz="2200" b="1">
                <a:solidFill>
                  <a:srgbClr val="0066CC"/>
                </a:solidFill>
                <a:latin typeface="微软雅黑" pitchFamily="34" charset="-122"/>
                <a:ea typeface="微软雅黑" pitchFamily="34" charset="-122"/>
              </a:rPr>
              <a:t>Why</a:t>
            </a:r>
            <a:r>
              <a:rPr lang="zh-CN" altLang="en-US" sz="2200" b="1">
                <a:solidFill>
                  <a:srgbClr val="0066CC"/>
                </a:solidFill>
                <a:latin typeface="微软雅黑" pitchFamily="34" charset="-122"/>
                <a:ea typeface="微软雅黑" pitchFamily="34" charset="-122"/>
              </a:rPr>
              <a:t>？</a:t>
            </a:r>
          </a:p>
          <a:p>
            <a:pPr>
              <a:lnSpc>
                <a:spcPct val="120000"/>
              </a:lnSpc>
            </a:pPr>
            <a:r>
              <a:rPr lang="zh-CN" altLang="en-US" sz="1900" b="1">
                <a:solidFill>
                  <a:srgbClr val="FF0000"/>
                </a:solidFill>
                <a:latin typeface="微软雅黑" pitchFamily="34" charset="-122"/>
                <a:ea typeface="微软雅黑" pitchFamily="34" charset="-122"/>
              </a:rPr>
              <a:t>它们都位于起始地址为</a:t>
            </a:r>
            <a:r>
              <a:rPr lang="en-US" altLang="zh-CN" sz="1900" b="1">
                <a:solidFill>
                  <a:srgbClr val="FF0000"/>
                </a:solidFill>
                <a:latin typeface="微软雅黑" pitchFamily="34" charset="-122"/>
                <a:ea typeface="微软雅黑" pitchFamily="34" charset="-122"/>
              </a:rPr>
              <a:t>0x08048000</a:t>
            </a:r>
            <a:r>
              <a:rPr lang="zh-CN" altLang="en-US" sz="1900" b="1">
                <a:solidFill>
                  <a:srgbClr val="FF0000"/>
                </a:solidFill>
                <a:latin typeface="微软雅黑" pitchFamily="34" charset="-122"/>
                <a:ea typeface="微软雅黑" pitchFamily="34" charset="-122"/>
              </a:rPr>
              <a:t>（是一个</a:t>
            </a:r>
            <a:r>
              <a:rPr lang="en-US" altLang="zh-CN" sz="1900" b="1">
                <a:solidFill>
                  <a:srgbClr val="FF0000"/>
                </a:solidFill>
                <a:latin typeface="微软雅黑" pitchFamily="34" charset="-122"/>
                <a:ea typeface="微软雅黑" pitchFamily="34" charset="-122"/>
              </a:rPr>
              <a:t>4KB</a:t>
            </a:r>
            <a:r>
              <a:rPr lang="zh-CN" altLang="en-US" sz="1900" b="1">
                <a:solidFill>
                  <a:srgbClr val="FF0000"/>
                </a:solidFill>
                <a:latin typeface="微软雅黑" pitchFamily="34" charset="-122"/>
                <a:ea typeface="微软雅黑" pitchFamily="34" charset="-122"/>
              </a:rPr>
              <a:t>页面的起始位置）的同一个页面，执行这三条指令之前，该页已经调入内存。因为没有其他进程在系统中运行，所以不会因为执行其他进程而使得调入主存的页面被调出到磁盘。因而都不会在取指令时发生页故障。</a:t>
            </a:r>
            <a:r>
              <a:rPr lang="zh-CN" altLang="en-US" sz="1900">
                <a:solidFill>
                  <a:srgbClr val="FF0000"/>
                </a:solidFill>
                <a:latin typeface="微软雅黑" pitchFamily="34" charset="-122"/>
                <a:ea typeface="微软雅黑" pitchFamily="34" charset="-122"/>
              </a:rPr>
              <a:t> </a:t>
            </a:r>
          </a:p>
        </p:txBody>
      </p:sp>
      <p:sp>
        <p:nvSpPr>
          <p:cNvPr id="765957" name="Rectangle 5"/>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dirty="0" smtClean="0">
                <a:latin typeface="微软雅黑" pitchFamily="34" charset="-122"/>
                <a:ea typeface="微软雅黑" pitchFamily="34" charset="-122"/>
              </a:rPr>
              <a:t>假设在</a:t>
            </a:r>
            <a:r>
              <a:rPr lang="en-US" altLang="zh-CN" sz="1900" dirty="0" smtClean="0">
                <a:latin typeface="微软雅黑" pitchFamily="34" charset="-122"/>
                <a:ea typeface="微软雅黑" pitchFamily="34" charset="-122"/>
              </a:rPr>
              <a:t>IA-32/</a:t>
            </a:r>
            <a:r>
              <a:rPr lang="en-US" altLang="zh-CN" sz="1900" dirty="0" err="1" smtClean="0">
                <a:latin typeface="微软雅黑" pitchFamily="34" charset="-122"/>
                <a:ea typeface="微软雅黑" pitchFamily="34" charset="-122"/>
              </a:rPr>
              <a:t>linux</a:t>
            </a:r>
            <a:r>
              <a:rPr lang="zh-CN" altLang="en-US" sz="1900" dirty="0" smtClean="0">
                <a:latin typeface="微软雅黑" pitchFamily="34" charset="-122"/>
                <a:ea typeface="微软雅黑" pitchFamily="34" charset="-122"/>
              </a:rPr>
              <a:t>系统中一个</a:t>
            </a:r>
            <a:r>
              <a:rPr lang="en-US" altLang="zh-CN" sz="1900" dirty="0" smtClean="0">
                <a:latin typeface="微软雅黑" pitchFamily="34" charset="-122"/>
                <a:ea typeface="微软雅黑" pitchFamily="34" charset="-122"/>
              </a:rPr>
              <a:t>C</a:t>
            </a:r>
            <a:r>
              <a:rPr lang="zh-CN" altLang="en-US" sz="1900" dirty="0" smtClean="0">
                <a:latin typeface="微软雅黑" pitchFamily="34" charset="-122"/>
                <a:ea typeface="微软雅黑" pitchFamily="34" charset="-122"/>
              </a:rPr>
              <a:t>语言源程序 </a:t>
            </a:r>
            <a:r>
              <a:rPr lang="en-US" altLang="zh-CN" sz="1900" dirty="0" smtClean="0">
                <a:latin typeface="微软雅黑" pitchFamily="34" charset="-122"/>
                <a:ea typeface="微软雅黑" pitchFamily="34" charset="-122"/>
              </a:rPr>
              <a:t>P </a:t>
            </a:r>
            <a:r>
              <a:rPr lang="zh-CN" altLang="en-US" sz="1900" dirty="0" smtClean="0">
                <a:latin typeface="微软雅黑" pitchFamily="34" charset="-122"/>
                <a:ea typeface="微软雅黑" pitchFamily="34" charset="-122"/>
              </a:rPr>
              <a:t>如下： </a:t>
            </a:r>
            <a:endParaRPr lang="en-US" altLang="zh-CN" sz="1900" dirty="0" smtClean="0">
              <a:latin typeface="微软雅黑" pitchFamily="34" charset="-122"/>
              <a:ea typeface="微软雅黑" pitchFamily="34" charset="-122"/>
            </a:endParaRPr>
          </a:p>
          <a:p>
            <a:pPr>
              <a:lnSpc>
                <a:spcPct val="95000"/>
              </a:lnSpc>
              <a:buFontTx/>
              <a:buNone/>
            </a:pPr>
            <a:r>
              <a:rPr lang="en-US" altLang="zh-CN" sz="1900" dirty="0" smtClean="0">
                <a:latin typeface="微软雅黑" pitchFamily="34" charset="-122"/>
                <a:ea typeface="微软雅黑" pitchFamily="34" charset="-122"/>
              </a:rPr>
              <a:t>1	</a:t>
            </a:r>
            <a:r>
              <a:rPr lang="en-US" altLang="zh-CN" sz="1900" dirty="0" err="1" smtClean="0">
                <a:latin typeface="微软雅黑" pitchFamily="34" charset="-122"/>
                <a:ea typeface="微软雅黑" pitchFamily="34" charset="-122"/>
              </a:rPr>
              <a:t>int</a:t>
            </a:r>
            <a:r>
              <a:rPr lang="en-US" altLang="zh-CN" sz="1900" dirty="0" smtClean="0">
                <a:latin typeface="微软雅黑" pitchFamily="34" charset="-122"/>
                <a:ea typeface="微软雅黑" pitchFamily="34" charset="-122"/>
              </a:rPr>
              <a:t> a[1000];</a:t>
            </a:r>
          </a:p>
          <a:p>
            <a:pPr>
              <a:lnSpc>
                <a:spcPct val="95000"/>
              </a:lnSpc>
              <a:buFontTx/>
              <a:buNone/>
            </a:pPr>
            <a:r>
              <a:rPr lang="en-US" altLang="zh-CN" sz="1900" dirty="0" smtClean="0">
                <a:latin typeface="微软雅黑" pitchFamily="34" charset="-122"/>
                <a:ea typeface="微软雅黑" pitchFamily="34" charset="-122"/>
              </a:rPr>
              <a:t>2	</a:t>
            </a:r>
            <a:r>
              <a:rPr lang="en-US" altLang="zh-CN" sz="1900" dirty="0" err="1" smtClean="0">
                <a:latin typeface="微软雅黑" pitchFamily="34" charset="-122"/>
                <a:ea typeface="微软雅黑" pitchFamily="34" charset="-122"/>
              </a:rPr>
              <a:t>int</a:t>
            </a:r>
            <a:r>
              <a:rPr lang="en-US" altLang="zh-CN" sz="1900" dirty="0" smtClean="0">
                <a:latin typeface="微软雅黑" pitchFamily="34" charset="-122"/>
                <a:ea typeface="微软雅黑" pitchFamily="34" charset="-122"/>
              </a:rPr>
              <a:t> x</a:t>
            </a:r>
            <a:r>
              <a:rPr lang="zh-CN" altLang="en-US" sz="1900" dirty="0" smtClean="0">
                <a:latin typeface="微软雅黑" pitchFamily="34" charset="-122"/>
                <a:ea typeface="微软雅黑" pitchFamily="34" charset="-122"/>
              </a:rPr>
              <a:t>；</a:t>
            </a:r>
          </a:p>
          <a:p>
            <a:pPr>
              <a:lnSpc>
                <a:spcPct val="95000"/>
              </a:lnSpc>
              <a:buFontTx/>
              <a:buNone/>
            </a:pPr>
            <a:r>
              <a:rPr lang="en-US" altLang="zh-CN" sz="1900" dirty="0" smtClean="0">
                <a:latin typeface="微软雅黑" pitchFamily="34" charset="-122"/>
                <a:ea typeface="微软雅黑" pitchFamily="34" charset="-122"/>
              </a:rPr>
              <a:t>3	main( )</a:t>
            </a:r>
          </a:p>
          <a:p>
            <a:pPr>
              <a:lnSpc>
                <a:spcPct val="95000"/>
              </a:lnSpc>
              <a:buFontTx/>
              <a:buNone/>
            </a:pPr>
            <a:r>
              <a:rPr lang="en-US" altLang="zh-CN" sz="1900" dirty="0" smtClean="0">
                <a:latin typeface="微软雅黑" pitchFamily="34" charset="-122"/>
                <a:ea typeface="微软雅黑" pitchFamily="34" charset="-122"/>
              </a:rPr>
              <a:t>4	{   </a:t>
            </a:r>
          </a:p>
          <a:p>
            <a:pPr>
              <a:lnSpc>
                <a:spcPct val="95000"/>
              </a:lnSpc>
              <a:buFontTx/>
              <a:buNone/>
            </a:pPr>
            <a:r>
              <a:rPr lang="en-US" altLang="zh-CN" sz="1900" dirty="0" smtClean="0">
                <a:latin typeface="微软雅黑" pitchFamily="34" charset="-122"/>
                <a:ea typeface="微软雅黑" pitchFamily="34" charset="-122"/>
              </a:rPr>
              <a:t>5	   a[10]=1;</a:t>
            </a:r>
          </a:p>
          <a:p>
            <a:pPr>
              <a:lnSpc>
                <a:spcPct val="95000"/>
              </a:lnSpc>
              <a:buFontTx/>
              <a:buNone/>
            </a:pPr>
            <a:r>
              <a:rPr lang="en-US" altLang="zh-CN" sz="1900" dirty="0" smtClean="0">
                <a:latin typeface="微软雅黑" pitchFamily="34" charset="-122"/>
                <a:ea typeface="微软雅黑" pitchFamily="34" charset="-122"/>
              </a:rPr>
              <a:t>6	   a[1000]=3; </a:t>
            </a:r>
          </a:p>
          <a:p>
            <a:pPr>
              <a:lnSpc>
                <a:spcPct val="95000"/>
              </a:lnSpc>
              <a:buFontTx/>
              <a:buNone/>
            </a:pPr>
            <a:r>
              <a:rPr lang="en-US" altLang="zh-CN" sz="1900" dirty="0" smtClean="0">
                <a:latin typeface="微软雅黑" pitchFamily="34" charset="-122"/>
                <a:ea typeface="微软雅黑" pitchFamily="34" charset="-122"/>
              </a:rPr>
              <a:t>7	   a[10000]=4;</a:t>
            </a:r>
          </a:p>
          <a:p>
            <a:pPr>
              <a:lnSpc>
                <a:spcPct val="95000"/>
              </a:lnSpc>
              <a:buFontTx/>
              <a:buNone/>
            </a:pPr>
            <a:r>
              <a:rPr lang="en-US" altLang="zh-CN" sz="1900" dirty="0" smtClean="0">
                <a:latin typeface="微软雅黑" pitchFamily="34" charset="-122"/>
                <a:ea typeface="微软雅黑" pitchFamily="34" charset="-122"/>
              </a:rPr>
              <a:t>8	}</a:t>
            </a:r>
          </a:p>
          <a:p>
            <a:pPr>
              <a:lnSpc>
                <a:spcPct val="95000"/>
              </a:lnSpc>
              <a:buFontTx/>
              <a:buNone/>
            </a:pPr>
            <a:r>
              <a:rPr lang="zh-CN" altLang="en-US" sz="1900" dirty="0" smtClean="0">
                <a:latin typeface="微软雅黑" pitchFamily="34" charset="-122"/>
                <a:ea typeface="微软雅黑" pitchFamily="34" charset="-122"/>
              </a:rPr>
              <a:t>假设编译、汇编和链接后，第</a:t>
            </a:r>
            <a:r>
              <a:rPr lang="en-US" altLang="zh-CN" sz="1900" dirty="0" smtClean="0">
                <a:latin typeface="微软雅黑" pitchFamily="34" charset="-122"/>
                <a:ea typeface="微软雅黑" pitchFamily="34" charset="-122"/>
              </a:rPr>
              <a:t>5</a:t>
            </a: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6</a:t>
            </a:r>
            <a:r>
              <a:rPr lang="zh-CN" altLang="en-US" sz="1900" dirty="0" smtClean="0">
                <a:latin typeface="微软雅黑" pitchFamily="34" charset="-122"/>
                <a:ea typeface="微软雅黑" pitchFamily="34" charset="-122"/>
              </a:rPr>
              <a:t>和</a:t>
            </a:r>
            <a:r>
              <a:rPr lang="en-US" altLang="zh-CN" sz="1900" dirty="0" smtClean="0">
                <a:latin typeface="微软雅黑" pitchFamily="34" charset="-122"/>
                <a:ea typeface="微软雅黑" pitchFamily="34" charset="-122"/>
              </a:rPr>
              <a:t>7</a:t>
            </a:r>
            <a:r>
              <a:rPr lang="zh-CN" altLang="en-US" sz="1900" dirty="0" smtClean="0">
                <a:latin typeface="微软雅黑" pitchFamily="34" charset="-122"/>
                <a:ea typeface="微软雅黑" pitchFamily="34" charset="-122"/>
              </a:rPr>
              <a:t>行源代码对应的指令序列如下：</a:t>
            </a:r>
          </a:p>
          <a:p>
            <a:pPr>
              <a:lnSpc>
                <a:spcPct val="95000"/>
              </a:lnSpc>
              <a:buFontTx/>
              <a:buNone/>
            </a:pPr>
            <a:r>
              <a:rPr lang="en-US" altLang="zh-CN" sz="1900" dirty="0" smtClean="0">
                <a:latin typeface="微软雅黑" pitchFamily="34" charset="-122"/>
                <a:ea typeface="微软雅黑" pitchFamily="34" charset="-122"/>
              </a:rPr>
              <a:t>5   8048300: c7 05 28 90 04 08 01 00 00 00  </a:t>
            </a:r>
            <a:r>
              <a:rPr lang="en-US" altLang="zh-CN" sz="1900" dirty="0" err="1" smtClean="0">
                <a:solidFill>
                  <a:srgbClr val="0066CC"/>
                </a:solidFill>
                <a:latin typeface="微软雅黑" pitchFamily="34" charset="-122"/>
                <a:ea typeface="微软雅黑" pitchFamily="34" charset="-122"/>
              </a:rPr>
              <a:t>movl</a:t>
            </a:r>
            <a:r>
              <a:rPr lang="en-US" altLang="zh-CN" sz="1900" dirty="0" smtClean="0">
                <a:solidFill>
                  <a:srgbClr val="0066CC"/>
                </a:solidFill>
                <a:latin typeface="微软雅黑" pitchFamily="34" charset="-122"/>
                <a:ea typeface="微软雅黑" pitchFamily="34" charset="-122"/>
              </a:rPr>
              <a:t>   $0x1, 0x8049028</a:t>
            </a:r>
          </a:p>
          <a:p>
            <a:pPr>
              <a:lnSpc>
                <a:spcPct val="95000"/>
              </a:lnSpc>
              <a:buFontTx/>
              <a:buNone/>
            </a:pPr>
            <a:r>
              <a:rPr lang="en-US" altLang="zh-CN" sz="1900" dirty="0" smtClean="0">
                <a:latin typeface="微软雅黑" pitchFamily="34" charset="-122"/>
                <a:ea typeface="微软雅黑" pitchFamily="34" charset="-122"/>
              </a:rPr>
              <a:t>6   8048309: c7 05 a0 9f 04 08 03 00 00 00   </a:t>
            </a:r>
            <a:r>
              <a:rPr lang="en-US" altLang="zh-CN" sz="1900" dirty="0" err="1" smtClean="0">
                <a:solidFill>
                  <a:srgbClr val="0066CC"/>
                </a:solidFill>
                <a:latin typeface="微软雅黑" pitchFamily="34" charset="-122"/>
                <a:ea typeface="微软雅黑" pitchFamily="34" charset="-122"/>
              </a:rPr>
              <a:t>movl</a:t>
            </a:r>
            <a:r>
              <a:rPr lang="en-US" altLang="zh-CN" sz="1900" dirty="0" smtClean="0">
                <a:solidFill>
                  <a:srgbClr val="0066CC"/>
                </a:solidFill>
                <a:latin typeface="微软雅黑" pitchFamily="34" charset="-122"/>
                <a:ea typeface="微软雅黑" pitchFamily="34" charset="-122"/>
              </a:rPr>
              <a:t>   $0x3, 0x8049fa0</a:t>
            </a:r>
          </a:p>
          <a:p>
            <a:pPr>
              <a:lnSpc>
                <a:spcPct val="95000"/>
              </a:lnSpc>
              <a:buFontTx/>
              <a:buNone/>
            </a:pPr>
            <a:r>
              <a:rPr lang="en-US" altLang="zh-CN" sz="1900" dirty="0" smtClean="0">
                <a:latin typeface="微软雅黑" pitchFamily="34" charset="-122"/>
                <a:ea typeface="微软雅黑" pitchFamily="34" charset="-122"/>
              </a:rPr>
              <a:t>7   8048313: c7 05 40 2c 05 08 04 00 00 00   </a:t>
            </a:r>
            <a:r>
              <a:rPr lang="en-US" altLang="zh-CN" sz="1900" dirty="0" err="1" smtClean="0">
                <a:solidFill>
                  <a:srgbClr val="0066CC"/>
                </a:solidFill>
                <a:latin typeface="微软雅黑" pitchFamily="34" charset="-122"/>
                <a:ea typeface="微软雅黑" pitchFamily="34" charset="-122"/>
              </a:rPr>
              <a:t>movl</a:t>
            </a:r>
            <a:r>
              <a:rPr lang="en-US" altLang="zh-CN" sz="1900" dirty="0" smtClean="0">
                <a:solidFill>
                  <a:srgbClr val="0066CC"/>
                </a:solidFill>
                <a:latin typeface="微软雅黑" pitchFamily="34" charset="-122"/>
                <a:ea typeface="微软雅黑" pitchFamily="34" charset="-122"/>
              </a:rPr>
              <a:t>   $0x4, 0x8052c40</a:t>
            </a:r>
          </a:p>
          <a:p>
            <a:pPr>
              <a:lnSpc>
                <a:spcPct val="95000"/>
              </a:lnSpc>
              <a:buFontTx/>
              <a:buNone/>
            </a:pPr>
            <a:r>
              <a:rPr lang="zh-CN" altLang="en-US" sz="1900" dirty="0" smtClean="0">
                <a:latin typeface="微软雅黑" pitchFamily="34" charset="-122"/>
                <a:ea typeface="微软雅黑" pitchFamily="34" charset="-122"/>
              </a:rPr>
              <a:t>已知页大小为</a:t>
            </a:r>
            <a:r>
              <a:rPr lang="en-US" altLang="zh-CN" sz="1900" dirty="0" smtClean="0">
                <a:latin typeface="微软雅黑" pitchFamily="34" charset="-122"/>
                <a:ea typeface="微软雅黑" pitchFamily="34" charset="-122"/>
              </a:rPr>
              <a:t>4KB</a:t>
            </a:r>
            <a:r>
              <a:rPr lang="zh-CN" altLang="en-US" sz="1900" dirty="0" smtClean="0">
                <a:latin typeface="微软雅黑" pitchFamily="34" charset="-122"/>
                <a:ea typeface="微软雅黑" pitchFamily="34" charset="-122"/>
              </a:rPr>
              <a:t>，若在运行</a:t>
            </a:r>
            <a:r>
              <a:rPr lang="en-US" altLang="zh-CN" sz="1900" dirty="0" smtClean="0">
                <a:latin typeface="微软雅黑" pitchFamily="34" charset="-122"/>
                <a:ea typeface="微软雅黑" pitchFamily="34" charset="-122"/>
              </a:rPr>
              <a:t>P</a:t>
            </a:r>
            <a:r>
              <a:rPr lang="zh-CN" altLang="en-US" sz="1900" dirty="0" smtClean="0">
                <a:latin typeface="微软雅黑" pitchFamily="34" charset="-122"/>
                <a:ea typeface="微软雅黑" pitchFamily="34" charset="-122"/>
              </a:rPr>
              <a:t>对应的进程时，系统中无其他进程在运行，则：</a:t>
            </a:r>
          </a:p>
          <a:p>
            <a:pPr>
              <a:lnSpc>
                <a:spcPct val="95000"/>
              </a:lnSpc>
              <a:buFontTx/>
              <a:buNone/>
            </a:pPr>
            <a:r>
              <a:rPr lang="en-US" altLang="zh-CN" sz="1900" dirty="0" smtClean="0">
                <a:latin typeface="微软雅黑" pitchFamily="34" charset="-122"/>
                <a:ea typeface="微软雅黑" pitchFamily="34" charset="-122"/>
              </a:rPr>
              <a:t>(1) </a:t>
            </a:r>
            <a:r>
              <a:rPr lang="zh-CN" altLang="en-US" sz="1900" dirty="0" smtClean="0">
                <a:latin typeface="微软雅黑" pitchFamily="34" charset="-122"/>
                <a:ea typeface="微软雅黑" pitchFamily="34" charset="-122"/>
              </a:rPr>
              <a:t>对于上述三条指令的执行，在取指令时是否可能发生页故障？</a:t>
            </a:r>
          </a:p>
          <a:p>
            <a:pPr>
              <a:lnSpc>
                <a:spcPct val="95000"/>
              </a:lnSpc>
              <a:buFontTx/>
              <a:buNone/>
            </a:pPr>
            <a:r>
              <a:rPr lang="en-US" altLang="zh-CN" sz="1900" dirty="0" smtClean="0">
                <a:latin typeface="微软雅黑" pitchFamily="34" charset="-122"/>
                <a:ea typeface="微软雅黑" pitchFamily="34" charset="-122"/>
              </a:rPr>
              <a:t>(2) </a:t>
            </a:r>
            <a:r>
              <a:rPr lang="zh-CN" altLang="en-US" sz="1900" dirty="0" smtClean="0">
                <a:latin typeface="微软雅黑" pitchFamily="34" charset="-122"/>
                <a:ea typeface="微软雅黑" pitchFamily="34" charset="-122"/>
              </a:rPr>
              <a:t>在数据访问时分别会发生什么问题？</a:t>
            </a:r>
          </a:p>
          <a:p>
            <a:pPr>
              <a:lnSpc>
                <a:spcPct val="95000"/>
              </a:lnSpc>
              <a:buFontTx/>
              <a:buNone/>
            </a:pPr>
            <a:r>
              <a:rPr lang="en-US" altLang="zh-CN" sz="1900" dirty="0" smtClean="0">
                <a:latin typeface="微软雅黑" pitchFamily="34" charset="-122"/>
                <a:ea typeface="微软雅黑" pitchFamily="34" charset="-122"/>
              </a:rPr>
              <a:t>(3) </a:t>
            </a:r>
            <a:r>
              <a:rPr lang="zh-CN" altLang="en-US" sz="1900" dirty="0" smtClean="0">
                <a:latin typeface="微软雅黑" pitchFamily="34" charset="-122"/>
                <a:ea typeface="微软雅黑" pitchFamily="34" charset="-122"/>
              </a:rPr>
              <a:t>哪些问题是可恢复的？哪些问题是不可恢复的？</a:t>
            </a:r>
          </a:p>
        </p:txBody>
      </p:sp>
    </p:spTree>
    <p:extLst>
      <p:ext uri="{BB962C8B-B14F-4D97-AF65-F5344CB8AC3E}">
        <p14:creationId xmlns:p14="http://schemas.microsoft.com/office/powerpoint/2010/main" val="283596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5956">
                                            <p:txEl>
                                              <p:pRg st="0" end="0"/>
                                            </p:txEl>
                                          </p:spTgt>
                                        </p:tgtEl>
                                        <p:attrNameLst>
                                          <p:attrName>style.visibility</p:attrName>
                                        </p:attrNameLst>
                                      </p:cBhvr>
                                      <p:to>
                                        <p:strVal val="visible"/>
                                      </p:to>
                                    </p:set>
                                    <p:animEffect transition="in" filter="blinds(horizontal)">
                                      <p:cBhvr>
                                        <p:cTn id="7" dur="500"/>
                                        <p:tgtEl>
                                          <p:spTgt spid="7659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5956">
                                            <p:txEl>
                                              <p:pRg st="1" end="1"/>
                                            </p:txEl>
                                          </p:spTgt>
                                        </p:tgtEl>
                                        <p:attrNameLst>
                                          <p:attrName>style.visibility</p:attrName>
                                        </p:attrNameLst>
                                      </p:cBhvr>
                                      <p:to>
                                        <p:strVal val="visible"/>
                                      </p:to>
                                    </p:set>
                                    <p:animEffect transition="in" filter="blinds(horizontal)">
                                      <p:cBhvr>
                                        <p:cTn id="12" dur="500"/>
                                        <p:tgtEl>
                                          <p:spTgt spid="7659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6979" name="Rectangle 3"/>
          <p:cNvSpPr>
            <a:spLocks noChangeArrowheads="1"/>
          </p:cNvSpPr>
          <p:nvPr/>
        </p:nvSpPr>
        <p:spPr bwMode="auto">
          <a:xfrm>
            <a:off x="2627313" y="1411288"/>
            <a:ext cx="6313487" cy="1954212"/>
          </a:xfrm>
          <a:prstGeom prst="rect">
            <a:avLst/>
          </a:prstGeom>
          <a:noFill/>
          <a:ln w="9525">
            <a:noFill/>
            <a:miter lim="800000"/>
            <a:headEnd/>
            <a:tailEnd/>
          </a:ln>
          <a:effectLst/>
        </p:spPr>
        <p:txBody>
          <a:bodyPr>
            <a:spAutoFit/>
          </a:bodyPr>
          <a:lstStyle/>
          <a:p>
            <a:pPr>
              <a:lnSpc>
                <a:spcPct val="120000"/>
              </a:lnSpc>
            </a:pPr>
            <a:r>
              <a:rPr lang="zh-CN" altLang="en-US" sz="2200" b="1">
                <a:solidFill>
                  <a:srgbClr val="0066CC"/>
                </a:solidFill>
                <a:latin typeface="微软雅黑" pitchFamily="34" charset="-122"/>
                <a:ea typeface="微软雅黑" pitchFamily="34" charset="-122"/>
              </a:rPr>
              <a:t>第</a:t>
            </a:r>
            <a:r>
              <a:rPr lang="en-US" altLang="zh-CN" sz="2200" b="1">
                <a:solidFill>
                  <a:srgbClr val="0066CC"/>
                </a:solidFill>
                <a:latin typeface="微软雅黑" pitchFamily="34" charset="-122"/>
                <a:ea typeface="微软雅黑" pitchFamily="34" charset="-122"/>
              </a:rPr>
              <a:t>5</a:t>
            </a:r>
            <a:r>
              <a:rPr lang="zh-CN" altLang="en-US" sz="2200" b="1">
                <a:solidFill>
                  <a:srgbClr val="0066CC"/>
                </a:solidFill>
                <a:latin typeface="微软雅黑" pitchFamily="34" charset="-122"/>
                <a:ea typeface="微软雅黑" pitchFamily="34" charset="-122"/>
              </a:rPr>
              <a:t>行指令取数据时是否发生页故障，</a:t>
            </a:r>
            <a:r>
              <a:rPr lang="en-US" altLang="zh-CN" sz="2200" b="1">
                <a:solidFill>
                  <a:srgbClr val="0066CC"/>
                </a:solidFill>
                <a:latin typeface="微软雅黑" pitchFamily="34" charset="-122"/>
                <a:ea typeface="微软雅黑" pitchFamily="34" charset="-122"/>
              </a:rPr>
              <a:t>Why</a:t>
            </a:r>
            <a:r>
              <a:rPr lang="zh-CN" altLang="en-US" sz="2200" b="1">
                <a:solidFill>
                  <a:srgbClr val="0066CC"/>
                </a:solidFill>
                <a:latin typeface="微软雅黑" pitchFamily="34" charset="-122"/>
                <a:ea typeface="微软雅黑" pitchFamily="34" charset="-122"/>
              </a:rPr>
              <a:t>？</a:t>
            </a:r>
          </a:p>
          <a:p>
            <a:pPr>
              <a:lnSpc>
                <a:spcPct val="120000"/>
              </a:lnSpc>
            </a:pPr>
            <a:r>
              <a:rPr lang="zh-CN" altLang="en-US" sz="2000" b="1">
                <a:solidFill>
                  <a:srgbClr val="FF0000"/>
                </a:solidFill>
                <a:latin typeface="微软雅黑" pitchFamily="34" charset="-122"/>
                <a:ea typeface="微软雅黑" pitchFamily="34" charset="-122"/>
              </a:rPr>
              <a:t>对</a:t>
            </a:r>
            <a:r>
              <a:rPr lang="en-US" altLang="zh-CN" sz="2000" b="1">
                <a:solidFill>
                  <a:srgbClr val="FF0000"/>
                </a:solidFill>
                <a:latin typeface="微软雅黑" pitchFamily="34" charset="-122"/>
                <a:ea typeface="微软雅黑" pitchFamily="34" charset="-122"/>
              </a:rPr>
              <a:t>a[10]</a:t>
            </a:r>
            <a:r>
              <a:rPr lang="zh-CN" altLang="en-US" sz="2000" b="1">
                <a:solidFill>
                  <a:srgbClr val="FF0000"/>
                </a:solidFill>
                <a:latin typeface="微软雅黑" pitchFamily="34" charset="-122"/>
                <a:ea typeface="微软雅黑" pitchFamily="34" charset="-122"/>
              </a:rPr>
              <a:t>（地址</a:t>
            </a:r>
            <a:r>
              <a:rPr lang="en-US" altLang="zh-CN" sz="2000" b="1">
                <a:solidFill>
                  <a:srgbClr val="FF0000"/>
                </a:solidFill>
                <a:latin typeface="微软雅黑" pitchFamily="34" charset="-122"/>
                <a:ea typeface="微软雅黑" pitchFamily="34" charset="-122"/>
              </a:rPr>
              <a:t>0x8049028</a:t>
            </a:r>
            <a:r>
              <a:rPr lang="zh-CN" altLang="en-US" sz="2000" b="1">
                <a:solidFill>
                  <a:srgbClr val="FF0000"/>
                </a:solidFill>
                <a:latin typeface="微软雅黑" pitchFamily="34" charset="-122"/>
                <a:ea typeface="微软雅黑" pitchFamily="34" charset="-122"/>
              </a:rPr>
              <a:t>）的访问是对所在页面（首址为</a:t>
            </a:r>
            <a:r>
              <a:rPr lang="en-US" altLang="zh-CN" sz="2000" b="1">
                <a:solidFill>
                  <a:srgbClr val="FF0000"/>
                </a:solidFill>
                <a:latin typeface="微软雅黑" pitchFamily="34" charset="-122"/>
                <a:ea typeface="微软雅黑" pitchFamily="34" charset="-122"/>
              </a:rPr>
              <a:t>0x08049000</a:t>
            </a:r>
            <a:r>
              <a:rPr lang="zh-CN" altLang="en-US" sz="2000" b="1">
                <a:solidFill>
                  <a:srgbClr val="FF0000"/>
                </a:solidFill>
                <a:latin typeface="微软雅黑" pitchFamily="34" charset="-122"/>
                <a:ea typeface="微软雅黑" pitchFamily="34" charset="-122"/>
              </a:rPr>
              <a:t>）的第一次访问，故不在主存，缺页处理结束后，再回到这条</a:t>
            </a:r>
            <a:r>
              <a:rPr lang="en-US" altLang="zh-CN" sz="2000" b="1">
                <a:solidFill>
                  <a:srgbClr val="FF0000"/>
                </a:solidFill>
                <a:latin typeface="微软雅黑" pitchFamily="34" charset="-122"/>
                <a:ea typeface="微软雅黑" pitchFamily="34" charset="-122"/>
              </a:rPr>
              <a:t>movl</a:t>
            </a:r>
            <a:r>
              <a:rPr lang="zh-CN" altLang="en-US" sz="2000" b="1">
                <a:solidFill>
                  <a:srgbClr val="FF0000"/>
                </a:solidFill>
                <a:latin typeface="微软雅黑" pitchFamily="34" charset="-122"/>
                <a:ea typeface="微软雅黑" pitchFamily="34" charset="-122"/>
              </a:rPr>
              <a:t>指令重新执行，再访问数据就没有问题了。 </a:t>
            </a:r>
          </a:p>
        </p:txBody>
      </p:sp>
      <p:sp>
        <p:nvSpPr>
          <p:cNvPr id="766980" name="Rectangle 4"/>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smtClean="0">
                <a:latin typeface="微软雅黑" pitchFamily="34" charset="-122"/>
                <a:ea typeface="微软雅黑" pitchFamily="34" charset="-122"/>
              </a:rPr>
              <a:t>假设在</a:t>
            </a:r>
            <a:r>
              <a:rPr lang="en-US" altLang="zh-CN" sz="1900" smtClean="0">
                <a:latin typeface="微软雅黑" pitchFamily="34" charset="-122"/>
                <a:ea typeface="微软雅黑" pitchFamily="34" charset="-122"/>
              </a:rPr>
              <a:t>IA-32/linux</a:t>
            </a:r>
            <a:r>
              <a:rPr lang="zh-CN" altLang="en-US" sz="1900" smtClean="0">
                <a:latin typeface="微软雅黑" pitchFamily="34" charset="-122"/>
                <a:ea typeface="微软雅黑" pitchFamily="34" charset="-122"/>
              </a:rPr>
              <a:t>系统中一个</a:t>
            </a:r>
            <a:r>
              <a:rPr lang="en-US" altLang="zh-CN" sz="1900" smtClean="0">
                <a:latin typeface="微软雅黑" pitchFamily="34" charset="-122"/>
                <a:ea typeface="微软雅黑" pitchFamily="34" charset="-122"/>
              </a:rPr>
              <a:t>C</a:t>
            </a:r>
            <a:r>
              <a:rPr lang="zh-CN" altLang="en-US" sz="1900" smtClean="0">
                <a:latin typeface="微软雅黑" pitchFamily="34" charset="-122"/>
                <a:ea typeface="微软雅黑" pitchFamily="34" charset="-122"/>
              </a:rPr>
              <a:t>语言源程序 </a:t>
            </a:r>
            <a:r>
              <a:rPr lang="en-US" altLang="zh-CN" sz="1900" smtClean="0">
                <a:latin typeface="微软雅黑" pitchFamily="34" charset="-122"/>
                <a:ea typeface="微软雅黑" pitchFamily="34" charset="-122"/>
              </a:rPr>
              <a:t>P </a:t>
            </a:r>
            <a:r>
              <a:rPr lang="zh-CN" altLang="en-US" sz="1900" smtClean="0">
                <a:latin typeface="微软雅黑" pitchFamily="34" charset="-122"/>
                <a:ea typeface="微软雅黑" pitchFamily="34" charset="-122"/>
              </a:rPr>
              <a:t>如下： </a:t>
            </a:r>
            <a:endParaRPr lang="en-US" altLang="zh-CN" sz="1900" smtClean="0">
              <a:latin typeface="微软雅黑" pitchFamily="34" charset="-122"/>
              <a:ea typeface="微软雅黑" pitchFamily="34" charset="-122"/>
            </a:endParaRPr>
          </a:p>
          <a:p>
            <a:pPr>
              <a:lnSpc>
                <a:spcPct val="95000"/>
              </a:lnSpc>
              <a:buFontTx/>
              <a:buNone/>
            </a:pPr>
            <a:r>
              <a:rPr lang="en-US" altLang="zh-CN" sz="1900" smtClean="0">
                <a:latin typeface="微软雅黑" pitchFamily="34" charset="-122"/>
                <a:ea typeface="微软雅黑" pitchFamily="34" charset="-122"/>
              </a:rPr>
              <a:t>1	int a[1000];</a:t>
            </a:r>
          </a:p>
          <a:p>
            <a:pPr>
              <a:lnSpc>
                <a:spcPct val="95000"/>
              </a:lnSpc>
              <a:buFontTx/>
              <a:buNone/>
            </a:pPr>
            <a:r>
              <a:rPr lang="en-US" altLang="zh-CN" sz="1900" smtClean="0">
                <a:latin typeface="微软雅黑" pitchFamily="34" charset="-122"/>
                <a:ea typeface="微软雅黑" pitchFamily="34" charset="-122"/>
              </a:rPr>
              <a:t>2	int x</a:t>
            </a:r>
            <a:r>
              <a:rPr lang="zh-CN" altLang="en-US" sz="1900" smtClean="0">
                <a:latin typeface="微软雅黑" pitchFamily="34" charset="-122"/>
                <a:ea typeface="微软雅黑" pitchFamily="34" charset="-122"/>
              </a:rPr>
              <a:t>；</a:t>
            </a:r>
          </a:p>
          <a:p>
            <a:pPr>
              <a:lnSpc>
                <a:spcPct val="95000"/>
              </a:lnSpc>
              <a:buFontTx/>
              <a:buNone/>
            </a:pPr>
            <a:r>
              <a:rPr lang="en-US" altLang="zh-CN" sz="1900" smtClean="0">
                <a:latin typeface="微软雅黑" pitchFamily="34" charset="-122"/>
                <a:ea typeface="微软雅黑" pitchFamily="34" charset="-122"/>
              </a:rPr>
              <a:t>3	main( )</a:t>
            </a:r>
          </a:p>
          <a:p>
            <a:pPr>
              <a:lnSpc>
                <a:spcPct val="95000"/>
              </a:lnSpc>
              <a:buFontTx/>
              <a:buNone/>
            </a:pPr>
            <a:r>
              <a:rPr lang="en-US" altLang="zh-CN" sz="1900" smtClean="0">
                <a:latin typeface="微软雅黑" pitchFamily="34" charset="-122"/>
                <a:ea typeface="微软雅黑" pitchFamily="34" charset="-122"/>
              </a:rPr>
              <a:t>4	{   </a:t>
            </a:r>
          </a:p>
          <a:p>
            <a:pPr>
              <a:lnSpc>
                <a:spcPct val="95000"/>
              </a:lnSpc>
              <a:buFontTx/>
              <a:buNone/>
            </a:pPr>
            <a:r>
              <a:rPr lang="en-US" altLang="zh-CN" sz="1900" smtClean="0">
                <a:latin typeface="微软雅黑" pitchFamily="34" charset="-122"/>
                <a:ea typeface="微软雅黑" pitchFamily="34" charset="-122"/>
              </a:rPr>
              <a:t>5	   a[10]=1;</a:t>
            </a:r>
          </a:p>
          <a:p>
            <a:pPr>
              <a:lnSpc>
                <a:spcPct val="95000"/>
              </a:lnSpc>
              <a:buFontTx/>
              <a:buNone/>
            </a:pPr>
            <a:r>
              <a:rPr lang="en-US" altLang="zh-CN" sz="1900" smtClean="0">
                <a:latin typeface="微软雅黑" pitchFamily="34" charset="-122"/>
                <a:ea typeface="微软雅黑" pitchFamily="34" charset="-122"/>
              </a:rPr>
              <a:t>6	   a[1000]=3; </a:t>
            </a:r>
          </a:p>
          <a:p>
            <a:pPr>
              <a:lnSpc>
                <a:spcPct val="95000"/>
              </a:lnSpc>
              <a:buFontTx/>
              <a:buNone/>
            </a:pPr>
            <a:r>
              <a:rPr lang="en-US" altLang="zh-CN" sz="1900" smtClean="0">
                <a:latin typeface="微软雅黑" pitchFamily="34" charset="-122"/>
                <a:ea typeface="微软雅黑" pitchFamily="34" charset="-122"/>
              </a:rPr>
              <a:t>7	   a[10000]=4;</a:t>
            </a:r>
          </a:p>
          <a:p>
            <a:pPr>
              <a:lnSpc>
                <a:spcPct val="95000"/>
              </a:lnSpc>
              <a:buFontTx/>
              <a:buNone/>
            </a:pPr>
            <a:r>
              <a:rPr lang="en-US" altLang="zh-CN" sz="1900" smtClean="0">
                <a:latin typeface="微软雅黑" pitchFamily="34" charset="-122"/>
                <a:ea typeface="微软雅黑" pitchFamily="34" charset="-122"/>
              </a:rPr>
              <a:t>8	}</a:t>
            </a:r>
          </a:p>
          <a:p>
            <a:pPr>
              <a:lnSpc>
                <a:spcPct val="95000"/>
              </a:lnSpc>
              <a:buFontTx/>
              <a:buNone/>
            </a:pPr>
            <a:r>
              <a:rPr lang="zh-CN" altLang="en-US" sz="1900" smtClean="0">
                <a:latin typeface="微软雅黑" pitchFamily="34" charset="-122"/>
                <a:ea typeface="微软雅黑" pitchFamily="34" charset="-122"/>
              </a:rPr>
              <a:t>假设编译、汇编和链接后，第</a:t>
            </a:r>
            <a:r>
              <a:rPr lang="en-US" altLang="zh-CN" sz="1900" smtClean="0">
                <a:latin typeface="微软雅黑" pitchFamily="34" charset="-122"/>
                <a:ea typeface="微软雅黑" pitchFamily="34" charset="-122"/>
              </a:rPr>
              <a:t>5</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6</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7</a:t>
            </a:r>
            <a:r>
              <a:rPr lang="zh-CN" altLang="en-US" sz="1900" smtClean="0">
                <a:latin typeface="微软雅黑" pitchFamily="34" charset="-122"/>
                <a:ea typeface="微软雅黑" pitchFamily="34" charset="-122"/>
              </a:rPr>
              <a:t>行源代码对应的指令序列如下：</a:t>
            </a:r>
          </a:p>
          <a:p>
            <a:pPr>
              <a:lnSpc>
                <a:spcPct val="95000"/>
              </a:lnSpc>
              <a:buFontTx/>
              <a:buNone/>
            </a:pPr>
            <a:r>
              <a:rPr lang="en-US" altLang="zh-CN" sz="1900" smtClean="0">
                <a:latin typeface="微软雅黑" pitchFamily="34" charset="-122"/>
                <a:ea typeface="微软雅黑" pitchFamily="34" charset="-122"/>
              </a:rPr>
              <a:t>5   8048300: c7 05 28 90 04 08 01 00 00 00  </a:t>
            </a:r>
            <a:r>
              <a:rPr lang="en-US" altLang="zh-CN" sz="1900" smtClean="0">
                <a:solidFill>
                  <a:srgbClr val="0066CC"/>
                </a:solidFill>
                <a:latin typeface="微软雅黑" pitchFamily="34" charset="-122"/>
                <a:ea typeface="微软雅黑" pitchFamily="34" charset="-122"/>
              </a:rPr>
              <a:t>movl   $0x1, 0x8049028</a:t>
            </a:r>
          </a:p>
          <a:p>
            <a:pPr>
              <a:lnSpc>
                <a:spcPct val="95000"/>
              </a:lnSpc>
              <a:buFontTx/>
              <a:buNone/>
            </a:pPr>
            <a:r>
              <a:rPr lang="en-US" altLang="zh-CN" sz="1900" smtClean="0">
                <a:latin typeface="微软雅黑" pitchFamily="34" charset="-122"/>
                <a:ea typeface="微软雅黑" pitchFamily="34" charset="-122"/>
              </a:rPr>
              <a:t>6   8048309: c7 05 a0 9f 04 08 03 00 00 00   </a:t>
            </a:r>
            <a:r>
              <a:rPr lang="en-US" altLang="zh-CN" sz="1900" smtClean="0">
                <a:solidFill>
                  <a:srgbClr val="0066CC"/>
                </a:solidFill>
                <a:latin typeface="微软雅黑" pitchFamily="34" charset="-122"/>
                <a:ea typeface="微软雅黑" pitchFamily="34" charset="-122"/>
              </a:rPr>
              <a:t>movl   $0x3, 0x8049fa0</a:t>
            </a:r>
          </a:p>
          <a:p>
            <a:pPr>
              <a:lnSpc>
                <a:spcPct val="95000"/>
              </a:lnSpc>
              <a:buFontTx/>
              <a:buNone/>
            </a:pPr>
            <a:r>
              <a:rPr lang="en-US" altLang="zh-CN" sz="1900" smtClean="0">
                <a:latin typeface="微软雅黑" pitchFamily="34" charset="-122"/>
                <a:ea typeface="微软雅黑" pitchFamily="34" charset="-122"/>
              </a:rPr>
              <a:t>7   8048313: c7 05 40 2c 05 08 04 00 00 00   </a:t>
            </a:r>
            <a:r>
              <a:rPr lang="en-US" altLang="zh-CN" sz="1900" smtClean="0">
                <a:solidFill>
                  <a:srgbClr val="0066CC"/>
                </a:solidFill>
                <a:latin typeface="微软雅黑" pitchFamily="34" charset="-122"/>
                <a:ea typeface="微软雅黑" pitchFamily="34" charset="-122"/>
              </a:rPr>
              <a:t>movl   $0x4, 0x8052c40</a:t>
            </a:r>
          </a:p>
          <a:p>
            <a:pPr>
              <a:lnSpc>
                <a:spcPct val="95000"/>
              </a:lnSpc>
              <a:buFontTx/>
              <a:buNone/>
            </a:pPr>
            <a:r>
              <a:rPr lang="zh-CN" altLang="en-US" sz="1900" smtClean="0">
                <a:latin typeface="微软雅黑" pitchFamily="34" charset="-122"/>
                <a:ea typeface="微软雅黑" pitchFamily="34" charset="-122"/>
              </a:rPr>
              <a:t>已知页大小为</a:t>
            </a:r>
            <a:r>
              <a:rPr lang="en-US" altLang="zh-CN" sz="1900" smtClean="0">
                <a:latin typeface="微软雅黑" pitchFamily="34" charset="-122"/>
                <a:ea typeface="微软雅黑" pitchFamily="34" charset="-122"/>
              </a:rPr>
              <a:t>4KB</a:t>
            </a:r>
            <a:r>
              <a:rPr lang="zh-CN" altLang="en-US" sz="1900" smtClean="0">
                <a:latin typeface="微软雅黑" pitchFamily="34" charset="-122"/>
                <a:ea typeface="微软雅黑" pitchFamily="34" charset="-122"/>
              </a:rPr>
              <a:t>，若在运行</a:t>
            </a:r>
            <a:r>
              <a:rPr lang="en-US" altLang="zh-CN" sz="1900" smtClean="0">
                <a:latin typeface="微软雅黑" pitchFamily="34" charset="-122"/>
                <a:ea typeface="微软雅黑" pitchFamily="34" charset="-122"/>
              </a:rPr>
              <a:t>P</a:t>
            </a:r>
            <a:r>
              <a:rPr lang="zh-CN" altLang="en-US" sz="1900" smtClean="0">
                <a:latin typeface="微软雅黑" pitchFamily="34" charset="-122"/>
                <a:ea typeface="微软雅黑" pitchFamily="34" charset="-122"/>
              </a:rPr>
              <a:t>对应的进程时，系统中无其他进程在运行，则：</a:t>
            </a:r>
          </a:p>
          <a:p>
            <a:pPr>
              <a:lnSpc>
                <a:spcPct val="95000"/>
              </a:lnSpc>
              <a:buFontTx/>
              <a:buNone/>
            </a:pPr>
            <a:r>
              <a:rPr lang="en-US" altLang="zh-CN" sz="1900" smtClean="0">
                <a:latin typeface="微软雅黑" pitchFamily="34" charset="-122"/>
                <a:ea typeface="微软雅黑" pitchFamily="34" charset="-122"/>
              </a:rPr>
              <a:t>(1) </a:t>
            </a:r>
            <a:r>
              <a:rPr lang="zh-CN" altLang="en-US" sz="1900" smtClean="0">
                <a:latin typeface="微软雅黑" pitchFamily="34" charset="-122"/>
                <a:ea typeface="微软雅黑" pitchFamily="34" charset="-122"/>
              </a:rPr>
              <a:t>对于上述三条指令的执行，在取指令时是否可能发生页故障？</a:t>
            </a:r>
          </a:p>
          <a:p>
            <a:pPr>
              <a:lnSpc>
                <a:spcPct val="95000"/>
              </a:lnSpc>
              <a:buFontTx/>
              <a:buNone/>
            </a:pPr>
            <a:r>
              <a:rPr lang="en-US" altLang="zh-CN" sz="1900" smtClean="0">
                <a:latin typeface="微软雅黑" pitchFamily="34" charset="-122"/>
                <a:ea typeface="微软雅黑" pitchFamily="34" charset="-122"/>
              </a:rPr>
              <a:t>(2) </a:t>
            </a:r>
            <a:r>
              <a:rPr lang="zh-CN" altLang="en-US" sz="1900" smtClean="0">
                <a:latin typeface="微软雅黑" pitchFamily="34" charset="-122"/>
                <a:ea typeface="微软雅黑" pitchFamily="34" charset="-122"/>
              </a:rPr>
              <a:t>在数据访问时分别会发生什么问题？</a:t>
            </a:r>
          </a:p>
          <a:p>
            <a:pPr>
              <a:lnSpc>
                <a:spcPct val="95000"/>
              </a:lnSpc>
              <a:buFontTx/>
              <a:buNone/>
            </a:pPr>
            <a:r>
              <a:rPr lang="en-US" altLang="zh-CN" sz="1900" smtClean="0">
                <a:latin typeface="微软雅黑" pitchFamily="34" charset="-122"/>
                <a:ea typeface="微软雅黑" pitchFamily="34" charset="-122"/>
              </a:rPr>
              <a:t>(3) </a:t>
            </a:r>
            <a:r>
              <a:rPr lang="zh-CN" altLang="en-US" sz="1900" smtClean="0">
                <a:latin typeface="微软雅黑" pitchFamily="34" charset="-122"/>
                <a:ea typeface="微软雅黑" pitchFamily="34" charset="-122"/>
              </a:rPr>
              <a:t>哪些问题是可恢复的？哪些问题是不可恢复的？</a:t>
            </a:r>
          </a:p>
        </p:txBody>
      </p:sp>
    </p:spTree>
    <p:extLst>
      <p:ext uri="{BB962C8B-B14F-4D97-AF65-F5344CB8AC3E}">
        <p14:creationId xmlns:p14="http://schemas.microsoft.com/office/powerpoint/2010/main" val="44060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Effect transition="in" filter="blinds(horizontal)">
                                      <p:cBhvr>
                                        <p:cTn id="7" dur="500"/>
                                        <p:tgtEl>
                                          <p:spTgt spid="76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6979">
                                            <p:txEl>
                                              <p:pRg st="1" end="1"/>
                                            </p:txEl>
                                          </p:spTgt>
                                        </p:tgtEl>
                                        <p:attrNameLst>
                                          <p:attrName>style.visibility</p:attrName>
                                        </p:attrNameLst>
                                      </p:cBhvr>
                                      <p:to>
                                        <p:strVal val="visible"/>
                                      </p:to>
                                    </p:set>
                                    <p:animEffect transition="in" filter="blinds(horizontal)">
                                      <p:cBhvr>
                                        <p:cTn id="12" dur="500"/>
                                        <p:tgtEl>
                                          <p:spTgt spid="7669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8004" name="Rectangle 4"/>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smtClean="0">
                <a:latin typeface="微软雅黑" pitchFamily="34" charset="-122"/>
                <a:ea typeface="微软雅黑" pitchFamily="34" charset="-122"/>
              </a:rPr>
              <a:t>假设在</a:t>
            </a:r>
            <a:r>
              <a:rPr lang="en-US" altLang="zh-CN" sz="1900" smtClean="0">
                <a:latin typeface="微软雅黑" pitchFamily="34" charset="-122"/>
                <a:ea typeface="微软雅黑" pitchFamily="34" charset="-122"/>
              </a:rPr>
              <a:t>IA-32/linux</a:t>
            </a:r>
            <a:r>
              <a:rPr lang="zh-CN" altLang="en-US" sz="1900" smtClean="0">
                <a:latin typeface="微软雅黑" pitchFamily="34" charset="-122"/>
                <a:ea typeface="微软雅黑" pitchFamily="34" charset="-122"/>
              </a:rPr>
              <a:t>系统中一个</a:t>
            </a:r>
            <a:r>
              <a:rPr lang="en-US" altLang="zh-CN" sz="1900" smtClean="0">
                <a:latin typeface="微软雅黑" pitchFamily="34" charset="-122"/>
                <a:ea typeface="微软雅黑" pitchFamily="34" charset="-122"/>
              </a:rPr>
              <a:t>C</a:t>
            </a:r>
            <a:r>
              <a:rPr lang="zh-CN" altLang="en-US" sz="1900" smtClean="0">
                <a:latin typeface="微软雅黑" pitchFamily="34" charset="-122"/>
                <a:ea typeface="微软雅黑" pitchFamily="34" charset="-122"/>
              </a:rPr>
              <a:t>语言源程序 </a:t>
            </a:r>
            <a:r>
              <a:rPr lang="en-US" altLang="zh-CN" sz="1900" smtClean="0">
                <a:latin typeface="微软雅黑" pitchFamily="34" charset="-122"/>
                <a:ea typeface="微软雅黑" pitchFamily="34" charset="-122"/>
              </a:rPr>
              <a:t>P </a:t>
            </a:r>
            <a:r>
              <a:rPr lang="zh-CN" altLang="en-US" sz="1900" smtClean="0">
                <a:latin typeface="微软雅黑" pitchFamily="34" charset="-122"/>
                <a:ea typeface="微软雅黑" pitchFamily="34" charset="-122"/>
              </a:rPr>
              <a:t>如下： </a:t>
            </a:r>
            <a:endParaRPr lang="en-US" altLang="zh-CN" sz="1900" smtClean="0">
              <a:latin typeface="微软雅黑" pitchFamily="34" charset="-122"/>
              <a:ea typeface="微软雅黑" pitchFamily="34" charset="-122"/>
            </a:endParaRPr>
          </a:p>
          <a:p>
            <a:pPr>
              <a:lnSpc>
                <a:spcPct val="95000"/>
              </a:lnSpc>
              <a:buFontTx/>
              <a:buNone/>
            </a:pPr>
            <a:r>
              <a:rPr lang="en-US" altLang="zh-CN" sz="1900" smtClean="0">
                <a:latin typeface="微软雅黑" pitchFamily="34" charset="-122"/>
                <a:ea typeface="微软雅黑" pitchFamily="34" charset="-122"/>
              </a:rPr>
              <a:t>1	int a[1000];</a:t>
            </a:r>
          </a:p>
          <a:p>
            <a:pPr>
              <a:lnSpc>
                <a:spcPct val="95000"/>
              </a:lnSpc>
              <a:buFontTx/>
              <a:buNone/>
            </a:pPr>
            <a:r>
              <a:rPr lang="en-US" altLang="zh-CN" sz="1900" smtClean="0">
                <a:latin typeface="微软雅黑" pitchFamily="34" charset="-122"/>
                <a:ea typeface="微软雅黑" pitchFamily="34" charset="-122"/>
              </a:rPr>
              <a:t>2	int x</a:t>
            </a:r>
            <a:r>
              <a:rPr lang="zh-CN" altLang="en-US" sz="1900" smtClean="0">
                <a:latin typeface="微软雅黑" pitchFamily="34" charset="-122"/>
                <a:ea typeface="微软雅黑" pitchFamily="34" charset="-122"/>
              </a:rPr>
              <a:t>；</a:t>
            </a:r>
          </a:p>
          <a:p>
            <a:pPr>
              <a:lnSpc>
                <a:spcPct val="95000"/>
              </a:lnSpc>
              <a:buFontTx/>
              <a:buNone/>
            </a:pPr>
            <a:r>
              <a:rPr lang="en-US" altLang="zh-CN" sz="1900" smtClean="0">
                <a:latin typeface="微软雅黑" pitchFamily="34" charset="-122"/>
                <a:ea typeface="微软雅黑" pitchFamily="34" charset="-122"/>
              </a:rPr>
              <a:t>3	main( )</a:t>
            </a:r>
          </a:p>
          <a:p>
            <a:pPr>
              <a:lnSpc>
                <a:spcPct val="95000"/>
              </a:lnSpc>
              <a:buFontTx/>
              <a:buNone/>
            </a:pPr>
            <a:r>
              <a:rPr lang="en-US" altLang="zh-CN" sz="1900" smtClean="0">
                <a:latin typeface="微软雅黑" pitchFamily="34" charset="-122"/>
                <a:ea typeface="微软雅黑" pitchFamily="34" charset="-122"/>
              </a:rPr>
              <a:t>4	{   </a:t>
            </a:r>
          </a:p>
          <a:p>
            <a:pPr>
              <a:lnSpc>
                <a:spcPct val="95000"/>
              </a:lnSpc>
              <a:buFontTx/>
              <a:buNone/>
            </a:pPr>
            <a:r>
              <a:rPr lang="en-US" altLang="zh-CN" sz="1900" smtClean="0">
                <a:latin typeface="微软雅黑" pitchFamily="34" charset="-122"/>
                <a:ea typeface="微软雅黑" pitchFamily="34" charset="-122"/>
              </a:rPr>
              <a:t>5	   a[10]=1;</a:t>
            </a:r>
          </a:p>
          <a:p>
            <a:pPr>
              <a:lnSpc>
                <a:spcPct val="95000"/>
              </a:lnSpc>
              <a:buFontTx/>
              <a:buNone/>
            </a:pPr>
            <a:r>
              <a:rPr lang="en-US" altLang="zh-CN" sz="1900" smtClean="0">
                <a:latin typeface="微软雅黑" pitchFamily="34" charset="-122"/>
                <a:ea typeface="微软雅黑" pitchFamily="34" charset="-122"/>
              </a:rPr>
              <a:t>6	   a[1000]=3; </a:t>
            </a:r>
          </a:p>
          <a:p>
            <a:pPr>
              <a:lnSpc>
                <a:spcPct val="95000"/>
              </a:lnSpc>
              <a:buFontTx/>
              <a:buNone/>
            </a:pPr>
            <a:r>
              <a:rPr lang="en-US" altLang="zh-CN" sz="1900" smtClean="0">
                <a:latin typeface="微软雅黑" pitchFamily="34" charset="-122"/>
                <a:ea typeface="微软雅黑" pitchFamily="34" charset="-122"/>
              </a:rPr>
              <a:t>7	   a[10000]=4;</a:t>
            </a:r>
          </a:p>
          <a:p>
            <a:pPr>
              <a:lnSpc>
                <a:spcPct val="95000"/>
              </a:lnSpc>
              <a:buFontTx/>
              <a:buNone/>
            </a:pPr>
            <a:r>
              <a:rPr lang="en-US" altLang="zh-CN" sz="1900" smtClean="0">
                <a:latin typeface="微软雅黑" pitchFamily="34" charset="-122"/>
                <a:ea typeface="微软雅黑" pitchFamily="34" charset="-122"/>
              </a:rPr>
              <a:t>8	}</a:t>
            </a:r>
          </a:p>
          <a:p>
            <a:pPr>
              <a:lnSpc>
                <a:spcPct val="95000"/>
              </a:lnSpc>
              <a:buFontTx/>
              <a:buNone/>
            </a:pPr>
            <a:r>
              <a:rPr lang="zh-CN" altLang="en-US" sz="1900" smtClean="0">
                <a:latin typeface="微软雅黑" pitchFamily="34" charset="-122"/>
                <a:ea typeface="微软雅黑" pitchFamily="34" charset="-122"/>
              </a:rPr>
              <a:t>假设编译、汇编和链接后，第</a:t>
            </a:r>
            <a:r>
              <a:rPr lang="en-US" altLang="zh-CN" sz="1900" smtClean="0">
                <a:latin typeface="微软雅黑" pitchFamily="34" charset="-122"/>
                <a:ea typeface="微软雅黑" pitchFamily="34" charset="-122"/>
              </a:rPr>
              <a:t>5</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6</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7</a:t>
            </a:r>
            <a:r>
              <a:rPr lang="zh-CN" altLang="en-US" sz="1900" smtClean="0">
                <a:latin typeface="微软雅黑" pitchFamily="34" charset="-122"/>
                <a:ea typeface="微软雅黑" pitchFamily="34" charset="-122"/>
              </a:rPr>
              <a:t>行源代码对应的指令序列如下：</a:t>
            </a:r>
          </a:p>
          <a:p>
            <a:pPr>
              <a:lnSpc>
                <a:spcPct val="95000"/>
              </a:lnSpc>
              <a:buFontTx/>
              <a:buNone/>
            </a:pPr>
            <a:r>
              <a:rPr lang="en-US" altLang="zh-CN" sz="1900" smtClean="0">
                <a:latin typeface="微软雅黑" pitchFamily="34" charset="-122"/>
                <a:ea typeface="微软雅黑" pitchFamily="34" charset="-122"/>
              </a:rPr>
              <a:t>5   8048300: c7 05 28 90 04 08 01 00 00 00  </a:t>
            </a:r>
            <a:r>
              <a:rPr lang="en-US" altLang="zh-CN" sz="1900" smtClean="0">
                <a:solidFill>
                  <a:srgbClr val="0066CC"/>
                </a:solidFill>
                <a:latin typeface="微软雅黑" pitchFamily="34" charset="-122"/>
                <a:ea typeface="微软雅黑" pitchFamily="34" charset="-122"/>
              </a:rPr>
              <a:t>movl   $0x1, 0x8049028</a:t>
            </a:r>
          </a:p>
          <a:p>
            <a:pPr>
              <a:lnSpc>
                <a:spcPct val="95000"/>
              </a:lnSpc>
              <a:buFontTx/>
              <a:buNone/>
            </a:pPr>
            <a:r>
              <a:rPr lang="en-US" altLang="zh-CN" sz="1900" smtClean="0">
                <a:latin typeface="微软雅黑" pitchFamily="34" charset="-122"/>
                <a:ea typeface="微软雅黑" pitchFamily="34" charset="-122"/>
              </a:rPr>
              <a:t>6   8048309: c7 05 a0 9f 04 08 03 00 00 00   </a:t>
            </a:r>
            <a:r>
              <a:rPr lang="en-US" altLang="zh-CN" sz="1900" smtClean="0">
                <a:solidFill>
                  <a:srgbClr val="0066CC"/>
                </a:solidFill>
                <a:latin typeface="微软雅黑" pitchFamily="34" charset="-122"/>
                <a:ea typeface="微软雅黑" pitchFamily="34" charset="-122"/>
              </a:rPr>
              <a:t>movl   $0x3, 0x8049fa0</a:t>
            </a:r>
          </a:p>
          <a:p>
            <a:pPr>
              <a:lnSpc>
                <a:spcPct val="95000"/>
              </a:lnSpc>
              <a:buFontTx/>
              <a:buNone/>
            </a:pPr>
            <a:r>
              <a:rPr lang="en-US" altLang="zh-CN" sz="1900" smtClean="0">
                <a:latin typeface="微软雅黑" pitchFamily="34" charset="-122"/>
                <a:ea typeface="微软雅黑" pitchFamily="34" charset="-122"/>
              </a:rPr>
              <a:t>7   8048313: c7 05 40 2c 05 08 04 00 00 00   </a:t>
            </a:r>
            <a:r>
              <a:rPr lang="en-US" altLang="zh-CN" sz="1900" smtClean="0">
                <a:solidFill>
                  <a:srgbClr val="0066CC"/>
                </a:solidFill>
                <a:latin typeface="微软雅黑" pitchFamily="34" charset="-122"/>
                <a:ea typeface="微软雅黑" pitchFamily="34" charset="-122"/>
              </a:rPr>
              <a:t>movl   $0x4, 0x8052c40</a:t>
            </a:r>
          </a:p>
          <a:p>
            <a:pPr>
              <a:lnSpc>
                <a:spcPct val="95000"/>
              </a:lnSpc>
              <a:buFontTx/>
              <a:buNone/>
            </a:pPr>
            <a:r>
              <a:rPr lang="zh-CN" altLang="en-US" sz="1900" smtClean="0">
                <a:latin typeface="微软雅黑" pitchFamily="34" charset="-122"/>
                <a:ea typeface="微软雅黑" pitchFamily="34" charset="-122"/>
              </a:rPr>
              <a:t>已知页大小为</a:t>
            </a:r>
            <a:r>
              <a:rPr lang="en-US" altLang="zh-CN" sz="1900" smtClean="0">
                <a:latin typeface="微软雅黑" pitchFamily="34" charset="-122"/>
                <a:ea typeface="微软雅黑" pitchFamily="34" charset="-122"/>
              </a:rPr>
              <a:t>4KB</a:t>
            </a:r>
            <a:r>
              <a:rPr lang="zh-CN" altLang="en-US" sz="1900" smtClean="0">
                <a:latin typeface="微软雅黑" pitchFamily="34" charset="-122"/>
                <a:ea typeface="微软雅黑" pitchFamily="34" charset="-122"/>
              </a:rPr>
              <a:t>，若在运行</a:t>
            </a:r>
            <a:r>
              <a:rPr lang="en-US" altLang="zh-CN" sz="1900" smtClean="0">
                <a:latin typeface="微软雅黑" pitchFamily="34" charset="-122"/>
                <a:ea typeface="微软雅黑" pitchFamily="34" charset="-122"/>
              </a:rPr>
              <a:t>P</a:t>
            </a:r>
            <a:r>
              <a:rPr lang="zh-CN" altLang="en-US" sz="1900" smtClean="0">
                <a:latin typeface="微软雅黑" pitchFamily="34" charset="-122"/>
                <a:ea typeface="微软雅黑" pitchFamily="34" charset="-122"/>
              </a:rPr>
              <a:t>对应的进程时，系统中无其他进程在运行，则：</a:t>
            </a:r>
          </a:p>
          <a:p>
            <a:pPr>
              <a:lnSpc>
                <a:spcPct val="95000"/>
              </a:lnSpc>
              <a:buFontTx/>
              <a:buNone/>
            </a:pPr>
            <a:r>
              <a:rPr lang="en-US" altLang="zh-CN" sz="1900" smtClean="0">
                <a:latin typeface="微软雅黑" pitchFamily="34" charset="-122"/>
                <a:ea typeface="微软雅黑" pitchFamily="34" charset="-122"/>
              </a:rPr>
              <a:t>(1) </a:t>
            </a:r>
            <a:r>
              <a:rPr lang="zh-CN" altLang="en-US" sz="1900" smtClean="0">
                <a:latin typeface="微软雅黑" pitchFamily="34" charset="-122"/>
                <a:ea typeface="微软雅黑" pitchFamily="34" charset="-122"/>
              </a:rPr>
              <a:t>对于上述三条指令的执行，在取指令时是否可能发生页故障？</a:t>
            </a:r>
          </a:p>
          <a:p>
            <a:pPr>
              <a:lnSpc>
                <a:spcPct val="95000"/>
              </a:lnSpc>
              <a:buFontTx/>
              <a:buNone/>
            </a:pPr>
            <a:r>
              <a:rPr lang="en-US" altLang="zh-CN" sz="1900" smtClean="0">
                <a:latin typeface="微软雅黑" pitchFamily="34" charset="-122"/>
                <a:ea typeface="微软雅黑" pitchFamily="34" charset="-122"/>
              </a:rPr>
              <a:t>(2) </a:t>
            </a:r>
            <a:r>
              <a:rPr lang="zh-CN" altLang="en-US" sz="1900" smtClean="0">
                <a:latin typeface="微软雅黑" pitchFamily="34" charset="-122"/>
                <a:ea typeface="微软雅黑" pitchFamily="34" charset="-122"/>
              </a:rPr>
              <a:t>在数据访问时分别会发生什么问题？</a:t>
            </a:r>
          </a:p>
          <a:p>
            <a:pPr>
              <a:lnSpc>
                <a:spcPct val="95000"/>
              </a:lnSpc>
              <a:buFontTx/>
              <a:buNone/>
            </a:pPr>
            <a:r>
              <a:rPr lang="en-US" altLang="zh-CN" sz="1900" smtClean="0">
                <a:latin typeface="微软雅黑" pitchFamily="34" charset="-122"/>
                <a:ea typeface="微软雅黑" pitchFamily="34" charset="-122"/>
              </a:rPr>
              <a:t>(3) </a:t>
            </a:r>
            <a:r>
              <a:rPr lang="zh-CN" altLang="en-US" sz="1900" smtClean="0">
                <a:latin typeface="微软雅黑" pitchFamily="34" charset="-122"/>
                <a:ea typeface="微软雅黑" pitchFamily="34" charset="-122"/>
              </a:rPr>
              <a:t>哪些问题是可恢复的？哪些问题是不可恢复的？</a:t>
            </a:r>
          </a:p>
        </p:txBody>
      </p:sp>
      <p:sp>
        <p:nvSpPr>
          <p:cNvPr id="768005" name="Rectangle 5"/>
          <p:cNvSpPr>
            <a:spLocks noChangeArrowheads="1"/>
          </p:cNvSpPr>
          <p:nvPr/>
        </p:nvSpPr>
        <p:spPr bwMode="auto">
          <a:xfrm>
            <a:off x="2627313" y="1211263"/>
            <a:ext cx="6313487" cy="2357437"/>
          </a:xfrm>
          <a:prstGeom prst="rect">
            <a:avLst/>
          </a:prstGeom>
          <a:noFill/>
          <a:ln w="9525">
            <a:noFill/>
            <a:miter lim="800000"/>
            <a:headEnd/>
            <a:tailEnd/>
          </a:ln>
          <a:effectLst/>
        </p:spPr>
        <p:txBody>
          <a:bodyPr>
            <a:spAutoFit/>
          </a:bodyPr>
          <a:lstStyle/>
          <a:p>
            <a:pPr>
              <a:lnSpc>
                <a:spcPct val="120000"/>
              </a:lnSpc>
            </a:pPr>
            <a:r>
              <a:rPr lang="zh-CN" altLang="en-US" sz="2200" b="1">
                <a:solidFill>
                  <a:srgbClr val="0066CC"/>
                </a:solidFill>
                <a:latin typeface="微软雅黑" pitchFamily="34" charset="-122"/>
                <a:ea typeface="微软雅黑" pitchFamily="34" charset="-122"/>
              </a:rPr>
              <a:t>第</a:t>
            </a:r>
            <a:r>
              <a:rPr lang="en-US" altLang="zh-CN" sz="2200" b="1">
                <a:solidFill>
                  <a:srgbClr val="0066CC"/>
                </a:solidFill>
                <a:latin typeface="微软雅黑" pitchFamily="34" charset="-122"/>
                <a:ea typeface="微软雅黑" pitchFamily="34" charset="-122"/>
              </a:rPr>
              <a:t>6</a:t>
            </a:r>
            <a:r>
              <a:rPr lang="zh-CN" altLang="en-US" sz="2200" b="1">
                <a:solidFill>
                  <a:srgbClr val="0066CC"/>
                </a:solidFill>
                <a:latin typeface="微软雅黑" pitchFamily="34" charset="-122"/>
                <a:ea typeface="微软雅黑" pitchFamily="34" charset="-122"/>
              </a:rPr>
              <a:t>行指令取数据时是否发生页故障，</a:t>
            </a:r>
            <a:r>
              <a:rPr lang="en-US" altLang="zh-CN" sz="2200" b="1">
                <a:solidFill>
                  <a:srgbClr val="0066CC"/>
                </a:solidFill>
                <a:latin typeface="微软雅黑" pitchFamily="34" charset="-122"/>
                <a:ea typeface="微软雅黑" pitchFamily="34" charset="-122"/>
              </a:rPr>
              <a:t>Why</a:t>
            </a:r>
            <a:r>
              <a:rPr lang="zh-CN" altLang="en-US" sz="2200" b="1">
                <a:solidFill>
                  <a:srgbClr val="0066CC"/>
                </a:solidFill>
                <a:latin typeface="微软雅黑" pitchFamily="34" charset="-122"/>
                <a:ea typeface="微软雅黑" pitchFamily="34" charset="-122"/>
              </a:rPr>
              <a:t>？</a:t>
            </a:r>
          </a:p>
          <a:p>
            <a:pPr>
              <a:lnSpc>
                <a:spcPct val="120000"/>
              </a:lnSpc>
            </a:pPr>
            <a:r>
              <a:rPr lang="zh-CN" altLang="en-US" sz="2000" b="1">
                <a:solidFill>
                  <a:srgbClr val="FF0000"/>
                </a:solidFill>
                <a:latin typeface="微软雅黑" pitchFamily="34" charset="-122"/>
                <a:ea typeface="微软雅黑" pitchFamily="34" charset="-122"/>
              </a:rPr>
              <a:t>对</a:t>
            </a:r>
            <a:r>
              <a:rPr lang="en-US" altLang="zh-CN" sz="2000" b="1">
                <a:solidFill>
                  <a:srgbClr val="FF0000"/>
                </a:solidFill>
                <a:latin typeface="微软雅黑" pitchFamily="34" charset="-122"/>
                <a:ea typeface="微软雅黑" pitchFamily="34" charset="-122"/>
              </a:rPr>
              <a:t>a[1000]</a:t>
            </a:r>
            <a:r>
              <a:rPr lang="zh-CN" altLang="en-US" sz="2000" b="1">
                <a:solidFill>
                  <a:srgbClr val="FF0000"/>
                </a:solidFill>
                <a:latin typeface="微软雅黑" pitchFamily="34" charset="-122"/>
                <a:ea typeface="微软雅黑" pitchFamily="34" charset="-122"/>
              </a:rPr>
              <a:t>（地址</a:t>
            </a:r>
            <a:r>
              <a:rPr lang="en-US" altLang="zh-CN" sz="2000" b="1">
                <a:solidFill>
                  <a:srgbClr val="FF0000"/>
                </a:solidFill>
                <a:latin typeface="微软雅黑" pitchFamily="34" charset="-122"/>
                <a:ea typeface="微软雅黑" pitchFamily="34" charset="-122"/>
              </a:rPr>
              <a:t>0x8049fa0</a:t>
            </a:r>
            <a:r>
              <a:rPr lang="zh-CN" altLang="en-US" sz="2000" b="1">
                <a:solidFill>
                  <a:srgbClr val="FF0000"/>
                </a:solidFill>
                <a:latin typeface="微软雅黑" pitchFamily="34" charset="-122"/>
                <a:ea typeface="微软雅黑" pitchFamily="34" charset="-122"/>
              </a:rPr>
              <a:t>）的访问是对所在页面（首址为</a:t>
            </a:r>
            <a:r>
              <a:rPr lang="en-US" altLang="zh-CN" sz="2000" b="1">
                <a:solidFill>
                  <a:srgbClr val="FF0000"/>
                </a:solidFill>
                <a:latin typeface="微软雅黑" pitchFamily="34" charset="-122"/>
                <a:ea typeface="微软雅黑" pitchFamily="34" charset="-122"/>
              </a:rPr>
              <a:t>0x08049000</a:t>
            </a:r>
            <a:r>
              <a:rPr lang="zh-CN" altLang="en-US" sz="2000" b="1">
                <a:solidFill>
                  <a:srgbClr val="FF0000"/>
                </a:solidFill>
                <a:latin typeface="微软雅黑" pitchFamily="34" charset="-122"/>
                <a:ea typeface="微软雅黑" pitchFamily="34" charset="-122"/>
              </a:rPr>
              <a:t>）的第</a:t>
            </a:r>
            <a:r>
              <a:rPr lang="en-US" altLang="zh-CN" sz="2000" b="1">
                <a:solidFill>
                  <a:srgbClr val="FF0000"/>
                </a:solidFill>
                <a:latin typeface="微软雅黑" pitchFamily="34" charset="-122"/>
                <a:ea typeface="微软雅黑" pitchFamily="34" charset="-122"/>
              </a:rPr>
              <a:t>2</a:t>
            </a:r>
            <a:r>
              <a:rPr lang="zh-CN" altLang="en-US" sz="2000" b="1">
                <a:solidFill>
                  <a:srgbClr val="FF0000"/>
                </a:solidFill>
                <a:latin typeface="微软雅黑" pitchFamily="34" charset="-122"/>
                <a:ea typeface="微软雅黑" pitchFamily="34" charset="-122"/>
              </a:rPr>
              <a:t>次访问，故在主存，不会发生缺页。但</a:t>
            </a:r>
            <a:r>
              <a:rPr lang="en-US" altLang="zh-CN" sz="2000" b="1">
                <a:solidFill>
                  <a:srgbClr val="FF0000"/>
                </a:solidFill>
                <a:latin typeface="微软雅黑" pitchFamily="34" charset="-122"/>
                <a:ea typeface="微软雅黑" pitchFamily="34" charset="-122"/>
              </a:rPr>
              <a:t>a[1000]</a:t>
            </a:r>
            <a:r>
              <a:rPr lang="zh-CN" altLang="en-US" sz="2000" b="1">
                <a:solidFill>
                  <a:srgbClr val="FF0000"/>
                </a:solidFill>
                <a:latin typeface="微软雅黑" pitchFamily="34" charset="-122"/>
                <a:ea typeface="微软雅黑" pitchFamily="34" charset="-122"/>
              </a:rPr>
              <a:t>实际不存在，只不过编译器未检查数组边界，</a:t>
            </a:r>
            <a:r>
              <a:rPr lang="en-US" altLang="zh-CN" sz="2100" b="1">
                <a:solidFill>
                  <a:srgbClr val="FF0000"/>
                </a:solidFill>
                <a:latin typeface="微软雅黑" pitchFamily="34" charset="-122"/>
                <a:ea typeface="微软雅黑" pitchFamily="34" charset="-122"/>
              </a:rPr>
              <a:t>0x8049fa0</a:t>
            </a:r>
            <a:r>
              <a:rPr lang="zh-CN" altLang="en-US" sz="2100" b="1">
                <a:solidFill>
                  <a:srgbClr val="FF0000"/>
                </a:solidFill>
                <a:latin typeface="微软雅黑" pitchFamily="34" charset="-122"/>
                <a:ea typeface="微软雅黑" pitchFamily="34" charset="-122"/>
              </a:rPr>
              <a:t>处</a:t>
            </a:r>
            <a:r>
              <a:rPr lang="zh-CN" altLang="en-US" sz="2100" b="1">
                <a:solidFill>
                  <a:srgbClr val="3366FF"/>
                </a:solidFill>
                <a:latin typeface="微软雅黑" pitchFamily="34" charset="-122"/>
                <a:ea typeface="微软雅黑" pitchFamily="34" charset="-122"/>
              </a:rPr>
              <a:t>可能</a:t>
            </a:r>
            <a:r>
              <a:rPr lang="zh-CN" altLang="en-US" sz="2100" b="1">
                <a:solidFill>
                  <a:srgbClr val="FF0000"/>
                </a:solidFill>
                <a:latin typeface="微软雅黑" pitchFamily="34" charset="-122"/>
                <a:ea typeface="微软雅黑" pitchFamily="34" charset="-122"/>
              </a:rPr>
              <a:t>是</a:t>
            </a:r>
            <a:r>
              <a:rPr lang="en-US" altLang="zh-CN" sz="2100" b="1">
                <a:solidFill>
                  <a:srgbClr val="FF0000"/>
                </a:solidFill>
                <a:latin typeface="微软雅黑" pitchFamily="34" charset="-122"/>
                <a:ea typeface="微软雅黑" pitchFamily="34" charset="-122"/>
              </a:rPr>
              <a:t>x</a:t>
            </a:r>
            <a:r>
              <a:rPr lang="zh-CN" altLang="en-US" sz="2100" b="1">
                <a:solidFill>
                  <a:srgbClr val="FF0000"/>
                </a:solidFill>
                <a:latin typeface="微软雅黑" pitchFamily="34" charset="-122"/>
                <a:ea typeface="微软雅黑" pitchFamily="34" charset="-122"/>
              </a:rPr>
              <a:t>的地址，故该指令执行结果</a:t>
            </a:r>
            <a:r>
              <a:rPr lang="zh-CN" altLang="en-US" sz="2100" b="1">
                <a:solidFill>
                  <a:srgbClr val="3366FF"/>
                </a:solidFill>
                <a:latin typeface="微软雅黑" pitchFamily="34" charset="-122"/>
                <a:ea typeface="微软雅黑" pitchFamily="34" charset="-122"/>
              </a:rPr>
              <a:t>可能</a:t>
            </a:r>
            <a:r>
              <a:rPr lang="zh-CN" altLang="en-US" sz="2100" b="1">
                <a:solidFill>
                  <a:srgbClr val="FF0000"/>
                </a:solidFill>
                <a:latin typeface="微软雅黑" pitchFamily="34" charset="-122"/>
                <a:ea typeface="微软雅黑" pitchFamily="34" charset="-122"/>
              </a:rPr>
              <a:t>是</a:t>
            </a:r>
            <a:r>
              <a:rPr lang="en-US" altLang="zh-CN" sz="2100" b="1">
                <a:solidFill>
                  <a:srgbClr val="FF0000"/>
                </a:solidFill>
                <a:latin typeface="微软雅黑" pitchFamily="34" charset="-122"/>
                <a:ea typeface="微软雅黑" pitchFamily="34" charset="-122"/>
              </a:rPr>
              <a:t>x</a:t>
            </a:r>
            <a:r>
              <a:rPr lang="zh-CN" altLang="en-US" sz="2100" b="1">
                <a:solidFill>
                  <a:srgbClr val="FF0000"/>
                </a:solidFill>
                <a:latin typeface="微软雅黑" pitchFamily="34" charset="-122"/>
                <a:ea typeface="微软雅黑" pitchFamily="34" charset="-122"/>
              </a:rPr>
              <a:t>被赋值为</a:t>
            </a:r>
            <a:r>
              <a:rPr lang="en-US" altLang="zh-CN" sz="2100" b="1">
                <a:solidFill>
                  <a:srgbClr val="FF0000"/>
                </a:solidFill>
                <a:latin typeface="微软雅黑" pitchFamily="34" charset="-122"/>
                <a:ea typeface="微软雅黑" pitchFamily="34" charset="-122"/>
              </a:rPr>
              <a:t>3</a:t>
            </a:r>
          </a:p>
        </p:txBody>
      </p:sp>
    </p:spTree>
    <p:extLst>
      <p:ext uri="{BB962C8B-B14F-4D97-AF65-F5344CB8AC3E}">
        <p14:creationId xmlns:p14="http://schemas.microsoft.com/office/powerpoint/2010/main" val="305885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05">
                                            <p:txEl>
                                              <p:pRg st="0" end="0"/>
                                            </p:txEl>
                                          </p:spTgt>
                                        </p:tgtEl>
                                        <p:attrNameLst>
                                          <p:attrName>style.visibility</p:attrName>
                                        </p:attrNameLst>
                                      </p:cBhvr>
                                      <p:to>
                                        <p:strVal val="visible"/>
                                      </p:to>
                                    </p:set>
                                    <p:animEffect transition="in" filter="blinds(horizontal)">
                                      <p:cBhvr>
                                        <p:cTn id="7" dur="500"/>
                                        <p:tgtEl>
                                          <p:spTgt spid="7680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05">
                                            <p:txEl>
                                              <p:pRg st="1" end="1"/>
                                            </p:txEl>
                                          </p:spTgt>
                                        </p:tgtEl>
                                        <p:attrNameLst>
                                          <p:attrName>style.visibility</p:attrName>
                                        </p:attrNameLst>
                                      </p:cBhvr>
                                      <p:to>
                                        <p:strVal val="visible"/>
                                      </p:to>
                                    </p:set>
                                    <p:animEffect transition="in" filter="blinds(horizontal)">
                                      <p:cBhvr>
                                        <p:cTn id="12" dur="500"/>
                                        <p:tgtEl>
                                          <p:spTgt spid="7680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9028" name="Rectangle 4"/>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smtClean="0">
                <a:latin typeface="微软雅黑" pitchFamily="34" charset="-122"/>
                <a:ea typeface="微软雅黑" pitchFamily="34" charset="-122"/>
              </a:rPr>
              <a:t>假设在</a:t>
            </a:r>
            <a:r>
              <a:rPr lang="en-US" altLang="zh-CN" sz="1900" smtClean="0">
                <a:latin typeface="微软雅黑" pitchFamily="34" charset="-122"/>
                <a:ea typeface="微软雅黑" pitchFamily="34" charset="-122"/>
              </a:rPr>
              <a:t>IA-32/linux</a:t>
            </a:r>
            <a:r>
              <a:rPr lang="zh-CN" altLang="en-US" sz="1900" smtClean="0">
                <a:latin typeface="微软雅黑" pitchFamily="34" charset="-122"/>
                <a:ea typeface="微软雅黑" pitchFamily="34" charset="-122"/>
              </a:rPr>
              <a:t>系统中一个</a:t>
            </a:r>
            <a:r>
              <a:rPr lang="en-US" altLang="zh-CN" sz="1900" smtClean="0">
                <a:latin typeface="微软雅黑" pitchFamily="34" charset="-122"/>
                <a:ea typeface="微软雅黑" pitchFamily="34" charset="-122"/>
              </a:rPr>
              <a:t>C</a:t>
            </a:r>
            <a:r>
              <a:rPr lang="zh-CN" altLang="en-US" sz="1900" smtClean="0">
                <a:latin typeface="微软雅黑" pitchFamily="34" charset="-122"/>
                <a:ea typeface="微软雅黑" pitchFamily="34" charset="-122"/>
              </a:rPr>
              <a:t>语言源程序 </a:t>
            </a:r>
            <a:r>
              <a:rPr lang="en-US" altLang="zh-CN" sz="1900" smtClean="0">
                <a:latin typeface="微软雅黑" pitchFamily="34" charset="-122"/>
                <a:ea typeface="微软雅黑" pitchFamily="34" charset="-122"/>
              </a:rPr>
              <a:t>P </a:t>
            </a:r>
            <a:r>
              <a:rPr lang="zh-CN" altLang="en-US" sz="1900" smtClean="0">
                <a:latin typeface="微软雅黑" pitchFamily="34" charset="-122"/>
                <a:ea typeface="微软雅黑" pitchFamily="34" charset="-122"/>
              </a:rPr>
              <a:t>如下： </a:t>
            </a:r>
            <a:endParaRPr lang="en-US" altLang="zh-CN" sz="1900" smtClean="0">
              <a:latin typeface="微软雅黑" pitchFamily="34" charset="-122"/>
              <a:ea typeface="微软雅黑" pitchFamily="34" charset="-122"/>
            </a:endParaRPr>
          </a:p>
          <a:p>
            <a:pPr>
              <a:lnSpc>
                <a:spcPct val="95000"/>
              </a:lnSpc>
              <a:buFontTx/>
              <a:buNone/>
            </a:pPr>
            <a:r>
              <a:rPr lang="en-US" altLang="zh-CN" sz="1900" smtClean="0">
                <a:latin typeface="微软雅黑" pitchFamily="34" charset="-122"/>
                <a:ea typeface="微软雅黑" pitchFamily="34" charset="-122"/>
              </a:rPr>
              <a:t>1	int a[1000];</a:t>
            </a:r>
          </a:p>
          <a:p>
            <a:pPr>
              <a:lnSpc>
                <a:spcPct val="95000"/>
              </a:lnSpc>
              <a:buFontTx/>
              <a:buNone/>
            </a:pPr>
            <a:r>
              <a:rPr lang="en-US" altLang="zh-CN" sz="1900" smtClean="0">
                <a:latin typeface="微软雅黑" pitchFamily="34" charset="-122"/>
                <a:ea typeface="微软雅黑" pitchFamily="34" charset="-122"/>
              </a:rPr>
              <a:t>2	int x</a:t>
            </a:r>
            <a:r>
              <a:rPr lang="zh-CN" altLang="en-US" sz="1900" smtClean="0">
                <a:latin typeface="微软雅黑" pitchFamily="34" charset="-122"/>
                <a:ea typeface="微软雅黑" pitchFamily="34" charset="-122"/>
              </a:rPr>
              <a:t>；</a:t>
            </a:r>
          </a:p>
          <a:p>
            <a:pPr>
              <a:lnSpc>
                <a:spcPct val="95000"/>
              </a:lnSpc>
              <a:buFontTx/>
              <a:buNone/>
            </a:pPr>
            <a:r>
              <a:rPr lang="en-US" altLang="zh-CN" sz="1900" smtClean="0">
                <a:latin typeface="微软雅黑" pitchFamily="34" charset="-122"/>
                <a:ea typeface="微软雅黑" pitchFamily="34" charset="-122"/>
              </a:rPr>
              <a:t>3	main( )</a:t>
            </a:r>
          </a:p>
          <a:p>
            <a:pPr>
              <a:lnSpc>
                <a:spcPct val="95000"/>
              </a:lnSpc>
              <a:buFontTx/>
              <a:buNone/>
            </a:pPr>
            <a:r>
              <a:rPr lang="en-US" altLang="zh-CN" sz="1900" smtClean="0">
                <a:latin typeface="微软雅黑" pitchFamily="34" charset="-122"/>
                <a:ea typeface="微软雅黑" pitchFamily="34" charset="-122"/>
              </a:rPr>
              <a:t>4	{   </a:t>
            </a:r>
          </a:p>
          <a:p>
            <a:pPr>
              <a:lnSpc>
                <a:spcPct val="95000"/>
              </a:lnSpc>
              <a:buFontTx/>
              <a:buNone/>
            </a:pPr>
            <a:r>
              <a:rPr lang="en-US" altLang="zh-CN" sz="1900" smtClean="0">
                <a:latin typeface="微软雅黑" pitchFamily="34" charset="-122"/>
                <a:ea typeface="微软雅黑" pitchFamily="34" charset="-122"/>
              </a:rPr>
              <a:t>5	   a[10]=1;</a:t>
            </a:r>
          </a:p>
          <a:p>
            <a:pPr>
              <a:lnSpc>
                <a:spcPct val="95000"/>
              </a:lnSpc>
              <a:buFontTx/>
              <a:buNone/>
            </a:pPr>
            <a:r>
              <a:rPr lang="en-US" altLang="zh-CN" sz="1900" smtClean="0">
                <a:latin typeface="微软雅黑" pitchFamily="34" charset="-122"/>
                <a:ea typeface="微软雅黑" pitchFamily="34" charset="-122"/>
              </a:rPr>
              <a:t>6	   a[1000]=3; </a:t>
            </a:r>
          </a:p>
          <a:p>
            <a:pPr>
              <a:lnSpc>
                <a:spcPct val="95000"/>
              </a:lnSpc>
              <a:buFontTx/>
              <a:buNone/>
            </a:pPr>
            <a:r>
              <a:rPr lang="en-US" altLang="zh-CN" sz="1900" smtClean="0">
                <a:latin typeface="微软雅黑" pitchFamily="34" charset="-122"/>
                <a:ea typeface="微软雅黑" pitchFamily="34" charset="-122"/>
              </a:rPr>
              <a:t>7	   a[10000]=4;</a:t>
            </a:r>
          </a:p>
          <a:p>
            <a:pPr>
              <a:lnSpc>
                <a:spcPct val="95000"/>
              </a:lnSpc>
              <a:buFontTx/>
              <a:buNone/>
            </a:pPr>
            <a:r>
              <a:rPr lang="en-US" altLang="zh-CN" sz="1900" smtClean="0">
                <a:latin typeface="微软雅黑" pitchFamily="34" charset="-122"/>
                <a:ea typeface="微软雅黑" pitchFamily="34" charset="-122"/>
              </a:rPr>
              <a:t>8	}</a:t>
            </a:r>
          </a:p>
          <a:p>
            <a:pPr>
              <a:lnSpc>
                <a:spcPct val="95000"/>
              </a:lnSpc>
              <a:buFontTx/>
              <a:buNone/>
            </a:pPr>
            <a:r>
              <a:rPr lang="zh-CN" altLang="en-US" sz="1900" smtClean="0">
                <a:latin typeface="微软雅黑" pitchFamily="34" charset="-122"/>
                <a:ea typeface="微软雅黑" pitchFamily="34" charset="-122"/>
              </a:rPr>
              <a:t>假设编译、汇编和链接后，第</a:t>
            </a:r>
            <a:r>
              <a:rPr lang="en-US" altLang="zh-CN" sz="1900" smtClean="0">
                <a:latin typeface="微软雅黑" pitchFamily="34" charset="-122"/>
                <a:ea typeface="微软雅黑" pitchFamily="34" charset="-122"/>
              </a:rPr>
              <a:t>5</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6</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7</a:t>
            </a:r>
            <a:r>
              <a:rPr lang="zh-CN" altLang="en-US" sz="1900" smtClean="0">
                <a:latin typeface="微软雅黑" pitchFamily="34" charset="-122"/>
                <a:ea typeface="微软雅黑" pitchFamily="34" charset="-122"/>
              </a:rPr>
              <a:t>行源代码对应的指令序列如下：</a:t>
            </a:r>
          </a:p>
          <a:p>
            <a:pPr>
              <a:lnSpc>
                <a:spcPct val="95000"/>
              </a:lnSpc>
              <a:buFontTx/>
              <a:buNone/>
            </a:pPr>
            <a:r>
              <a:rPr lang="en-US" altLang="zh-CN" sz="1900" smtClean="0">
                <a:latin typeface="微软雅黑" pitchFamily="34" charset="-122"/>
                <a:ea typeface="微软雅黑" pitchFamily="34" charset="-122"/>
              </a:rPr>
              <a:t>5   8048300: c7 05 28 90 04 08 01 00 00 00  </a:t>
            </a:r>
            <a:r>
              <a:rPr lang="en-US" altLang="zh-CN" sz="1900" smtClean="0">
                <a:solidFill>
                  <a:srgbClr val="0066CC"/>
                </a:solidFill>
                <a:latin typeface="微软雅黑" pitchFamily="34" charset="-122"/>
                <a:ea typeface="微软雅黑" pitchFamily="34" charset="-122"/>
              </a:rPr>
              <a:t>movl   $0x1, 0x8049028</a:t>
            </a:r>
          </a:p>
          <a:p>
            <a:pPr>
              <a:lnSpc>
                <a:spcPct val="95000"/>
              </a:lnSpc>
              <a:buFontTx/>
              <a:buNone/>
            </a:pPr>
            <a:r>
              <a:rPr lang="en-US" altLang="zh-CN" sz="1900" smtClean="0">
                <a:latin typeface="微软雅黑" pitchFamily="34" charset="-122"/>
                <a:ea typeface="微软雅黑" pitchFamily="34" charset="-122"/>
              </a:rPr>
              <a:t>6   8048309: c7 05 a0 9f 04 08 03 00 00 00   </a:t>
            </a:r>
            <a:r>
              <a:rPr lang="en-US" altLang="zh-CN" sz="1900" smtClean="0">
                <a:solidFill>
                  <a:srgbClr val="0066CC"/>
                </a:solidFill>
                <a:latin typeface="微软雅黑" pitchFamily="34" charset="-122"/>
                <a:ea typeface="微软雅黑" pitchFamily="34" charset="-122"/>
              </a:rPr>
              <a:t>movl   $0x3, 0x8049fa0</a:t>
            </a:r>
          </a:p>
          <a:p>
            <a:pPr>
              <a:lnSpc>
                <a:spcPct val="95000"/>
              </a:lnSpc>
              <a:buFontTx/>
              <a:buNone/>
            </a:pPr>
            <a:r>
              <a:rPr lang="en-US" altLang="zh-CN" sz="1900" smtClean="0">
                <a:latin typeface="微软雅黑" pitchFamily="34" charset="-122"/>
                <a:ea typeface="微软雅黑" pitchFamily="34" charset="-122"/>
              </a:rPr>
              <a:t>7   8048313: c7 05 40 2c 05 08 04 00 00 00   </a:t>
            </a:r>
            <a:r>
              <a:rPr lang="en-US" altLang="zh-CN" sz="1900" smtClean="0">
                <a:solidFill>
                  <a:srgbClr val="0066CC"/>
                </a:solidFill>
                <a:latin typeface="微软雅黑" pitchFamily="34" charset="-122"/>
                <a:ea typeface="微软雅黑" pitchFamily="34" charset="-122"/>
              </a:rPr>
              <a:t>movl   $0x4, 0x8052c40</a:t>
            </a:r>
          </a:p>
          <a:p>
            <a:pPr>
              <a:lnSpc>
                <a:spcPct val="95000"/>
              </a:lnSpc>
              <a:buFontTx/>
              <a:buNone/>
            </a:pPr>
            <a:r>
              <a:rPr lang="zh-CN" altLang="en-US" sz="1900" smtClean="0">
                <a:latin typeface="微软雅黑" pitchFamily="34" charset="-122"/>
                <a:ea typeface="微软雅黑" pitchFamily="34" charset="-122"/>
              </a:rPr>
              <a:t>已知页大小为</a:t>
            </a:r>
            <a:r>
              <a:rPr lang="en-US" altLang="zh-CN" sz="1900" smtClean="0">
                <a:latin typeface="微软雅黑" pitchFamily="34" charset="-122"/>
                <a:ea typeface="微软雅黑" pitchFamily="34" charset="-122"/>
              </a:rPr>
              <a:t>4KB</a:t>
            </a:r>
            <a:r>
              <a:rPr lang="zh-CN" altLang="en-US" sz="1900" smtClean="0">
                <a:latin typeface="微软雅黑" pitchFamily="34" charset="-122"/>
                <a:ea typeface="微软雅黑" pitchFamily="34" charset="-122"/>
              </a:rPr>
              <a:t>，若在运行</a:t>
            </a:r>
            <a:r>
              <a:rPr lang="en-US" altLang="zh-CN" sz="1900" smtClean="0">
                <a:latin typeface="微软雅黑" pitchFamily="34" charset="-122"/>
                <a:ea typeface="微软雅黑" pitchFamily="34" charset="-122"/>
              </a:rPr>
              <a:t>P</a:t>
            </a:r>
            <a:r>
              <a:rPr lang="zh-CN" altLang="en-US" sz="1900" smtClean="0">
                <a:latin typeface="微软雅黑" pitchFamily="34" charset="-122"/>
                <a:ea typeface="微软雅黑" pitchFamily="34" charset="-122"/>
              </a:rPr>
              <a:t>对应的进程时，系统中无其他进程在运行，则：</a:t>
            </a:r>
          </a:p>
          <a:p>
            <a:pPr>
              <a:lnSpc>
                <a:spcPct val="95000"/>
              </a:lnSpc>
              <a:buFontTx/>
              <a:buNone/>
            </a:pPr>
            <a:r>
              <a:rPr lang="en-US" altLang="zh-CN" sz="1900" smtClean="0">
                <a:latin typeface="微软雅黑" pitchFamily="34" charset="-122"/>
                <a:ea typeface="微软雅黑" pitchFamily="34" charset="-122"/>
              </a:rPr>
              <a:t>(1) </a:t>
            </a:r>
            <a:r>
              <a:rPr lang="zh-CN" altLang="en-US" sz="1900" smtClean="0">
                <a:latin typeface="微软雅黑" pitchFamily="34" charset="-122"/>
                <a:ea typeface="微软雅黑" pitchFamily="34" charset="-122"/>
              </a:rPr>
              <a:t>对于上述三条指令的执行，在取指令时是否可能发生页故障？</a:t>
            </a:r>
          </a:p>
          <a:p>
            <a:pPr>
              <a:lnSpc>
                <a:spcPct val="95000"/>
              </a:lnSpc>
              <a:buFontTx/>
              <a:buNone/>
            </a:pPr>
            <a:r>
              <a:rPr lang="en-US" altLang="zh-CN" sz="1900" smtClean="0">
                <a:latin typeface="微软雅黑" pitchFamily="34" charset="-122"/>
                <a:ea typeface="微软雅黑" pitchFamily="34" charset="-122"/>
              </a:rPr>
              <a:t>(2) </a:t>
            </a:r>
            <a:r>
              <a:rPr lang="zh-CN" altLang="en-US" sz="1900" smtClean="0">
                <a:latin typeface="微软雅黑" pitchFamily="34" charset="-122"/>
                <a:ea typeface="微软雅黑" pitchFamily="34" charset="-122"/>
              </a:rPr>
              <a:t>在数据访问时分别会发生什么问题？</a:t>
            </a:r>
          </a:p>
          <a:p>
            <a:pPr>
              <a:lnSpc>
                <a:spcPct val="95000"/>
              </a:lnSpc>
              <a:buFontTx/>
              <a:buNone/>
            </a:pPr>
            <a:r>
              <a:rPr lang="en-US" altLang="zh-CN" sz="1900" smtClean="0">
                <a:latin typeface="微软雅黑" pitchFamily="34" charset="-122"/>
                <a:ea typeface="微软雅黑" pitchFamily="34" charset="-122"/>
              </a:rPr>
              <a:t>(3) </a:t>
            </a:r>
            <a:r>
              <a:rPr lang="zh-CN" altLang="en-US" sz="1900" smtClean="0">
                <a:latin typeface="微软雅黑" pitchFamily="34" charset="-122"/>
                <a:ea typeface="微软雅黑" pitchFamily="34" charset="-122"/>
              </a:rPr>
              <a:t>哪些问题是可恢复的？哪些问题是不可恢复的？</a:t>
            </a:r>
          </a:p>
        </p:txBody>
      </p:sp>
      <p:sp>
        <p:nvSpPr>
          <p:cNvPr id="769029" name="Rectangle 5"/>
          <p:cNvSpPr>
            <a:spLocks noChangeArrowheads="1"/>
          </p:cNvSpPr>
          <p:nvPr/>
        </p:nvSpPr>
        <p:spPr bwMode="auto">
          <a:xfrm>
            <a:off x="2427288" y="1223963"/>
            <a:ext cx="6659562" cy="2860675"/>
          </a:xfrm>
          <a:prstGeom prst="rect">
            <a:avLst/>
          </a:prstGeom>
          <a:solidFill>
            <a:schemeClr val="bg1"/>
          </a:solidFill>
          <a:ln w="9525">
            <a:noFill/>
            <a:miter lim="800000"/>
            <a:headEnd/>
            <a:tailEnd/>
          </a:ln>
          <a:effectLst/>
        </p:spPr>
        <p:txBody>
          <a:bodyPr>
            <a:spAutoFit/>
          </a:bodyPr>
          <a:lstStyle/>
          <a:p>
            <a:pPr>
              <a:lnSpc>
                <a:spcPct val="120000"/>
              </a:lnSpc>
            </a:pPr>
            <a:r>
              <a:rPr lang="zh-CN" altLang="en-US" sz="1900" b="1" dirty="0">
                <a:solidFill>
                  <a:srgbClr val="0066CC"/>
                </a:solidFill>
                <a:latin typeface="微软雅黑" pitchFamily="34" charset="-122"/>
                <a:ea typeface="微软雅黑" pitchFamily="34" charset="-122"/>
              </a:rPr>
              <a:t>第</a:t>
            </a:r>
            <a:r>
              <a:rPr lang="en-US" altLang="zh-CN" sz="1900" b="1" dirty="0">
                <a:solidFill>
                  <a:srgbClr val="0066CC"/>
                </a:solidFill>
                <a:latin typeface="微软雅黑" pitchFamily="34" charset="-122"/>
                <a:ea typeface="微软雅黑" pitchFamily="34" charset="-122"/>
              </a:rPr>
              <a:t>7</a:t>
            </a:r>
            <a:r>
              <a:rPr lang="zh-CN" altLang="en-US" sz="1900" b="1" dirty="0">
                <a:solidFill>
                  <a:srgbClr val="0066CC"/>
                </a:solidFill>
                <a:latin typeface="微软雅黑" pitchFamily="34" charset="-122"/>
                <a:ea typeface="微软雅黑" pitchFamily="34" charset="-122"/>
              </a:rPr>
              <a:t>行指令取数据时是否发生页故障，</a:t>
            </a:r>
            <a:r>
              <a:rPr lang="en-US" altLang="zh-CN" sz="1900" b="1" dirty="0">
                <a:solidFill>
                  <a:srgbClr val="0066CC"/>
                </a:solidFill>
                <a:latin typeface="微软雅黑" pitchFamily="34" charset="-122"/>
                <a:ea typeface="微软雅黑" pitchFamily="34" charset="-122"/>
              </a:rPr>
              <a:t>Why</a:t>
            </a:r>
            <a:r>
              <a:rPr lang="zh-CN" altLang="en-US" sz="1900" b="1" dirty="0">
                <a:solidFill>
                  <a:srgbClr val="0066CC"/>
                </a:solidFill>
                <a:latin typeface="微软雅黑" pitchFamily="34" charset="-122"/>
                <a:ea typeface="微软雅黑" pitchFamily="34" charset="-122"/>
              </a:rPr>
              <a:t>？</a:t>
            </a:r>
          </a:p>
          <a:p>
            <a:pPr>
              <a:lnSpc>
                <a:spcPct val="120000"/>
              </a:lnSpc>
            </a:pPr>
            <a:r>
              <a:rPr lang="zh-CN" altLang="en-US" sz="1900" b="1" dirty="0">
                <a:solidFill>
                  <a:srgbClr val="FF0000"/>
                </a:solidFill>
                <a:latin typeface="微软雅黑" pitchFamily="34" charset="-122"/>
                <a:ea typeface="微软雅黑" pitchFamily="34" charset="-122"/>
              </a:rPr>
              <a:t>地址</a:t>
            </a:r>
            <a:r>
              <a:rPr lang="en-US" altLang="zh-CN" sz="1900" b="1" dirty="0">
                <a:solidFill>
                  <a:srgbClr val="FF0000"/>
                </a:solidFill>
                <a:latin typeface="微软雅黑" pitchFamily="34" charset="-122"/>
                <a:ea typeface="微软雅黑" pitchFamily="34" charset="-122"/>
              </a:rPr>
              <a:t>0x8052c40</a:t>
            </a:r>
            <a:r>
              <a:rPr lang="zh-CN" altLang="zh-CN" sz="1900" b="1" dirty="0">
                <a:solidFill>
                  <a:srgbClr val="FF0000"/>
                </a:solidFill>
                <a:latin typeface="微软雅黑" pitchFamily="34" charset="-122"/>
                <a:ea typeface="微软雅黑" pitchFamily="34" charset="-122"/>
              </a:rPr>
              <a:t>偏离数组首址0x8049000已达4</a:t>
            </a:r>
            <a:r>
              <a:rPr lang="zh-CN" altLang="zh-CN" sz="1900" b="1" dirty="0">
                <a:solidFill>
                  <a:srgbClr val="FF0000"/>
                </a:solidFill>
                <a:ea typeface="微软雅黑" pitchFamily="34" charset="-122"/>
              </a:rPr>
              <a:t>×</a:t>
            </a:r>
            <a:r>
              <a:rPr lang="zh-CN" altLang="zh-CN" sz="1900" b="1" dirty="0">
                <a:solidFill>
                  <a:srgbClr val="FF0000"/>
                </a:solidFill>
                <a:latin typeface="微软雅黑" pitchFamily="34" charset="-122"/>
                <a:ea typeface="微软雅黑" pitchFamily="34" charset="-122"/>
              </a:rPr>
              <a:t>10000</a:t>
            </a:r>
            <a:r>
              <a:rPr lang="zh-CN" altLang="en-US" sz="1900" b="1" dirty="0">
                <a:solidFill>
                  <a:srgbClr val="FF0000"/>
                </a:solidFill>
                <a:latin typeface="微软雅黑" pitchFamily="34" charset="-122"/>
                <a:ea typeface="微软雅黑" pitchFamily="34" charset="-122"/>
              </a:rPr>
              <a:t> </a:t>
            </a:r>
            <a:r>
              <a:rPr lang="zh-CN" altLang="zh-CN" sz="1900" b="1" dirty="0">
                <a:solidFill>
                  <a:srgbClr val="FF0000"/>
                </a:solidFill>
                <a:latin typeface="微软雅黑" pitchFamily="34" charset="-122"/>
                <a:ea typeface="微软雅黑" pitchFamily="34" charset="-122"/>
              </a:rPr>
              <a:t>+4=40004个单元，即偏离了9个页面，很可能超出可读写区</a:t>
            </a:r>
            <a:r>
              <a:rPr lang="zh-CN" altLang="en-US" sz="1900" b="1" dirty="0">
                <a:solidFill>
                  <a:srgbClr val="FF0000"/>
                </a:solidFill>
                <a:latin typeface="微软雅黑" pitchFamily="34" charset="-122"/>
                <a:ea typeface="微软雅黑" pitchFamily="34" charset="-122"/>
              </a:rPr>
              <a:t>范围</a:t>
            </a:r>
            <a:r>
              <a:rPr lang="zh-CN" altLang="zh-CN" sz="1900" b="1" dirty="0">
                <a:solidFill>
                  <a:srgbClr val="FF0000"/>
                </a:solidFill>
                <a:latin typeface="微软雅黑" pitchFamily="34" charset="-122"/>
                <a:ea typeface="微软雅黑" pitchFamily="34" charset="-122"/>
              </a:rPr>
              <a:t>，</a:t>
            </a:r>
            <a:r>
              <a:rPr lang="zh-CN" altLang="en-US" sz="1900" b="1" dirty="0">
                <a:solidFill>
                  <a:srgbClr val="FF0000"/>
                </a:solidFill>
                <a:latin typeface="微软雅黑" pitchFamily="34" charset="-122"/>
                <a:ea typeface="微软雅黑" pitchFamily="34" charset="-122"/>
              </a:rPr>
              <a:t>故</a:t>
            </a:r>
            <a:r>
              <a:rPr lang="zh-CN" altLang="zh-CN" sz="1900" b="1" dirty="0">
                <a:solidFill>
                  <a:srgbClr val="FF0000"/>
                </a:solidFill>
                <a:latin typeface="微软雅黑" pitchFamily="34" charset="-122"/>
                <a:ea typeface="微软雅黑" pitchFamily="34" charset="-122"/>
              </a:rPr>
              <a:t>执行该指令时</a:t>
            </a:r>
            <a:r>
              <a:rPr lang="zh-CN" altLang="en-US" sz="1900" b="1" dirty="0">
                <a:solidFill>
                  <a:srgbClr val="FF0000"/>
                </a:solidFill>
                <a:latin typeface="微软雅黑" pitchFamily="34" charset="-122"/>
                <a:ea typeface="微软雅黑" pitchFamily="34" charset="-122"/>
              </a:rPr>
              <a:t>可</a:t>
            </a:r>
            <a:r>
              <a:rPr lang="zh-CN" altLang="zh-CN" sz="1900" b="1" dirty="0">
                <a:solidFill>
                  <a:srgbClr val="FF0000"/>
                </a:solidFill>
                <a:latin typeface="微软雅黑" pitchFamily="34" charset="-122"/>
                <a:ea typeface="微软雅黑" pitchFamily="34" charset="-122"/>
              </a:rPr>
              <a:t>能</a:t>
            </a:r>
            <a:r>
              <a:rPr lang="zh-CN" altLang="en-US" sz="1900" b="1" dirty="0">
                <a:solidFill>
                  <a:srgbClr val="FF0000"/>
                </a:solidFill>
                <a:latin typeface="微软雅黑" pitchFamily="34" charset="-122"/>
                <a:ea typeface="微软雅黑" pitchFamily="34" charset="-122"/>
              </a:rPr>
              <a:t>会</a:t>
            </a:r>
            <a:r>
              <a:rPr lang="zh-CN" altLang="zh-CN" sz="1900" b="1" dirty="0">
                <a:solidFill>
                  <a:srgbClr val="008000"/>
                </a:solidFill>
                <a:latin typeface="微软雅黑" pitchFamily="34" charset="-122"/>
                <a:ea typeface="微软雅黑" pitchFamily="34" charset="-122"/>
              </a:rPr>
              <a:t>发生</a:t>
            </a:r>
            <a:r>
              <a:rPr lang="zh-CN" altLang="en-US" sz="1900" b="1" dirty="0">
                <a:solidFill>
                  <a:srgbClr val="008000"/>
                </a:solidFill>
                <a:latin typeface="微软雅黑" pitchFamily="34" charset="-122"/>
                <a:ea typeface="微软雅黑" pitchFamily="34" charset="-122"/>
              </a:rPr>
              <a:t>保护违例</a:t>
            </a:r>
            <a:r>
              <a:rPr lang="zh-CN" altLang="zh-CN" sz="1900" b="1" dirty="0">
                <a:solidFill>
                  <a:srgbClr val="FF0000"/>
                </a:solidFill>
                <a:latin typeface="微软雅黑" pitchFamily="34" charset="-122"/>
                <a:ea typeface="微软雅黑" pitchFamily="34" charset="-122"/>
              </a:rPr>
              <a:t>。</a:t>
            </a:r>
            <a:r>
              <a:rPr lang="zh-CN" altLang="en-US" sz="1900" b="1" dirty="0">
                <a:solidFill>
                  <a:srgbClr val="FF0000"/>
                </a:solidFill>
                <a:latin typeface="微软雅黑" pitchFamily="34" charset="-122"/>
                <a:ea typeface="微软雅黑" pitchFamily="34" charset="-122"/>
              </a:rPr>
              <a:t>页故障处理程序发送一个</a:t>
            </a:r>
            <a:r>
              <a:rPr lang="zh-CN" altLang="en-US" sz="1900" b="1" dirty="0">
                <a:solidFill>
                  <a:srgbClr val="008000"/>
                </a:solidFill>
                <a:latin typeface="微软雅黑" pitchFamily="34" charset="-122"/>
                <a:ea typeface="微软雅黑" pitchFamily="34" charset="-122"/>
              </a:rPr>
              <a:t>“段错误”信号</a:t>
            </a:r>
            <a:r>
              <a:rPr lang="zh-CN" altLang="en-US" sz="1900" b="1" dirty="0">
                <a:solidFill>
                  <a:srgbClr val="FF0000"/>
                </a:solidFill>
                <a:latin typeface="微软雅黑" pitchFamily="34" charset="-122"/>
                <a:ea typeface="微软雅黑" pitchFamily="34" charset="-122"/>
              </a:rPr>
              <a:t>（</a:t>
            </a:r>
            <a:r>
              <a:rPr lang="en-US" altLang="zh-CN" sz="1900" b="1" dirty="0">
                <a:solidFill>
                  <a:srgbClr val="FF0000"/>
                </a:solidFill>
                <a:latin typeface="微软雅黑" pitchFamily="34" charset="-122"/>
                <a:ea typeface="微软雅黑" pitchFamily="34" charset="-122"/>
              </a:rPr>
              <a:t>SIGSEGV</a:t>
            </a:r>
            <a:r>
              <a:rPr lang="zh-CN" altLang="en-US" sz="1900" b="1" dirty="0">
                <a:solidFill>
                  <a:srgbClr val="FF0000"/>
                </a:solidFill>
                <a:latin typeface="微软雅黑" pitchFamily="34" charset="-122"/>
                <a:ea typeface="微软雅黑" pitchFamily="34" charset="-122"/>
              </a:rPr>
              <a:t>）给用户进程，用户进程接受到该信号后就调出一个</a:t>
            </a:r>
            <a:r>
              <a:rPr lang="zh-CN" altLang="en-US" sz="1900" b="1" dirty="0">
                <a:solidFill>
                  <a:srgbClr val="008000"/>
                </a:solidFill>
                <a:latin typeface="微软雅黑" pitchFamily="34" charset="-122"/>
                <a:ea typeface="微软雅黑" pitchFamily="34" charset="-122"/>
              </a:rPr>
              <a:t>信号处理程序执行</a:t>
            </a:r>
            <a:r>
              <a:rPr lang="zh-CN" altLang="en-US" sz="1900" b="1" dirty="0">
                <a:solidFill>
                  <a:srgbClr val="FF0000"/>
                </a:solidFill>
                <a:latin typeface="微软雅黑" pitchFamily="34" charset="-122"/>
                <a:ea typeface="微软雅黑" pitchFamily="34" charset="-122"/>
              </a:rPr>
              <a:t>，该信号处理程序根据信号类型，在屏幕上显示“段故障</a:t>
            </a:r>
            <a:r>
              <a:rPr lang="zh-CN" altLang="en-US" sz="1900" b="1" dirty="0">
                <a:solidFill>
                  <a:srgbClr val="3366FF"/>
                </a:solidFill>
                <a:latin typeface="微软雅黑" pitchFamily="34" charset="-122"/>
                <a:ea typeface="微软雅黑" pitchFamily="34" charset="-122"/>
              </a:rPr>
              <a:t>（</a:t>
            </a:r>
            <a:r>
              <a:rPr lang="en-US" altLang="zh-CN" sz="1900" b="1" dirty="0">
                <a:solidFill>
                  <a:srgbClr val="3366FF"/>
                </a:solidFill>
                <a:latin typeface="微软雅黑" pitchFamily="34" charset="-122"/>
                <a:ea typeface="微软雅黑" pitchFamily="34" charset="-122"/>
              </a:rPr>
              <a:t>segmentation fault</a:t>
            </a:r>
            <a:r>
              <a:rPr lang="zh-CN" altLang="en-US" sz="1900" b="1" dirty="0">
                <a:solidFill>
                  <a:srgbClr val="3366FF"/>
                </a:solidFill>
                <a:latin typeface="微软雅黑" pitchFamily="34" charset="-122"/>
                <a:ea typeface="微软雅黑" pitchFamily="34" charset="-122"/>
              </a:rPr>
              <a:t>）”</a:t>
            </a:r>
            <a:r>
              <a:rPr lang="zh-CN" altLang="en-US" sz="1900" b="1" dirty="0">
                <a:solidFill>
                  <a:srgbClr val="FF0000"/>
                </a:solidFill>
                <a:latin typeface="微软雅黑" pitchFamily="34" charset="-122"/>
                <a:ea typeface="微软雅黑" pitchFamily="34" charset="-122"/>
              </a:rPr>
              <a:t>信息，并终止用户进程。</a:t>
            </a:r>
            <a:endParaRPr lang="en-US" altLang="zh-CN" sz="19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88996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9029">
                                            <p:txEl>
                                              <p:pRg st="0" end="0"/>
                                            </p:txEl>
                                          </p:spTgt>
                                        </p:tgtEl>
                                        <p:attrNameLst>
                                          <p:attrName>style.visibility</p:attrName>
                                        </p:attrNameLst>
                                      </p:cBhvr>
                                      <p:to>
                                        <p:strVal val="visible"/>
                                      </p:to>
                                    </p:set>
                                    <p:animEffect transition="in" filter="blinds(horizontal)">
                                      <p:cBhvr>
                                        <p:cTn id="7" dur="500"/>
                                        <p:tgtEl>
                                          <p:spTgt spid="769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9029">
                                            <p:txEl>
                                              <p:pRg st="1" end="1"/>
                                            </p:txEl>
                                          </p:spTgt>
                                        </p:tgtEl>
                                        <p:attrNameLst>
                                          <p:attrName>style.visibility</p:attrName>
                                        </p:attrNameLst>
                                      </p:cBhvr>
                                      <p:to>
                                        <p:strVal val="visible"/>
                                      </p:to>
                                    </p:set>
                                    <p:animEffect transition="in" filter="blinds(horizontal)">
                                      <p:cBhvr>
                                        <p:cTn id="12" dur="500"/>
                                        <p:tgtEl>
                                          <p:spTgt spid="7690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515938" y="57150"/>
            <a:ext cx="7499350" cy="581025"/>
          </a:xfrm>
        </p:spPr>
        <p:txBody>
          <a:bodyPr/>
          <a:lstStyle/>
          <a:p>
            <a:r>
              <a:rPr lang="zh-CN" altLang="en-US" sz="4000" smtClean="0"/>
              <a:t>异常控制流</a:t>
            </a:r>
          </a:p>
        </p:txBody>
      </p:sp>
      <p:sp>
        <p:nvSpPr>
          <p:cNvPr id="761859" name="Rectangle 3"/>
          <p:cNvSpPr>
            <a:spLocks noGrp="1" noChangeArrowheads="1"/>
          </p:cNvSpPr>
          <p:nvPr>
            <p:ph type="body" idx="1"/>
          </p:nvPr>
        </p:nvSpPr>
        <p:spPr>
          <a:xfrm>
            <a:off x="454025" y="715963"/>
            <a:ext cx="8229600" cy="5911850"/>
          </a:xfrm>
          <a:noFill/>
          <a:ln/>
        </p:spPr>
        <p:txBody>
          <a:bodyPr/>
          <a:lstStyle/>
          <a:p>
            <a:r>
              <a:rPr lang="zh-CN" altLang="en-US" sz="2200" dirty="0" smtClean="0">
                <a:latin typeface="微软雅黑" pitchFamily="34" charset="-122"/>
                <a:ea typeface="微软雅黑" pitchFamily="34" charset="-122"/>
              </a:rPr>
              <a:t>分以下两个部分介绍</a:t>
            </a:r>
          </a:p>
          <a:p>
            <a:pPr lvl="1">
              <a:spcBef>
                <a:spcPct val="30000"/>
              </a:spcBef>
            </a:pPr>
            <a:r>
              <a:rPr lang="zh-CN" altLang="en-US" sz="2200" dirty="0" smtClean="0">
                <a:solidFill>
                  <a:srgbClr val="FF0000"/>
                </a:solidFill>
                <a:latin typeface="微软雅黑" pitchFamily="34" charset="-122"/>
                <a:ea typeface="微软雅黑" pitchFamily="34" charset="-122"/>
              </a:rPr>
              <a:t>第一讲：进程与进程的上下文切换</a:t>
            </a:r>
          </a:p>
          <a:p>
            <a:pPr lvl="2">
              <a:spcBef>
                <a:spcPct val="30000"/>
              </a:spcBef>
            </a:pPr>
            <a:r>
              <a:rPr lang="en-US" altLang="zh-CN" sz="2200" dirty="0" smtClean="0">
                <a:latin typeface="微软雅黑" pitchFamily="34" charset="-122"/>
                <a:ea typeface="微软雅黑" pitchFamily="34" charset="-122"/>
              </a:rPr>
              <a:t>CPU</a:t>
            </a:r>
            <a:r>
              <a:rPr lang="zh-CN" altLang="en-US" sz="2200" dirty="0" smtClean="0">
                <a:latin typeface="微软雅黑" pitchFamily="34" charset="-122"/>
                <a:ea typeface="微软雅黑" pitchFamily="34" charset="-122"/>
              </a:rPr>
              <a:t>的控制流、异常控制流</a:t>
            </a:r>
          </a:p>
          <a:p>
            <a:pPr lvl="2">
              <a:spcBef>
                <a:spcPct val="30000"/>
              </a:spcBef>
            </a:pPr>
            <a:r>
              <a:rPr lang="zh-CN" altLang="en-US" sz="2200" dirty="0" smtClean="0">
                <a:latin typeface="微软雅黑" pitchFamily="34" charset="-122"/>
                <a:ea typeface="微软雅黑" pitchFamily="34" charset="-122"/>
              </a:rPr>
              <a:t>程序和进程、引入进程的好处</a:t>
            </a:r>
          </a:p>
          <a:p>
            <a:pPr lvl="2">
              <a:spcBef>
                <a:spcPct val="30000"/>
              </a:spcBef>
            </a:pPr>
            <a:r>
              <a:rPr lang="zh-CN" altLang="en-US" sz="2200" dirty="0" smtClean="0">
                <a:latin typeface="微软雅黑" pitchFamily="34" charset="-122"/>
                <a:ea typeface="微软雅黑" pitchFamily="34" charset="-122"/>
              </a:rPr>
              <a:t>逻辑控制流和物理控制流</a:t>
            </a:r>
          </a:p>
          <a:p>
            <a:pPr lvl="2">
              <a:spcBef>
                <a:spcPct val="30000"/>
              </a:spcBef>
            </a:pPr>
            <a:r>
              <a:rPr lang="zh-CN" altLang="en-US" sz="2200" dirty="0" smtClean="0">
                <a:latin typeface="微软雅黑" pitchFamily="34" charset="-122"/>
                <a:ea typeface="微软雅黑" pitchFamily="34" charset="-122"/>
              </a:rPr>
              <a:t>进程与进程的上下文切换</a:t>
            </a:r>
          </a:p>
          <a:p>
            <a:pPr lvl="2">
              <a:spcBef>
                <a:spcPct val="30000"/>
              </a:spcBef>
            </a:pPr>
            <a:r>
              <a:rPr lang="zh-CN" altLang="en-US" sz="2200" dirty="0" smtClean="0">
                <a:latin typeface="微软雅黑" pitchFamily="34" charset="-122"/>
                <a:ea typeface="微软雅黑" pitchFamily="34" charset="-122"/>
              </a:rPr>
              <a:t>程序的加载和运行 </a:t>
            </a:r>
            <a:endParaRPr lang="zh-CN" altLang="en-US" sz="2600" dirty="0" smtClean="0">
              <a:latin typeface="微软雅黑" pitchFamily="34" charset="-122"/>
              <a:ea typeface="微软雅黑" pitchFamily="34" charset="-122"/>
            </a:endParaRPr>
          </a:p>
          <a:p>
            <a:pPr lvl="1">
              <a:spcBef>
                <a:spcPct val="30000"/>
              </a:spcBef>
            </a:pPr>
            <a:r>
              <a:rPr lang="zh-CN" altLang="en-US" sz="2200" dirty="0" smtClean="0">
                <a:latin typeface="微软雅黑" pitchFamily="34" charset="-122"/>
                <a:ea typeface="微软雅黑" pitchFamily="34" charset="-122"/>
              </a:rPr>
              <a:t>第二讲：异常和中断 </a:t>
            </a:r>
          </a:p>
          <a:p>
            <a:pPr lvl="2">
              <a:spcBef>
                <a:spcPct val="30000"/>
              </a:spcBef>
            </a:pPr>
            <a:r>
              <a:rPr lang="zh-CN" altLang="en-US" sz="2200" dirty="0" smtClean="0">
                <a:latin typeface="微软雅黑" pitchFamily="34" charset="-122"/>
                <a:ea typeface="微软雅黑" pitchFamily="34" charset="-122"/>
              </a:rPr>
              <a:t>异常和中断的基本概念</a:t>
            </a:r>
          </a:p>
          <a:p>
            <a:pPr lvl="2">
              <a:spcBef>
                <a:spcPct val="30000"/>
              </a:spcBef>
            </a:pPr>
            <a:r>
              <a:rPr lang="zh-CN" altLang="en-US" sz="2200" dirty="0" smtClean="0">
                <a:latin typeface="微软雅黑" pitchFamily="34" charset="-122"/>
                <a:ea typeface="微软雅黑" pitchFamily="34" charset="-122"/>
              </a:rPr>
              <a:t>异常和中断的响应、处理</a:t>
            </a:r>
          </a:p>
          <a:p>
            <a:pPr lvl="2">
              <a:spcBef>
                <a:spcPct val="30000"/>
              </a:spcBef>
            </a:pPr>
            <a:r>
              <a:rPr lang="en-US" altLang="zh-CN" sz="2200" dirty="0">
                <a:latin typeface="微软雅黑" pitchFamily="34" charset="-122"/>
                <a:ea typeface="微软雅黑" pitchFamily="34" charset="-122"/>
              </a:rPr>
              <a:t>IA-32/Linux</a:t>
            </a:r>
            <a:r>
              <a:rPr lang="zh-CN" altLang="en-US" sz="2200" dirty="0">
                <a:latin typeface="微软雅黑" pitchFamily="34" charset="-122"/>
                <a:ea typeface="微软雅黑" pitchFamily="34" charset="-122"/>
              </a:rPr>
              <a:t>下的异常</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中断机制</a:t>
            </a:r>
            <a:endParaRPr lang="en-US" altLang="zh-CN" sz="2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457200" y="96838"/>
            <a:ext cx="8229600" cy="561975"/>
          </a:xfrm>
        </p:spPr>
        <p:txBody>
          <a:bodyPr/>
          <a:lstStyle/>
          <a:p>
            <a:r>
              <a:rPr lang="zh-CN" altLang="en-US" smtClean="0"/>
              <a:t>陷阱（</a:t>
            </a:r>
            <a:r>
              <a:rPr lang="en-US" altLang="zh-CN" smtClean="0"/>
              <a:t>Trap</a:t>
            </a:r>
            <a:r>
              <a:rPr lang="zh-CN" altLang="en-US" smtClean="0"/>
              <a:t>）异常</a:t>
            </a:r>
          </a:p>
        </p:txBody>
      </p:sp>
      <p:sp>
        <p:nvSpPr>
          <p:cNvPr id="770051" name="Rectangle 3"/>
          <p:cNvSpPr>
            <a:spLocks noGrp="1" noChangeArrowheads="1"/>
          </p:cNvSpPr>
          <p:nvPr>
            <p:ph type="body" idx="1"/>
          </p:nvPr>
        </p:nvSpPr>
        <p:spPr>
          <a:xfrm>
            <a:off x="200025" y="779463"/>
            <a:ext cx="8843963" cy="777875"/>
          </a:xfrm>
        </p:spPr>
        <p:txBody>
          <a:bodyPr/>
          <a:lstStyle/>
          <a:p>
            <a:r>
              <a:rPr lang="zh-CN" altLang="en-US" sz="2000" dirty="0" smtClean="0">
                <a:solidFill>
                  <a:srgbClr val="FF0000"/>
                </a:solidFill>
                <a:latin typeface="微软雅黑" pitchFamily="34" charset="-122"/>
                <a:ea typeface="微软雅黑" pitchFamily="34" charset="-122"/>
              </a:rPr>
              <a:t>陷阱</a:t>
            </a:r>
            <a:r>
              <a:rPr lang="zh-CN" altLang="en-US" sz="2000" dirty="0" smtClean="0">
                <a:latin typeface="微软雅黑" pitchFamily="34" charset="-122"/>
                <a:ea typeface="微软雅黑" pitchFamily="34" charset="-122"/>
              </a:rPr>
              <a:t>也称</a:t>
            </a:r>
            <a:r>
              <a:rPr lang="zh-CN" altLang="en-US" sz="2000" dirty="0" smtClean="0">
                <a:solidFill>
                  <a:srgbClr val="FF0000"/>
                </a:solidFill>
                <a:latin typeface="微软雅黑" pitchFamily="34" charset="-122"/>
                <a:ea typeface="微软雅黑" pitchFamily="34" charset="-122"/>
              </a:rPr>
              <a:t>自陷</a:t>
            </a:r>
            <a:r>
              <a:rPr lang="zh-CN" altLang="en-US" sz="2000" dirty="0" smtClean="0">
                <a:latin typeface="微软雅黑" pitchFamily="34" charset="-122"/>
                <a:ea typeface="微软雅黑" pitchFamily="34" charset="-122"/>
              </a:rPr>
              <a:t>或</a:t>
            </a:r>
            <a:r>
              <a:rPr lang="zh-CN" altLang="en-US" sz="2000" dirty="0" smtClean="0">
                <a:solidFill>
                  <a:srgbClr val="FF0000"/>
                </a:solidFill>
                <a:latin typeface="微软雅黑" pitchFamily="34" charset="-122"/>
                <a:ea typeface="微软雅黑" pitchFamily="34" charset="-122"/>
              </a:rPr>
              <a:t>陷入</a:t>
            </a:r>
            <a:r>
              <a:rPr lang="zh-CN" altLang="en-US" sz="2000" dirty="0" smtClean="0">
                <a:latin typeface="微软雅黑" pitchFamily="34" charset="-122"/>
                <a:ea typeface="微软雅黑" pitchFamily="34" charset="-122"/>
              </a:rPr>
              <a:t>，执行</a:t>
            </a:r>
            <a:r>
              <a:rPr lang="zh-CN" altLang="en-US" sz="2000" dirty="0" smtClean="0">
                <a:solidFill>
                  <a:srgbClr val="FF0000"/>
                </a:solidFill>
                <a:latin typeface="微软雅黑" pitchFamily="34" charset="-122"/>
                <a:ea typeface="微软雅黑" pitchFamily="34" charset="-122"/>
              </a:rPr>
              <a:t>陷阱指令</a:t>
            </a:r>
            <a:r>
              <a:rPr lang="zh-CN" altLang="en-US" sz="2000" dirty="0" smtClean="0">
                <a:latin typeface="微软雅黑" pitchFamily="34" charset="-122"/>
                <a:ea typeface="微软雅黑" pitchFamily="34" charset="-122"/>
              </a:rPr>
              <a:t>（也称为</a:t>
            </a:r>
            <a:r>
              <a:rPr lang="zh-CN" altLang="en-US" sz="2000" dirty="0" smtClean="0">
                <a:solidFill>
                  <a:srgbClr val="FF0000"/>
                </a:solidFill>
                <a:latin typeface="微软雅黑" pitchFamily="34" charset="-122"/>
                <a:ea typeface="微软雅黑" pitchFamily="34" charset="-122"/>
              </a:rPr>
              <a:t>自陷指令</a:t>
            </a:r>
            <a:r>
              <a:rPr lang="zh-CN" altLang="en-US" sz="2000" dirty="0" smtClean="0">
                <a:latin typeface="微软雅黑" pitchFamily="34" charset="-122"/>
                <a:ea typeface="微软雅黑" pitchFamily="34" charset="-122"/>
              </a:rPr>
              <a:t>）时，</a:t>
            </a:r>
            <a:r>
              <a:rPr lang="en-US" altLang="zh-CN" sz="2000" dirty="0" smtClean="0">
                <a:latin typeface="微软雅黑" pitchFamily="34" charset="-122"/>
                <a:ea typeface="微软雅黑" pitchFamily="34" charset="-122"/>
              </a:rPr>
              <a:t>CPU</a:t>
            </a:r>
            <a:r>
              <a:rPr lang="zh-CN" altLang="en-US" sz="2000" dirty="0" smtClean="0">
                <a:latin typeface="微软雅黑" pitchFamily="34" charset="-122"/>
                <a:ea typeface="微软雅黑" pitchFamily="34" charset="-122"/>
              </a:rPr>
              <a:t>调出特定程序进行相应处理，处理结束后返回到陷阱指令的下一条指令执行。</a:t>
            </a:r>
          </a:p>
        </p:txBody>
      </p:sp>
      <p:sp>
        <p:nvSpPr>
          <p:cNvPr id="770052" name="Rectangle 17"/>
          <p:cNvSpPr>
            <a:spLocks noChangeArrowheads="1"/>
          </p:cNvSpPr>
          <p:nvPr/>
        </p:nvSpPr>
        <p:spPr bwMode="auto">
          <a:xfrm>
            <a:off x="825500" y="1644650"/>
            <a:ext cx="7570788" cy="1968500"/>
          </a:xfrm>
          <a:prstGeom prst="rect">
            <a:avLst/>
          </a:prstGeom>
          <a:solidFill>
            <a:srgbClr val="E9E1C9"/>
          </a:solidFill>
          <a:ln w="28575" algn="ctr">
            <a:noFill/>
            <a:round/>
            <a:headEnd/>
            <a:tailEnd type="triangle" w="med" len="med"/>
          </a:ln>
        </p:spPr>
        <p:txBody>
          <a:bodyPr anchor="ctr" anchorCtr="1"/>
          <a:lstStyle/>
          <a:p>
            <a:pPr algn="ctr" eaLnBrk="0" hangingPunct="0"/>
            <a:endParaRPr lang="en-US" altLang="zh-CN" sz="2400" b="1">
              <a:latin typeface="Calibri" pitchFamily="34" charset="0"/>
            </a:endParaRPr>
          </a:p>
        </p:txBody>
      </p:sp>
      <p:sp>
        <p:nvSpPr>
          <p:cNvPr id="476164" name="Rectangle 4"/>
          <p:cNvSpPr>
            <a:spLocks noChangeArrowheads="1"/>
          </p:cNvSpPr>
          <p:nvPr/>
        </p:nvSpPr>
        <p:spPr bwMode="auto">
          <a:xfrm>
            <a:off x="2649538" y="1700213"/>
            <a:ext cx="1247775" cy="409575"/>
          </a:xfrm>
          <a:prstGeom prst="rect">
            <a:avLst/>
          </a:prstGeom>
          <a:noFill/>
          <a:ln w="12700">
            <a:noFill/>
            <a:miter lim="800000"/>
            <a:headEnd/>
            <a:tailEnd/>
          </a:ln>
          <a:effectLst/>
        </p:spPr>
        <p:txBody>
          <a:bodyPr wrap="none" lIns="90479" tIns="44446" rIns="90479" bIns="44446">
            <a:spAutoFit/>
          </a:bodyPr>
          <a:lstStyle/>
          <a:p>
            <a:pPr eaLnBrk="0" hangingPunct="0"/>
            <a:r>
              <a:rPr lang="zh-CN" altLang="en-US" sz="2100" b="1">
                <a:solidFill>
                  <a:srgbClr val="CC3300"/>
                </a:solidFill>
                <a:latin typeface="Calibri" pitchFamily="34" charset="0"/>
                <a:ea typeface="微软雅黑" pitchFamily="34" charset="-122"/>
              </a:rPr>
              <a:t>用户进程</a:t>
            </a:r>
          </a:p>
        </p:txBody>
      </p:sp>
      <p:sp>
        <p:nvSpPr>
          <p:cNvPr id="476165" name="Rectangle 5"/>
          <p:cNvSpPr>
            <a:spLocks noChangeArrowheads="1"/>
          </p:cNvSpPr>
          <p:nvPr/>
        </p:nvSpPr>
        <p:spPr bwMode="auto">
          <a:xfrm>
            <a:off x="5651500" y="1685925"/>
            <a:ext cx="577850" cy="423863"/>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200" b="1">
                <a:solidFill>
                  <a:srgbClr val="CC3300"/>
                </a:solidFill>
                <a:latin typeface="微软雅黑" pitchFamily="34" charset="-122"/>
                <a:ea typeface="微软雅黑" pitchFamily="34" charset="-122"/>
              </a:rPr>
              <a:t>OS</a:t>
            </a:r>
          </a:p>
        </p:txBody>
      </p:sp>
      <p:sp>
        <p:nvSpPr>
          <p:cNvPr id="770055" name="Line 6"/>
          <p:cNvSpPr>
            <a:spLocks noChangeShapeType="1"/>
          </p:cNvSpPr>
          <p:nvPr/>
        </p:nvSpPr>
        <p:spPr bwMode="auto">
          <a:xfrm>
            <a:off x="3233738" y="2078038"/>
            <a:ext cx="0" cy="598487"/>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68" name="Line 8"/>
          <p:cNvSpPr>
            <a:spLocks noChangeShapeType="1"/>
          </p:cNvSpPr>
          <p:nvPr/>
        </p:nvSpPr>
        <p:spPr bwMode="auto">
          <a:xfrm>
            <a:off x="6053138" y="2689225"/>
            <a:ext cx="0" cy="59690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70" name="Line 10"/>
          <p:cNvSpPr>
            <a:spLocks noChangeShapeType="1"/>
          </p:cNvSpPr>
          <p:nvPr/>
        </p:nvSpPr>
        <p:spPr bwMode="auto">
          <a:xfrm flipH="1">
            <a:off x="3235325" y="2952750"/>
            <a:ext cx="14288" cy="614363"/>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71" name="Rectangle 11"/>
          <p:cNvSpPr>
            <a:spLocks noChangeArrowheads="1"/>
          </p:cNvSpPr>
          <p:nvPr/>
        </p:nvSpPr>
        <p:spPr bwMode="auto">
          <a:xfrm>
            <a:off x="3587750" y="2279650"/>
            <a:ext cx="2225675" cy="393700"/>
          </a:xfrm>
          <a:prstGeom prst="rect">
            <a:avLst/>
          </a:prstGeom>
          <a:noFill/>
          <a:ln w="12700">
            <a:noFill/>
            <a:miter lim="800000"/>
            <a:headEnd/>
            <a:tailEnd/>
          </a:ln>
        </p:spPr>
        <p:txBody>
          <a:bodyPr lIns="90479" tIns="44446" rIns="90479" bIns="44446">
            <a:spAutoFit/>
          </a:bodyPr>
          <a:lstStyle/>
          <a:p>
            <a:pPr eaLnBrk="0" hangingPunct="0"/>
            <a:r>
              <a:rPr lang="zh-CN" altLang="en-US" sz="2000" b="1">
                <a:solidFill>
                  <a:schemeClr val="accent2"/>
                </a:solidFill>
                <a:latin typeface="微软雅黑" pitchFamily="34" charset="-122"/>
                <a:ea typeface="微软雅黑" pitchFamily="34" charset="-122"/>
              </a:rPr>
              <a:t>陷入</a:t>
            </a:r>
            <a:r>
              <a:rPr lang="en-US" altLang="zh-CN" sz="2000" b="1">
                <a:solidFill>
                  <a:schemeClr val="accent2"/>
                </a:solidFill>
                <a:latin typeface="微软雅黑" pitchFamily="34" charset="-122"/>
                <a:ea typeface="微软雅黑" pitchFamily="34" charset="-122"/>
              </a:rPr>
              <a:t>OS</a:t>
            </a:r>
            <a:r>
              <a:rPr lang="zh-CN" altLang="en-US" sz="2000" b="1">
                <a:solidFill>
                  <a:schemeClr val="accent2"/>
                </a:solidFill>
                <a:latin typeface="微软雅黑" pitchFamily="34" charset="-122"/>
                <a:ea typeface="微软雅黑" pitchFamily="34" charset="-122"/>
              </a:rPr>
              <a:t>内核</a:t>
            </a:r>
          </a:p>
        </p:txBody>
      </p:sp>
      <p:sp>
        <p:nvSpPr>
          <p:cNvPr id="476172" name="Rectangle 12"/>
          <p:cNvSpPr>
            <a:spLocks noChangeArrowheads="1"/>
          </p:cNvSpPr>
          <p:nvPr/>
        </p:nvSpPr>
        <p:spPr bwMode="auto">
          <a:xfrm>
            <a:off x="6113463" y="2555875"/>
            <a:ext cx="2046287" cy="698500"/>
          </a:xfrm>
          <a:prstGeom prst="rect">
            <a:avLst/>
          </a:prstGeom>
          <a:noFill/>
          <a:ln w="12700">
            <a:noFill/>
            <a:miter lim="800000"/>
            <a:headEnd/>
            <a:tailEnd/>
          </a:ln>
        </p:spPr>
        <p:txBody>
          <a:bodyPr lIns="90479" tIns="44446" rIns="90479" bIns="44446">
            <a:spAutoFit/>
          </a:bodyPr>
          <a:lstStyle/>
          <a:p>
            <a:pPr eaLnBrk="0" hangingPunct="0"/>
            <a:r>
              <a:rPr lang="zh-CN" altLang="en-US" sz="2000" b="1">
                <a:latin typeface="Calibri" pitchFamily="34" charset="0"/>
                <a:ea typeface="微软雅黑" pitchFamily="34" charset="-122"/>
              </a:rPr>
              <a:t>具体的陷阱处理（如系统调用）</a:t>
            </a:r>
            <a:endParaRPr lang="en-US" altLang="zh-CN" i="1">
              <a:latin typeface="Calibri" pitchFamily="34" charset="0"/>
            </a:endParaRPr>
          </a:p>
        </p:txBody>
      </p:sp>
      <p:sp>
        <p:nvSpPr>
          <p:cNvPr id="476173" name="Rectangle 13"/>
          <p:cNvSpPr>
            <a:spLocks noChangeArrowheads="1"/>
          </p:cNvSpPr>
          <p:nvPr/>
        </p:nvSpPr>
        <p:spPr bwMode="auto">
          <a:xfrm>
            <a:off x="3471863" y="3094038"/>
            <a:ext cx="1946275" cy="393700"/>
          </a:xfrm>
          <a:prstGeom prst="rect">
            <a:avLst/>
          </a:prstGeom>
          <a:noFill/>
          <a:ln w="12700">
            <a:noFill/>
            <a:miter lim="800000"/>
            <a:headEnd/>
            <a:tailEnd/>
          </a:ln>
          <a:effectLst/>
        </p:spPr>
        <p:txBody>
          <a:bodyPr wrap="none" lIns="90479" tIns="44446" rIns="90479" bIns="44446">
            <a:spAutoFit/>
          </a:bodyPr>
          <a:lstStyle/>
          <a:p>
            <a:pPr eaLnBrk="0" hangingPunct="0">
              <a:buFont typeface="Arial" charset="0"/>
              <a:buChar char="•"/>
            </a:pPr>
            <a:r>
              <a:rPr lang="zh-CN" altLang="en-US" sz="2000" b="1">
                <a:latin typeface="微软雅黑" pitchFamily="34" charset="-122"/>
                <a:ea typeface="微软雅黑" pitchFamily="34" charset="-122"/>
              </a:rPr>
              <a:t> </a:t>
            </a:r>
            <a:r>
              <a:rPr lang="zh-CN" altLang="en-US" sz="2000" b="1">
                <a:solidFill>
                  <a:schemeClr val="accent2"/>
                </a:solidFill>
                <a:latin typeface="微软雅黑" pitchFamily="34" charset="-122"/>
                <a:ea typeface="微软雅黑" pitchFamily="34" charset="-122"/>
              </a:rPr>
              <a:t> 返回下条指令</a:t>
            </a:r>
            <a:endParaRPr lang="en-US" altLang="zh-CN" sz="2000" b="1">
              <a:solidFill>
                <a:schemeClr val="accent2"/>
              </a:solidFill>
              <a:latin typeface="微软雅黑" pitchFamily="34" charset="-122"/>
              <a:ea typeface="微软雅黑" pitchFamily="34" charset="-122"/>
            </a:endParaRPr>
          </a:p>
        </p:txBody>
      </p:sp>
      <p:sp>
        <p:nvSpPr>
          <p:cNvPr id="476174" name="Rectangle 14"/>
          <p:cNvSpPr>
            <a:spLocks noChangeArrowheads="1"/>
          </p:cNvSpPr>
          <p:nvPr/>
        </p:nvSpPr>
        <p:spPr bwMode="auto">
          <a:xfrm>
            <a:off x="909638" y="2428875"/>
            <a:ext cx="804862" cy="423863"/>
          </a:xfrm>
          <a:prstGeom prst="rect">
            <a:avLst/>
          </a:prstGeom>
          <a:noFill/>
          <a:ln w="12700">
            <a:noFill/>
            <a:miter lim="800000"/>
            <a:headEnd/>
            <a:tailEnd/>
          </a:ln>
        </p:spPr>
        <p:txBody>
          <a:bodyPr lIns="90479" tIns="44446" rIns="90479" bIns="44446">
            <a:spAutoFit/>
          </a:bodyPr>
          <a:lstStyle/>
          <a:p>
            <a:pPr eaLnBrk="0" hangingPunct="0"/>
            <a:r>
              <a:rPr lang="zh-CN" altLang="en-US" sz="2200" b="1">
                <a:solidFill>
                  <a:srgbClr val="C00000"/>
                </a:solidFill>
                <a:latin typeface="Calibri" pitchFamily="34" charset="0"/>
                <a:ea typeface="微软雅黑" pitchFamily="34" charset="-122"/>
              </a:rPr>
              <a:t>事件</a:t>
            </a:r>
          </a:p>
        </p:txBody>
      </p:sp>
      <p:sp>
        <p:nvSpPr>
          <p:cNvPr id="770062" name="Text Box 15"/>
          <p:cNvSpPr txBox="1">
            <a:spLocks noChangeArrowheads="1"/>
          </p:cNvSpPr>
          <p:nvPr/>
        </p:nvSpPr>
        <p:spPr bwMode="auto">
          <a:xfrm>
            <a:off x="2009775" y="2393950"/>
            <a:ext cx="1384300" cy="396875"/>
          </a:xfrm>
          <a:prstGeom prst="rect">
            <a:avLst/>
          </a:prstGeom>
          <a:noFill/>
          <a:ln w="25400">
            <a:noFill/>
            <a:miter lim="800000"/>
            <a:headEnd/>
            <a:tailEnd/>
          </a:ln>
        </p:spPr>
        <p:txBody>
          <a:bodyPr>
            <a:spAutoFit/>
          </a:bodyPr>
          <a:lstStyle/>
          <a:p>
            <a:pPr eaLnBrk="0" hangingPunct="0"/>
            <a:r>
              <a:rPr lang="zh-CN" altLang="en-US" sz="2000" b="1">
                <a:latin typeface="微软雅黑" pitchFamily="34" charset="-122"/>
                <a:ea typeface="微软雅黑" pitchFamily="34" charset="-122"/>
              </a:rPr>
              <a:t>陷阱指令</a:t>
            </a:r>
          </a:p>
        </p:txBody>
      </p:sp>
      <p:sp>
        <p:nvSpPr>
          <p:cNvPr id="476176" name="Text Box 16"/>
          <p:cNvSpPr txBox="1">
            <a:spLocks noChangeArrowheads="1"/>
          </p:cNvSpPr>
          <p:nvPr/>
        </p:nvSpPr>
        <p:spPr bwMode="auto">
          <a:xfrm>
            <a:off x="2019300" y="2800350"/>
            <a:ext cx="1200150" cy="396875"/>
          </a:xfrm>
          <a:prstGeom prst="rect">
            <a:avLst/>
          </a:prstGeom>
          <a:noFill/>
          <a:ln w="25400">
            <a:noFill/>
            <a:miter lim="800000"/>
            <a:headEnd/>
            <a:tailEnd/>
          </a:ln>
        </p:spPr>
        <p:txBody>
          <a:bodyPr wrap="none">
            <a:spAutoFit/>
          </a:bodyPr>
          <a:lstStyle/>
          <a:p>
            <a:pPr eaLnBrk="0" hangingPunct="0"/>
            <a:r>
              <a:rPr lang="zh-CN" altLang="en-US" sz="2000" b="1">
                <a:latin typeface="Calibri" pitchFamily="34" charset="0"/>
                <a:ea typeface="微软雅黑" pitchFamily="34" charset="-122"/>
              </a:rPr>
              <a:t>下条指令</a:t>
            </a:r>
          </a:p>
        </p:txBody>
      </p:sp>
      <p:sp>
        <p:nvSpPr>
          <p:cNvPr id="476177" name="Line 17"/>
          <p:cNvSpPr>
            <a:spLocks noChangeShapeType="1"/>
          </p:cNvSpPr>
          <p:nvPr/>
        </p:nvSpPr>
        <p:spPr bwMode="auto">
          <a:xfrm>
            <a:off x="1658938" y="2614613"/>
            <a:ext cx="409575" cy="0"/>
          </a:xfrm>
          <a:prstGeom prst="line">
            <a:avLst/>
          </a:prstGeom>
          <a:noFill/>
          <a:ln w="25400">
            <a:solidFill>
              <a:srgbClr val="C00000"/>
            </a:solidFill>
            <a:round/>
            <a:headEnd/>
            <a:tailEnd type="triangle" w="med" len="med"/>
          </a:ln>
        </p:spPr>
        <p:txBody>
          <a:bodyPr wrap="none" anchor="ctr"/>
          <a:lstStyle/>
          <a:p>
            <a:endParaRPr lang="zh-CN" altLang="en-US"/>
          </a:p>
        </p:txBody>
      </p:sp>
      <p:sp>
        <p:nvSpPr>
          <p:cNvPr id="770065" name="Line 17"/>
          <p:cNvSpPr>
            <a:spLocks noChangeShapeType="1"/>
          </p:cNvSpPr>
          <p:nvPr/>
        </p:nvSpPr>
        <p:spPr bwMode="auto">
          <a:xfrm>
            <a:off x="3208338" y="2660650"/>
            <a:ext cx="2728912" cy="0"/>
          </a:xfrm>
          <a:prstGeom prst="line">
            <a:avLst/>
          </a:prstGeom>
          <a:noFill/>
          <a:ln w="57150">
            <a:solidFill>
              <a:srgbClr val="FF0000"/>
            </a:solidFill>
            <a:prstDash val="dash"/>
            <a:round/>
            <a:headEnd/>
            <a:tailEnd type="triangle" w="med" len="med"/>
          </a:ln>
          <a:effectLst/>
        </p:spPr>
        <p:txBody>
          <a:bodyPr/>
          <a:lstStyle/>
          <a:p>
            <a:endParaRPr lang="zh-CN" altLang="en-US"/>
          </a:p>
        </p:txBody>
      </p:sp>
      <p:sp>
        <p:nvSpPr>
          <p:cNvPr id="770066" name="Line 18"/>
          <p:cNvSpPr>
            <a:spLocks noChangeShapeType="1"/>
          </p:cNvSpPr>
          <p:nvPr/>
        </p:nvSpPr>
        <p:spPr bwMode="auto">
          <a:xfrm flipH="1" flipV="1">
            <a:off x="3249613" y="2924175"/>
            <a:ext cx="2700337" cy="333375"/>
          </a:xfrm>
          <a:prstGeom prst="line">
            <a:avLst/>
          </a:prstGeom>
          <a:noFill/>
          <a:ln w="57150">
            <a:solidFill>
              <a:srgbClr val="FF0000"/>
            </a:solidFill>
            <a:prstDash val="dash"/>
            <a:round/>
            <a:headEnd/>
            <a:tailEnd type="triangle" w="med" len="med"/>
          </a:ln>
          <a:effectLst/>
        </p:spPr>
        <p:txBody>
          <a:bodyPr/>
          <a:lstStyle/>
          <a:p>
            <a:endParaRPr lang="zh-CN" altLang="en-US"/>
          </a:p>
        </p:txBody>
      </p:sp>
      <p:sp>
        <p:nvSpPr>
          <p:cNvPr id="770068" name="Rectangle 20"/>
          <p:cNvSpPr>
            <a:spLocks noChangeArrowheads="1"/>
          </p:cNvSpPr>
          <p:nvPr/>
        </p:nvSpPr>
        <p:spPr bwMode="auto">
          <a:xfrm>
            <a:off x="271463" y="3667125"/>
            <a:ext cx="8589962" cy="3019425"/>
          </a:xfrm>
          <a:prstGeom prst="rect">
            <a:avLst/>
          </a:prstGeom>
          <a:noFill/>
          <a:ln w="9525">
            <a:noFill/>
            <a:miter lim="800000"/>
            <a:headEnd/>
            <a:tailEnd/>
          </a:ln>
          <a:effectLst/>
        </p:spPr>
        <p:txBody>
          <a:bodyPr anchor="ctr">
            <a:spAutoFit/>
          </a:bodyPr>
          <a:lstStyle/>
          <a:p>
            <a:pPr marL="342900" indent="-342900" eaLnBrk="0" hangingPunct="0">
              <a:lnSpc>
                <a:spcPct val="115000"/>
              </a:lnSpc>
              <a:spcBef>
                <a:spcPct val="20000"/>
              </a:spcBef>
              <a:buFontTx/>
              <a:buChar char="•"/>
            </a:pPr>
            <a:r>
              <a:rPr lang="zh-CN" altLang="en-US" sz="2000" b="1" dirty="0">
                <a:latin typeface="微软雅黑" pitchFamily="34" charset="-122"/>
                <a:ea typeface="微软雅黑" pitchFamily="34" charset="-122"/>
              </a:rPr>
              <a:t>陷阱的作用之一是在用户和内核之间提供一个像过程一样的接口，这个接口称为</a:t>
            </a:r>
            <a:r>
              <a:rPr lang="zh-CN" altLang="en-US" sz="2000" b="1" dirty="0">
                <a:solidFill>
                  <a:srgbClr val="FF0000"/>
                </a:solidFill>
                <a:latin typeface="微软雅黑" pitchFamily="34" charset="-122"/>
                <a:ea typeface="微软雅黑" pitchFamily="34" charset="-122"/>
              </a:rPr>
              <a:t>系统调用</a:t>
            </a:r>
            <a:r>
              <a:rPr lang="zh-CN" altLang="en-US" sz="2000" b="1" dirty="0">
                <a:latin typeface="微软雅黑" pitchFamily="34" charset="-122"/>
                <a:ea typeface="微软雅黑" pitchFamily="34" charset="-122"/>
              </a:rPr>
              <a:t>，用户程序利用这个接口可方便地使用操作系统内核提供的一些服务。操作系统给每个服务编一个号，称为</a:t>
            </a:r>
            <a:r>
              <a:rPr lang="zh-CN" altLang="en-US" sz="2000" b="1" dirty="0">
                <a:solidFill>
                  <a:srgbClr val="FF0000"/>
                </a:solidFill>
                <a:latin typeface="微软雅黑" pitchFamily="34" charset="-122"/>
                <a:ea typeface="微软雅黑" pitchFamily="34" charset="-122"/>
              </a:rPr>
              <a:t>系统调用号</a:t>
            </a:r>
            <a:r>
              <a:rPr lang="zh-CN" altLang="en-US" sz="2000" b="1" dirty="0">
                <a:latin typeface="微软雅黑" pitchFamily="34" charset="-122"/>
                <a:ea typeface="微软雅黑" pitchFamily="34" charset="-122"/>
              </a:rPr>
              <a:t>。例如，</a:t>
            </a:r>
            <a:r>
              <a:rPr lang="en-US" altLang="zh-CN" sz="2000" b="1" dirty="0">
                <a:latin typeface="微软雅黑" pitchFamily="34" charset="-122"/>
                <a:ea typeface="微软雅黑" pitchFamily="34" charset="-122"/>
              </a:rPr>
              <a:t>Linux</a:t>
            </a:r>
            <a:r>
              <a:rPr lang="zh-CN" altLang="en-US" sz="2000" b="1" dirty="0">
                <a:latin typeface="微软雅黑" pitchFamily="34" charset="-122"/>
                <a:ea typeface="微软雅黑" pitchFamily="34" charset="-122"/>
              </a:rPr>
              <a:t>系统调用</a:t>
            </a:r>
            <a:r>
              <a:rPr lang="en-US" altLang="zh-CN" sz="2000" b="1" dirty="0">
                <a:latin typeface="微软雅黑" pitchFamily="34" charset="-122"/>
                <a:ea typeface="微软雅黑" pitchFamily="34" charset="-122"/>
              </a:rPr>
              <a:t>fork</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read</a:t>
            </a:r>
            <a:r>
              <a:rPr lang="zh-CN" altLang="en-US" sz="2000" b="1" dirty="0">
                <a:latin typeface="微软雅黑" pitchFamily="34" charset="-122"/>
                <a:ea typeface="微软雅黑" pitchFamily="34" charset="-122"/>
              </a:rPr>
              <a:t>和</a:t>
            </a:r>
            <a:r>
              <a:rPr lang="en-US" altLang="zh-CN" sz="2000" b="1" dirty="0" err="1">
                <a:latin typeface="微软雅黑" pitchFamily="34" charset="-122"/>
                <a:ea typeface="微软雅黑" pitchFamily="34" charset="-122"/>
              </a:rPr>
              <a:t>execve</a:t>
            </a:r>
            <a:r>
              <a:rPr lang="zh-CN" altLang="en-US" sz="2000" b="1" dirty="0">
                <a:latin typeface="微软雅黑" pitchFamily="34" charset="-122"/>
                <a:ea typeface="微软雅黑" pitchFamily="34" charset="-122"/>
              </a:rPr>
              <a:t>的调用号分别是</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11</a:t>
            </a:r>
            <a:r>
              <a:rPr lang="zh-CN" altLang="en-US" sz="2000" b="1" dirty="0">
                <a:latin typeface="微软雅黑" pitchFamily="34" charset="-122"/>
                <a:ea typeface="微软雅黑" pitchFamily="34" charset="-122"/>
              </a:rPr>
              <a:t>。</a:t>
            </a:r>
          </a:p>
          <a:p>
            <a:pPr marL="342900" indent="-342900" eaLnBrk="0" hangingPunct="0">
              <a:lnSpc>
                <a:spcPct val="115000"/>
              </a:lnSpc>
              <a:spcBef>
                <a:spcPct val="20000"/>
              </a:spcBef>
              <a:buFontTx/>
              <a:buChar char="•"/>
            </a:pPr>
            <a:r>
              <a:rPr lang="en-US" altLang="zh-CN" sz="2000" b="1" dirty="0">
                <a:latin typeface="微软雅黑" pitchFamily="34" charset="-122"/>
                <a:ea typeface="微软雅黑" pitchFamily="34" charset="-122"/>
              </a:rPr>
              <a:t>IA-32</a:t>
            </a:r>
            <a:r>
              <a:rPr lang="zh-CN" altLang="en-US" sz="2000" b="1" dirty="0">
                <a:latin typeface="微软雅黑" pitchFamily="34" charset="-122"/>
                <a:ea typeface="微软雅黑" pitchFamily="34" charset="-122"/>
              </a:rPr>
              <a:t>处理器中的 </a:t>
            </a:r>
            <a:r>
              <a:rPr lang="en-US" altLang="zh-CN" sz="2000" b="1" dirty="0" err="1">
                <a:solidFill>
                  <a:srgbClr val="0066CC"/>
                </a:solidFill>
                <a:latin typeface="微软雅黑" pitchFamily="34" charset="-122"/>
                <a:ea typeface="微软雅黑" pitchFamily="34" charset="-122"/>
              </a:rPr>
              <a:t>int</a:t>
            </a:r>
            <a:r>
              <a:rPr lang="en-US" altLang="zh-CN" sz="2000" b="1" dirty="0">
                <a:solidFill>
                  <a:srgbClr val="0066CC"/>
                </a:solidFill>
                <a:latin typeface="微软雅黑" pitchFamily="34" charset="-122"/>
                <a:ea typeface="微软雅黑" pitchFamily="34" charset="-122"/>
              </a:rPr>
              <a:t> </a:t>
            </a:r>
            <a:r>
              <a:rPr lang="zh-CN" altLang="en-US" sz="2000" b="1" dirty="0">
                <a:solidFill>
                  <a:srgbClr val="0066CC"/>
                </a:solidFill>
                <a:latin typeface="微软雅黑" pitchFamily="34" charset="-122"/>
                <a:ea typeface="微软雅黑" pitchFamily="34" charset="-122"/>
              </a:rPr>
              <a:t>指令</a:t>
            </a:r>
            <a:r>
              <a:rPr lang="zh-CN" altLang="en-US" sz="2000" b="1" dirty="0">
                <a:latin typeface="微软雅黑" pitchFamily="34" charset="-122"/>
                <a:ea typeface="微软雅黑" pitchFamily="34" charset="-122"/>
              </a:rPr>
              <a:t>和 </a:t>
            </a:r>
            <a:r>
              <a:rPr lang="en-US" altLang="zh-CN" sz="2000" b="1" dirty="0" err="1">
                <a:solidFill>
                  <a:srgbClr val="0066CC"/>
                </a:solidFill>
                <a:latin typeface="微软雅黑" pitchFamily="34" charset="-122"/>
                <a:ea typeface="微软雅黑" pitchFamily="34" charset="-122"/>
              </a:rPr>
              <a:t>sysenter</a:t>
            </a:r>
            <a:r>
              <a:rPr lang="en-US" altLang="zh-CN" sz="2000" b="1" dirty="0">
                <a:solidFill>
                  <a:srgbClr val="0066CC"/>
                </a:solidFill>
                <a:latin typeface="微软雅黑" pitchFamily="34" charset="-122"/>
                <a:ea typeface="微软雅黑" pitchFamily="34" charset="-122"/>
              </a:rPr>
              <a:t> </a:t>
            </a:r>
            <a:r>
              <a:rPr lang="zh-CN" altLang="en-US" sz="2000" b="1" dirty="0">
                <a:solidFill>
                  <a:srgbClr val="0066CC"/>
                </a:solidFill>
                <a:latin typeface="微软雅黑" pitchFamily="34" charset="-122"/>
                <a:ea typeface="微软雅黑" pitchFamily="34" charset="-122"/>
              </a:rPr>
              <a:t>指令</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MIPS</a:t>
            </a:r>
            <a:r>
              <a:rPr lang="zh-CN" altLang="en-US" sz="2000" b="1" dirty="0">
                <a:latin typeface="微软雅黑" pitchFamily="34" charset="-122"/>
                <a:ea typeface="微软雅黑" pitchFamily="34" charset="-122"/>
              </a:rPr>
              <a:t>处理器中的</a:t>
            </a:r>
            <a:r>
              <a:rPr lang="zh-CN" altLang="en-US" sz="2000" b="1" dirty="0">
                <a:solidFill>
                  <a:srgbClr val="0066CC"/>
                </a:solidFill>
                <a:latin typeface="微软雅黑" pitchFamily="34" charset="-122"/>
                <a:ea typeface="微软雅黑" pitchFamily="34" charset="-122"/>
              </a:rPr>
              <a:t> </a:t>
            </a:r>
            <a:r>
              <a:rPr lang="en-US" altLang="zh-CN" sz="2000" b="1" dirty="0" err="1">
                <a:solidFill>
                  <a:srgbClr val="0066CC"/>
                </a:solidFill>
                <a:latin typeface="微软雅黑" pitchFamily="34" charset="-122"/>
                <a:ea typeface="微软雅黑" pitchFamily="34" charset="-122"/>
              </a:rPr>
              <a:t>syscall</a:t>
            </a:r>
            <a:r>
              <a:rPr lang="zh-CN" altLang="en-US" sz="2000" b="1" dirty="0">
                <a:latin typeface="微软雅黑" pitchFamily="34" charset="-122"/>
                <a:ea typeface="微软雅黑" pitchFamily="34" charset="-122"/>
              </a:rPr>
              <a:t>指令等都属于</a:t>
            </a:r>
            <a:r>
              <a:rPr lang="zh-CN" altLang="en-US" sz="2000" b="1" dirty="0">
                <a:solidFill>
                  <a:srgbClr val="FF0000"/>
                </a:solidFill>
                <a:latin typeface="微软雅黑" pitchFamily="34" charset="-122"/>
                <a:ea typeface="微软雅黑" pitchFamily="34" charset="-122"/>
              </a:rPr>
              <a:t>陷阱指令</a:t>
            </a:r>
            <a:r>
              <a:rPr lang="zh-CN" altLang="en-US" sz="2000" b="1" dirty="0">
                <a:latin typeface="微软雅黑" pitchFamily="34" charset="-122"/>
                <a:ea typeface="微软雅黑" pitchFamily="34" charset="-122"/>
              </a:rPr>
              <a:t>。</a:t>
            </a:r>
          </a:p>
          <a:p>
            <a:pPr marL="342900" indent="-342900" eaLnBrk="0" hangingPunct="0">
              <a:lnSpc>
                <a:spcPct val="115000"/>
              </a:lnSpc>
              <a:spcBef>
                <a:spcPct val="20000"/>
              </a:spcBef>
              <a:buFontTx/>
              <a:buChar char="•"/>
            </a:pPr>
            <a:r>
              <a:rPr lang="zh-CN" altLang="en-US" sz="2000" b="1" dirty="0">
                <a:latin typeface="微软雅黑" pitchFamily="34" charset="-122"/>
                <a:ea typeface="微软雅黑" pitchFamily="34" charset="-122"/>
              </a:rPr>
              <a:t>陷阱指令异常称为</a:t>
            </a:r>
            <a:r>
              <a:rPr lang="zh-CN" altLang="en-US" sz="2000" b="1" dirty="0">
                <a:solidFill>
                  <a:srgbClr val="FF0000"/>
                </a:solidFill>
                <a:latin typeface="微软雅黑" pitchFamily="34" charset="-122"/>
                <a:ea typeface="微软雅黑" pitchFamily="34" charset="-122"/>
              </a:rPr>
              <a:t>编程异常（</a:t>
            </a:r>
            <a:r>
              <a:rPr lang="en-US" altLang="zh-CN" sz="2000" b="1" dirty="0">
                <a:solidFill>
                  <a:srgbClr val="FF0000"/>
                </a:solidFill>
                <a:latin typeface="微软雅黑" pitchFamily="34" charset="-122"/>
                <a:ea typeface="微软雅黑" pitchFamily="34" charset="-122"/>
              </a:rPr>
              <a:t>programmed exception</a:t>
            </a:r>
            <a:r>
              <a:rPr lang="zh-CN" altLang="en-US" sz="2000" b="1" dirty="0">
                <a:solidFill>
                  <a:srgbClr val="FF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，这些指令包括 </a:t>
            </a:r>
            <a:r>
              <a:rPr lang="en-US" altLang="zh-CN" sz="2000" b="1" dirty="0">
                <a:latin typeface="微软雅黑" pitchFamily="34" charset="-122"/>
                <a:ea typeface="微软雅黑" pitchFamily="34" charset="-122"/>
              </a:rPr>
              <a:t>INT n</a:t>
            </a:r>
            <a:r>
              <a:rPr lang="zh-CN" altLang="en-US"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3</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into</a:t>
            </a:r>
            <a:r>
              <a:rPr lang="zh-CN" altLang="en-US" sz="2000" b="1" dirty="0">
                <a:latin typeface="微软雅黑" pitchFamily="34" charset="-122"/>
                <a:ea typeface="微软雅黑" pitchFamily="34" charset="-122"/>
              </a:rPr>
              <a:t>（溢出检查）、</a:t>
            </a:r>
            <a:r>
              <a:rPr lang="en-US" altLang="zh-CN" sz="2000" b="1" dirty="0">
                <a:latin typeface="微软雅黑" pitchFamily="34" charset="-122"/>
                <a:ea typeface="微软雅黑" pitchFamily="34" charset="-122"/>
              </a:rPr>
              <a:t>bound</a:t>
            </a:r>
            <a:r>
              <a:rPr lang="zh-CN" altLang="en-US" sz="2000" b="1" dirty="0">
                <a:latin typeface="微软雅黑" pitchFamily="34" charset="-122"/>
                <a:ea typeface="微软雅黑" pitchFamily="34" charset="-122"/>
              </a:rPr>
              <a:t>（地址越界检查）等</a:t>
            </a:r>
            <a:r>
              <a:rPr lang="zh-CN" altLang="en-US" dirty="0"/>
              <a:t> </a:t>
            </a:r>
            <a:endParaRPr lang="en-US" altLang="zh-CN" dirty="0"/>
          </a:p>
        </p:txBody>
      </p:sp>
    </p:spTree>
    <p:extLst>
      <p:ext uri="{BB962C8B-B14F-4D97-AF65-F5344CB8AC3E}">
        <p14:creationId xmlns:p14="http://schemas.microsoft.com/office/powerpoint/2010/main" val="418731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Effect transition="in" filter="blinds(horizontal)">
                                      <p:cBhvr>
                                        <p:cTn id="7" dur="500"/>
                                        <p:tgtEl>
                                          <p:spTgt spid="77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617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7617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7617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0065"/>
                                        </p:tgtEl>
                                        <p:attrNameLst>
                                          <p:attrName>style.visibility</p:attrName>
                                        </p:attrNameLst>
                                      </p:cBhvr>
                                      <p:to>
                                        <p:strVal val="visible"/>
                                      </p:to>
                                    </p:set>
                                    <p:animEffect transition="in" filter="blinds(horizontal)">
                                      <p:cBhvr>
                                        <p:cTn id="22" dur="500"/>
                                        <p:tgtEl>
                                          <p:spTgt spid="77006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61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61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61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0066"/>
                                        </p:tgtEl>
                                        <p:attrNameLst>
                                          <p:attrName>style.visibility</p:attrName>
                                        </p:attrNameLst>
                                      </p:cBhvr>
                                      <p:to>
                                        <p:strVal val="visible"/>
                                      </p:to>
                                    </p:set>
                                    <p:animEffect transition="in" filter="blinds(horizontal)">
                                      <p:cBhvr>
                                        <p:cTn id="37" dur="500"/>
                                        <p:tgtEl>
                                          <p:spTgt spid="77006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7617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7617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70068">
                                            <p:txEl>
                                              <p:pRg st="0" end="0"/>
                                            </p:txEl>
                                          </p:spTgt>
                                        </p:tgtEl>
                                        <p:attrNameLst>
                                          <p:attrName>style.visibility</p:attrName>
                                        </p:attrNameLst>
                                      </p:cBhvr>
                                      <p:to>
                                        <p:strVal val="visible"/>
                                      </p:to>
                                    </p:set>
                                    <p:animEffect transition="in" filter="blinds(horizontal)">
                                      <p:cBhvr>
                                        <p:cTn id="48" dur="500"/>
                                        <p:tgtEl>
                                          <p:spTgt spid="77006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70068">
                                            <p:txEl>
                                              <p:pRg st="1" end="1"/>
                                            </p:txEl>
                                          </p:spTgt>
                                        </p:tgtEl>
                                        <p:attrNameLst>
                                          <p:attrName>style.visibility</p:attrName>
                                        </p:attrNameLst>
                                      </p:cBhvr>
                                      <p:to>
                                        <p:strVal val="visible"/>
                                      </p:to>
                                    </p:set>
                                    <p:animEffect transition="in" filter="blinds(horizontal)">
                                      <p:cBhvr>
                                        <p:cTn id="53" dur="500"/>
                                        <p:tgtEl>
                                          <p:spTgt spid="770068">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70068">
                                            <p:txEl>
                                              <p:pRg st="2" end="2"/>
                                            </p:txEl>
                                          </p:spTgt>
                                        </p:tgtEl>
                                        <p:attrNameLst>
                                          <p:attrName>style.visibility</p:attrName>
                                        </p:attrNameLst>
                                      </p:cBhvr>
                                      <p:to>
                                        <p:strVal val="visible"/>
                                      </p:to>
                                    </p:set>
                                    <p:animEffect transition="in" filter="blinds(horizontal)">
                                      <p:cBhvr>
                                        <p:cTn id="58" dur="500"/>
                                        <p:tgtEl>
                                          <p:spTgt spid="7700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p:bldP spid="476168" grpId="0" animBg="1"/>
      <p:bldP spid="476170" grpId="0" animBg="1"/>
      <p:bldP spid="476171" grpId="0"/>
      <p:bldP spid="476172" grpId="0"/>
      <p:bldP spid="476173" grpId="0"/>
      <p:bldP spid="476174" grpId="0"/>
      <p:bldP spid="476176" grpId="0"/>
      <p:bldP spid="476177" grpId="0" animBg="1"/>
      <p:bldP spid="770065" grpId="0" animBg="1"/>
      <p:bldP spid="77006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a:spLocks noChangeArrowheads="1"/>
          </p:cNvSpPr>
          <p:nvPr/>
        </p:nvSpPr>
        <p:spPr bwMode="auto">
          <a:xfrm>
            <a:off x="266700" y="3330575"/>
            <a:ext cx="5907088" cy="2286000"/>
          </a:xfrm>
          <a:prstGeom prst="rect">
            <a:avLst/>
          </a:prstGeom>
          <a:solidFill>
            <a:srgbClr val="E9E1C9"/>
          </a:solidFill>
          <a:ln w="28575" algn="ctr">
            <a:noFill/>
            <a:round/>
            <a:headEnd/>
            <a:tailEnd type="triangle" w="med" len="med"/>
          </a:ln>
        </p:spPr>
        <p:txBody>
          <a:bodyPr anchor="ctr" anchorCtr="1"/>
          <a:lstStyle/>
          <a:p>
            <a:pPr algn="ctr" eaLnBrk="0" hangingPunct="0"/>
            <a:endParaRPr lang="en-US" altLang="zh-CN" sz="2400" b="1">
              <a:latin typeface="Calibri" pitchFamily="34" charset="0"/>
            </a:endParaRPr>
          </a:p>
        </p:txBody>
      </p:sp>
      <p:sp>
        <p:nvSpPr>
          <p:cNvPr id="700419" name="Rectangle 2"/>
          <p:cNvSpPr>
            <a:spLocks noGrp="1" noChangeArrowheads="1"/>
          </p:cNvSpPr>
          <p:nvPr>
            <p:ph type="title" idx="4294967295"/>
          </p:nvPr>
        </p:nvSpPr>
        <p:spPr>
          <a:xfrm>
            <a:off x="463550" y="127000"/>
            <a:ext cx="7123113" cy="422275"/>
          </a:xfrm>
        </p:spPr>
        <p:txBody>
          <a:bodyPr/>
          <a:lstStyle/>
          <a:p>
            <a:r>
              <a:rPr lang="en-US" altLang="zh-CN" smtClean="0">
                <a:ea typeface="宋体" pitchFamily="2" charset="-122"/>
              </a:rPr>
              <a:t>Trap</a:t>
            </a:r>
            <a:r>
              <a:rPr lang="zh-CN" altLang="en-US" smtClean="0"/>
              <a:t>举例</a:t>
            </a:r>
            <a:r>
              <a:rPr lang="en-US" altLang="zh-CN" smtClean="0">
                <a:ea typeface="宋体" pitchFamily="2" charset="-122"/>
              </a:rPr>
              <a:t>: Opening File</a:t>
            </a:r>
          </a:p>
        </p:txBody>
      </p:sp>
      <p:sp>
        <p:nvSpPr>
          <p:cNvPr id="480271" name="Rectangle 15"/>
          <p:cNvSpPr>
            <a:spLocks noGrp="1" noChangeArrowheads="1"/>
          </p:cNvSpPr>
          <p:nvPr>
            <p:ph type="body" idx="4294967295"/>
          </p:nvPr>
        </p:nvSpPr>
        <p:spPr>
          <a:xfrm>
            <a:off x="296863" y="773113"/>
            <a:ext cx="8366125" cy="1089025"/>
          </a:xfrm>
        </p:spPr>
        <p:txBody>
          <a:bodyPr/>
          <a:lstStyle/>
          <a:p>
            <a:r>
              <a:rPr lang="zh-CN" altLang="en-US" sz="2100" dirty="0" smtClean="0">
                <a:latin typeface="微软雅黑" pitchFamily="34" charset="-122"/>
                <a:ea typeface="微软雅黑" pitchFamily="34" charset="-122"/>
              </a:rPr>
              <a:t>用户程序中调用函数</a:t>
            </a:r>
            <a:r>
              <a:rPr lang="en-US" altLang="zh-CN" sz="2100" dirty="0" smtClean="0">
                <a:latin typeface="微软雅黑" pitchFamily="34" charset="-122"/>
                <a:ea typeface="微软雅黑" pitchFamily="34" charset="-122"/>
              </a:rPr>
              <a:t> open(filename, options)</a:t>
            </a:r>
          </a:p>
          <a:p>
            <a:r>
              <a:rPr lang="en-US" altLang="zh-CN" sz="2100" dirty="0" smtClean="0">
                <a:latin typeface="微软雅黑" pitchFamily="34" charset="-122"/>
                <a:ea typeface="微软雅黑" pitchFamily="34" charset="-122"/>
              </a:rPr>
              <a:t>open</a:t>
            </a:r>
            <a:r>
              <a:rPr lang="zh-CN" altLang="en-US" sz="2100" dirty="0" smtClean="0">
                <a:latin typeface="微软雅黑" pitchFamily="34" charset="-122"/>
                <a:ea typeface="微软雅黑" pitchFamily="34" charset="-122"/>
              </a:rPr>
              <a:t>函数执行陷阱指令（即系统调用指令</a:t>
            </a:r>
            <a:r>
              <a:rPr lang="zh-CN" altLang="en-US" sz="2100" dirty="0" smtClean="0">
                <a:solidFill>
                  <a:srgbClr val="CC3300"/>
                </a:solidFill>
                <a:latin typeface="微软雅黑" pitchFamily="34" charset="-122"/>
                <a:ea typeface="微软雅黑" pitchFamily="34" charset="-122"/>
              </a:rPr>
              <a:t>“</a:t>
            </a:r>
            <a:r>
              <a:rPr lang="en-US" altLang="zh-CN" sz="2100" dirty="0" err="1" smtClean="0">
                <a:solidFill>
                  <a:srgbClr val="CC3300"/>
                </a:solidFill>
                <a:latin typeface="微软雅黑" pitchFamily="34" charset="-122"/>
                <a:ea typeface="微软雅黑" pitchFamily="34" charset="-122"/>
              </a:rPr>
              <a:t>int</a:t>
            </a:r>
            <a:r>
              <a:rPr lang="en-US" altLang="zh-CN" sz="2100" dirty="0" smtClean="0">
                <a:solidFill>
                  <a:srgbClr val="CC3300"/>
                </a:solidFill>
                <a:latin typeface="微软雅黑" pitchFamily="34" charset="-122"/>
                <a:ea typeface="微软雅黑" pitchFamily="34" charset="-122"/>
              </a:rPr>
              <a:t>”</a:t>
            </a:r>
            <a:r>
              <a:rPr lang="zh-CN" altLang="en-US" sz="2100" dirty="0" smtClean="0">
                <a:solidFill>
                  <a:srgbClr val="CC3300"/>
                </a:solidFill>
                <a:latin typeface="微软雅黑" pitchFamily="34" charset="-122"/>
                <a:ea typeface="微软雅黑" pitchFamily="34" charset="-122"/>
              </a:rPr>
              <a:t>）</a:t>
            </a:r>
            <a:endParaRPr lang="en-US" altLang="zh-CN" sz="2200" b="0" dirty="0" smtClean="0"/>
          </a:p>
        </p:txBody>
      </p:sp>
      <p:sp>
        <p:nvSpPr>
          <p:cNvPr id="480272" name="Text Box 16"/>
          <p:cNvSpPr txBox="1">
            <a:spLocks noChangeArrowheads="1"/>
          </p:cNvSpPr>
          <p:nvPr/>
        </p:nvSpPr>
        <p:spPr bwMode="auto">
          <a:xfrm>
            <a:off x="779463" y="1706563"/>
            <a:ext cx="6296025" cy="1549400"/>
          </a:xfrm>
          <a:prstGeom prst="rect">
            <a:avLst/>
          </a:prstGeom>
          <a:solidFill>
            <a:schemeClr val="bg1">
              <a:lumMod val="95000"/>
            </a:schemeClr>
          </a:solidFill>
          <a:ln w="12700">
            <a:solidFill>
              <a:schemeClr val="tx1"/>
            </a:solidFill>
            <a:miter lim="800000"/>
            <a:headEnd/>
            <a:tailEnd/>
          </a:ln>
          <a:effectLst/>
        </p:spPr>
        <p:txBody>
          <a:bodyPr>
            <a:spAutoFit/>
          </a:bodyPr>
          <a:lstStyle/>
          <a:p>
            <a:pPr eaLnBrk="0" hangingPunct="0">
              <a:lnSpc>
                <a:spcPct val="95000"/>
              </a:lnSpc>
            </a:pPr>
            <a:r>
              <a:rPr lang="en-US" altLang="zh-CN" sz="2000" b="1" dirty="0">
                <a:latin typeface="微软雅黑" pitchFamily="34" charset="-122"/>
                <a:ea typeface="微软雅黑" pitchFamily="34" charset="-122"/>
              </a:rPr>
              <a:t>0804d070 &lt;__</a:t>
            </a:r>
            <a:r>
              <a:rPr lang="en-US" altLang="zh-CN" sz="2000" b="1" dirty="0" err="1">
                <a:latin typeface="微软雅黑" pitchFamily="34" charset="-122"/>
                <a:ea typeface="微软雅黑" pitchFamily="34" charset="-122"/>
              </a:rPr>
              <a:t>libc_open</a:t>
            </a:r>
            <a:r>
              <a:rPr lang="en-US" altLang="zh-CN" sz="2000" b="1" dirty="0">
                <a:latin typeface="微软雅黑" pitchFamily="34" charset="-122"/>
                <a:ea typeface="微软雅黑" pitchFamily="34" charset="-122"/>
              </a:rPr>
              <a:t>&gt;:</a:t>
            </a:r>
          </a:p>
          <a:p>
            <a:pPr eaLnBrk="0" hangingPunct="0">
              <a:lnSpc>
                <a:spcPct val="95000"/>
              </a:lnSpc>
            </a:pPr>
            <a:r>
              <a:rPr lang="en-US" altLang="zh-CN" sz="2000" b="1" dirty="0">
                <a:latin typeface="微软雅黑" pitchFamily="34" charset="-122"/>
                <a:ea typeface="微软雅黑" pitchFamily="34" charset="-122"/>
              </a:rPr>
              <a:t> . . .</a:t>
            </a:r>
          </a:p>
          <a:p>
            <a:pPr eaLnBrk="0" hangingPunct="0">
              <a:lnSpc>
                <a:spcPct val="95000"/>
              </a:lnSpc>
            </a:pPr>
            <a:r>
              <a:rPr lang="en-US" altLang="zh-CN" sz="2000" b="1" dirty="0">
                <a:latin typeface="微软雅黑" pitchFamily="34" charset="-122"/>
                <a:ea typeface="微软雅黑" pitchFamily="34" charset="-122"/>
              </a:rPr>
              <a:t> 804d082:	cd 80               </a:t>
            </a:r>
            <a:r>
              <a:rPr lang="en-US" altLang="zh-CN" sz="2000" b="1" dirty="0" err="1">
                <a:solidFill>
                  <a:srgbClr val="FF0000"/>
                </a:solidFill>
                <a:latin typeface="微软雅黑" pitchFamily="34" charset="-122"/>
                <a:ea typeface="微软雅黑" pitchFamily="34" charset="-122"/>
              </a:rPr>
              <a:t>int</a:t>
            </a:r>
            <a:r>
              <a:rPr lang="en-US" altLang="zh-CN" sz="2000" b="1" dirty="0">
                <a:solidFill>
                  <a:srgbClr val="FF0000"/>
                </a:solidFill>
                <a:latin typeface="微软雅黑" pitchFamily="34" charset="-122"/>
                <a:ea typeface="微软雅黑" pitchFamily="34" charset="-122"/>
              </a:rPr>
              <a:t>    $0x80</a:t>
            </a:r>
          </a:p>
          <a:p>
            <a:pPr eaLnBrk="0" hangingPunct="0">
              <a:lnSpc>
                <a:spcPct val="95000"/>
              </a:lnSpc>
            </a:pPr>
            <a:r>
              <a:rPr lang="en-US" altLang="zh-CN" sz="2000" b="1" dirty="0">
                <a:latin typeface="微软雅黑" pitchFamily="34" charset="-122"/>
                <a:ea typeface="微软雅黑" pitchFamily="34" charset="-122"/>
              </a:rPr>
              <a:t> 804d084:	5b                   	pop    %</a:t>
            </a:r>
            <a:r>
              <a:rPr lang="en-US" altLang="zh-CN" sz="2000" b="1" dirty="0" err="1">
                <a:latin typeface="微软雅黑" pitchFamily="34" charset="-122"/>
                <a:ea typeface="微软雅黑" pitchFamily="34" charset="-122"/>
              </a:rPr>
              <a:t>ebx</a:t>
            </a:r>
            <a:endParaRPr lang="en-US" altLang="zh-CN" sz="2000" b="1" dirty="0">
              <a:latin typeface="微软雅黑" pitchFamily="34" charset="-122"/>
              <a:ea typeface="微软雅黑" pitchFamily="34" charset="-122"/>
            </a:endParaRPr>
          </a:p>
          <a:p>
            <a:pPr eaLnBrk="0" hangingPunct="0">
              <a:lnSpc>
                <a:spcPct val="95000"/>
              </a:lnSpc>
            </a:pPr>
            <a:r>
              <a:rPr lang="en-US" altLang="zh-CN" sz="2000" b="1" dirty="0">
                <a:latin typeface="微软雅黑" pitchFamily="34" charset="-122"/>
                <a:ea typeface="微软雅黑" pitchFamily="34" charset="-122"/>
              </a:rPr>
              <a:t> . . .</a:t>
            </a:r>
          </a:p>
        </p:txBody>
      </p:sp>
      <p:sp>
        <p:nvSpPr>
          <p:cNvPr id="17" name="Rectangle 4"/>
          <p:cNvSpPr>
            <a:spLocks noChangeArrowheads="1"/>
          </p:cNvSpPr>
          <p:nvPr/>
        </p:nvSpPr>
        <p:spPr bwMode="auto">
          <a:xfrm>
            <a:off x="1382713" y="3432175"/>
            <a:ext cx="1771650" cy="454025"/>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400" b="1" i="1">
                <a:solidFill>
                  <a:srgbClr val="CC3300"/>
                </a:solidFill>
                <a:latin typeface="Calibri" pitchFamily="34" charset="0"/>
              </a:rPr>
              <a:t>User Process</a:t>
            </a:r>
          </a:p>
        </p:txBody>
      </p:sp>
      <p:sp>
        <p:nvSpPr>
          <p:cNvPr id="18" name="Rectangle 5"/>
          <p:cNvSpPr>
            <a:spLocks noChangeArrowheads="1"/>
          </p:cNvSpPr>
          <p:nvPr/>
        </p:nvSpPr>
        <p:spPr bwMode="auto">
          <a:xfrm>
            <a:off x="4673600" y="3562350"/>
            <a:ext cx="525463" cy="454025"/>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400" b="1" i="1">
                <a:solidFill>
                  <a:srgbClr val="CC3300"/>
                </a:solidFill>
                <a:latin typeface="Calibri" pitchFamily="34" charset="0"/>
              </a:rPr>
              <a:t>OS</a:t>
            </a:r>
          </a:p>
        </p:txBody>
      </p:sp>
      <p:sp>
        <p:nvSpPr>
          <p:cNvPr id="19" name="Line 6"/>
          <p:cNvSpPr>
            <a:spLocks noChangeShapeType="1"/>
          </p:cNvSpPr>
          <p:nvPr/>
        </p:nvSpPr>
        <p:spPr bwMode="auto">
          <a:xfrm>
            <a:off x="2225675" y="3852863"/>
            <a:ext cx="0" cy="598487"/>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0" name="Line 7"/>
          <p:cNvSpPr>
            <a:spLocks noChangeShapeType="1"/>
          </p:cNvSpPr>
          <p:nvPr/>
        </p:nvSpPr>
        <p:spPr bwMode="auto">
          <a:xfrm>
            <a:off x="2189163" y="4457700"/>
            <a:ext cx="2806700" cy="0"/>
          </a:xfrm>
          <a:prstGeom prst="line">
            <a:avLst/>
          </a:prstGeom>
          <a:noFill/>
          <a:ln w="28575">
            <a:solidFill>
              <a:schemeClr val="tx1"/>
            </a:solidFill>
            <a:prstDash val="dash"/>
            <a:round/>
            <a:headEnd/>
            <a:tailEnd type="triangle" w="med" len="med"/>
          </a:ln>
        </p:spPr>
        <p:txBody>
          <a:bodyPr wrap="none" anchor="ctr"/>
          <a:lstStyle/>
          <a:p>
            <a:endParaRPr lang="zh-CN" altLang="en-US"/>
          </a:p>
        </p:txBody>
      </p:sp>
      <p:sp>
        <p:nvSpPr>
          <p:cNvPr id="21" name="Line 8"/>
          <p:cNvSpPr>
            <a:spLocks noChangeShapeType="1"/>
          </p:cNvSpPr>
          <p:nvPr/>
        </p:nvSpPr>
        <p:spPr bwMode="auto">
          <a:xfrm>
            <a:off x="5002213" y="4464050"/>
            <a:ext cx="0" cy="5969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2" name="Line 9"/>
          <p:cNvSpPr>
            <a:spLocks noChangeShapeType="1"/>
          </p:cNvSpPr>
          <p:nvPr/>
        </p:nvSpPr>
        <p:spPr bwMode="auto">
          <a:xfrm flipH="1" flipV="1">
            <a:off x="2206625" y="4643438"/>
            <a:ext cx="2801938" cy="430212"/>
          </a:xfrm>
          <a:prstGeom prst="line">
            <a:avLst/>
          </a:prstGeom>
          <a:noFill/>
          <a:ln w="28575">
            <a:solidFill>
              <a:schemeClr val="tx1"/>
            </a:solidFill>
            <a:prstDash val="dash"/>
            <a:round/>
            <a:headEnd/>
            <a:tailEnd type="triangle" w="med" len="med"/>
          </a:ln>
        </p:spPr>
        <p:txBody>
          <a:bodyPr wrap="none" anchor="ctr"/>
          <a:lstStyle/>
          <a:p>
            <a:endParaRPr lang="zh-CN" altLang="en-US"/>
          </a:p>
        </p:txBody>
      </p:sp>
      <p:sp>
        <p:nvSpPr>
          <p:cNvPr id="23" name="Line 10"/>
          <p:cNvSpPr>
            <a:spLocks noChangeShapeType="1"/>
          </p:cNvSpPr>
          <p:nvPr/>
        </p:nvSpPr>
        <p:spPr bwMode="auto">
          <a:xfrm flipH="1">
            <a:off x="2205038" y="4656138"/>
            <a:ext cx="6350" cy="909637"/>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4" name="Rectangle 11"/>
          <p:cNvSpPr>
            <a:spLocks noChangeArrowheads="1"/>
          </p:cNvSpPr>
          <p:nvPr/>
        </p:nvSpPr>
        <p:spPr bwMode="auto">
          <a:xfrm>
            <a:off x="3051175" y="4064000"/>
            <a:ext cx="1092200" cy="409575"/>
          </a:xfrm>
          <a:prstGeom prst="rect">
            <a:avLst/>
          </a:prstGeom>
          <a:noFill/>
          <a:ln w="12700">
            <a:noFill/>
            <a:miter lim="800000"/>
            <a:headEnd/>
            <a:tailEnd/>
          </a:ln>
        </p:spPr>
        <p:txBody>
          <a:bodyPr wrap="none" lIns="90479" tIns="44446" rIns="90479" bIns="44446">
            <a:spAutoFit/>
          </a:bodyPr>
          <a:lstStyle/>
          <a:p>
            <a:pPr eaLnBrk="0" hangingPunct="0"/>
            <a:r>
              <a:rPr lang="zh-CN" altLang="en-US" sz="2100" b="1">
                <a:latin typeface="微软雅黑" pitchFamily="34" charset="-122"/>
                <a:ea typeface="微软雅黑" pitchFamily="34" charset="-122"/>
              </a:rPr>
              <a:t>陷入</a:t>
            </a:r>
            <a:r>
              <a:rPr lang="en-US" altLang="zh-CN" sz="2100" b="1">
                <a:latin typeface="微软雅黑" pitchFamily="34" charset="-122"/>
                <a:ea typeface="微软雅黑" pitchFamily="34" charset="-122"/>
              </a:rPr>
              <a:t>OS</a:t>
            </a:r>
          </a:p>
        </p:txBody>
      </p:sp>
      <p:sp>
        <p:nvSpPr>
          <p:cNvPr id="25" name="Rectangle 12"/>
          <p:cNvSpPr>
            <a:spLocks noChangeArrowheads="1"/>
          </p:cNvSpPr>
          <p:nvPr/>
        </p:nvSpPr>
        <p:spPr bwMode="auto">
          <a:xfrm>
            <a:off x="5032375" y="4405313"/>
            <a:ext cx="1219200" cy="730250"/>
          </a:xfrm>
          <a:prstGeom prst="rect">
            <a:avLst/>
          </a:prstGeom>
          <a:noFill/>
          <a:ln w="12700">
            <a:noFill/>
            <a:miter lim="800000"/>
            <a:headEnd/>
            <a:tailEnd/>
          </a:ln>
        </p:spPr>
        <p:txBody>
          <a:bodyPr lIns="90479" tIns="44446" rIns="90479" bIns="44446">
            <a:spAutoFit/>
          </a:bodyPr>
          <a:lstStyle/>
          <a:p>
            <a:pPr eaLnBrk="0" hangingPunct="0"/>
            <a:r>
              <a:rPr lang="zh-CN" altLang="en-US" sz="2100" b="1">
                <a:latin typeface="Calibri" pitchFamily="34" charset="0"/>
                <a:ea typeface="微软雅黑" pitchFamily="34" charset="-122"/>
              </a:rPr>
              <a:t>文件打开操作</a:t>
            </a:r>
          </a:p>
        </p:txBody>
      </p:sp>
      <p:sp>
        <p:nvSpPr>
          <p:cNvPr id="26" name="Rectangle 13"/>
          <p:cNvSpPr>
            <a:spLocks noChangeArrowheads="1"/>
          </p:cNvSpPr>
          <p:nvPr/>
        </p:nvSpPr>
        <p:spPr bwMode="auto">
          <a:xfrm>
            <a:off x="2151063" y="4945063"/>
            <a:ext cx="2578100" cy="409575"/>
          </a:xfrm>
          <a:prstGeom prst="rect">
            <a:avLst/>
          </a:prstGeom>
          <a:noFill/>
          <a:ln w="12700">
            <a:noFill/>
            <a:miter lim="800000"/>
            <a:headEnd/>
            <a:tailEnd/>
          </a:ln>
        </p:spPr>
        <p:txBody>
          <a:bodyPr wrap="none" lIns="90479" tIns="44446" rIns="90479" bIns="44446">
            <a:spAutoFit/>
          </a:bodyPr>
          <a:lstStyle/>
          <a:p>
            <a:pPr eaLnBrk="0" hangingPunct="0"/>
            <a:r>
              <a:rPr lang="zh-CN" altLang="en-US" sz="2100" b="1">
                <a:latin typeface="微软雅黑" pitchFamily="34" charset="-122"/>
                <a:ea typeface="微软雅黑" pitchFamily="34" charset="-122"/>
              </a:rPr>
              <a:t>返回到</a:t>
            </a:r>
            <a:r>
              <a:rPr lang="en-US" altLang="zh-CN" sz="2100" b="1">
                <a:latin typeface="微软雅黑" pitchFamily="34" charset="-122"/>
                <a:ea typeface="微软雅黑" pitchFamily="34" charset="-122"/>
              </a:rPr>
              <a:t>pop</a:t>
            </a:r>
            <a:r>
              <a:rPr lang="zh-CN" altLang="en-US" sz="2100" b="1">
                <a:latin typeface="微软雅黑" pitchFamily="34" charset="-122"/>
                <a:ea typeface="微软雅黑" pitchFamily="34" charset="-122"/>
              </a:rPr>
              <a:t>指令执行</a:t>
            </a:r>
          </a:p>
        </p:txBody>
      </p:sp>
      <p:sp>
        <p:nvSpPr>
          <p:cNvPr id="28" name="Text Box 15"/>
          <p:cNvSpPr txBox="1">
            <a:spLocks noChangeArrowheads="1"/>
          </p:cNvSpPr>
          <p:nvPr/>
        </p:nvSpPr>
        <p:spPr bwMode="auto">
          <a:xfrm>
            <a:off x="641350" y="4197350"/>
            <a:ext cx="1455738" cy="412750"/>
          </a:xfrm>
          <a:prstGeom prst="rect">
            <a:avLst/>
          </a:prstGeom>
          <a:noFill/>
          <a:ln w="25400">
            <a:noFill/>
            <a:miter lim="800000"/>
            <a:headEnd/>
            <a:tailEnd/>
          </a:ln>
        </p:spPr>
        <p:txBody>
          <a:bodyPr>
            <a:spAutoFit/>
          </a:bodyPr>
          <a:lstStyle/>
          <a:p>
            <a:pPr eaLnBrk="0" hangingPunct="0"/>
            <a:r>
              <a:rPr lang="en-US" altLang="zh-CN" sz="2100" b="1">
                <a:latin typeface="微软雅黑" pitchFamily="34" charset="-122"/>
                <a:ea typeface="微软雅黑" pitchFamily="34" charset="-122"/>
              </a:rPr>
              <a:t>int $0x80</a:t>
            </a:r>
            <a:endParaRPr lang="zh-CN" altLang="en-US" sz="2100" b="1">
              <a:latin typeface="微软雅黑" pitchFamily="34" charset="-122"/>
              <a:ea typeface="微软雅黑" pitchFamily="34" charset="-122"/>
            </a:endParaRPr>
          </a:p>
        </p:txBody>
      </p:sp>
      <p:sp>
        <p:nvSpPr>
          <p:cNvPr id="29" name="Text Box 16"/>
          <p:cNvSpPr txBox="1">
            <a:spLocks noChangeArrowheads="1"/>
          </p:cNvSpPr>
          <p:nvPr/>
        </p:nvSpPr>
        <p:spPr bwMode="auto">
          <a:xfrm>
            <a:off x="638175" y="4500563"/>
            <a:ext cx="1603375" cy="396875"/>
          </a:xfrm>
          <a:prstGeom prst="rect">
            <a:avLst/>
          </a:prstGeom>
          <a:noFill/>
          <a:ln w="25400">
            <a:noFill/>
            <a:miter lim="800000"/>
            <a:headEnd/>
            <a:tailEnd/>
          </a:ln>
        </p:spPr>
        <p:txBody>
          <a:bodyPr>
            <a:spAutoFit/>
          </a:bodyPr>
          <a:lstStyle/>
          <a:p>
            <a:pPr eaLnBrk="0" hangingPunct="0"/>
            <a:r>
              <a:rPr lang="en-US" altLang="zh-CN" sz="2000" b="1">
                <a:latin typeface="微软雅黑" pitchFamily="34" charset="-122"/>
                <a:ea typeface="微软雅黑" pitchFamily="34" charset="-122"/>
              </a:rPr>
              <a:t>pop %ebx</a:t>
            </a:r>
          </a:p>
        </p:txBody>
      </p:sp>
      <p:sp>
        <p:nvSpPr>
          <p:cNvPr id="700434" name="Rectangle 18"/>
          <p:cNvSpPr>
            <a:spLocks noChangeArrowheads="1"/>
          </p:cNvSpPr>
          <p:nvPr/>
        </p:nvSpPr>
        <p:spPr bwMode="auto">
          <a:xfrm>
            <a:off x="196850" y="5845175"/>
            <a:ext cx="8691563" cy="701675"/>
          </a:xfrm>
          <a:prstGeom prst="rect">
            <a:avLst/>
          </a:prstGeom>
          <a:noFill/>
          <a:ln w="9525">
            <a:noFill/>
            <a:miter lim="800000"/>
            <a:headEnd/>
            <a:tailEnd/>
          </a:ln>
          <a:effectLst/>
        </p:spPr>
        <p:txBody>
          <a:bodyPr>
            <a:spAutoFit/>
          </a:bodyPr>
          <a:lstStyle/>
          <a:p>
            <a:r>
              <a:rPr lang="en-US" altLang="zh-CN" sz="2000" b="1" dirty="0">
                <a:latin typeface="微软雅黑" pitchFamily="34" charset="-122"/>
                <a:ea typeface="微软雅黑" pitchFamily="34" charset="-122"/>
              </a:rPr>
              <a:t>Open</a:t>
            </a:r>
            <a:r>
              <a:rPr lang="zh-CN" altLang="en-US" sz="2000" b="1" dirty="0">
                <a:latin typeface="微软雅黑" pitchFamily="34" charset="-122"/>
                <a:ea typeface="微软雅黑" pitchFamily="34" charset="-122"/>
              </a:rPr>
              <a:t>系统调用（</a:t>
            </a:r>
            <a:r>
              <a:rPr lang="en-US" altLang="zh-CN" sz="2000" b="1" dirty="0">
                <a:latin typeface="微软雅黑" pitchFamily="34" charset="-122"/>
                <a:ea typeface="微软雅黑" pitchFamily="34" charset="-122"/>
              </a:rPr>
              <a:t>system call</a:t>
            </a:r>
            <a:r>
              <a:rPr lang="zh-CN" altLang="en-US" sz="2000" b="1" dirty="0">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OS must find or create file, get it ready for reading or writing</a:t>
            </a:r>
            <a:r>
              <a:rPr lang="zh-CN" altLang="en-US" sz="2000" b="1" dirty="0">
                <a:solidFill>
                  <a:srgbClr val="008000"/>
                </a:solidFill>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Returns integer file descriptor</a:t>
            </a:r>
          </a:p>
        </p:txBody>
      </p:sp>
      <p:sp>
        <p:nvSpPr>
          <p:cNvPr id="700436" name="Text Box 20"/>
          <p:cNvSpPr txBox="1">
            <a:spLocks noChangeArrowheads="1"/>
          </p:cNvSpPr>
          <p:nvPr/>
        </p:nvSpPr>
        <p:spPr bwMode="auto">
          <a:xfrm>
            <a:off x="6140450" y="3584575"/>
            <a:ext cx="2814638" cy="13112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3366FF"/>
                </a:solidFill>
                <a:latin typeface="微软雅黑" pitchFamily="34" charset="-122"/>
                <a:ea typeface="微软雅黑" pitchFamily="34" charset="-122"/>
              </a:rPr>
              <a:t>通过执行“</a:t>
            </a:r>
            <a:r>
              <a:rPr lang="en-US" altLang="zh-CN" sz="2000" b="1" dirty="0" err="1">
                <a:solidFill>
                  <a:srgbClr val="3366FF"/>
                </a:solidFill>
                <a:latin typeface="微软雅黑" pitchFamily="34" charset="-122"/>
                <a:ea typeface="微软雅黑" pitchFamily="34" charset="-122"/>
              </a:rPr>
              <a:t>int</a:t>
            </a:r>
            <a:r>
              <a:rPr lang="en-US" altLang="zh-CN" sz="2000" b="1" dirty="0">
                <a:solidFill>
                  <a:srgbClr val="3366FF"/>
                </a:solidFill>
                <a:latin typeface="微软雅黑" pitchFamily="34" charset="-122"/>
                <a:ea typeface="微软雅黑" pitchFamily="34" charset="-122"/>
              </a:rPr>
              <a:t> $0x80”</a:t>
            </a:r>
            <a:r>
              <a:rPr lang="zh-CN" altLang="en-US" sz="2000" b="1" dirty="0">
                <a:solidFill>
                  <a:srgbClr val="3366FF"/>
                </a:solidFill>
                <a:latin typeface="微软雅黑" pitchFamily="34" charset="-122"/>
                <a:ea typeface="微软雅黑" pitchFamily="34" charset="-122"/>
              </a:rPr>
              <a:t>指令，调出</a:t>
            </a:r>
            <a:r>
              <a:rPr lang="en-US" altLang="zh-CN" sz="2000" b="1" dirty="0">
                <a:solidFill>
                  <a:srgbClr val="3366FF"/>
                </a:solidFill>
                <a:latin typeface="微软雅黑" pitchFamily="34" charset="-122"/>
                <a:ea typeface="微软雅黑" pitchFamily="34" charset="-122"/>
              </a:rPr>
              <a:t>OS</a:t>
            </a:r>
            <a:r>
              <a:rPr lang="zh-CN" altLang="en-US" sz="2000" b="1" dirty="0">
                <a:solidFill>
                  <a:srgbClr val="3366FF"/>
                </a:solidFill>
                <a:latin typeface="微软雅黑" pitchFamily="34" charset="-122"/>
                <a:ea typeface="微软雅黑" pitchFamily="34" charset="-122"/>
              </a:rPr>
              <a:t>完成一个具体的“服务”（称为</a:t>
            </a:r>
            <a:r>
              <a:rPr lang="zh-CN" altLang="en-US" sz="2000" b="1" dirty="0">
                <a:solidFill>
                  <a:srgbClr val="FF0000"/>
                </a:solidFill>
                <a:latin typeface="微软雅黑" pitchFamily="34" charset="-122"/>
                <a:ea typeface="微软雅黑" pitchFamily="34" charset="-122"/>
              </a:rPr>
              <a:t>系统调用</a:t>
            </a:r>
            <a:r>
              <a:rPr lang="zh-CN" altLang="en-US" sz="2000" b="1" dirty="0">
                <a:solidFill>
                  <a:srgbClr val="3366FF"/>
                </a:solidFill>
                <a:latin typeface="微软雅黑" pitchFamily="34" charset="-122"/>
                <a:ea typeface="微软雅黑" pitchFamily="34" charset="-122"/>
              </a:rPr>
              <a:t>）</a:t>
            </a:r>
          </a:p>
        </p:txBody>
      </p:sp>
    </p:spTree>
    <p:extLst>
      <p:ext uri="{BB962C8B-B14F-4D97-AF65-F5344CB8AC3E}">
        <p14:creationId xmlns:p14="http://schemas.microsoft.com/office/powerpoint/2010/main" val="227918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00436"/>
                                        </p:tgtEl>
                                        <p:attrNameLst>
                                          <p:attrName>style.visibility</p:attrName>
                                        </p:attrNameLst>
                                      </p:cBhvr>
                                      <p:to>
                                        <p:strVal val="visible"/>
                                      </p:to>
                                    </p:set>
                                    <p:animEffect transition="in" filter="blinds(horizontal)">
                                      <p:cBhvr>
                                        <p:cTn id="41" dur="500"/>
                                        <p:tgtEl>
                                          <p:spTgt spid="70043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00434"/>
                                        </p:tgtEl>
                                        <p:attrNameLst>
                                          <p:attrName>style.visibility</p:attrName>
                                        </p:attrNameLst>
                                      </p:cBhvr>
                                      <p:to>
                                        <p:strVal val="visible"/>
                                      </p:to>
                                    </p:set>
                                    <p:animEffect transition="in" filter="blinds(horizontal)">
                                      <p:cBhvr>
                                        <p:cTn id="46" dur="500"/>
                                        <p:tgtEl>
                                          <p:spTgt spid="700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p:bldP spid="18" grpId="0"/>
      <p:bldP spid="19" grpId="0" animBg="1"/>
      <p:bldP spid="20" grpId="0" animBg="1"/>
      <p:bldP spid="21" grpId="0" animBg="1"/>
      <p:bldP spid="22" grpId="0" animBg="1"/>
      <p:bldP spid="23" grpId="0" animBg="1"/>
      <p:bldP spid="24" grpId="0"/>
      <p:bldP spid="25" grpId="0"/>
      <p:bldP spid="26" grpId="0"/>
      <p:bldP spid="28" grpId="0"/>
      <p:bldP spid="29" grpId="0"/>
      <p:bldP spid="700434" grpId="0"/>
      <p:bldP spid="7004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zh-CN" altLang="en-US" smtClean="0"/>
              <a:t>陷阱（</a:t>
            </a:r>
            <a:r>
              <a:rPr lang="en-US" altLang="zh-CN" smtClean="0"/>
              <a:t>Trap</a:t>
            </a:r>
            <a:r>
              <a:rPr lang="zh-CN" altLang="en-US" smtClean="0"/>
              <a:t>）异常</a:t>
            </a:r>
          </a:p>
        </p:txBody>
      </p:sp>
      <p:sp>
        <p:nvSpPr>
          <p:cNvPr id="771075" name="Rectangle 3"/>
          <p:cNvSpPr>
            <a:spLocks noGrp="1" noChangeArrowheads="1"/>
          </p:cNvSpPr>
          <p:nvPr>
            <p:ph type="body" idx="1"/>
          </p:nvPr>
        </p:nvSpPr>
        <p:spPr>
          <a:xfrm>
            <a:off x="207963" y="1835150"/>
            <a:ext cx="8650287" cy="4638675"/>
          </a:xfrm>
        </p:spPr>
        <p:txBody>
          <a:bodyPr/>
          <a:lstStyle/>
          <a:p>
            <a:r>
              <a:rPr lang="zh-CN" altLang="en-US" sz="2300" dirty="0" smtClean="0">
                <a:ea typeface="微软雅黑" pitchFamily="34" charset="-122"/>
              </a:rPr>
              <a:t>利用陷阱机制可实现程序调试功能，包括</a:t>
            </a:r>
            <a:r>
              <a:rPr lang="zh-CN" altLang="en-US" sz="2300" dirty="0" smtClean="0">
                <a:solidFill>
                  <a:srgbClr val="FF0000"/>
                </a:solidFill>
                <a:ea typeface="微软雅黑" pitchFamily="34" charset="-122"/>
              </a:rPr>
              <a:t>设置断点</a:t>
            </a:r>
            <a:r>
              <a:rPr lang="zh-CN" altLang="en-US" sz="2300" dirty="0" smtClean="0">
                <a:ea typeface="微软雅黑" pitchFamily="34" charset="-122"/>
              </a:rPr>
              <a:t>和</a:t>
            </a:r>
            <a:r>
              <a:rPr lang="zh-CN" altLang="en-US" sz="2300" dirty="0" smtClean="0">
                <a:solidFill>
                  <a:srgbClr val="FF0000"/>
                </a:solidFill>
                <a:ea typeface="微软雅黑" pitchFamily="34" charset="-122"/>
              </a:rPr>
              <a:t>单步跟踪</a:t>
            </a:r>
            <a:endParaRPr lang="zh-CN" altLang="en-US" sz="2300" dirty="0" smtClean="0">
              <a:ea typeface="微软雅黑" pitchFamily="34" charset="-122"/>
            </a:endParaRPr>
          </a:p>
          <a:p>
            <a:pPr lvl="1">
              <a:spcBef>
                <a:spcPct val="30000"/>
              </a:spcBef>
            </a:pPr>
            <a:r>
              <a:rPr lang="en-US" altLang="zh-CN" sz="2100" dirty="0" smtClean="0">
                <a:latin typeface="微软雅黑" pitchFamily="34" charset="-122"/>
                <a:ea typeface="微软雅黑" pitchFamily="34" charset="-122"/>
              </a:rPr>
              <a:t>IA-32</a:t>
            </a:r>
            <a:r>
              <a:rPr lang="zh-CN" altLang="en-US" sz="2100" dirty="0" smtClean="0">
                <a:latin typeface="微软雅黑" pitchFamily="34" charset="-122"/>
                <a:ea typeface="微软雅黑" pitchFamily="34" charset="-122"/>
              </a:rPr>
              <a:t>中，当</a:t>
            </a:r>
            <a:r>
              <a:rPr lang="en-US" altLang="zh-CN" sz="2100" dirty="0" smtClean="0">
                <a:latin typeface="微软雅黑" pitchFamily="34" charset="-122"/>
                <a:ea typeface="微软雅黑" pitchFamily="34" charset="-122"/>
              </a:rPr>
              <a:t>CPU</a:t>
            </a:r>
            <a:r>
              <a:rPr lang="zh-CN" altLang="en-US" sz="2100" dirty="0" smtClean="0">
                <a:latin typeface="微软雅黑" pitchFamily="34" charset="-122"/>
                <a:ea typeface="微软雅黑" pitchFamily="34" charset="-122"/>
              </a:rPr>
              <a:t>处于</a:t>
            </a:r>
            <a:r>
              <a:rPr lang="zh-CN" altLang="en-US" sz="2100" dirty="0" smtClean="0">
                <a:latin typeface="微软雅黑" pitchFamily="34" charset="-122"/>
                <a:ea typeface="微软雅黑" pitchFamily="34" charset="-122"/>
                <a:hlinkClick r:id="" action="ppaction://hlinkshowjump?jump=nextslide"/>
              </a:rPr>
              <a:t>单步跟踪状态</a:t>
            </a:r>
            <a:r>
              <a:rPr lang="zh-CN" altLang="en-US" sz="2100" dirty="0" smtClean="0">
                <a:latin typeface="微软雅黑" pitchFamily="34" charset="-122"/>
                <a:ea typeface="微软雅黑" pitchFamily="34" charset="-122"/>
              </a:rPr>
              <a:t>（</a:t>
            </a:r>
            <a:r>
              <a:rPr lang="en-US" altLang="zh-CN" sz="2100" dirty="0" smtClean="0">
                <a:solidFill>
                  <a:srgbClr val="FF0000"/>
                </a:solidFill>
                <a:latin typeface="微软雅黑" pitchFamily="34" charset="-122"/>
                <a:ea typeface="微软雅黑" pitchFamily="34" charset="-122"/>
              </a:rPr>
              <a:t>TF=1</a:t>
            </a:r>
            <a:r>
              <a:rPr lang="zh-CN" altLang="en-US" sz="2100" dirty="0" smtClean="0">
                <a:solidFill>
                  <a:srgbClr val="FF0000"/>
                </a:solidFill>
                <a:latin typeface="微软雅黑" pitchFamily="34" charset="-122"/>
                <a:ea typeface="微软雅黑" pitchFamily="34" charset="-122"/>
              </a:rPr>
              <a:t>且</a:t>
            </a:r>
            <a:r>
              <a:rPr lang="en-US" altLang="zh-CN" sz="2100" dirty="0" smtClean="0">
                <a:solidFill>
                  <a:srgbClr val="FF0000"/>
                </a:solidFill>
                <a:latin typeface="微软雅黑" pitchFamily="34" charset="-122"/>
                <a:ea typeface="微软雅黑" pitchFamily="34" charset="-122"/>
              </a:rPr>
              <a:t>IF=1</a:t>
            </a:r>
            <a:r>
              <a:rPr lang="zh-CN" altLang="en-US" sz="2100" dirty="0" smtClean="0">
                <a:latin typeface="微软雅黑" pitchFamily="34" charset="-122"/>
                <a:ea typeface="微软雅黑" pitchFamily="34" charset="-122"/>
              </a:rPr>
              <a:t>）时，</a:t>
            </a:r>
            <a:r>
              <a:rPr lang="zh-CN" altLang="en-US" sz="2100" dirty="0" smtClean="0">
                <a:solidFill>
                  <a:srgbClr val="FF0000"/>
                </a:solidFill>
                <a:latin typeface="微软雅黑" pitchFamily="34" charset="-122"/>
                <a:ea typeface="微软雅黑" pitchFamily="34" charset="-122"/>
              </a:rPr>
              <a:t>每条指令都被设置成了陷阱指令</a:t>
            </a:r>
            <a:r>
              <a:rPr lang="zh-CN" altLang="en-US" sz="2100" dirty="0" smtClean="0">
                <a:latin typeface="微软雅黑" pitchFamily="34" charset="-122"/>
                <a:ea typeface="微软雅黑" pitchFamily="34" charset="-122"/>
              </a:rPr>
              <a:t>，执行每条指令后，都会发生中断类型号为</a:t>
            </a:r>
            <a:r>
              <a:rPr lang="en-US" altLang="zh-CN" sz="2100" dirty="0" smtClean="0">
                <a:latin typeface="微软雅黑" pitchFamily="34" charset="-122"/>
                <a:ea typeface="微软雅黑" pitchFamily="34" charset="-122"/>
              </a:rPr>
              <a:t>1</a:t>
            </a:r>
            <a:r>
              <a:rPr lang="zh-CN" altLang="en-US" sz="2100" dirty="0" smtClean="0">
                <a:latin typeface="微软雅黑" pitchFamily="34" charset="-122"/>
                <a:ea typeface="微软雅黑" pitchFamily="34" charset="-122"/>
              </a:rPr>
              <a:t>的“调试”异常，从而转去执行“单步跟踪处理程序”。</a:t>
            </a:r>
            <a:r>
              <a:rPr lang="zh-CN" altLang="en-US" sz="2100" dirty="0" smtClean="0"/>
              <a:t> </a:t>
            </a:r>
          </a:p>
          <a:p>
            <a:pPr lvl="1">
              <a:spcBef>
                <a:spcPct val="30000"/>
              </a:spcBef>
              <a:buFontTx/>
              <a:buNone/>
            </a:pPr>
            <a:r>
              <a:rPr lang="zh-CN" altLang="en-US" sz="2100" dirty="0" smtClean="0"/>
              <a:t>    </a:t>
            </a:r>
            <a:r>
              <a:rPr lang="zh-CN" altLang="en-US" sz="2100" dirty="0" smtClean="0">
                <a:solidFill>
                  <a:srgbClr val="008000"/>
                </a:solidFill>
                <a:ea typeface="微软雅黑" pitchFamily="34" charset="-122"/>
              </a:rPr>
              <a:t>注意：</a:t>
            </a:r>
            <a:r>
              <a:rPr lang="zh-CN" altLang="en-US" sz="2100" dirty="0" smtClean="0">
                <a:solidFill>
                  <a:srgbClr val="008000"/>
                </a:solidFill>
              </a:rPr>
              <a:t> </a:t>
            </a:r>
            <a:r>
              <a:rPr lang="zh-CN" altLang="en-US" sz="2100" dirty="0" smtClean="0">
                <a:solidFill>
                  <a:srgbClr val="008000"/>
                </a:solidFill>
                <a:latin typeface="微软雅黑" pitchFamily="34" charset="-122"/>
                <a:ea typeface="微软雅黑" pitchFamily="34" charset="-122"/>
              </a:rPr>
              <a:t>当陷阱指令是转移指令时，不能返回到转移指令的下条指令执行，而是返回到转移目标指令执行。</a:t>
            </a:r>
            <a:r>
              <a:rPr lang="zh-CN" altLang="en-US" sz="2100" dirty="0" smtClean="0">
                <a:latin typeface="微软雅黑" pitchFamily="34" charset="-122"/>
                <a:ea typeface="微软雅黑" pitchFamily="34" charset="-122"/>
              </a:rPr>
              <a:t> </a:t>
            </a:r>
          </a:p>
          <a:p>
            <a:pPr lvl="1">
              <a:spcBef>
                <a:spcPct val="30000"/>
              </a:spcBef>
            </a:pPr>
            <a:r>
              <a:rPr lang="en-US" altLang="zh-CN" sz="2100" dirty="0" smtClean="0">
                <a:latin typeface="微软雅黑" pitchFamily="34" charset="-122"/>
                <a:ea typeface="微软雅黑" pitchFamily="34" charset="-122"/>
              </a:rPr>
              <a:t>IA-32</a:t>
            </a:r>
            <a:r>
              <a:rPr lang="zh-CN" altLang="en-US" sz="2100" dirty="0" smtClean="0">
                <a:latin typeface="微软雅黑" pitchFamily="34" charset="-122"/>
                <a:ea typeface="微软雅黑" pitchFamily="34" charset="-122"/>
              </a:rPr>
              <a:t>中，用于程序调试的</a:t>
            </a:r>
            <a:r>
              <a:rPr lang="zh-CN" altLang="en-US" sz="2100" dirty="0" smtClean="0">
                <a:solidFill>
                  <a:srgbClr val="FF0000"/>
                </a:solidFill>
                <a:latin typeface="微软雅黑" pitchFamily="34" charset="-122"/>
                <a:ea typeface="微软雅黑" pitchFamily="34" charset="-122"/>
              </a:rPr>
              <a:t>“断点设置”陷阱指令</a:t>
            </a:r>
            <a:r>
              <a:rPr lang="zh-CN" altLang="en-US" sz="2100" dirty="0" smtClean="0">
                <a:latin typeface="微软雅黑" pitchFamily="34" charset="-122"/>
                <a:ea typeface="微软雅黑" pitchFamily="34" charset="-122"/>
              </a:rPr>
              <a:t>为</a:t>
            </a:r>
            <a:r>
              <a:rPr lang="en-US" altLang="zh-CN" sz="2100" dirty="0" err="1" smtClean="0">
                <a:latin typeface="微软雅黑" pitchFamily="34" charset="-122"/>
                <a:ea typeface="微软雅黑" pitchFamily="34" charset="-122"/>
              </a:rPr>
              <a:t>int</a:t>
            </a:r>
            <a:r>
              <a:rPr lang="en-US" altLang="zh-CN" sz="2100" dirty="0" smtClean="0">
                <a:latin typeface="微软雅黑" pitchFamily="34" charset="-122"/>
                <a:ea typeface="微软雅黑" pitchFamily="34" charset="-122"/>
              </a:rPr>
              <a:t> 3</a:t>
            </a:r>
            <a:r>
              <a:rPr lang="zh-CN" altLang="en-US" sz="2100" dirty="0" smtClean="0">
                <a:latin typeface="微软雅黑" pitchFamily="34" charset="-122"/>
                <a:ea typeface="微软雅黑" pitchFamily="34" charset="-122"/>
              </a:rPr>
              <a:t>，对应机器码为</a:t>
            </a:r>
            <a:r>
              <a:rPr lang="en-US" altLang="zh-CN" sz="2100" dirty="0" smtClean="0">
                <a:latin typeface="微软雅黑" pitchFamily="34" charset="-122"/>
                <a:ea typeface="微软雅黑" pitchFamily="34" charset="-122"/>
              </a:rPr>
              <a:t>CCH</a:t>
            </a:r>
            <a:r>
              <a:rPr lang="zh-CN" altLang="en-US" sz="2100" dirty="0" smtClean="0">
                <a:latin typeface="微软雅黑" pitchFamily="34" charset="-122"/>
                <a:ea typeface="微软雅黑" pitchFamily="34" charset="-122"/>
              </a:rPr>
              <a:t>。若</a:t>
            </a:r>
            <a:r>
              <a:rPr lang="zh-CN" altLang="en-US" sz="2100" dirty="0" smtClean="0">
                <a:solidFill>
                  <a:srgbClr val="FF0000"/>
                </a:solidFill>
                <a:latin typeface="微软雅黑" pitchFamily="34" charset="-122"/>
                <a:ea typeface="微软雅黑" pitchFamily="34" charset="-122"/>
              </a:rPr>
              <a:t>调试程序</a:t>
            </a:r>
            <a:r>
              <a:rPr lang="zh-CN" altLang="en-US" sz="2100" dirty="0" smtClean="0">
                <a:latin typeface="微软雅黑" pitchFamily="34" charset="-122"/>
                <a:ea typeface="微软雅黑" pitchFamily="34" charset="-122"/>
              </a:rPr>
              <a:t>在</a:t>
            </a:r>
            <a:r>
              <a:rPr lang="zh-CN" altLang="en-US" sz="2100" dirty="0" smtClean="0">
                <a:solidFill>
                  <a:srgbClr val="008000"/>
                </a:solidFill>
                <a:latin typeface="微软雅黑" pitchFamily="34" charset="-122"/>
                <a:ea typeface="微软雅黑" pitchFamily="34" charset="-122"/>
              </a:rPr>
              <a:t>被调试程序</a:t>
            </a:r>
            <a:r>
              <a:rPr lang="zh-CN" altLang="en-US" sz="2100" dirty="0" smtClean="0">
                <a:latin typeface="微软雅黑" pitchFamily="34" charset="-122"/>
                <a:ea typeface="微软雅黑" pitchFamily="34" charset="-122"/>
              </a:rPr>
              <a:t>某处设置了断点，则调试程序就在该处加入一条</a:t>
            </a:r>
            <a:r>
              <a:rPr lang="en-US" altLang="zh-CN" sz="2100" dirty="0" err="1" smtClean="0">
                <a:latin typeface="微软雅黑" pitchFamily="34" charset="-122"/>
                <a:ea typeface="微软雅黑" pitchFamily="34" charset="-122"/>
              </a:rPr>
              <a:t>int</a:t>
            </a:r>
            <a:r>
              <a:rPr lang="en-US" altLang="zh-CN" sz="2100" dirty="0" smtClean="0">
                <a:latin typeface="微软雅黑" pitchFamily="34" charset="-122"/>
                <a:ea typeface="微软雅黑" pitchFamily="34" charset="-122"/>
              </a:rPr>
              <a:t> 3</a:t>
            </a:r>
            <a:r>
              <a:rPr lang="zh-CN" altLang="en-US" sz="2100" dirty="0" smtClean="0">
                <a:latin typeface="微软雅黑" pitchFamily="34" charset="-122"/>
                <a:ea typeface="微软雅黑" pitchFamily="34" charset="-122"/>
              </a:rPr>
              <a:t>指令。执行到该指令时，会暂停被调试程序的运行，并发出</a:t>
            </a:r>
            <a:r>
              <a:rPr lang="zh-CN" altLang="en-US" sz="2100" dirty="0" smtClean="0">
                <a:solidFill>
                  <a:srgbClr val="FF0000"/>
                </a:solidFill>
                <a:latin typeface="微软雅黑" pitchFamily="34" charset="-122"/>
                <a:ea typeface="微软雅黑" pitchFamily="34" charset="-122"/>
              </a:rPr>
              <a:t>“</a:t>
            </a:r>
            <a:r>
              <a:rPr lang="en-US" altLang="zh-CN" sz="2100" dirty="0" smtClean="0">
                <a:solidFill>
                  <a:srgbClr val="FF0000"/>
                </a:solidFill>
                <a:latin typeface="微软雅黑" pitchFamily="34" charset="-122"/>
                <a:ea typeface="微软雅黑" pitchFamily="34" charset="-122"/>
              </a:rPr>
              <a:t>EXCEPTION_BREAKPOINT”</a:t>
            </a:r>
            <a:r>
              <a:rPr lang="zh-CN" altLang="en-US" sz="2100" dirty="0" smtClean="0">
                <a:latin typeface="微软雅黑" pitchFamily="34" charset="-122"/>
                <a:ea typeface="微软雅黑" pitchFamily="34" charset="-122"/>
              </a:rPr>
              <a:t>异常，以调出调试程序执行，执行结束后回到被调试程序执行。</a:t>
            </a:r>
          </a:p>
        </p:txBody>
      </p:sp>
      <p:sp>
        <p:nvSpPr>
          <p:cNvPr id="771076" name="Text Box 4"/>
          <p:cNvSpPr txBox="1">
            <a:spLocks noChangeArrowheads="1"/>
          </p:cNvSpPr>
          <p:nvPr/>
        </p:nvSpPr>
        <p:spPr bwMode="auto">
          <a:xfrm>
            <a:off x="508000" y="842963"/>
            <a:ext cx="7880350" cy="968375"/>
          </a:xfrm>
          <a:prstGeom prst="rect">
            <a:avLst/>
          </a:prstGeom>
          <a:noFill/>
          <a:ln w="9525">
            <a:noFill/>
            <a:miter lim="800000"/>
            <a:headEnd/>
            <a:tailEnd/>
          </a:ln>
          <a:effectLst/>
        </p:spPr>
        <p:txBody>
          <a:bodyPr>
            <a:spAutoFit/>
          </a:bodyPr>
          <a:lstStyle/>
          <a:p>
            <a:pPr>
              <a:lnSpc>
                <a:spcPct val="125000"/>
              </a:lnSpc>
              <a:spcBef>
                <a:spcPct val="50000"/>
              </a:spcBef>
            </a:pPr>
            <a:r>
              <a:rPr lang="zh-CN" altLang="en-US" sz="2300" b="1" dirty="0">
                <a:solidFill>
                  <a:srgbClr val="008000"/>
                </a:solidFill>
                <a:ea typeface="微软雅黑" pitchFamily="34" charset="-122"/>
              </a:rPr>
              <a:t>问题：你用过</a:t>
            </a:r>
            <a:r>
              <a:rPr lang="zh-CN" altLang="en-US" sz="2300" b="1" dirty="0">
                <a:solidFill>
                  <a:srgbClr val="FF0000"/>
                </a:solidFill>
                <a:ea typeface="微软雅黑" pitchFamily="34" charset="-122"/>
              </a:rPr>
              <a:t>单步跟踪</a:t>
            </a:r>
            <a:r>
              <a:rPr lang="zh-CN" altLang="en-US" sz="2300" b="1" dirty="0">
                <a:solidFill>
                  <a:srgbClr val="008000"/>
                </a:solidFill>
                <a:ea typeface="微软雅黑" pitchFamily="34" charset="-122"/>
              </a:rPr>
              <a:t>、</a:t>
            </a:r>
            <a:r>
              <a:rPr lang="zh-CN" altLang="en-US" sz="2300" b="1" dirty="0">
                <a:solidFill>
                  <a:srgbClr val="FF0000"/>
                </a:solidFill>
                <a:ea typeface="微软雅黑" pitchFamily="34" charset="-122"/>
              </a:rPr>
              <a:t>断点设置</a:t>
            </a:r>
            <a:r>
              <a:rPr lang="zh-CN" altLang="en-US" sz="2300" b="1" dirty="0">
                <a:solidFill>
                  <a:srgbClr val="008000"/>
                </a:solidFill>
                <a:ea typeface="微软雅黑" pitchFamily="34" charset="-122"/>
              </a:rPr>
              <a:t>等调试功能吗？你知道这些功能是如何实现的吗？</a:t>
            </a:r>
          </a:p>
        </p:txBody>
      </p:sp>
      <p:sp>
        <p:nvSpPr>
          <p:cNvPr id="771077" name="Text Box 5"/>
          <p:cNvSpPr txBox="1">
            <a:spLocks noChangeArrowheads="1"/>
          </p:cNvSpPr>
          <p:nvPr/>
        </p:nvSpPr>
        <p:spPr bwMode="auto">
          <a:xfrm>
            <a:off x="7750175" y="6197600"/>
            <a:ext cx="1131888" cy="457200"/>
          </a:xfrm>
          <a:prstGeom prst="rect">
            <a:avLst/>
          </a:prstGeom>
          <a:noFill/>
          <a:ln w="9525">
            <a:noFill/>
            <a:miter lim="800000"/>
            <a:headEnd/>
            <a:tailEnd/>
          </a:ln>
          <a:effectLst/>
        </p:spPr>
        <p:txBody>
          <a:bodyPr>
            <a:spAutoFit/>
          </a:bodyPr>
          <a:lstStyle/>
          <a:p>
            <a:pPr>
              <a:spcBef>
                <a:spcPct val="50000"/>
              </a:spcBef>
            </a:pPr>
            <a:r>
              <a:rPr lang="en-US" altLang="zh-CN" sz="2400" b="1">
                <a:latin typeface="微软雅黑" pitchFamily="34" charset="-122"/>
                <a:ea typeface="微软雅黑" pitchFamily="34" charset="-122"/>
                <a:hlinkClick r:id="rId2" action="ppaction://hlinksldjump"/>
              </a:rPr>
              <a:t>SKIP</a:t>
            </a:r>
            <a:endParaRPr lang="en-US" altLang="zh-CN" sz="2400" b="1">
              <a:latin typeface="微软雅黑" pitchFamily="34" charset="-122"/>
              <a:ea typeface="微软雅黑" pitchFamily="34" charset="-122"/>
            </a:endParaRPr>
          </a:p>
        </p:txBody>
      </p:sp>
    </p:spTree>
    <p:extLst>
      <p:ext uri="{BB962C8B-B14F-4D97-AF65-F5344CB8AC3E}">
        <p14:creationId xmlns:p14="http://schemas.microsoft.com/office/powerpoint/2010/main" val="211708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1075">
                                            <p:txEl>
                                              <p:pRg st="0" end="0"/>
                                            </p:txEl>
                                          </p:spTgt>
                                        </p:tgtEl>
                                        <p:attrNameLst>
                                          <p:attrName>style.visibility</p:attrName>
                                        </p:attrNameLst>
                                      </p:cBhvr>
                                      <p:to>
                                        <p:strVal val="visible"/>
                                      </p:to>
                                    </p:set>
                                    <p:animEffect transition="in" filter="blinds(horizontal)">
                                      <p:cBhvr>
                                        <p:cTn id="7" dur="500"/>
                                        <p:tgtEl>
                                          <p:spTgt spid="77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1075">
                                            <p:txEl>
                                              <p:pRg st="1" end="1"/>
                                            </p:txEl>
                                          </p:spTgt>
                                        </p:tgtEl>
                                        <p:attrNameLst>
                                          <p:attrName>style.visibility</p:attrName>
                                        </p:attrNameLst>
                                      </p:cBhvr>
                                      <p:to>
                                        <p:strVal val="visible"/>
                                      </p:to>
                                    </p:set>
                                    <p:animEffect transition="in" filter="blinds(horizontal)">
                                      <p:cBhvr>
                                        <p:cTn id="12" dur="500"/>
                                        <p:tgtEl>
                                          <p:spTgt spid="771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1075">
                                            <p:txEl>
                                              <p:pRg st="2" end="2"/>
                                            </p:txEl>
                                          </p:spTgt>
                                        </p:tgtEl>
                                        <p:attrNameLst>
                                          <p:attrName>style.visibility</p:attrName>
                                        </p:attrNameLst>
                                      </p:cBhvr>
                                      <p:to>
                                        <p:strVal val="visible"/>
                                      </p:to>
                                    </p:set>
                                    <p:animEffect transition="in" filter="blinds(horizontal)">
                                      <p:cBhvr>
                                        <p:cTn id="17" dur="500"/>
                                        <p:tgtEl>
                                          <p:spTgt spid="771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1075">
                                            <p:txEl>
                                              <p:pRg st="3" end="3"/>
                                            </p:txEl>
                                          </p:spTgt>
                                        </p:tgtEl>
                                        <p:attrNameLst>
                                          <p:attrName>style.visibility</p:attrName>
                                        </p:attrNameLst>
                                      </p:cBhvr>
                                      <p:to>
                                        <p:strVal val="visible"/>
                                      </p:to>
                                    </p:set>
                                    <p:animEffect transition="in" filter="blinds(horizontal)">
                                      <p:cBhvr>
                                        <p:cTn id="22" dur="500"/>
                                        <p:tgtEl>
                                          <p:spTgt spid="771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1077"/>
                                        </p:tgtEl>
                                        <p:attrNameLst>
                                          <p:attrName>style.visibility</p:attrName>
                                        </p:attrNameLst>
                                      </p:cBhvr>
                                      <p:to>
                                        <p:strVal val="visible"/>
                                      </p:to>
                                    </p:set>
                                    <p:animEffect transition="in" filter="blinds(horizontal)">
                                      <p:cBhvr>
                                        <p:cTn id="27" dur="500"/>
                                        <p:tgtEl>
                                          <p:spTgt spid="77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xfrm>
            <a:off x="457200" y="142875"/>
            <a:ext cx="8229600" cy="561975"/>
          </a:xfrm>
        </p:spPr>
        <p:txBody>
          <a:bodyPr/>
          <a:lstStyle/>
          <a:p>
            <a:r>
              <a:rPr lang="en-US" altLang="zh-CN" sz="3200" smtClean="0"/>
              <a:t>IA-32</a:t>
            </a:r>
            <a:r>
              <a:rPr lang="zh-CN" altLang="en-US" sz="3200" smtClean="0"/>
              <a:t>的标志寄存器</a:t>
            </a:r>
          </a:p>
        </p:txBody>
      </p:sp>
      <p:sp>
        <p:nvSpPr>
          <p:cNvPr id="805891" name="Rectangle 3"/>
          <p:cNvSpPr>
            <a:spLocks noGrp="1" noChangeArrowheads="1"/>
          </p:cNvSpPr>
          <p:nvPr>
            <p:ph type="body" idx="1"/>
          </p:nvPr>
        </p:nvSpPr>
        <p:spPr>
          <a:xfrm>
            <a:off x="161925" y="2520950"/>
            <a:ext cx="8686800" cy="4329113"/>
          </a:xfrm>
        </p:spPr>
        <p:txBody>
          <a:bodyPr/>
          <a:lstStyle/>
          <a:p>
            <a:pPr>
              <a:lnSpc>
                <a:spcPct val="105000"/>
              </a:lnSpc>
              <a:spcBef>
                <a:spcPct val="40000"/>
              </a:spcBef>
            </a:pPr>
            <a:r>
              <a:rPr lang="en-US" altLang="zh-CN" sz="2200" smtClean="0">
                <a:latin typeface="微软雅黑" pitchFamily="34" charset="-122"/>
                <a:ea typeface="微软雅黑" pitchFamily="34" charset="-122"/>
              </a:rPr>
              <a:t>6</a:t>
            </a:r>
            <a:r>
              <a:rPr lang="zh-CN" altLang="en-US" sz="2200" smtClean="0">
                <a:latin typeface="微软雅黑" pitchFamily="34" charset="-122"/>
                <a:ea typeface="微软雅黑" pitchFamily="34" charset="-122"/>
              </a:rPr>
              <a:t>个条件标志</a:t>
            </a:r>
          </a:p>
          <a:p>
            <a:pPr lvl="1">
              <a:lnSpc>
                <a:spcPct val="105000"/>
              </a:lnSpc>
              <a:spcBef>
                <a:spcPct val="40000"/>
              </a:spcBef>
            </a:pPr>
            <a:r>
              <a:rPr lang="en-US" altLang="zh-CN" smtClean="0">
                <a:solidFill>
                  <a:srgbClr val="FF3300"/>
                </a:solidFill>
                <a:latin typeface="微软雅黑" pitchFamily="34" charset="-122"/>
                <a:ea typeface="微软雅黑" pitchFamily="34" charset="-122"/>
              </a:rPr>
              <a:t>OF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SF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ZF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CF</a:t>
            </a:r>
            <a:r>
              <a:rPr lang="zh-CN" altLang="en-US" smtClean="0">
                <a:latin typeface="微软雅黑" pitchFamily="34" charset="-122"/>
                <a:ea typeface="微软雅黑" pitchFamily="34" charset="-122"/>
              </a:rPr>
              <a:t>各是什么标志（条件码）？</a:t>
            </a:r>
          </a:p>
          <a:p>
            <a:pPr lvl="1">
              <a:lnSpc>
                <a:spcPct val="105000"/>
              </a:lnSpc>
              <a:spcBef>
                <a:spcPct val="40000"/>
              </a:spcBef>
            </a:pPr>
            <a:r>
              <a:rPr lang="en-US" altLang="zh-CN" smtClean="0">
                <a:latin typeface="微软雅黑" pitchFamily="34" charset="-122"/>
                <a:ea typeface="微软雅黑" pitchFamily="34" charset="-122"/>
              </a:rPr>
              <a:t>AF</a:t>
            </a:r>
            <a:r>
              <a:rPr lang="zh-CN" altLang="en-US" smtClean="0">
                <a:latin typeface="微软雅黑" pitchFamily="34" charset="-122"/>
                <a:ea typeface="微软雅黑" pitchFamily="34" charset="-122"/>
              </a:rPr>
              <a:t>：辅助进位标志（</a:t>
            </a:r>
            <a:r>
              <a:rPr lang="en-US" altLang="zh-CN" smtClean="0">
                <a:latin typeface="微软雅黑" pitchFamily="34" charset="-122"/>
                <a:ea typeface="微软雅黑" pitchFamily="34" charset="-122"/>
              </a:rPr>
              <a:t>BCD</a:t>
            </a:r>
            <a:r>
              <a:rPr lang="zh-CN" altLang="en-US" smtClean="0">
                <a:latin typeface="微软雅黑" pitchFamily="34" charset="-122"/>
                <a:ea typeface="微软雅黑" pitchFamily="34" charset="-122"/>
              </a:rPr>
              <a:t>码运算时才有意义）</a:t>
            </a:r>
          </a:p>
          <a:p>
            <a:pPr lvl="1">
              <a:lnSpc>
                <a:spcPct val="105000"/>
              </a:lnSpc>
              <a:spcBef>
                <a:spcPct val="40000"/>
              </a:spcBef>
            </a:pPr>
            <a:r>
              <a:rPr lang="en-US" altLang="zh-CN" smtClean="0">
                <a:latin typeface="微软雅黑" pitchFamily="34" charset="-122"/>
                <a:ea typeface="微软雅黑" pitchFamily="34" charset="-122"/>
              </a:rPr>
              <a:t>PF</a:t>
            </a:r>
            <a:r>
              <a:rPr lang="zh-CN" altLang="en-US" smtClean="0">
                <a:latin typeface="微软雅黑" pitchFamily="34" charset="-122"/>
                <a:ea typeface="微软雅黑" pitchFamily="34" charset="-122"/>
              </a:rPr>
              <a:t>：奇偶标志</a:t>
            </a:r>
            <a:endParaRPr lang="en-US" altLang="zh-CN" smtClean="0">
              <a:latin typeface="微软雅黑" pitchFamily="34" charset="-122"/>
              <a:ea typeface="微软雅黑" pitchFamily="34" charset="-122"/>
            </a:endParaRPr>
          </a:p>
          <a:p>
            <a:pPr>
              <a:lnSpc>
                <a:spcPct val="105000"/>
              </a:lnSpc>
              <a:spcBef>
                <a:spcPct val="40000"/>
              </a:spcBef>
            </a:pPr>
            <a:r>
              <a:rPr lang="en-US" altLang="zh-CN" sz="2200" smtClean="0">
                <a:latin typeface="微软雅黑" pitchFamily="34" charset="-122"/>
                <a:ea typeface="微软雅黑" pitchFamily="34" charset="-122"/>
              </a:rPr>
              <a:t>3</a:t>
            </a:r>
            <a:r>
              <a:rPr lang="zh-CN" altLang="en-US" sz="2200" smtClean="0">
                <a:latin typeface="微软雅黑" pitchFamily="34" charset="-122"/>
                <a:ea typeface="微软雅黑" pitchFamily="34" charset="-122"/>
              </a:rPr>
              <a:t>个控制标志</a:t>
            </a:r>
          </a:p>
          <a:p>
            <a:pPr lvl="1">
              <a:lnSpc>
                <a:spcPct val="105000"/>
              </a:lnSpc>
              <a:spcBef>
                <a:spcPct val="40000"/>
              </a:spcBef>
            </a:pPr>
            <a:r>
              <a:rPr lang="en-US" altLang="zh-CN" smtClean="0">
                <a:latin typeface="微软雅黑" pitchFamily="34" charset="-122"/>
                <a:ea typeface="微软雅黑" pitchFamily="34" charset="-122"/>
              </a:rPr>
              <a:t>DF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Direction Flag</a:t>
            </a:r>
            <a:r>
              <a:rPr lang="zh-CN" altLang="en-US" smtClean="0">
                <a:latin typeface="微软雅黑" pitchFamily="34" charset="-122"/>
                <a:ea typeface="微软雅黑" pitchFamily="34" charset="-122"/>
              </a:rPr>
              <a:t>）：方向标志（自动变址方向是增还是减）</a:t>
            </a:r>
          </a:p>
          <a:p>
            <a:pPr lvl="1">
              <a:lnSpc>
                <a:spcPct val="105000"/>
              </a:lnSpc>
              <a:spcBef>
                <a:spcPct val="40000"/>
              </a:spcBef>
            </a:pPr>
            <a:r>
              <a:rPr lang="en-US" altLang="zh-CN" smtClean="0">
                <a:solidFill>
                  <a:srgbClr val="FF0000"/>
                </a:solidFill>
                <a:latin typeface="微软雅黑" pitchFamily="34" charset="-122"/>
                <a:ea typeface="微软雅黑" pitchFamily="34" charset="-122"/>
              </a:rPr>
              <a:t>IF</a:t>
            </a:r>
            <a:r>
              <a:rPr lang="zh-CN" altLang="en-US" smtClean="0">
                <a:solidFill>
                  <a:srgbClr val="FF0000"/>
                </a:solidFill>
                <a:latin typeface="微软雅黑" pitchFamily="34" charset="-122"/>
                <a:ea typeface="微软雅黑" pitchFamily="34" charset="-122"/>
              </a:rPr>
              <a:t>（</a:t>
            </a:r>
            <a:r>
              <a:rPr lang="en-US" altLang="zh-CN" smtClean="0">
                <a:solidFill>
                  <a:srgbClr val="FF0000"/>
                </a:solidFill>
                <a:latin typeface="微软雅黑" pitchFamily="34" charset="-122"/>
                <a:ea typeface="微软雅黑" pitchFamily="34" charset="-122"/>
              </a:rPr>
              <a:t>Interrupt Flag</a:t>
            </a:r>
            <a:r>
              <a:rPr lang="zh-CN" altLang="en-US" smtClean="0">
                <a:solidFill>
                  <a:srgbClr val="FF0000"/>
                </a:solidFill>
                <a:latin typeface="微软雅黑" pitchFamily="34" charset="-122"/>
                <a:ea typeface="微软雅黑" pitchFamily="34" charset="-122"/>
              </a:rPr>
              <a:t>）：中断允许标志 （仅对外部可屏蔽中断有用）</a:t>
            </a:r>
          </a:p>
          <a:p>
            <a:pPr lvl="1">
              <a:lnSpc>
                <a:spcPct val="105000"/>
              </a:lnSpc>
              <a:spcBef>
                <a:spcPct val="40000"/>
              </a:spcBef>
            </a:pPr>
            <a:r>
              <a:rPr lang="en-US" altLang="zh-CN" smtClean="0">
                <a:solidFill>
                  <a:srgbClr val="FF0000"/>
                </a:solidFill>
                <a:latin typeface="微软雅黑" pitchFamily="34" charset="-122"/>
                <a:ea typeface="微软雅黑" pitchFamily="34" charset="-122"/>
              </a:rPr>
              <a:t>TF</a:t>
            </a:r>
            <a:r>
              <a:rPr lang="zh-CN" altLang="en-US" smtClean="0">
                <a:solidFill>
                  <a:srgbClr val="FF0000"/>
                </a:solidFill>
                <a:latin typeface="微软雅黑" pitchFamily="34" charset="-122"/>
                <a:ea typeface="微软雅黑" pitchFamily="34" charset="-122"/>
              </a:rPr>
              <a:t>（</a:t>
            </a:r>
            <a:r>
              <a:rPr lang="en-US" altLang="zh-CN" smtClean="0">
                <a:solidFill>
                  <a:srgbClr val="FF0000"/>
                </a:solidFill>
                <a:latin typeface="微软雅黑" pitchFamily="34" charset="-122"/>
                <a:ea typeface="微软雅黑" pitchFamily="34" charset="-122"/>
              </a:rPr>
              <a:t>Trap Flag</a:t>
            </a:r>
            <a:r>
              <a:rPr lang="zh-CN" altLang="en-US" smtClean="0">
                <a:solidFill>
                  <a:srgbClr val="FF0000"/>
                </a:solidFill>
                <a:latin typeface="微软雅黑" pitchFamily="34" charset="-122"/>
                <a:ea typeface="微软雅黑" pitchFamily="34" charset="-122"/>
              </a:rPr>
              <a:t>）：陷阱标志（是否是单步跟踪状态）</a:t>
            </a:r>
          </a:p>
          <a:p>
            <a:pPr>
              <a:lnSpc>
                <a:spcPct val="105000"/>
              </a:lnSpc>
              <a:spcBef>
                <a:spcPct val="40000"/>
              </a:spcBef>
            </a:pPr>
            <a:r>
              <a:rPr lang="en-US" altLang="zh-CN" smtClean="0">
                <a:latin typeface="微软雅黑" pitchFamily="34" charset="-122"/>
                <a:ea typeface="微软雅黑" pitchFamily="34" charset="-122"/>
              </a:rPr>
              <a:t>……</a:t>
            </a:r>
          </a:p>
        </p:txBody>
      </p:sp>
      <p:pic>
        <p:nvPicPr>
          <p:cNvPr id="805892" name="Picture 4"/>
          <p:cNvPicPr>
            <a:picLocks noChangeAspect="1" noChangeArrowheads="1"/>
          </p:cNvPicPr>
          <p:nvPr/>
        </p:nvPicPr>
        <p:blipFill>
          <a:blip r:embed="rId2"/>
          <a:srcRect/>
          <a:stretch>
            <a:fillRect/>
          </a:stretch>
        </p:blipFill>
        <p:spPr bwMode="auto">
          <a:xfrm>
            <a:off x="0" y="863600"/>
            <a:ext cx="9144000" cy="1349375"/>
          </a:xfrm>
          <a:prstGeom prst="rect">
            <a:avLst/>
          </a:prstGeom>
          <a:noFill/>
        </p:spPr>
      </p:pic>
      <p:grpSp>
        <p:nvGrpSpPr>
          <p:cNvPr id="805893" name="Group 5"/>
          <p:cNvGrpSpPr>
            <a:grpSpLocks/>
          </p:cNvGrpSpPr>
          <p:nvPr/>
        </p:nvGrpSpPr>
        <p:grpSpPr bwMode="auto">
          <a:xfrm>
            <a:off x="5400675" y="2168525"/>
            <a:ext cx="3671888" cy="274638"/>
            <a:chOff x="3419" y="1363"/>
            <a:chExt cx="2313" cy="173"/>
          </a:xfrm>
        </p:grpSpPr>
        <p:sp>
          <p:nvSpPr>
            <p:cNvPr id="805894" name="Line 6"/>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805895" name="Text Box 7"/>
            <p:cNvSpPr txBox="1">
              <a:spLocks noChangeArrowheads="1"/>
            </p:cNvSpPr>
            <p:nvPr/>
          </p:nvSpPr>
          <p:spPr bwMode="auto">
            <a:xfrm>
              <a:off x="4496" y="1363"/>
              <a:ext cx="341" cy="173"/>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b="1"/>
                <a:t>8086</a:t>
              </a:r>
            </a:p>
          </p:txBody>
        </p:sp>
      </p:grpSp>
      <p:grpSp>
        <p:nvGrpSpPr>
          <p:cNvPr id="805896" name="Group 8"/>
          <p:cNvGrpSpPr>
            <a:grpSpLocks/>
          </p:cNvGrpSpPr>
          <p:nvPr/>
        </p:nvGrpSpPr>
        <p:grpSpPr bwMode="auto">
          <a:xfrm>
            <a:off x="1665288" y="2349500"/>
            <a:ext cx="7407275" cy="274638"/>
            <a:chOff x="3419" y="1363"/>
            <a:chExt cx="2313" cy="211"/>
          </a:xfrm>
        </p:grpSpPr>
        <p:sp>
          <p:nvSpPr>
            <p:cNvPr id="805897" name="Line 9"/>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805898" name="Text Box 10"/>
            <p:cNvSpPr txBox="1">
              <a:spLocks noChangeArrowheads="1"/>
            </p:cNvSpPr>
            <p:nvPr/>
          </p:nvSpPr>
          <p:spPr bwMode="auto">
            <a:xfrm>
              <a:off x="4496" y="1363"/>
              <a:ext cx="341" cy="211"/>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b="1"/>
                <a:t>80286/386</a:t>
              </a:r>
            </a:p>
          </p:txBody>
        </p:sp>
      </p:grpSp>
    </p:spTree>
    <p:extLst>
      <p:ext uri="{BB962C8B-B14F-4D97-AF65-F5344CB8AC3E}">
        <p14:creationId xmlns:p14="http://schemas.microsoft.com/office/powerpoint/2010/main" val="2016504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r>
              <a:rPr lang="zh-CN" altLang="en-US" smtClean="0"/>
              <a:t>终止（</a:t>
            </a:r>
            <a:r>
              <a:rPr lang="en-US" altLang="zh-CN" smtClean="0"/>
              <a:t>Abort</a:t>
            </a:r>
            <a:r>
              <a:rPr lang="zh-CN" altLang="en-US" smtClean="0"/>
              <a:t>）异常</a:t>
            </a:r>
          </a:p>
        </p:txBody>
      </p:sp>
      <p:sp>
        <p:nvSpPr>
          <p:cNvPr id="772099" name="Rectangle 3"/>
          <p:cNvSpPr>
            <a:spLocks noGrp="1" noChangeArrowheads="1"/>
          </p:cNvSpPr>
          <p:nvPr>
            <p:ph type="body" idx="1"/>
          </p:nvPr>
        </p:nvSpPr>
        <p:spPr>
          <a:xfrm>
            <a:off x="468313" y="836613"/>
            <a:ext cx="8229600" cy="2243137"/>
          </a:xfrm>
        </p:spPr>
        <p:txBody>
          <a:bodyPr/>
          <a:lstStyle/>
          <a:p>
            <a:r>
              <a:rPr lang="zh-CN" altLang="en-US" sz="2200" dirty="0" smtClean="0">
                <a:latin typeface="微软雅黑" pitchFamily="34" charset="-122"/>
                <a:ea typeface="微软雅黑" pitchFamily="34" charset="-122"/>
              </a:rPr>
              <a:t>如果在执行指令过程中发生了严重错误，例如，控制器出现问题，访问</a:t>
            </a:r>
            <a:r>
              <a:rPr lang="en-US" altLang="zh-CN" sz="2200" dirty="0" smtClean="0">
                <a:latin typeface="微软雅黑" pitchFamily="34" charset="-122"/>
                <a:ea typeface="微软雅黑" pitchFamily="34" charset="-122"/>
              </a:rPr>
              <a:t>DRAM</a:t>
            </a:r>
            <a:r>
              <a:rPr lang="zh-CN" altLang="en-US" sz="2200" dirty="0" smtClean="0">
                <a:latin typeface="微软雅黑" pitchFamily="34" charset="-122"/>
                <a:ea typeface="微软雅黑" pitchFamily="34" charset="-122"/>
              </a:rPr>
              <a:t>或</a:t>
            </a:r>
            <a:r>
              <a:rPr lang="en-US" altLang="zh-CN" sz="2200" dirty="0" smtClean="0">
                <a:latin typeface="微软雅黑" pitchFamily="34" charset="-122"/>
                <a:ea typeface="微软雅黑" pitchFamily="34" charset="-122"/>
              </a:rPr>
              <a:t>SRAM</a:t>
            </a:r>
            <a:r>
              <a:rPr lang="zh-CN" altLang="en-US" sz="2200" dirty="0" smtClean="0">
                <a:latin typeface="微软雅黑" pitchFamily="34" charset="-122"/>
                <a:ea typeface="微软雅黑" pitchFamily="34" charset="-122"/>
              </a:rPr>
              <a:t>时发生校验错等，则程序将无法继续执行，只好终止发生问题的进程，在有些严重的情况下，甚至要重启系统。</a:t>
            </a:r>
          </a:p>
          <a:p>
            <a:r>
              <a:rPr lang="zh-CN" altLang="en-US" sz="2200" dirty="0" smtClean="0">
                <a:latin typeface="微软雅黑" pitchFamily="34" charset="-122"/>
                <a:ea typeface="微软雅黑" pitchFamily="34" charset="-122"/>
              </a:rPr>
              <a:t>这种异常是随机发生的，无法确定发生异常的是哪条指令。 </a:t>
            </a:r>
          </a:p>
        </p:txBody>
      </p:sp>
      <p:grpSp>
        <p:nvGrpSpPr>
          <p:cNvPr id="772103" name="Group 7"/>
          <p:cNvGrpSpPr>
            <a:grpSpLocks/>
          </p:cNvGrpSpPr>
          <p:nvPr/>
        </p:nvGrpSpPr>
        <p:grpSpPr bwMode="auto">
          <a:xfrm>
            <a:off x="447675" y="3255963"/>
            <a:ext cx="7754938" cy="2854325"/>
            <a:chOff x="282" y="2051"/>
            <a:chExt cx="4885" cy="1798"/>
          </a:xfrm>
        </p:grpSpPr>
        <p:pic>
          <p:nvPicPr>
            <p:cNvPr id="772100" name="Picture 4"/>
            <p:cNvPicPr>
              <a:picLocks noChangeAspect="1" noChangeArrowheads="1"/>
            </p:cNvPicPr>
            <p:nvPr/>
          </p:nvPicPr>
          <p:blipFill>
            <a:blip r:embed="rId2"/>
            <a:srcRect/>
            <a:stretch>
              <a:fillRect/>
            </a:stretch>
          </p:blipFill>
          <p:spPr bwMode="auto">
            <a:xfrm>
              <a:off x="282" y="2051"/>
              <a:ext cx="4885" cy="1798"/>
            </a:xfrm>
            <a:prstGeom prst="rect">
              <a:avLst/>
            </a:prstGeom>
            <a:noFill/>
          </p:spPr>
        </p:pic>
        <p:sp>
          <p:nvSpPr>
            <p:cNvPr id="772101" name="Line 5"/>
            <p:cNvSpPr>
              <a:spLocks noChangeShapeType="1"/>
            </p:cNvSpPr>
            <p:nvPr/>
          </p:nvSpPr>
          <p:spPr bwMode="auto">
            <a:xfrm>
              <a:off x="3977" y="3108"/>
              <a:ext cx="686" cy="0"/>
            </a:xfrm>
            <a:prstGeom prst="line">
              <a:avLst/>
            </a:prstGeom>
            <a:noFill/>
            <a:ln w="38100">
              <a:solidFill>
                <a:srgbClr val="FF0000"/>
              </a:solidFill>
              <a:round/>
              <a:headEnd/>
              <a:tailEnd/>
            </a:ln>
            <a:effectLst/>
          </p:spPr>
          <p:txBody>
            <a:bodyPr/>
            <a:lstStyle/>
            <a:p>
              <a:endParaRPr lang="zh-CN" altLang="en-US"/>
            </a:p>
          </p:txBody>
        </p:sp>
        <p:sp>
          <p:nvSpPr>
            <p:cNvPr id="772102" name="Line 6"/>
            <p:cNvSpPr>
              <a:spLocks noChangeShapeType="1"/>
            </p:cNvSpPr>
            <p:nvPr/>
          </p:nvSpPr>
          <p:spPr bwMode="auto">
            <a:xfrm>
              <a:off x="2682" y="3340"/>
              <a:ext cx="686" cy="0"/>
            </a:xfrm>
            <a:prstGeom prst="line">
              <a:avLst/>
            </a:prstGeom>
            <a:noFill/>
            <a:ln w="38100">
              <a:solidFill>
                <a:srgbClr val="FF0000"/>
              </a:solidFill>
              <a:round/>
              <a:headEnd/>
              <a:tailEnd/>
            </a:ln>
            <a:effectLst/>
          </p:spPr>
          <p:txBody>
            <a:bodyPr/>
            <a:lstStyle/>
            <a:p>
              <a:endParaRPr lang="zh-CN" altLang="en-US"/>
            </a:p>
          </p:txBody>
        </p:sp>
      </p:grpSp>
    </p:spTree>
    <p:extLst>
      <p:ext uri="{BB962C8B-B14F-4D97-AF65-F5344CB8AC3E}">
        <p14:creationId xmlns:p14="http://schemas.microsoft.com/office/powerpoint/2010/main" val="181648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2103"/>
                                        </p:tgtEl>
                                        <p:attrNameLst>
                                          <p:attrName>style.visibility</p:attrName>
                                        </p:attrNameLst>
                                      </p:cBhvr>
                                      <p:to>
                                        <p:strVal val="visible"/>
                                      </p:to>
                                    </p:set>
                                    <p:animEffect transition="in" filter="blinds(horizontal)">
                                      <p:cBhvr>
                                        <p:cTn id="7" dur="500"/>
                                        <p:tgtEl>
                                          <p:spTgt spid="772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r>
              <a:rPr lang="zh-CN" altLang="en-US" smtClean="0"/>
              <a:t>中断的概念</a:t>
            </a:r>
          </a:p>
        </p:txBody>
      </p:sp>
      <p:sp>
        <p:nvSpPr>
          <p:cNvPr id="773123" name="Rectangle 3"/>
          <p:cNvSpPr>
            <a:spLocks noGrp="1" noChangeArrowheads="1"/>
          </p:cNvSpPr>
          <p:nvPr>
            <p:ph type="body" idx="1"/>
          </p:nvPr>
        </p:nvSpPr>
        <p:spPr>
          <a:xfrm>
            <a:off x="179388" y="779463"/>
            <a:ext cx="8678862" cy="3360737"/>
          </a:xfrm>
        </p:spPr>
        <p:txBody>
          <a:bodyPr/>
          <a:lstStyle/>
          <a:p>
            <a:r>
              <a:rPr lang="zh-CN" altLang="en-US" sz="1900" dirty="0" smtClean="0">
                <a:latin typeface="微软雅黑" pitchFamily="34" charset="-122"/>
                <a:ea typeface="微软雅黑" pitchFamily="34" charset="-122"/>
              </a:rPr>
              <a:t>外设通过</a:t>
            </a:r>
            <a:r>
              <a:rPr lang="zh-CN" altLang="en-US" sz="1900" dirty="0" smtClean="0">
                <a:solidFill>
                  <a:srgbClr val="FF0000"/>
                </a:solidFill>
                <a:latin typeface="微软雅黑" pitchFamily="34" charset="-122"/>
                <a:ea typeface="微软雅黑" pitchFamily="34" charset="-122"/>
              </a:rPr>
              <a:t>中断请求信号线</a:t>
            </a:r>
            <a:r>
              <a:rPr lang="zh-CN" altLang="en-US" sz="1900" dirty="0" smtClean="0">
                <a:latin typeface="微软雅黑" pitchFamily="34" charset="-122"/>
                <a:ea typeface="微软雅黑" pitchFamily="34" charset="-122"/>
              </a:rPr>
              <a:t>向</a:t>
            </a:r>
            <a:r>
              <a:rPr lang="en-US" altLang="zh-CN" sz="1900" dirty="0" smtClean="0">
                <a:latin typeface="微软雅黑" pitchFamily="34" charset="-122"/>
                <a:ea typeface="微软雅黑" pitchFamily="34" charset="-122"/>
              </a:rPr>
              <a:t>CPU</a:t>
            </a:r>
            <a:r>
              <a:rPr lang="zh-CN" altLang="en-US" sz="1900" dirty="0" smtClean="0">
                <a:latin typeface="微软雅黑" pitchFamily="34" charset="-122"/>
                <a:ea typeface="微软雅黑" pitchFamily="34" charset="-122"/>
              </a:rPr>
              <a:t>提出“中断”请求，不由指令引起，故中断也称为</a:t>
            </a:r>
            <a:r>
              <a:rPr lang="zh-CN" altLang="en-US" sz="1900" dirty="0" smtClean="0">
                <a:solidFill>
                  <a:srgbClr val="CC3300"/>
                </a:solidFill>
                <a:latin typeface="微软雅黑" pitchFamily="34" charset="-122"/>
                <a:ea typeface="微软雅黑" pitchFamily="34" charset="-122"/>
              </a:rPr>
              <a:t>异步异常</a:t>
            </a:r>
            <a:r>
              <a:rPr lang="zh-CN" altLang="en-US" sz="1900" dirty="0" smtClean="0">
                <a:latin typeface="微软雅黑" pitchFamily="34" charset="-122"/>
                <a:ea typeface="微软雅黑" pitchFamily="34" charset="-122"/>
              </a:rPr>
              <a:t>。</a:t>
            </a:r>
          </a:p>
          <a:p>
            <a:r>
              <a:rPr lang="zh-CN" altLang="en-US" sz="1900" dirty="0" smtClean="0">
                <a:latin typeface="微软雅黑" pitchFamily="34" charset="-122"/>
                <a:ea typeface="微软雅黑" pitchFamily="34" charset="-122"/>
              </a:rPr>
              <a:t>事件：</a:t>
            </a:r>
            <a:r>
              <a:rPr lang="en-US" altLang="zh-CN" sz="1900" dirty="0" smtClean="0">
                <a:solidFill>
                  <a:srgbClr val="0066FF"/>
                </a:solidFill>
                <a:latin typeface="微软雅黑" pitchFamily="34" charset="-122"/>
                <a:ea typeface="微软雅黑" pitchFamily="34" charset="-122"/>
              </a:rPr>
              <a:t>Ctrl-C</a:t>
            </a:r>
            <a:r>
              <a:rPr lang="zh-CN" altLang="en-US" sz="1900" dirty="0" smtClean="0">
                <a:latin typeface="微软雅黑" pitchFamily="34" charset="-122"/>
                <a:ea typeface="微软雅黑" pitchFamily="34" charset="-122"/>
              </a:rPr>
              <a:t>、</a:t>
            </a:r>
            <a:r>
              <a:rPr lang="en-US" altLang="zh-CN" sz="1900" dirty="0" smtClean="0">
                <a:solidFill>
                  <a:srgbClr val="0066FF"/>
                </a:solidFill>
                <a:latin typeface="微软雅黑" pitchFamily="34" charset="-122"/>
                <a:ea typeface="微软雅黑" pitchFamily="34" charset="-122"/>
              </a:rPr>
              <a:t>DMA</a:t>
            </a:r>
            <a:r>
              <a:rPr lang="zh-CN" altLang="en-US" sz="1900" dirty="0" smtClean="0">
                <a:solidFill>
                  <a:srgbClr val="0066FF"/>
                </a:solidFill>
                <a:latin typeface="微软雅黑" pitchFamily="34" charset="-122"/>
                <a:ea typeface="微软雅黑" pitchFamily="34" charset="-122"/>
              </a:rPr>
              <a:t>传送结束</a:t>
            </a:r>
            <a:r>
              <a:rPr lang="zh-CN" altLang="en-US" sz="1900" dirty="0" smtClean="0">
                <a:latin typeface="微软雅黑" pitchFamily="34" charset="-122"/>
                <a:ea typeface="微软雅黑" pitchFamily="34" charset="-122"/>
              </a:rPr>
              <a:t>、</a:t>
            </a:r>
            <a:r>
              <a:rPr lang="zh-CN" altLang="en-US" sz="1900" dirty="0" smtClean="0">
                <a:solidFill>
                  <a:srgbClr val="0066FF"/>
                </a:solidFill>
                <a:latin typeface="微软雅黑" pitchFamily="34" charset="-122"/>
                <a:ea typeface="微软雅黑" pitchFamily="34" charset="-122"/>
              </a:rPr>
              <a:t>网络数据到达</a:t>
            </a:r>
            <a:r>
              <a:rPr lang="zh-CN" altLang="en-US" sz="1900" dirty="0" smtClean="0">
                <a:latin typeface="微软雅黑" pitchFamily="34" charset="-122"/>
                <a:ea typeface="微软雅黑" pitchFamily="34" charset="-122"/>
              </a:rPr>
              <a:t>、</a:t>
            </a:r>
            <a:r>
              <a:rPr lang="zh-CN" altLang="en-US" sz="1900" dirty="0" smtClean="0">
                <a:solidFill>
                  <a:srgbClr val="0066FF"/>
                </a:solidFill>
                <a:latin typeface="微软雅黑" pitchFamily="34" charset="-122"/>
                <a:ea typeface="微软雅黑" pitchFamily="34" charset="-122"/>
              </a:rPr>
              <a:t>打印缺纸</a:t>
            </a: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a:t>
            </a:r>
          </a:p>
          <a:p>
            <a:r>
              <a:rPr lang="zh-CN" altLang="en-US" sz="1900" dirty="0" smtClean="0">
                <a:latin typeface="微软雅黑" pitchFamily="34" charset="-122"/>
                <a:ea typeface="微软雅黑" pitchFamily="34" charset="-122"/>
              </a:rPr>
              <a:t>每执行完一条指令，</a:t>
            </a:r>
            <a:r>
              <a:rPr lang="en-US" altLang="zh-CN" sz="1900" dirty="0" smtClean="0">
                <a:latin typeface="微软雅黑" pitchFamily="34" charset="-122"/>
                <a:ea typeface="微软雅黑" pitchFamily="34" charset="-122"/>
              </a:rPr>
              <a:t>CPU</a:t>
            </a:r>
            <a:r>
              <a:rPr lang="zh-CN" altLang="en-US" sz="1900" dirty="0" smtClean="0">
                <a:latin typeface="微软雅黑" pitchFamily="34" charset="-122"/>
                <a:ea typeface="微软雅黑" pitchFamily="34" charset="-122"/>
              </a:rPr>
              <a:t>就查看中断请求引脚，若</a:t>
            </a:r>
            <a:r>
              <a:rPr lang="zh-CN" altLang="en-US" sz="1900" dirty="0" smtClean="0">
                <a:solidFill>
                  <a:srgbClr val="990000"/>
                </a:solidFill>
                <a:latin typeface="微软雅黑" pitchFamily="34" charset="-122"/>
                <a:ea typeface="微软雅黑" pitchFamily="34" charset="-122"/>
              </a:rPr>
              <a:t>引脚的信号有效</a:t>
            </a:r>
            <a:r>
              <a:rPr lang="zh-CN" altLang="en-US" sz="1900" dirty="0" smtClean="0">
                <a:latin typeface="微软雅黑" pitchFamily="34" charset="-122"/>
                <a:ea typeface="微软雅黑" pitchFamily="34" charset="-122"/>
              </a:rPr>
              <a:t>，则进行</a:t>
            </a:r>
            <a:r>
              <a:rPr lang="zh-CN" altLang="en-US" sz="1900" dirty="0" smtClean="0">
                <a:solidFill>
                  <a:srgbClr val="FF0000"/>
                </a:solidFill>
                <a:latin typeface="微软雅黑" pitchFamily="34" charset="-122"/>
                <a:ea typeface="微软雅黑" pitchFamily="34" charset="-122"/>
              </a:rPr>
              <a:t>中断响应</a:t>
            </a:r>
            <a:r>
              <a:rPr lang="zh-CN" altLang="en-US" sz="1900" dirty="0" smtClean="0">
                <a:latin typeface="微软雅黑" pitchFamily="34" charset="-122"/>
                <a:ea typeface="微软雅黑" pitchFamily="34" charset="-122"/>
              </a:rPr>
              <a:t>：</a:t>
            </a:r>
            <a:r>
              <a:rPr lang="zh-CN" altLang="en-US" sz="1900" dirty="0" smtClean="0">
                <a:solidFill>
                  <a:srgbClr val="009242"/>
                </a:solidFill>
                <a:latin typeface="微软雅黑" pitchFamily="34" charset="-122"/>
                <a:ea typeface="微软雅黑" pitchFamily="34" charset="-122"/>
              </a:rPr>
              <a:t>将当前</a:t>
            </a:r>
            <a:r>
              <a:rPr lang="en-US" altLang="zh-CN" sz="1900" dirty="0" smtClean="0">
                <a:solidFill>
                  <a:srgbClr val="009242"/>
                </a:solidFill>
                <a:latin typeface="微软雅黑" pitchFamily="34" charset="-122"/>
                <a:ea typeface="微软雅黑" pitchFamily="34" charset="-122"/>
              </a:rPr>
              <a:t>PC</a:t>
            </a:r>
            <a:r>
              <a:rPr lang="zh-CN" altLang="en-US" sz="1900" dirty="0" smtClean="0">
                <a:solidFill>
                  <a:srgbClr val="009242"/>
                </a:solidFill>
                <a:latin typeface="微软雅黑" pitchFamily="34" charset="-122"/>
                <a:ea typeface="微软雅黑" pitchFamily="34" charset="-122"/>
              </a:rPr>
              <a:t>（断点）和当前机器状态保存到栈中，并“关中断”，然后，从数据总线读取中断类型号，根据中断类型号跳转到对应的中断服务程序执行。</a:t>
            </a:r>
            <a:r>
              <a:rPr lang="zh-CN" altLang="en-US" sz="1900" dirty="0" smtClean="0">
                <a:solidFill>
                  <a:srgbClr val="FF0000"/>
                </a:solidFill>
                <a:latin typeface="微软雅黑" pitchFamily="34" charset="-122"/>
                <a:ea typeface="微软雅黑" pitchFamily="34" charset="-122"/>
              </a:rPr>
              <a:t>中断检测及响应过程由硬件完成</a:t>
            </a:r>
            <a:r>
              <a:rPr lang="zh-CN" altLang="en-US" sz="1900" dirty="0" smtClean="0">
                <a:latin typeface="微软雅黑" pitchFamily="34" charset="-122"/>
                <a:ea typeface="微软雅黑" pitchFamily="34" charset="-122"/>
              </a:rPr>
              <a:t>。</a:t>
            </a:r>
          </a:p>
          <a:p>
            <a:r>
              <a:rPr lang="zh-CN" altLang="en-US" sz="1900" dirty="0" smtClean="0">
                <a:latin typeface="微软雅黑" pitchFamily="34" charset="-122"/>
                <a:ea typeface="微软雅黑" pitchFamily="34" charset="-122"/>
              </a:rPr>
              <a:t>中断服务程序执行具体的中断处理工作，中断处理完成后，再回到被打断程序的“断点”处继续执行。 </a:t>
            </a:r>
          </a:p>
        </p:txBody>
      </p:sp>
      <p:sp>
        <p:nvSpPr>
          <p:cNvPr id="773124" name="Rectangle 4"/>
          <p:cNvSpPr>
            <a:spLocks noChangeArrowheads="1"/>
          </p:cNvSpPr>
          <p:nvPr/>
        </p:nvSpPr>
        <p:spPr bwMode="auto">
          <a:xfrm>
            <a:off x="7251700" y="4530725"/>
            <a:ext cx="1616075" cy="1920875"/>
          </a:xfrm>
          <a:prstGeom prst="rect">
            <a:avLst/>
          </a:prstGeom>
          <a:noFill/>
          <a:ln w="9525">
            <a:noFill/>
            <a:miter lim="800000"/>
            <a:headEnd/>
            <a:tailEnd/>
          </a:ln>
          <a:effectLst/>
        </p:spPr>
        <p:txBody>
          <a:bodyPr lIns="0" tIns="0" rIns="0" bIns="0">
            <a:spAutoFit/>
          </a:bodyPr>
          <a:lstStyle/>
          <a:p>
            <a:pPr>
              <a:lnSpc>
                <a:spcPct val="120000"/>
              </a:lnSpc>
              <a:spcBef>
                <a:spcPct val="20000"/>
              </a:spcBef>
            </a:pPr>
            <a:r>
              <a:rPr lang="zh-CN" altLang="en-US" sz="2100" b="1">
                <a:solidFill>
                  <a:srgbClr val="008000"/>
                </a:solidFill>
                <a:latin typeface="微软雅黑" pitchFamily="34" charset="-122"/>
                <a:ea typeface="微软雅黑" pitchFamily="34" charset="-122"/>
              </a:rPr>
              <a:t>溢出、整除</a:t>
            </a:r>
            <a:r>
              <a:rPr lang="en-US" altLang="zh-CN" sz="2100" b="1">
                <a:solidFill>
                  <a:srgbClr val="008000"/>
                </a:solidFill>
                <a:latin typeface="微软雅黑" pitchFamily="34" charset="-122"/>
                <a:ea typeface="微软雅黑" pitchFamily="34" charset="-122"/>
              </a:rPr>
              <a:t>0</a:t>
            </a:r>
            <a:r>
              <a:rPr lang="zh-CN" altLang="en-US" sz="2100" b="1">
                <a:solidFill>
                  <a:srgbClr val="008000"/>
                </a:solidFill>
                <a:latin typeface="微软雅黑" pitchFamily="34" charset="-122"/>
                <a:ea typeface="微软雅黑" pitchFamily="34" charset="-122"/>
              </a:rPr>
              <a:t>、缺页等异常和外部中断都是由硬件检测并响应的！</a:t>
            </a:r>
          </a:p>
        </p:txBody>
      </p:sp>
      <p:grpSp>
        <p:nvGrpSpPr>
          <p:cNvPr id="773141" name="Group 21"/>
          <p:cNvGrpSpPr>
            <a:grpSpLocks/>
          </p:cNvGrpSpPr>
          <p:nvPr/>
        </p:nvGrpSpPr>
        <p:grpSpPr bwMode="auto">
          <a:xfrm>
            <a:off x="93663" y="4243388"/>
            <a:ext cx="6894512" cy="2470150"/>
            <a:chOff x="59" y="2673"/>
            <a:chExt cx="4343" cy="1556"/>
          </a:xfrm>
        </p:grpSpPr>
        <p:sp>
          <p:nvSpPr>
            <p:cNvPr id="773126" name="AutoShape 6"/>
            <p:cNvSpPr>
              <a:spLocks noChangeAspect="1" noChangeArrowheads="1"/>
            </p:cNvSpPr>
            <p:nvPr/>
          </p:nvSpPr>
          <p:spPr bwMode="auto">
            <a:xfrm>
              <a:off x="371" y="2673"/>
              <a:ext cx="3788" cy="1556"/>
            </a:xfrm>
            <a:prstGeom prst="rect">
              <a:avLst/>
            </a:prstGeom>
            <a:noFill/>
            <a:ln w="9525">
              <a:noFill/>
              <a:miter lim="800000"/>
              <a:headEnd/>
              <a:tailEnd/>
            </a:ln>
          </p:spPr>
          <p:txBody>
            <a:bodyPr/>
            <a:lstStyle/>
            <a:p>
              <a:endParaRPr lang="zh-CN" altLang="en-US"/>
            </a:p>
          </p:txBody>
        </p:sp>
        <p:sp>
          <p:nvSpPr>
            <p:cNvPr id="20" name="Rectangle 4"/>
            <p:cNvSpPr>
              <a:spLocks noChangeArrowheads="1"/>
            </p:cNvSpPr>
            <p:nvPr/>
          </p:nvSpPr>
          <p:spPr bwMode="auto">
            <a:xfrm>
              <a:off x="1379" y="2673"/>
              <a:ext cx="814" cy="130"/>
            </a:xfrm>
            <a:prstGeom prst="rect">
              <a:avLst/>
            </a:prstGeom>
            <a:noFill/>
            <a:ln w="12700">
              <a:noFill/>
              <a:miter lim="800000"/>
              <a:headEnd/>
              <a:tailEnd/>
            </a:ln>
          </p:spPr>
          <p:txBody>
            <a:bodyPr wrap="none" lIns="90479" tIns="0" rIns="90479" bIns="0"/>
            <a:lstStyle/>
            <a:p>
              <a:pPr algn="just"/>
              <a:r>
                <a:rPr lang="zh-CN" altLang="en-US" sz="1900" b="1">
                  <a:solidFill>
                    <a:srgbClr val="CC3300"/>
                  </a:solidFill>
                  <a:latin typeface="微软雅黑" pitchFamily="34" charset="-122"/>
                  <a:ea typeface="微软雅黑" pitchFamily="34" charset="-122"/>
                </a:rPr>
                <a:t>用户进程</a:t>
              </a:r>
            </a:p>
          </p:txBody>
        </p:sp>
        <p:sp>
          <p:nvSpPr>
            <p:cNvPr id="21" name="Rectangle 5"/>
            <p:cNvSpPr>
              <a:spLocks noChangeArrowheads="1"/>
            </p:cNvSpPr>
            <p:nvPr/>
          </p:nvSpPr>
          <p:spPr bwMode="auto">
            <a:xfrm>
              <a:off x="2764" y="2858"/>
              <a:ext cx="624" cy="413"/>
            </a:xfrm>
            <a:prstGeom prst="rect">
              <a:avLst/>
            </a:prstGeom>
            <a:noFill/>
            <a:ln w="12700">
              <a:noFill/>
              <a:miter lim="800000"/>
              <a:headEnd/>
              <a:tailEnd/>
            </a:ln>
          </p:spPr>
          <p:txBody>
            <a:bodyPr lIns="90479" tIns="44446" rIns="90479" bIns="44446"/>
            <a:lstStyle/>
            <a:p>
              <a:r>
                <a:rPr lang="zh-CN" altLang="en-US" sz="1900" b="1">
                  <a:solidFill>
                    <a:srgbClr val="CC3300"/>
                  </a:solidFill>
                  <a:latin typeface="微软雅黑" pitchFamily="34" charset="-122"/>
                  <a:ea typeface="微软雅黑" pitchFamily="34" charset="-122"/>
                </a:rPr>
                <a:t>中断服务程序</a:t>
              </a:r>
            </a:p>
          </p:txBody>
        </p:sp>
        <p:sp>
          <p:nvSpPr>
            <p:cNvPr id="23" name="Line 7"/>
            <p:cNvSpPr>
              <a:spLocks noChangeShapeType="1"/>
            </p:cNvSpPr>
            <p:nvPr/>
          </p:nvSpPr>
          <p:spPr bwMode="auto">
            <a:xfrm>
              <a:off x="1580" y="3325"/>
              <a:ext cx="1488" cy="1"/>
            </a:xfrm>
            <a:prstGeom prst="line">
              <a:avLst/>
            </a:prstGeom>
            <a:noFill/>
            <a:ln w="38100">
              <a:solidFill>
                <a:srgbClr val="000000"/>
              </a:solidFill>
              <a:prstDash val="dash"/>
              <a:round/>
              <a:headEnd/>
              <a:tailEnd type="triangle" w="med" len="med"/>
            </a:ln>
          </p:spPr>
          <p:txBody>
            <a:bodyPr wrap="none" anchor="ctr"/>
            <a:lstStyle/>
            <a:p>
              <a:endParaRPr lang="zh-CN" altLang="en-US"/>
            </a:p>
          </p:txBody>
        </p:sp>
        <p:sp>
          <p:nvSpPr>
            <p:cNvPr id="24" name="Line 8"/>
            <p:cNvSpPr>
              <a:spLocks noChangeShapeType="1"/>
            </p:cNvSpPr>
            <p:nvPr/>
          </p:nvSpPr>
          <p:spPr bwMode="auto">
            <a:xfrm>
              <a:off x="3071" y="3332"/>
              <a:ext cx="0" cy="631"/>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25" name="Line 9"/>
            <p:cNvSpPr>
              <a:spLocks noChangeShapeType="1"/>
            </p:cNvSpPr>
            <p:nvPr/>
          </p:nvSpPr>
          <p:spPr bwMode="auto">
            <a:xfrm flipH="1" flipV="1">
              <a:off x="1574" y="3510"/>
              <a:ext cx="1501" cy="466"/>
            </a:xfrm>
            <a:prstGeom prst="line">
              <a:avLst/>
            </a:prstGeom>
            <a:noFill/>
            <a:ln w="38100">
              <a:solidFill>
                <a:srgbClr val="000000"/>
              </a:solidFill>
              <a:prstDash val="dash"/>
              <a:round/>
              <a:headEnd/>
              <a:tailEnd type="triangle" w="med" len="med"/>
            </a:ln>
          </p:spPr>
          <p:txBody>
            <a:bodyPr wrap="none" anchor="ctr"/>
            <a:lstStyle/>
            <a:p>
              <a:endParaRPr lang="zh-CN" altLang="en-US"/>
            </a:p>
          </p:txBody>
        </p:sp>
        <p:sp>
          <p:nvSpPr>
            <p:cNvPr id="26" name="Line 10"/>
            <p:cNvSpPr>
              <a:spLocks noChangeShapeType="1"/>
            </p:cNvSpPr>
            <p:nvPr/>
          </p:nvSpPr>
          <p:spPr bwMode="auto">
            <a:xfrm flipH="1">
              <a:off x="1563" y="3498"/>
              <a:ext cx="5" cy="529"/>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27" name="Rectangle 11"/>
            <p:cNvSpPr>
              <a:spLocks noChangeArrowheads="1"/>
            </p:cNvSpPr>
            <p:nvPr/>
          </p:nvSpPr>
          <p:spPr bwMode="auto">
            <a:xfrm>
              <a:off x="1904" y="3071"/>
              <a:ext cx="722" cy="238"/>
            </a:xfrm>
            <a:prstGeom prst="rect">
              <a:avLst/>
            </a:prstGeom>
            <a:noFill/>
            <a:ln w="12700">
              <a:noFill/>
              <a:miter lim="800000"/>
              <a:headEnd/>
              <a:tailEnd/>
            </a:ln>
          </p:spPr>
          <p:txBody>
            <a:bodyPr wrap="none" lIns="90479" tIns="44446" rIns="90479" bIns="44446">
              <a:spAutoFit/>
            </a:bodyPr>
            <a:lstStyle/>
            <a:p>
              <a:pPr algn="just"/>
              <a:r>
                <a:rPr lang="zh-CN" altLang="en-US" sz="1900" b="1">
                  <a:latin typeface="微软雅黑" pitchFamily="34" charset="-122"/>
                  <a:ea typeface="微软雅黑" pitchFamily="34" charset="-122"/>
                </a:rPr>
                <a:t>中断响应</a:t>
              </a:r>
            </a:p>
          </p:txBody>
        </p:sp>
        <p:sp>
          <p:nvSpPr>
            <p:cNvPr id="28" name="Rectangle 12"/>
            <p:cNvSpPr>
              <a:spLocks noChangeArrowheads="1"/>
            </p:cNvSpPr>
            <p:nvPr/>
          </p:nvSpPr>
          <p:spPr bwMode="auto">
            <a:xfrm>
              <a:off x="3111" y="3214"/>
              <a:ext cx="1291" cy="966"/>
            </a:xfrm>
            <a:prstGeom prst="rect">
              <a:avLst/>
            </a:prstGeom>
            <a:noFill/>
            <a:ln w="12700">
              <a:noFill/>
              <a:miter lim="800000"/>
              <a:headEnd/>
              <a:tailEnd/>
            </a:ln>
          </p:spPr>
          <p:txBody>
            <a:bodyPr lIns="90479" tIns="44446" rIns="90479" bIns="44446">
              <a:spAutoFit/>
            </a:bodyPr>
            <a:lstStyle/>
            <a:p>
              <a:r>
                <a:rPr lang="zh-CN" altLang="en-US" sz="1900" b="1">
                  <a:solidFill>
                    <a:srgbClr val="0066FF"/>
                  </a:solidFill>
                  <a:latin typeface="微软雅黑" pitchFamily="34" charset="-122"/>
                  <a:ea typeface="微软雅黑" pitchFamily="34" charset="-122"/>
                </a:rPr>
                <a:t>进行中断处理，例如，键盘中断时，将键盘缓冲区的字符取到存储器中</a:t>
              </a:r>
            </a:p>
          </p:txBody>
        </p:sp>
        <p:sp>
          <p:nvSpPr>
            <p:cNvPr id="29" name="Rectangle 13"/>
            <p:cNvSpPr>
              <a:spLocks noChangeArrowheads="1"/>
            </p:cNvSpPr>
            <p:nvPr/>
          </p:nvSpPr>
          <p:spPr bwMode="auto">
            <a:xfrm>
              <a:off x="1708" y="3787"/>
              <a:ext cx="762" cy="420"/>
            </a:xfrm>
            <a:prstGeom prst="rect">
              <a:avLst/>
            </a:prstGeom>
            <a:noFill/>
            <a:ln w="12700">
              <a:noFill/>
              <a:miter lim="800000"/>
              <a:headEnd/>
              <a:tailEnd/>
            </a:ln>
          </p:spPr>
          <p:txBody>
            <a:bodyPr lIns="90479" tIns="44446" rIns="90479" bIns="44446">
              <a:spAutoFit/>
            </a:bodyPr>
            <a:lstStyle/>
            <a:p>
              <a:pPr algn="just"/>
              <a:r>
                <a:rPr lang="zh-CN" altLang="en-US" sz="1900" b="1">
                  <a:latin typeface="微软雅黑" pitchFamily="34" charset="-122"/>
                  <a:ea typeface="微软雅黑" pitchFamily="34" charset="-122"/>
                </a:rPr>
                <a:t>返回下条指令执行</a:t>
              </a:r>
            </a:p>
          </p:txBody>
        </p:sp>
        <p:sp>
          <p:nvSpPr>
            <p:cNvPr id="30" name="Text Box 15"/>
            <p:cNvSpPr txBox="1">
              <a:spLocks noChangeArrowheads="1"/>
            </p:cNvSpPr>
            <p:nvPr/>
          </p:nvSpPr>
          <p:spPr bwMode="auto">
            <a:xfrm>
              <a:off x="59" y="3193"/>
              <a:ext cx="1672" cy="422"/>
            </a:xfrm>
            <a:prstGeom prst="rect">
              <a:avLst/>
            </a:prstGeom>
            <a:noFill/>
            <a:ln w="25400">
              <a:noFill/>
              <a:miter lim="800000"/>
              <a:headEnd/>
              <a:tailEnd/>
            </a:ln>
          </p:spPr>
          <p:txBody>
            <a:bodyPr>
              <a:spAutoFit/>
            </a:bodyPr>
            <a:lstStyle/>
            <a:p>
              <a:pPr algn="just"/>
              <a:r>
                <a:rPr lang="en-US" altLang="zh-CN" sz="1900" b="1">
                  <a:latin typeface="微软雅黑" pitchFamily="34" charset="-122"/>
                  <a:ea typeface="微软雅黑" pitchFamily="34" charset="-122"/>
                </a:rPr>
                <a:t>8048500:  pushl …</a:t>
              </a:r>
            </a:p>
            <a:p>
              <a:pPr algn="just"/>
              <a:r>
                <a:rPr lang="en-US" altLang="zh-CN" sz="1900" b="1">
                  <a:latin typeface="微软雅黑" pitchFamily="34" charset="-122"/>
                  <a:ea typeface="微软雅黑" pitchFamily="34" charset="-122"/>
                </a:rPr>
                <a:t>8048402:  movl …</a:t>
              </a:r>
            </a:p>
          </p:txBody>
        </p:sp>
        <p:sp>
          <p:nvSpPr>
            <p:cNvPr id="773137" name="Line 17"/>
            <p:cNvSpPr>
              <a:spLocks noChangeShapeType="1"/>
            </p:cNvSpPr>
            <p:nvPr/>
          </p:nvSpPr>
          <p:spPr bwMode="auto">
            <a:xfrm>
              <a:off x="1572" y="2912"/>
              <a:ext cx="1" cy="392"/>
            </a:xfrm>
            <a:prstGeom prst="line">
              <a:avLst/>
            </a:prstGeom>
            <a:noFill/>
            <a:ln w="38100">
              <a:solidFill>
                <a:srgbClr val="000000"/>
              </a:solidFill>
              <a:round/>
              <a:headEnd/>
              <a:tailEnd type="triangle" w="med" len="med"/>
            </a:ln>
          </p:spPr>
          <p:txBody>
            <a:bodyPr/>
            <a:lstStyle/>
            <a:p>
              <a:endParaRPr lang="zh-CN" altLang="en-US"/>
            </a:p>
          </p:txBody>
        </p:sp>
      </p:grpSp>
      <p:sp>
        <p:nvSpPr>
          <p:cNvPr id="773138" name="Text Box 18"/>
          <p:cNvSpPr txBox="1">
            <a:spLocks noChangeArrowheads="1"/>
          </p:cNvSpPr>
          <p:nvPr/>
        </p:nvSpPr>
        <p:spPr bwMode="auto">
          <a:xfrm>
            <a:off x="204788" y="6110288"/>
            <a:ext cx="190023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断点是什么？</a:t>
            </a:r>
          </a:p>
        </p:txBody>
      </p:sp>
      <p:sp>
        <p:nvSpPr>
          <p:cNvPr id="773139" name="Line 19"/>
          <p:cNvSpPr>
            <a:spLocks noChangeShapeType="1"/>
          </p:cNvSpPr>
          <p:nvPr/>
        </p:nvSpPr>
        <p:spPr bwMode="auto">
          <a:xfrm flipV="1">
            <a:off x="625475" y="5630863"/>
            <a:ext cx="203200" cy="536575"/>
          </a:xfrm>
          <a:prstGeom prst="line">
            <a:avLst/>
          </a:prstGeom>
          <a:noFill/>
          <a:ln w="38100">
            <a:solidFill>
              <a:srgbClr val="FF0000"/>
            </a:solidFill>
            <a:round/>
            <a:headEnd/>
            <a:tailEnd type="triangle" w="med" len="med"/>
          </a:ln>
          <a:effectLst/>
        </p:spPr>
        <p:txBody>
          <a:bodyPr/>
          <a:lstStyle/>
          <a:p>
            <a:endParaRPr lang="zh-CN" altLang="en-US"/>
          </a:p>
        </p:txBody>
      </p:sp>
      <p:grpSp>
        <p:nvGrpSpPr>
          <p:cNvPr id="773144" name="Group 24"/>
          <p:cNvGrpSpPr>
            <a:grpSpLocks/>
          </p:cNvGrpSpPr>
          <p:nvPr/>
        </p:nvGrpSpPr>
        <p:grpSpPr bwMode="auto">
          <a:xfrm>
            <a:off x="3687763" y="2960688"/>
            <a:ext cx="4019550" cy="1958975"/>
            <a:chOff x="2323" y="1865"/>
            <a:chExt cx="2532" cy="1234"/>
          </a:xfrm>
        </p:grpSpPr>
        <p:sp>
          <p:nvSpPr>
            <p:cNvPr id="773142" name="Line 22"/>
            <p:cNvSpPr>
              <a:spLocks noChangeShapeType="1"/>
            </p:cNvSpPr>
            <p:nvPr/>
          </p:nvSpPr>
          <p:spPr bwMode="auto">
            <a:xfrm flipH="1">
              <a:off x="2331" y="1865"/>
              <a:ext cx="1382" cy="1234"/>
            </a:xfrm>
            <a:prstGeom prst="line">
              <a:avLst/>
            </a:prstGeom>
            <a:noFill/>
            <a:ln w="9525">
              <a:solidFill>
                <a:srgbClr val="008000"/>
              </a:solidFill>
              <a:round/>
              <a:headEnd/>
              <a:tailEnd type="triangle" w="med" len="med"/>
            </a:ln>
            <a:effectLst/>
          </p:spPr>
          <p:txBody>
            <a:bodyPr/>
            <a:lstStyle/>
            <a:p>
              <a:endParaRPr lang="zh-CN" altLang="en-US"/>
            </a:p>
          </p:txBody>
        </p:sp>
        <p:sp>
          <p:nvSpPr>
            <p:cNvPr id="773143" name="Text Box 23"/>
            <p:cNvSpPr txBox="1">
              <a:spLocks noChangeArrowheads="1"/>
            </p:cNvSpPr>
            <p:nvPr/>
          </p:nvSpPr>
          <p:spPr bwMode="auto">
            <a:xfrm>
              <a:off x="2323" y="2477"/>
              <a:ext cx="2532" cy="240"/>
            </a:xfrm>
            <a:prstGeom prst="rect">
              <a:avLst/>
            </a:prstGeom>
            <a:noFill/>
            <a:ln w="9525">
              <a:noFill/>
              <a:miter lim="800000"/>
              <a:headEnd/>
              <a:tailEnd/>
            </a:ln>
            <a:effectLst/>
          </p:spPr>
          <p:txBody>
            <a:bodyPr>
              <a:spAutoFit/>
            </a:bodyPr>
            <a:lstStyle/>
            <a:p>
              <a:pPr>
                <a:spcBef>
                  <a:spcPct val="50000"/>
                </a:spcBef>
              </a:pPr>
              <a:r>
                <a:rPr lang="zh-CN" altLang="en-US" sz="1900" b="1">
                  <a:solidFill>
                    <a:srgbClr val="009242"/>
                  </a:solidFill>
                  <a:ea typeface="微软雅黑" pitchFamily="34" charset="-122"/>
                </a:rPr>
                <a:t>保护断点、关中断、转中断处理</a:t>
              </a:r>
            </a:p>
          </p:txBody>
        </p:sp>
      </p:grpSp>
    </p:spTree>
    <p:extLst>
      <p:ext uri="{BB962C8B-B14F-4D97-AF65-F5344CB8AC3E}">
        <p14:creationId xmlns:p14="http://schemas.microsoft.com/office/powerpoint/2010/main" val="335879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animEffect transition="in" filter="blinds(horizontal)">
                                      <p:cBhvr>
                                        <p:cTn id="7" dur="500"/>
                                        <p:tgtEl>
                                          <p:spTgt spid="77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3123">
                                            <p:txEl>
                                              <p:pRg st="1" end="1"/>
                                            </p:txEl>
                                          </p:spTgt>
                                        </p:tgtEl>
                                        <p:attrNameLst>
                                          <p:attrName>style.visibility</p:attrName>
                                        </p:attrNameLst>
                                      </p:cBhvr>
                                      <p:to>
                                        <p:strVal val="visible"/>
                                      </p:to>
                                    </p:set>
                                    <p:animEffect transition="in" filter="blinds(horizontal)">
                                      <p:cBhvr>
                                        <p:cTn id="12" dur="500"/>
                                        <p:tgtEl>
                                          <p:spTgt spid="77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3123">
                                            <p:txEl>
                                              <p:pRg st="2" end="2"/>
                                            </p:txEl>
                                          </p:spTgt>
                                        </p:tgtEl>
                                        <p:attrNameLst>
                                          <p:attrName>style.visibility</p:attrName>
                                        </p:attrNameLst>
                                      </p:cBhvr>
                                      <p:to>
                                        <p:strVal val="visible"/>
                                      </p:to>
                                    </p:set>
                                    <p:animEffect transition="in" filter="blinds(horizontal)">
                                      <p:cBhvr>
                                        <p:cTn id="17" dur="500"/>
                                        <p:tgtEl>
                                          <p:spTgt spid="773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3124"/>
                                        </p:tgtEl>
                                        <p:attrNameLst>
                                          <p:attrName>style.visibility</p:attrName>
                                        </p:attrNameLst>
                                      </p:cBhvr>
                                      <p:to>
                                        <p:strVal val="visible"/>
                                      </p:to>
                                    </p:set>
                                    <p:animEffect transition="in" filter="blinds(horizontal)">
                                      <p:cBhvr>
                                        <p:cTn id="22" dur="500"/>
                                        <p:tgtEl>
                                          <p:spTgt spid="7731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3123">
                                            <p:txEl>
                                              <p:pRg st="3" end="3"/>
                                            </p:txEl>
                                          </p:spTgt>
                                        </p:tgtEl>
                                        <p:attrNameLst>
                                          <p:attrName>style.visibility</p:attrName>
                                        </p:attrNameLst>
                                      </p:cBhvr>
                                      <p:to>
                                        <p:strVal val="visible"/>
                                      </p:to>
                                    </p:set>
                                    <p:animEffect transition="in" filter="blinds(horizontal)">
                                      <p:cBhvr>
                                        <p:cTn id="27" dur="500"/>
                                        <p:tgtEl>
                                          <p:spTgt spid="7731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3141"/>
                                        </p:tgtEl>
                                        <p:attrNameLst>
                                          <p:attrName>style.visibility</p:attrName>
                                        </p:attrNameLst>
                                      </p:cBhvr>
                                      <p:to>
                                        <p:strVal val="visible"/>
                                      </p:to>
                                    </p:set>
                                    <p:animEffect transition="in" filter="blinds(horizontal)">
                                      <p:cBhvr>
                                        <p:cTn id="32" dur="500"/>
                                        <p:tgtEl>
                                          <p:spTgt spid="7731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3144"/>
                                        </p:tgtEl>
                                        <p:attrNameLst>
                                          <p:attrName>style.visibility</p:attrName>
                                        </p:attrNameLst>
                                      </p:cBhvr>
                                      <p:to>
                                        <p:strVal val="visible"/>
                                      </p:to>
                                    </p:set>
                                    <p:animEffect transition="in" filter="blinds(horizontal)">
                                      <p:cBhvr>
                                        <p:cTn id="37" dur="500"/>
                                        <p:tgtEl>
                                          <p:spTgt spid="7731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3138"/>
                                        </p:tgtEl>
                                        <p:attrNameLst>
                                          <p:attrName>style.visibility</p:attrName>
                                        </p:attrNameLst>
                                      </p:cBhvr>
                                      <p:to>
                                        <p:strVal val="visible"/>
                                      </p:to>
                                    </p:set>
                                    <p:animEffect transition="in" filter="blinds(horizontal)">
                                      <p:cBhvr>
                                        <p:cTn id="42" dur="500"/>
                                        <p:tgtEl>
                                          <p:spTgt spid="7731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3139"/>
                                        </p:tgtEl>
                                        <p:attrNameLst>
                                          <p:attrName>style.visibility</p:attrName>
                                        </p:attrNameLst>
                                      </p:cBhvr>
                                      <p:to>
                                        <p:strVal val="visible"/>
                                      </p:to>
                                    </p:set>
                                    <p:animEffect transition="in" filter="blinds(horizontal)">
                                      <p:cBhvr>
                                        <p:cTn id="47" dur="500"/>
                                        <p:tgtEl>
                                          <p:spTgt spid="773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4" grpId="0"/>
      <p:bldP spid="773138" grpId="0"/>
      <p:bldP spid="7731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457200" y="82550"/>
            <a:ext cx="8229600" cy="561975"/>
          </a:xfrm>
        </p:spPr>
        <p:txBody>
          <a:bodyPr/>
          <a:lstStyle/>
          <a:p>
            <a:r>
              <a:rPr lang="zh-CN" altLang="en-US" smtClean="0"/>
              <a:t>中断的分类</a:t>
            </a:r>
            <a:endParaRPr lang="en-US" altLang="zh-CN" smtClean="0"/>
          </a:p>
        </p:txBody>
      </p:sp>
      <p:sp>
        <p:nvSpPr>
          <p:cNvPr id="774147" name="Rectangle 3"/>
          <p:cNvSpPr>
            <a:spLocks noGrp="1" noChangeArrowheads="1"/>
          </p:cNvSpPr>
          <p:nvPr>
            <p:ph type="body" idx="1"/>
          </p:nvPr>
        </p:nvSpPr>
        <p:spPr>
          <a:xfrm>
            <a:off x="468313" y="836613"/>
            <a:ext cx="8229600" cy="3389312"/>
          </a:xfrm>
        </p:spPr>
        <p:txBody>
          <a:bodyPr/>
          <a:lstStyle/>
          <a:p>
            <a:pPr>
              <a:lnSpc>
                <a:spcPct val="105000"/>
              </a:lnSpc>
            </a:pP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将中断分成</a:t>
            </a:r>
            <a:r>
              <a:rPr lang="zh-CN" altLang="en-US" sz="2200" smtClean="0">
                <a:solidFill>
                  <a:srgbClr val="FF0000"/>
                </a:solidFill>
                <a:latin typeface="微软雅黑" pitchFamily="34" charset="-122"/>
                <a:ea typeface="微软雅黑" pitchFamily="34" charset="-122"/>
              </a:rPr>
              <a:t>可屏蔽中断</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maskable interrupt</a:t>
            </a:r>
            <a:r>
              <a:rPr lang="zh-CN" altLang="en-US" sz="2200" smtClean="0">
                <a:latin typeface="微软雅黑" pitchFamily="34" charset="-122"/>
                <a:ea typeface="微软雅黑" pitchFamily="34" charset="-122"/>
              </a:rPr>
              <a:t>）和</a:t>
            </a:r>
            <a:r>
              <a:rPr lang="zh-CN" altLang="en-US" sz="2200" smtClean="0">
                <a:solidFill>
                  <a:srgbClr val="FF0000"/>
                </a:solidFill>
                <a:latin typeface="微软雅黑" pitchFamily="34" charset="-122"/>
                <a:ea typeface="微软雅黑" pitchFamily="34" charset="-122"/>
              </a:rPr>
              <a:t>不可屏蔽中断</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nonmaskable interrupt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NMI</a:t>
            </a:r>
            <a:r>
              <a:rPr lang="zh-CN" altLang="en-US" sz="2200" smtClean="0">
                <a:latin typeface="微软雅黑" pitchFamily="34" charset="-122"/>
                <a:ea typeface="微软雅黑" pitchFamily="34" charset="-122"/>
              </a:rPr>
              <a:t>）。</a:t>
            </a:r>
          </a:p>
          <a:p>
            <a:pPr lvl="1">
              <a:lnSpc>
                <a:spcPct val="125000"/>
              </a:lnSpc>
              <a:spcBef>
                <a:spcPct val="50000"/>
              </a:spcBef>
            </a:pPr>
            <a:r>
              <a:rPr lang="zh-CN" altLang="en-US" smtClean="0">
                <a:solidFill>
                  <a:srgbClr val="008000"/>
                </a:solidFill>
                <a:latin typeface="微软雅黑" pitchFamily="34" charset="-122"/>
                <a:ea typeface="微软雅黑" pitchFamily="34" charset="-122"/>
              </a:rPr>
              <a:t>可屏蔽中断</a:t>
            </a:r>
            <a:r>
              <a:rPr lang="zh-CN" altLang="en-US" smtClean="0">
                <a:latin typeface="微软雅黑" pitchFamily="34" charset="-122"/>
                <a:ea typeface="微软雅黑" pitchFamily="34" charset="-122"/>
              </a:rPr>
              <a:t>：通过 </a:t>
            </a:r>
            <a:r>
              <a:rPr lang="en-US" altLang="zh-CN" smtClean="0">
                <a:latin typeface="微软雅黑" pitchFamily="34" charset="-122"/>
                <a:ea typeface="微软雅黑" pitchFamily="34" charset="-122"/>
              </a:rPr>
              <a:t>INTR </a:t>
            </a:r>
            <a:r>
              <a:rPr lang="zh-CN" altLang="en-US" smtClean="0">
                <a:latin typeface="微软雅黑" pitchFamily="34" charset="-122"/>
                <a:ea typeface="微软雅黑" pitchFamily="34" charset="-122"/>
              </a:rPr>
              <a:t>向</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请求，可通过设置屏蔽字来屏蔽请求，若中断请求被屏蔽，则不会被送到</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a:t>
            </a:r>
          </a:p>
          <a:p>
            <a:pPr lvl="1">
              <a:lnSpc>
                <a:spcPct val="125000"/>
              </a:lnSpc>
              <a:spcBef>
                <a:spcPct val="50000"/>
              </a:spcBef>
            </a:pPr>
            <a:r>
              <a:rPr lang="zh-CN" altLang="en-US" smtClean="0">
                <a:solidFill>
                  <a:srgbClr val="008000"/>
                </a:solidFill>
                <a:latin typeface="微软雅黑" pitchFamily="34" charset="-122"/>
                <a:ea typeface="微软雅黑" pitchFamily="34" charset="-122"/>
              </a:rPr>
              <a:t>不可屏蔽中断</a:t>
            </a:r>
            <a:r>
              <a:rPr lang="zh-CN" altLang="en-US" smtClean="0">
                <a:latin typeface="微软雅黑" pitchFamily="34" charset="-122"/>
                <a:ea typeface="微软雅黑" pitchFamily="34" charset="-122"/>
              </a:rPr>
              <a:t>：非常紧急的硬件故障，如：电源掉电，硬件线路故障等。通过 </a:t>
            </a:r>
            <a:r>
              <a:rPr lang="en-US" altLang="zh-CN" smtClean="0">
                <a:latin typeface="微软雅黑" pitchFamily="34" charset="-122"/>
                <a:ea typeface="微软雅黑" pitchFamily="34" charset="-122"/>
              </a:rPr>
              <a:t>NMI </a:t>
            </a:r>
            <a:r>
              <a:rPr lang="zh-CN" altLang="en-US" smtClean="0">
                <a:latin typeface="微软雅黑" pitchFamily="34" charset="-122"/>
                <a:ea typeface="微软雅黑" pitchFamily="34" charset="-122"/>
              </a:rPr>
              <a:t>向</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请求。一旦产生，就被立即送</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，以便快速处理。这种情况下，中断服务程序会尽快保存系统重要信息，然后在屏幕上显示相应的消息或直接重启系统。    </a:t>
            </a:r>
          </a:p>
        </p:txBody>
      </p:sp>
      <p:sp>
        <p:nvSpPr>
          <p:cNvPr id="774148" name="Rectangle 4"/>
          <p:cNvSpPr>
            <a:spLocks noChangeArrowheads="1"/>
          </p:cNvSpPr>
          <p:nvPr/>
        </p:nvSpPr>
        <p:spPr bwMode="auto">
          <a:xfrm>
            <a:off x="857250" y="4802188"/>
            <a:ext cx="1784350" cy="146685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74149" name="Text Box 5"/>
          <p:cNvSpPr txBox="1">
            <a:spLocks noChangeArrowheads="1"/>
          </p:cNvSpPr>
          <p:nvPr/>
        </p:nvSpPr>
        <p:spPr bwMode="auto">
          <a:xfrm>
            <a:off x="1320800" y="5268913"/>
            <a:ext cx="1074738" cy="457200"/>
          </a:xfrm>
          <a:prstGeom prst="rect">
            <a:avLst/>
          </a:prstGeom>
          <a:noFill/>
          <a:ln w="9525">
            <a:noFill/>
            <a:miter lim="800000"/>
            <a:headEnd/>
            <a:tailEnd/>
          </a:ln>
          <a:effectLst/>
        </p:spPr>
        <p:txBody>
          <a:bodyPr>
            <a:spAutoFit/>
          </a:bodyPr>
          <a:lstStyle/>
          <a:p>
            <a:pPr>
              <a:spcBef>
                <a:spcPct val="50000"/>
              </a:spcBef>
            </a:pPr>
            <a:r>
              <a:rPr lang="en-US" altLang="zh-CN" sz="2400" b="1">
                <a:latin typeface="微软雅黑" pitchFamily="34" charset="-122"/>
                <a:ea typeface="微软雅黑" pitchFamily="34" charset="-122"/>
              </a:rPr>
              <a:t>CPU</a:t>
            </a:r>
          </a:p>
        </p:txBody>
      </p:sp>
      <p:sp>
        <p:nvSpPr>
          <p:cNvPr id="774150" name="Rectangle 6"/>
          <p:cNvSpPr>
            <a:spLocks noChangeArrowheads="1"/>
          </p:cNvSpPr>
          <p:nvPr/>
        </p:nvSpPr>
        <p:spPr bwMode="auto">
          <a:xfrm>
            <a:off x="5041900" y="4764088"/>
            <a:ext cx="1885950" cy="146685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74151" name="Text Box 7"/>
          <p:cNvSpPr txBox="1">
            <a:spLocks noChangeArrowheads="1"/>
          </p:cNvSpPr>
          <p:nvPr/>
        </p:nvSpPr>
        <p:spPr bwMode="auto">
          <a:xfrm>
            <a:off x="5143500" y="5230813"/>
            <a:ext cx="1727200" cy="457200"/>
          </a:xfrm>
          <a:prstGeom prst="rect">
            <a:avLst/>
          </a:prstGeom>
          <a:noFill/>
          <a:ln w="9525">
            <a:noFill/>
            <a:miter lim="800000"/>
            <a:headEnd/>
            <a:tailEnd/>
          </a:ln>
          <a:effectLst/>
        </p:spPr>
        <p:txBody>
          <a:bodyPr>
            <a:spAutoFit/>
          </a:bodyPr>
          <a:lstStyle/>
          <a:p>
            <a:pPr>
              <a:spcBef>
                <a:spcPct val="50000"/>
              </a:spcBef>
            </a:pPr>
            <a:r>
              <a:rPr lang="zh-CN" altLang="en-US" sz="2400" b="1">
                <a:latin typeface="微软雅黑" pitchFamily="34" charset="-122"/>
                <a:ea typeface="微软雅黑" pitchFamily="34" charset="-122"/>
              </a:rPr>
              <a:t>中断控制器</a:t>
            </a:r>
          </a:p>
        </p:txBody>
      </p:sp>
      <p:sp>
        <p:nvSpPr>
          <p:cNvPr id="774152" name="Line 8"/>
          <p:cNvSpPr>
            <a:spLocks noChangeShapeType="1"/>
          </p:cNvSpPr>
          <p:nvPr/>
        </p:nvSpPr>
        <p:spPr bwMode="auto">
          <a:xfrm flipH="1">
            <a:off x="2641600" y="5080000"/>
            <a:ext cx="2379663" cy="0"/>
          </a:xfrm>
          <a:prstGeom prst="line">
            <a:avLst/>
          </a:prstGeom>
          <a:noFill/>
          <a:ln w="28575">
            <a:solidFill>
              <a:schemeClr val="tx1"/>
            </a:solidFill>
            <a:round/>
            <a:headEnd/>
            <a:tailEnd type="triangle" w="med" len="med"/>
          </a:ln>
          <a:effectLst/>
        </p:spPr>
        <p:txBody>
          <a:bodyPr/>
          <a:lstStyle/>
          <a:p>
            <a:endParaRPr lang="zh-CN" altLang="en-US"/>
          </a:p>
        </p:txBody>
      </p:sp>
      <p:sp>
        <p:nvSpPr>
          <p:cNvPr id="774153" name="Text Box 9"/>
          <p:cNvSpPr txBox="1">
            <a:spLocks noChangeArrowheads="1"/>
          </p:cNvSpPr>
          <p:nvPr/>
        </p:nvSpPr>
        <p:spPr bwMode="auto">
          <a:xfrm>
            <a:off x="2755900" y="4730750"/>
            <a:ext cx="928688" cy="366713"/>
          </a:xfrm>
          <a:prstGeom prst="rect">
            <a:avLst/>
          </a:prstGeom>
          <a:noFill/>
          <a:ln w="9525">
            <a:noFill/>
            <a:miter lim="800000"/>
            <a:headEnd/>
            <a:tailEnd/>
          </a:ln>
          <a:effectLst/>
        </p:spPr>
        <p:txBody>
          <a:bodyPr>
            <a:spAutoFit/>
          </a:bodyPr>
          <a:lstStyle/>
          <a:p>
            <a:pPr>
              <a:spcBef>
                <a:spcPct val="50000"/>
              </a:spcBef>
            </a:pPr>
            <a:r>
              <a:rPr lang="en-US" altLang="zh-CN" b="1">
                <a:latin typeface="微软雅黑" pitchFamily="34" charset="-122"/>
                <a:ea typeface="微软雅黑" pitchFamily="34" charset="-122"/>
              </a:rPr>
              <a:t>NMI</a:t>
            </a:r>
          </a:p>
        </p:txBody>
      </p:sp>
      <p:sp>
        <p:nvSpPr>
          <p:cNvPr id="774154" name="Line 10"/>
          <p:cNvSpPr>
            <a:spLocks noChangeShapeType="1"/>
          </p:cNvSpPr>
          <p:nvPr/>
        </p:nvSpPr>
        <p:spPr bwMode="auto">
          <a:xfrm flipH="1">
            <a:off x="2646363" y="5491163"/>
            <a:ext cx="2379662" cy="0"/>
          </a:xfrm>
          <a:prstGeom prst="line">
            <a:avLst/>
          </a:prstGeom>
          <a:noFill/>
          <a:ln w="28575">
            <a:solidFill>
              <a:schemeClr val="tx1"/>
            </a:solidFill>
            <a:round/>
            <a:headEnd/>
            <a:tailEnd type="triangle" w="med" len="med"/>
          </a:ln>
          <a:effectLst/>
        </p:spPr>
        <p:txBody>
          <a:bodyPr/>
          <a:lstStyle/>
          <a:p>
            <a:endParaRPr lang="zh-CN" altLang="en-US"/>
          </a:p>
        </p:txBody>
      </p:sp>
      <p:sp>
        <p:nvSpPr>
          <p:cNvPr id="774155" name="Text Box 11"/>
          <p:cNvSpPr txBox="1">
            <a:spLocks noChangeArrowheads="1"/>
          </p:cNvSpPr>
          <p:nvPr/>
        </p:nvSpPr>
        <p:spPr bwMode="auto">
          <a:xfrm>
            <a:off x="2719388" y="5170488"/>
            <a:ext cx="928687" cy="366712"/>
          </a:xfrm>
          <a:prstGeom prst="rect">
            <a:avLst/>
          </a:prstGeom>
          <a:noFill/>
          <a:ln w="9525">
            <a:noFill/>
            <a:miter lim="800000"/>
            <a:headEnd/>
            <a:tailEnd/>
          </a:ln>
          <a:effectLst/>
        </p:spPr>
        <p:txBody>
          <a:bodyPr>
            <a:spAutoFit/>
          </a:bodyPr>
          <a:lstStyle/>
          <a:p>
            <a:pPr>
              <a:spcBef>
                <a:spcPct val="50000"/>
              </a:spcBef>
            </a:pPr>
            <a:r>
              <a:rPr lang="en-US" altLang="zh-CN" b="1">
                <a:latin typeface="微软雅黑" pitchFamily="34" charset="-122"/>
                <a:ea typeface="微软雅黑" pitchFamily="34" charset="-122"/>
              </a:rPr>
              <a:t>INTR</a:t>
            </a:r>
          </a:p>
        </p:txBody>
      </p:sp>
      <p:sp>
        <p:nvSpPr>
          <p:cNvPr id="774157" name="Line 13"/>
          <p:cNvSpPr>
            <a:spLocks noChangeShapeType="1"/>
          </p:cNvSpPr>
          <p:nvPr/>
        </p:nvSpPr>
        <p:spPr bwMode="auto">
          <a:xfrm>
            <a:off x="2641600" y="5965825"/>
            <a:ext cx="2395538" cy="0"/>
          </a:xfrm>
          <a:prstGeom prst="line">
            <a:avLst/>
          </a:prstGeom>
          <a:noFill/>
          <a:ln w="38100">
            <a:solidFill>
              <a:schemeClr val="tx1"/>
            </a:solidFill>
            <a:round/>
            <a:headEnd type="triangle" w="med" len="med"/>
            <a:tailEnd type="triangle" w="med" len="med"/>
          </a:ln>
          <a:effectLst/>
        </p:spPr>
        <p:txBody>
          <a:bodyPr/>
          <a:lstStyle/>
          <a:p>
            <a:endParaRPr lang="zh-CN" altLang="en-US"/>
          </a:p>
        </p:txBody>
      </p:sp>
      <p:sp>
        <p:nvSpPr>
          <p:cNvPr id="774158" name="Line 14"/>
          <p:cNvSpPr>
            <a:spLocks noChangeShapeType="1"/>
          </p:cNvSpPr>
          <p:nvPr/>
        </p:nvSpPr>
        <p:spPr bwMode="auto">
          <a:xfrm>
            <a:off x="3671888" y="5835650"/>
            <a:ext cx="247650" cy="246063"/>
          </a:xfrm>
          <a:prstGeom prst="line">
            <a:avLst/>
          </a:prstGeom>
          <a:noFill/>
          <a:ln w="9525">
            <a:solidFill>
              <a:schemeClr val="tx1"/>
            </a:solidFill>
            <a:round/>
            <a:headEnd/>
            <a:tailEnd/>
          </a:ln>
          <a:effectLst/>
        </p:spPr>
        <p:txBody>
          <a:bodyPr/>
          <a:lstStyle/>
          <a:p>
            <a:endParaRPr lang="zh-CN" altLang="en-US"/>
          </a:p>
        </p:txBody>
      </p:sp>
    </p:spTree>
    <p:extLst>
      <p:ext uri="{BB962C8B-B14F-4D97-AF65-F5344CB8AC3E}">
        <p14:creationId xmlns:p14="http://schemas.microsoft.com/office/powerpoint/2010/main" val="3821207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657225" y="85725"/>
            <a:ext cx="7667625" cy="528638"/>
          </a:xfrm>
        </p:spPr>
        <p:txBody>
          <a:bodyPr/>
          <a:lstStyle/>
          <a:p>
            <a:r>
              <a:rPr lang="zh-CN" altLang="en-US"/>
              <a:t>中断控制器的基本结构</a:t>
            </a:r>
          </a:p>
        </p:txBody>
      </p:sp>
      <p:sp>
        <p:nvSpPr>
          <p:cNvPr id="923651" name="Text Box 3"/>
          <p:cNvSpPr txBox="1">
            <a:spLocks noChangeArrowheads="1"/>
          </p:cNvSpPr>
          <p:nvPr/>
        </p:nvSpPr>
        <p:spPr bwMode="auto">
          <a:xfrm>
            <a:off x="1493838" y="4976813"/>
            <a:ext cx="2259012"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Times New Roman" pitchFamily="18" charset="0"/>
                <a:ea typeface="黑体" pitchFamily="49" charset="-122"/>
              </a:rPr>
              <a:t>屏蔽寄存器</a:t>
            </a:r>
          </a:p>
        </p:txBody>
      </p:sp>
      <p:sp>
        <p:nvSpPr>
          <p:cNvPr id="923652" name="Text Box 4"/>
          <p:cNvSpPr txBox="1">
            <a:spLocks noChangeArrowheads="1"/>
          </p:cNvSpPr>
          <p:nvPr/>
        </p:nvSpPr>
        <p:spPr bwMode="auto">
          <a:xfrm>
            <a:off x="4630738" y="5021263"/>
            <a:ext cx="2432050"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Times New Roman" pitchFamily="18" charset="0"/>
                <a:ea typeface="黑体" pitchFamily="49" charset="-122"/>
              </a:rPr>
              <a:t>中断请求寄存器</a:t>
            </a:r>
          </a:p>
        </p:txBody>
      </p:sp>
      <p:sp>
        <p:nvSpPr>
          <p:cNvPr id="923653" name="Line 5"/>
          <p:cNvSpPr>
            <a:spLocks noChangeShapeType="1"/>
          </p:cNvSpPr>
          <p:nvPr/>
        </p:nvSpPr>
        <p:spPr bwMode="auto">
          <a:xfrm>
            <a:off x="1612900" y="4262438"/>
            <a:ext cx="0" cy="727075"/>
          </a:xfrm>
          <a:prstGeom prst="line">
            <a:avLst/>
          </a:prstGeom>
          <a:noFill/>
          <a:ln w="9525">
            <a:solidFill>
              <a:schemeClr val="tx1"/>
            </a:solidFill>
            <a:round/>
            <a:headEnd type="triangle" w="med" len="med"/>
            <a:tailEnd/>
          </a:ln>
          <a:effectLst/>
        </p:spPr>
        <p:txBody>
          <a:bodyPr/>
          <a:lstStyle/>
          <a:p>
            <a:endParaRPr lang="zh-CN" altLang="en-US"/>
          </a:p>
        </p:txBody>
      </p:sp>
      <p:sp>
        <p:nvSpPr>
          <p:cNvPr id="923654" name="AutoShape 6"/>
          <p:cNvSpPr>
            <a:spLocks noChangeArrowheads="1"/>
          </p:cNvSpPr>
          <p:nvPr/>
        </p:nvSpPr>
        <p:spPr bwMode="auto">
          <a:xfrm rot="-5400000">
            <a:off x="1503363" y="3840163"/>
            <a:ext cx="442912" cy="442912"/>
          </a:xfrm>
          <a:prstGeom prst="flowChartDelay">
            <a:avLst/>
          </a:prstGeom>
          <a:noFill/>
          <a:ln w="9525">
            <a:solidFill>
              <a:schemeClr val="tx1"/>
            </a:solidFill>
            <a:miter lim="800000"/>
            <a:headEnd/>
            <a:tailEnd/>
          </a:ln>
          <a:effectLst/>
        </p:spPr>
        <p:txBody>
          <a:bodyPr wrap="none" anchor="ctr"/>
          <a:lstStyle/>
          <a:p>
            <a:endParaRPr lang="zh-CN" altLang="en-US"/>
          </a:p>
        </p:txBody>
      </p:sp>
      <p:sp>
        <p:nvSpPr>
          <p:cNvPr id="923655" name="Line 7"/>
          <p:cNvSpPr>
            <a:spLocks noChangeShapeType="1"/>
          </p:cNvSpPr>
          <p:nvPr/>
        </p:nvSpPr>
        <p:spPr bwMode="auto">
          <a:xfrm flipV="1">
            <a:off x="1852613" y="4262438"/>
            <a:ext cx="0" cy="471487"/>
          </a:xfrm>
          <a:prstGeom prst="line">
            <a:avLst/>
          </a:prstGeom>
          <a:noFill/>
          <a:ln w="9525">
            <a:solidFill>
              <a:schemeClr val="tx1"/>
            </a:solidFill>
            <a:round/>
            <a:headEnd/>
            <a:tailEnd type="triangle" w="med" len="med"/>
          </a:ln>
          <a:effectLst/>
        </p:spPr>
        <p:txBody>
          <a:bodyPr/>
          <a:lstStyle/>
          <a:p>
            <a:endParaRPr lang="zh-CN" altLang="en-US"/>
          </a:p>
        </p:txBody>
      </p:sp>
      <p:sp>
        <p:nvSpPr>
          <p:cNvPr id="923656" name="Line 8"/>
          <p:cNvSpPr>
            <a:spLocks noChangeShapeType="1"/>
          </p:cNvSpPr>
          <p:nvPr/>
        </p:nvSpPr>
        <p:spPr bwMode="auto">
          <a:xfrm>
            <a:off x="1868488" y="4733925"/>
            <a:ext cx="2836862" cy="0"/>
          </a:xfrm>
          <a:prstGeom prst="line">
            <a:avLst/>
          </a:prstGeom>
          <a:noFill/>
          <a:ln w="9525">
            <a:solidFill>
              <a:schemeClr val="tx1"/>
            </a:solidFill>
            <a:round/>
            <a:headEnd/>
            <a:tailEnd/>
          </a:ln>
          <a:effectLst/>
        </p:spPr>
        <p:txBody>
          <a:bodyPr/>
          <a:lstStyle/>
          <a:p>
            <a:endParaRPr lang="zh-CN" altLang="en-US"/>
          </a:p>
        </p:txBody>
      </p:sp>
      <p:sp>
        <p:nvSpPr>
          <p:cNvPr id="923657" name="Line 9"/>
          <p:cNvSpPr>
            <a:spLocks noChangeShapeType="1"/>
          </p:cNvSpPr>
          <p:nvPr/>
        </p:nvSpPr>
        <p:spPr bwMode="auto">
          <a:xfrm>
            <a:off x="4705350" y="4733925"/>
            <a:ext cx="0" cy="282575"/>
          </a:xfrm>
          <a:prstGeom prst="line">
            <a:avLst/>
          </a:prstGeom>
          <a:noFill/>
          <a:ln w="9525">
            <a:solidFill>
              <a:schemeClr val="tx1"/>
            </a:solidFill>
            <a:round/>
            <a:headEnd/>
            <a:tailEnd/>
          </a:ln>
          <a:effectLst/>
        </p:spPr>
        <p:txBody>
          <a:bodyPr/>
          <a:lstStyle/>
          <a:p>
            <a:endParaRPr lang="zh-CN" altLang="en-US"/>
          </a:p>
        </p:txBody>
      </p:sp>
      <p:sp>
        <p:nvSpPr>
          <p:cNvPr id="923658" name="AutoShape 10"/>
          <p:cNvSpPr>
            <a:spLocks noChangeArrowheads="1"/>
          </p:cNvSpPr>
          <p:nvPr/>
        </p:nvSpPr>
        <p:spPr bwMode="auto">
          <a:xfrm rot="-5400000">
            <a:off x="3517106" y="3820320"/>
            <a:ext cx="415925" cy="442912"/>
          </a:xfrm>
          <a:prstGeom prst="flowChartDelay">
            <a:avLst/>
          </a:prstGeom>
          <a:noFill/>
          <a:ln w="9525">
            <a:solidFill>
              <a:schemeClr val="tx1"/>
            </a:solidFill>
            <a:miter lim="800000"/>
            <a:headEnd/>
            <a:tailEnd/>
          </a:ln>
          <a:effectLst/>
        </p:spPr>
        <p:txBody>
          <a:bodyPr wrap="none" anchor="ctr"/>
          <a:lstStyle/>
          <a:p>
            <a:endParaRPr lang="zh-CN" altLang="en-US"/>
          </a:p>
        </p:txBody>
      </p:sp>
      <p:sp>
        <p:nvSpPr>
          <p:cNvPr id="923659" name="Line 11"/>
          <p:cNvSpPr>
            <a:spLocks noChangeShapeType="1"/>
          </p:cNvSpPr>
          <p:nvPr/>
        </p:nvSpPr>
        <p:spPr bwMode="auto">
          <a:xfrm flipH="1">
            <a:off x="3598863" y="4248150"/>
            <a:ext cx="0" cy="739775"/>
          </a:xfrm>
          <a:prstGeom prst="line">
            <a:avLst/>
          </a:prstGeom>
          <a:noFill/>
          <a:ln w="9525">
            <a:solidFill>
              <a:schemeClr val="tx1"/>
            </a:solidFill>
            <a:round/>
            <a:headEnd type="triangle" w="med" len="med"/>
            <a:tailEnd/>
          </a:ln>
          <a:effectLst/>
        </p:spPr>
        <p:txBody>
          <a:bodyPr/>
          <a:lstStyle/>
          <a:p>
            <a:endParaRPr lang="zh-CN" altLang="en-US"/>
          </a:p>
        </p:txBody>
      </p:sp>
      <p:sp>
        <p:nvSpPr>
          <p:cNvPr id="923660" name="Line 12"/>
          <p:cNvSpPr>
            <a:spLocks noChangeShapeType="1"/>
          </p:cNvSpPr>
          <p:nvPr/>
        </p:nvSpPr>
        <p:spPr bwMode="auto">
          <a:xfrm flipV="1">
            <a:off x="3857625" y="4248150"/>
            <a:ext cx="0" cy="284163"/>
          </a:xfrm>
          <a:prstGeom prst="line">
            <a:avLst/>
          </a:prstGeom>
          <a:noFill/>
          <a:ln w="9525">
            <a:solidFill>
              <a:schemeClr val="tx1"/>
            </a:solidFill>
            <a:round/>
            <a:headEnd/>
            <a:tailEnd type="triangle" w="med" len="med"/>
          </a:ln>
          <a:effectLst/>
        </p:spPr>
        <p:txBody>
          <a:bodyPr/>
          <a:lstStyle/>
          <a:p>
            <a:endParaRPr lang="zh-CN" altLang="en-US"/>
          </a:p>
        </p:txBody>
      </p:sp>
      <p:sp>
        <p:nvSpPr>
          <p:cNvPr id="923661" name="Line 13"/>
          <p:cNvSpPr>
            <a:spLocks noChangeShapeType="1"/>
          </p:cNvSpPr>
          <p:nvPr/>
        </p:nvSpPr>
        <p:spPr bwMode="auto">
          <a:xfrm>
            <a:off x="3857625" y="4530725"/>
            <a:ext cx="3011488" cy="0"/>
          </a:xfrm>
          <a:prstGeom prst="line">
            <a:avLst/>
          </a:prstGeom>
          <a:noFill/>
          <a:ln w="9525">
            <a:solidFill>
              <a:schemeClr val="tx1"/>
            </a:solidFill>
            <a:round/>
            <a:headEnd/>
            <a:tailEnd/>
          </a:ln>
          <a:effectLst/>
        </p:spPr>
        <p:txBody>
          <a:bodyPr/>
          <a:lstStyle/>
          <a:p>
            <a:endParaRPr lang="zh-CN" altLang="en-US"/>
          </a:p>
        </p:txBody>
      </p:sp>
      <p:sp>
        <p:nvSpPr>
          <p:cNvPr id="923662" name="Line 14"/>
          <p:cNvSpPr>
            <a:spLocks noChangeShapeType="1"/>
          </p:cNvSpPr>
          <p:nvPr/>
        </p:nvSpPr>
        <p:spPr bwMode="auto">
          <a:xfrm>
            <a:off x="6869113" y="4532313"/>
            <a:ext cx="0" cy="484187"/>
          </a:xfrm>
          <a:prstGeom prst="line">
            <a:avLst/>
          </a:prstGeom>
          <a:noFill/>
          <a:ln w="9525">
            <a:solidFill>
              <a:schemeClr val="tx1"/>
            </a:solidFill>
            <a:round/>
            <a:headEnd/>
            <a:tailEnd/>
          </a:ln>
          <a:effectLst/>
        </p:spPr>
        <p:txBody>
          <a:bodyPr/>
          <a:lstStyle/>
          <a:p>
            <a:endParaRPr lang="zh-CN" altLang="en-US"/>
          </a:p>
        </p:txBody>
      </p:sp>
      <p:grpSp>
        <p:nvGrpSpPr>
          <p:cNvPr id="923663" name="Group 15"/>
          <p:cNvGrpSpPr>
            <a:grpSpLocks/>
          </p:cNvGrpSpPr>
          <p:nvPr/>
        </p:nvGrpSpPr>
        <p:grpSpPr bwMode="auto">
          <a:xfrm>
            <a:off x="1733550" y="3554413"/>
            <a:ext cx="2006600" cy="249237"/>
            <a:chOff x="1092" y="2239"/>
            <a:chExt cx="1264" cy="221"/>
          </a:xfrm>
        </p:grpSpPr>
        <p:sp>
          <p:nvSpPr>
            <p:cNvPr id="923664" name="Line 16"/>
            <p:cNvSpPr>
              <a:spLocks noChangeShapeType="1"/>
            </p:cNvSpPr>
            <p:nvPr/>
          </p:nvSpPr>
          <p:spPr bwMode="auto">
            <a:xfrm flipH="1" flipV="1">
              <a:off x="1092" y="2240"/>
              <a:ext cx="1" cy="220"/>
            </a:xfrm>
            <a:prstGeom prst="line">
              <a:avLst/>
            </a:prstGeom>
            <a:noFill/>
            <a:ln w="9525">
              <a:solidFill>
                <a:schemeClr val="tx1"/>
              </a:solidFill>
              <a:round/>
              <a:headEnd/>
              <a:tailEnd type="triangle" w="med" len="med"/>
            </a:ln>
            <a:effectLst/>
          </p:spPr>
          <p:txBody>
            <a:bodyPr/>
            <a:lstStyle/>
            <a:p>
              <a:endParaRPr lang="zh-CN" altLang="en-US"/>
            </a:p>
          </p:txBody>
        </p:sp>
        <p:sp>
          <p:nvSpPr>
            <p:cNvPr id="923665" name="Line 17"/>
            <p:cNvSpPr>
              <a:spLocks noChangeShapeType="1"/>
            </p:cNvSpPr>
            <p:nvPr/>
          </p:nvSpPr>
          <p:spPr bwMode="auto">
            <a:xfrm flipV="1">
              <a:off x="2355" y="2239"/>
              <a:ext cx="1" cy="212"/>
            </a:xfrm>
            <a:prstGeom prst="line">
              <a:avLst/>
            </a:prstGeom>
            <a:noFill/>
            <a:ln w="9525">
              <a:solidFill>
                <a:schemeClr val="tx1"/>
              </a:solidFill>
              <a:round/>
              <a:headEnd/>
              <a:tailEnd type="triangle" w="med" len="med"/>
            </a:ln>
            <a:effectLst/>
          </p:spPr>
          <p:txBody>
            <a:bodyPr/>
            <a:lstStyle/>
            <a:p>
              <a:endParaRPr lang="zh-CN" altLang="en-US"/>
            </a:p>
          </p:txBody>
        </p:sp>
      </p:grpSp>
      <p:sp>
        <p:nvSpPr>
          <p:cNvPr id="923666" name="Text Box 18"/>
          <p:cNvSpPr txBox="1">
            <a:spLocks noChangeArrowheads="1"/>
          </p:cNvSpPr>
          <p:nvPr/>
        </p:nvSpPr>
        <p:spPr bwMode="auto">
          <a:xfrm>
            <a:off x="2309813" y="3814763"/>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a:t>
            </a:r>
          </a:p>
        </p:txBody>
      </p:sp>
      <p:sp>
        <p:nvSpPr>
          <p:cNvPr id="923667" name="Text Box 19"/>
          <p:cNvSpPr txBox="1">
            <a:spLocks noChangeArrowheads="1"/>
          </p:cNvSpPr>
          <p:nvPr/>
        </p:nvSpPr>
        <p:spPr bwMode="auto">
          <a:xfrm>
            <a:off x="1544638" y="3113088"/>
            <a:ext cx="2447925"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黑体" pitchFamily="49" charset="-122"/>
                <a:ea typeface="黑体" pitchFamily="49" charset="-122"/>
              </a:rPr>
              <a:t>判 优 线 路</a:t>
            </a:r>
          </a:p>
        </p:txBody>
      </p:sp>
      <p:sp>
        <p:nvSpPr>
          <p:cNvPr id="923668" name="Line 20"/>
          <p:cNvSpPr>
            <a:spLocks noChangeShapeType="1"/>
          </p:cNvSpPr>
          <p:nvPr/>
        </p:nvSpPr>
        <p:spPr bwMode="auto">
          <a:xfrm flipV="1">
            <a:off x="2743200" y="2708275"/>
            <a:ext cx="0" cy="428625"/>
          </a:xfrm>
          <a:prstGeom prst="line">
            <a:avLst/>
          </a:prstGeom>
          <a:noFill/>
          <a:ln w="9525">
            <a:solidFill>
              <a:schemeClr val="tx1"/>
            </a:solidFill>
            <a:round/>
            <a:headEnd/>
            <a:tailEnd type="triangle" w="med" len="med"/>
          </a:ln>
          <a:effectLst/>
        </p:spPr>
        <p:txBody>
          <a:bodyPr/>
          <a:lstStyle/>
          <a:p>
            <a:endParaRPr lang="zh-CN" altLang="en-US"/>
          </a:p>
        </p:txBody>
      </p:sp>
      <p:sp>
        <p:nvSpPr>
          <p:cNvPr id="923669" name="Text Box 21"/>
          <p:cNvSpPr txBox="1">
            <a:spLocks noChangeArrowheads="1"/>
          </p:cNvSpPr>
          <p:nvPr/>
        </p:nvSpPr>
        <p:spPr bwMode="auto">
          <a:xfrm>
            <a:off x="1355725" y="2251075"/>
            <a:ext cx="2770188" cy="436563"/>
          </a:xfrm>
          <a:prstGeom prst="rect">
            <a:avLst/>
          </a:prstGeom>
          <a:noFill/>
          <a:ln w="9525">
            <a:solidFill>
              <a:schemeClr val="tx1"/>
            </a:solidFill>
            <a:miter lim="800000"/>
            <a:headEnd/>
            <a:tailEnd/>
          </a:ln>
          <a:effectLst/>
        </p:spPr>
        <p:txBody>
          <a:bodyPr>
            <a:spAutoFit/>
          </a:bodyPr>
          <a:lstStyle/>
          <a:p>
            <a:pPr eaLnBrk="1" hangingPunct="1">
              <a:spcBef>
                <a:spcPct val="50000"/>
              </a:spcBef>
            </a:pPr>
            <a:r>
              <a:rPr kumimoji="1" lang="zh-CN" altLang="en-US" sz="2200" b="1">
                <a:latin typeface="Times New Roman" pitchFamily="18" charset="0"/>
                <a:ea typeface="黑体" pitchFamily="49" charset="-122"/>
              </a:rPr>
              <a:t>中断类型号形成线路</a:t>
            </a:r>
          </a:p>
        </p:txBody>
      </p:sp>
      <p:sp>
        <p:nvSpPr>
          <p:cNvPr id="923670" name="Line 22"/>
          <p:cNvSpPr>
            <a:spLocks noChangeShapeType="1"/>
          </p:cNvSpPr>
          <p:nvPr/>
        </p:nvSpPr>
        <p:spPr bwMode="auto">
          <a:xfrm>
            <a:off x="3994150" y="3357563"/>
            <a:ext cx="1841500" cy="0"/>
          </a:xfrm>
          <a:prstGeom prst="line">
            <a:avLst/>
          </a:prstGeom>
          <a:noFill/>
          <a:ln w="9525">
            <a:solidFill>
              <a:schemeClr val="tx1"/>
            </a:solidFill>
            <a:round/>
            <a:headEnd/>
            <a:tailEnd/>
          </a:ln>
          <a:effectLst/>
        </p:spPr>
        <p:txBody>
          <a:bodyPr/>
          <a:lstStyle/>
          <a:p>
            <a:endParaRPr lang="zh-CN" altLang="en-US"/>
          </a:p>
        </p:txBody>
      </p:sp>
      <p:sp>
        <p:nvSpPr>
          <p:cNvPr id="923671" name="Line 23"/>
          <p:cNvSpPr>
            <a:spLocks noChangeShapeType="1"/>
          </p:cNvSpPr>
          <p:nvPr/>
        </p:nvSpPr>
        <p:spPr bwMode="auto">
          <a:xfrm>
            <a:off x="5837238" y="2851150"/>
            <a:ext cx="0" cy="527050"/>
          </a:xfrm>
          <a:prstGeom prst="line">
            <a:avLst/>
          </a:prstGeom>
          <a:noFill/>
          <a:ln w="9525">
            <a:solidFill>
              <a:schemeClr val="tx1"/>
            </a:solidFill>
            <a:round/>
            <a:headEnd type="triangle" w="med" len="med"/>
            <a:tailEnd/>
          </a:ln>
          <a:effectLst/>
        </p:spPr>
        <p:txBody>
          <a:bodyPr/>
          <a:lstStyle/>
          <a:p>
            <a:endParaRPr lang="zh-CN" altLang="en-US"/>
          </a:p>
        </p:txBody>
      </p:sp>
      <p:sp>
        <p:nvSpPr>
          <p:cNvPr id="923672" name="AutoShape 24"/>
          <p:cNvSpPr>
            <a:spLocks noChangeArrowheads="1"/>
          </p:cNvSpPr>
          <p:nvPr/>
        </p:nvSpPr>
        <p:spPr bwMode="auto">
          <a:xfrm>
            <a:off x="2667000" y="1704975"/>
            <a:ext cx="292100" cy="544513"/>
          </a:xfrm>
          <a:prstGeom prst="upArrow">
            <a:avLst>
              <a:gd name="adj1" fmla="val 50000"/>
              <a:gd name="adj2" fmla="val 46603"/>
            </a:avLst>
          </a:prstGeom>
          <a:noFill/>
          <a:ln w="9525">
            <a:solidFill>
              <a:schemeClr val="tx1"/>
            </a:solidFill>
            <a:miter lim="800000"/>
            <a:headEnd/>
            <a:tailEnd/>
          </a:ln>
          <a:effectLst/>
        </p:spPr>
        <p:txBody>
          <a:bodyPr vert="eaVert" wrap="none" anchor="ctr"/>
          <a:lstStyle/>
          <a:p>
            <a:endParaRPr lang="zh-CN" altLang="en-US"/>
          </a:p>
        </p:txBody>
      </p:sp>
      <p:sp>
        <p:nvSpPr>
          <p:cNvPr id="923673" name="Text Box 25"/>
          <p:cNvSpPr txBox="1">
            <a:spLocks noChangeArrowheads="1"/>
          </p:cNvSpPr>
          <p:nvPr/>
        </p:nvSpPr>
        <p:spPr bwMode="auto">
          <a:xfrm>
            <a:off x="723900" y="1728788"/>
            <a:ext cx="2759075" cy="3810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solidFill>
                  <a:srgbClr val="0000FF"/>
                </a:solidFill>
                <a:latin typeface="Times New Roman" pitchFamily="18" charset="0"/>
                <a:ea typeface="微软雅黑" pitchFamily="34" charset="-122"/>
              </a:rPr>
              <a:t>中断类型：</a:t>
            </a:r>
            <a:r>
              <a:rPr kumimoji="1" lang="en-US" altLang="zh-CN" sz="1900" b="1">
                <a:solidFill>
                  <a:schemeClr val="accent1"/>
                </a:solidFill>
                <a:latin typeface="微软雅黑" pitchFamily="34" charset="-122"/>
                <a:ea typeface="微软雅黑" pitchFamily="34" charset="-122"/>
              </a:rPr>
              <a:t>32+i</a:t>
            </a:r>
          </a:p>
        </p:txBody>
      </p:sp>
      <p:sp>
        <p:nvSpPr>
          <p:cNvPr id="923674" name="Text Box 26"/>
          <p:cNvSpPr txBox="1">
            <a:spLocks noChangeArrowheads="1"/>
          </p:cNvSpPr>
          <p:nvPr/>
        </p:nvSpPr>
        <p:spPr bwMode="auto">
          <a:xfrm>
            <a:off x="5580063" y="1790700"/>
            <a:ext cx="2449512" cy="381000"/>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1900" b="1">
                <a:solidFill>
                  <a:srgbClr val="0000FF"/>
                </a:solidFill>
                <a:latin typeface="微软雅黑" pitchFamily="34" charset="-122"/>
                <a:ea typeface="微软雅黑" pitchFamily="34" charset="-122"/>
              </a:rPr>
              <a:t>中断请求信号</a:t>
            </a:r>
            <a:r>
              <a:rPr kumimoji="1" lang="en-US" altLang="zh-CN" sz="1900" b="1">
                <a:solidFill>
                  <a:srgbClr val="0000FF"/>
                </a:solidFill>
                <a:latin typeface="微软雅黑" pitchFamily="34" charset="-122"/>
                <a:ea typeface="微软雅黑" pitchFamily="34" charset="-122"/>
              </a:rPr>
              <a:t>INT</a:t>
            </a:r>
          </a:p>
        </p:txBody>
      </p:sp>
      <p:sp>
        <p:nvSpPr>
          <p:cNvPr id="923675" name="Text Box 27"/>
          <p:cNvSpPr txBox="1">
            <a:spLocks noChangeArrowheads="1"/>
          </p:cNvSpPr>
          <p:nvPr/>
        </p:nvSpPr>
        <p:spPr bwMode="auto">
          <a:xfrm>
            <a:off x="5248275" y="2406650"/>
            <a:ext cx="1149350" cy="466725"/>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en-US" altLang="zh-CN" sz="2400" b="1">
                <a:latin typeface="Times New Roman" pitchFamily="18" charset="0"/>
                <a:ea typeface="宋体" pitchFamily="2" charset="-122"/>
              </a:rPr>
              <a:t>INTR</a:t>
            </a:r>
          </a:p>
        </p:txBody>
      </p:sp>
      <p:sp>
        <p:nvSpPr>
          <p:cNvPr id="923676" name="Line 28"/>
          <p:cNvSpPr>
            <a:spLocks noChangeShapeType="1"/>
          </p:cNvSpPr>
          <p:nvPr/>
        </p:nvSpPr>
        <p:spPr bwMode="auto">
          <a:xfrm flipV="1">
            <a:off x="5835650" y="1704975"/>
            <a:ext cx="0" cy="690563"/>
          </a:xfrm>
          <a:prstGeom prst="line">
            <a:avLst/>
          </a:prstGeom>
          <a:noFill/>
          <a:ln w="28575">
            <a:solidFill>
              <a:schemeClr val="tx1"/>
            </a:solidFill>
            <a:round/>
            <a:headEnd/>
            <a:tailEnd type="triangle" w="med" len="med"/>
          </a:ln>
          <a:effectLst/>
        </p:spPr>
        <p:txBody>
          <a:bodyPr/>
          <a:lstStyle/>
          <a:p>
            <a:endParaRPr lang="zh-CN" altLang="en-US"/>
          </a:p>
        </p:txBody>
      </p:sp>
      <p:sp>
        <p:nvSpPr>
          <p:cNvPr id="923677" name="Line 29"/>
          <p:cNvSpPr>
            <a:spLocks noChangeShapeType="1"/>
          </p:cNvSpPr>
          <p:nvPr/>
        </p:nvSpPr>
        <p:spPr bwMode="auto">
          <a:xfrm>
            <a:off x="1192213" y="4546600"/>
            <a:ext cx="2543175" cy="1588"/>
          </a:xfrm>
          <a:prstGeom prst="line">
            <a:avLst/>
          </a:prstGeom>
          <a:noFill/>
          <a:ln w="38100">
            <a:solidFill>
              <a:srgbClr val="CC3300"/>
            </a:solidFill>
            <a:round/>
            <a:headEnd/>
            <a:tailEnd/>
          </a:ln>
          <a:effectLst/>
        </p:spPr>
        <p:txBody>
          <a:bodyPr/>
          <a:lstStyle/>
          <a:p>
            <a:endParaRPr lang="zh-CN" altLang="en-US"/>
          </a:p>
        </p:txBody>
      </p:sp>
      <p:sp>
        <p:nvSpPr>
          <p:cNvPr id="923678" name="Line 30"/>
          <p:cNvSpPr>
            <a:spLocks noChangeShapeType="1"/>
          </p:cNvSpPr>
          <p:nvPr/>
        </p:nvSpPr>
        <p:spPr bwMode="auto">
          <a:xfrm flipV="1">
            <a:off x="1719263" y="4276725"/>
            <a:ext cx="0" cy="282575"/>
          </a:xfrm>
          <a:prstGeom prst="line">
            <a:avLst/>
          </a:prstGeom>
          <a:noFill/>
          <a:ln w="38100">
            <a:solidFill>
              <a:srgbClr val="CC3300"/>
            </a:solidFill>
            <a:round/>
            <a:headEnd/>
            <a:tailEnd type="triangle" w="med" len="med"/>
          </a:ln>
          <a:effectLst/>
        </p:spPr>
        <p:txBody>
          <a:bodyPr/>
          <a:lstStyle/>
          <a:p>
            <a:endParaRPr lang="zh-CN" altLang="en-US"/>
          </a:p>
        </p:txBody>
      </p:sp>
      <p:sp>
        <p:nvSpPr>
          <p:cNvPr id="923679" name="Line 31"/>
          <p:cNvSpPr>
            <a:spLocks noChangeShapeType="1"/>
          </p:cNvSpPr>
          <p:nvPr/>
        </p:nvSpPr>
        <p:spPr bwMode="auto">
          <a:xfrm flipV="1">
            <a:off x="3740150" y="4252913"/>
            <a:ext cx="0" cy="296862"/>
          </a:xfrm>
          <a:prstGeom prst="line">
            <a:avLst/>
          </a:prstGeom>
          <a:noFill/>
          <a:ln w="38100">
            <a:solidFill>
              <a:srgbClr val="CC3300"/>
            </a:solidFill>
            <a:round/>
            <a:headEnd/>
            <a:tailEnd type="triangle" w="med" len="med"/>
          </a:ln>
          <a:effectLst/>
        </p:spPr>
        <p:txBody>
          <a:bodyPr/>
          <a:lstStyle/>
          <a:p>
            <a:endParaRPr lang="zh-CN" altLang="en-US"/>
          </a:p>
        </p:txBody>
      </p:sp>
      <p:sp>
        <p:nvSpPr>
          <p:cNvPr id="923680" name="Oval 32"/>
          <p:cNvSpPr>
            <a:spLocks noChangeArrowheads="1"/>
          </p:cNvSpPr>
          <p:nvPr/>
        </p:nvSpPr>
        <p:spPr bwMode="auto">
          <a:xfrm>
            <a:off x="1692275" y="4505325"/>
            <a:ext cx="61913" cy="61913"/>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923681" name="Text Box 33"/>
          <p:cNvSpPr txBox="1">
            <a:spLocks noChangeArrowheads="1"/>
          </p:cNvSpPr>
          <p:nvPr/>
        </p:nvSpPr>
        <p:spPr bwMode="auto">
          <a:xfrm>
            <a:off x="58738" y="4156075"/>
            <a:ext cx="1227137" cy="958850"/>
          </a:xfrm>
          <a:prstGeom prst="rect">
            <a:avLst/>
          </a:prstGeom>
          <a:noFill/>
          <a:ln w="9525">
            <a:noFill/>
            <a:miter lim="800000"/>
            <a:headEnd/>
            <a:tailEnd/>
          </a:ln>
          <a:effectLst/>
        </p:spPr>
        <p:txBody>
          <a:bodyPr>
            <a:spAutoFit/>
          </a:bodyPr>
          <a:lstStyle/>
          <a:p>
            <a:pPr eaLnBrk="1" hangingPunct="1">
              <a:spcBef>
                <a:spcPct val="50000"/>
              </a:spcBef>
            </a:pPr>
            <a:r>
              <a:rPr lang="en-US" altLang="zh-CN" sz="1900" b="1">
                <a:solidFill>
                  <a:srgbClr val="D1390F"/>
                </a:solidFill>
                <a:latin typeface="微软雅黑" pitchFamily="34" charset="-122"/>
                <a:ea typeface="微软雅黑" pitchFamily="34" charset="-122"/>
              </a:rPr>
              <a:t>CPU</a:t>
            </a:r>
            <a:r>
              <a:rPr lang="zh-CN" altLang="en-US" sz="1900" b="1">
                <a:solidFill>
                  <a:srgbClr val="D1390F"/>
                </a:solidFill>
                <a:latin typeface="微软雅黑" pitchFamily="34" charset="-122"/>
                <a:ea typeface="微软雅黑" pitchFamily="34" charset="-122"/>
              </a:rPr>
              <a:t>发出中</a:t>
            </a:r>
            <a:r>
              <a:rPr kumimoji="1" lang="zh-CN" altLang="en-US" sz="1900" b="1">
                <a:solidFill>
                  <a:srgbClr val="D1390F"/>
                </a:solidFill>
                <a:latin typeface="微软雅黑" pitchFamily="34" charset="-122"/>
                <a:ea typeface="微软雅黑" pitchFamily="34" charset="-122"/>
              </a:rPr>
              <a:t>断查询请求信号</a:t>
            </a:r>
          </a:p>
        </p:txBody>
      </p:sp>
      <p:sp>
        <p:nvSpPr>
          <p:cNvPr id="923682" name="AutoShape 34"/>
          <p:cNvSpPr>
            <a:spLocks noChangeArrowheads="1"/>
          </p:cNvSpPr>
          <p:nvPr/>
        </p:nvSpPr>
        <p:spPr bwMode="auto">
          <a:xfrm>
            <a:off x="2352675" y="5446713"/>
            <a:ext cx="425450" cy="336550"/>
          </a:xfrm>
          <a:prstGeom prst="upArrow">
            <a:avLst>
              <a:gd name="adj1" fmla="val 50000"/>
              <a:gd name="adj2" fmla="val 25000"/>
            </a:avLst>
          </a:prstGeom>
          <a:noFill/>
          <a:ln w="9525">
            <a:solidFill>
              <a:schemeClr val="tx1"/>
            </a:solidFill>
            <a:miter lim="800000"/>
            <a:headEnd/>
            <a:tailEnd/>
          </a:ln>
          <a:effectLst/>
        </p:spPr>
        <p:txBody>
          <a:bodyPr vert="eaVert" wrap="none" anchor="ctr"/>
          <a:lstStyle/>
          <a:p>
            <a:endParaRPr lang="zh-CN" altLang="en-US"/>
          </a:p>
        </p:txBody>
      </p:sp>
      <p:sp>
        <p:nvSpPr>
          <p:cNvPr id="923683" name="Line 35"/>
          <p:cNvSpPr>
            <a:spLocks noChangeShapeType="1"/>
          </p:cNvSpPr>
          <p:nvPr/>
        </p:nvSpPr>
        <p:spPr bwMode="auto">
          <a:xfrm flipV="1">
            <a:off x="4770438" y="5459413"/>
            <a:ext cx="0" cy="357187"/>
          </a:xfrm>
          <a:prstGeom prst="line">
            <a:avLst/>
          </a:prstGeom>
          <a:noFill/>
          <a:ln w="9525">
            <a:solidFill>
              <a:schemeClr val="tx1"/>
            </a:solidFill>
            <a:round/>
            <a:headEnd/>
            <a:tailEnd type="triangle" w="med" len="med"/>
          </a:ln>
          <a:effectLst/>
        </p:spPr>
        <p:txBody>
          <a:bodyPr/>
          <a:lstStyle/>
          <a:p>
            <a:endParaRPr lang="zh-CN" altLang="en-US"/>
          </a:p>
        </p:txBody>
      </p:sp>
      <p:sp>
        <p:nvSpPr>
          <p:cNvPr id="923684" name="Line 36"/>
          <p:cNvSpPr>
            <a:spLocks noChangeShapeType="1"/>
          </p:cNvSpPr>
          <p:nvPr/>
        </p:nvSpPr>
        <p:spPr bwMode="auto">
          <a:xfrm flipV="1">
            <a:off x="5057775" y="5470525"/>
            <a:ext cx="0"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5" name="Line 37"/>
          <p:cNvSpPr>
            <a:spLocks noChangeShapeType="1"/>
          </p:cNvSpPr>
          <p:nvPr/>
        </p:nvSpPr>
        <p:spPr bwMode="auto">
          <a:xfrm flipV="1">
            <a:off x="6205538" y="5495925"/>
            <a:ext cx="0"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6" name="Line 38"/>
          <p:cNvSpPr>
            <a:spLocks noChangeShapeType="1"/>
          </p:cNvSpPr>
          <p:nvPr/>
        </p:nvSpPr>
        <p:spPr bwMode="auto">
          <a:xfrm flipH="1" flipV="1">
            <a:off x="6519863" y="5473700"/>
            <a:ext cx="0" cy="371475"/>
          </a:xfrm>
          <a:prstGeom prst="line">
            <a:avLst/>
          </a:prstGeom>
          <a:noFill/>
          <a:ln w="9525">
            <a:solidFill>
              <a:schemeClr val="tx1"/>
            </a:solidFill>
            <a:round/>
            <a:headEnd/>
            <a:tailEnd type="triangle" w="med" len="med"/>
          </a:ln>
          <a:effectLst/>
        </p:spPr>
        <p:txBody>
          <a:bodyPr/>
          <a:lstStyle/>
          <a:p>
            <a:endParaRPr lang="zh-CN" altLang="en-US"/>
          </a:p>
        </p:txBody>
      </p:sp>
      <p:sp>
        <p:nvSpPr>
          <p:cNvPr id="923687" name="Line 39"/>
          <p:cNvSpPr>
            <a:spLocks noChangeShapeType="1"/>
          </p:cNvSpPr>
          <p:nvPr/>
        </p:nvSpPr>
        <p:spPr bwMode="auto">
          <a:xfrm flipV="1">
            <a:off x="6805613" y="5448300"/>
            <a:ext cx="14287"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8" name="Text Box 40"/>
          <p:cNvSpPr txBox="1">
            <a:spLocks noChangeArrowheads="1"/>
          </p:cNvSpPr>
          <p:nvPr/>
        </p:nvSpPr>
        <p:spPr bwMode="auto">
          <a:xfrm>
            <a:off x="5260975" y="5286375"/>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a:t>
            </a:r>
          </a:p>
        </p:txBody>
      </p:sp>
      <p:sp>
        <p:nvSpPr>
          <p:cNvPr id="923691" name="Text Box 43"/>
          <p:cNvSpPr txBox="1">
            <a:spLocks noChangeArrowheads="1"/>
          </p:cNvSpPr>
          <p:nvPr/>
        </p:nvSpPr>
        <p:spPr bwMode="auto">
          <a:xfrm>
            <a:off x="2438400" y="1320800"/>
            <a:ext cx="3933825" cy="379413"/>
          </a:xfrm>
          <a:prstGeom prst="rect">
            <a:avLst/>
          </a:prstGeom>
          <a:noFill/>
          <a:ln w="12700">
            <a:solidFill>
              <a:schemeClr val="tx1"/>
            </a:solidFill>
            <a:miter lim="800000"/>
            <a:headEnd/>
            <a:tailEnd/>
          </a:ln>
          <a:effectLst/>
        </p:spPr>
        <p:txBody>
          <a:bodyPr>
            <a:spAutoFit/>
          </a:bodyPr>
          <a:lstStyle/>
          <a:p>
            <a:pPr>
              <a:spcBef>
                <a:spcPct val="50000"/>
              </a:spcBef>
            </a:pPr>
            <a:r>
              <a:rPr lang="zh-CN" altLang="en-US" b="1">
                <a:latin typeface="Times New Roman" pitchFamily="18" charset="0"/>
                <a:ea typeface="宋体" pitchFamily="2" charset="-122"/>
              </a:rPr>
              <a:t>                                  </a:t>
            </a:r>
            <a:r>
              <a:rPr lang="en-US" altLang="zh-CN" sz="1800" b="1">
                <a:solidFill>
                  <a:srgbClr val="D1390F"/>
                </a:solidFill>
                <a:ea typeface="宋体" pitchFamily="2" charset="-122"/>
                <a:cs typeface="Arial" charset="0"/>
              </a:rPr>
              <a:t>CPU</a:t>
            </a:r>
          </a:p>
        </p:txBody>
      </p:sp>
      <p:sp>
        <p:nvSpPr>
          <p:cNvPr id="923692" name="Text Box 44"/>
          <p:cNvSpPr txBox="1">
            <a:spLocks noChangeArrowheads="1"/>
          </p:cNvSpPr>
          <p:nvPr/>
        </p:nvSpPr>
        <p:spPr bwMode="auto">
          <a:xfrm>
            <a:off x="260350" y="684213"/>
            <a:ext cx="4445000" cy="381000"/>
          </a:xfrm>
          <a:prstGeom prst="rect">
            <a:avLst/>
          </a:prstGeom>
          <a:noFill/>
          <a:ln w="12700">
            <a:noFill/>
            <a:miter lim="800000"/>
            <a:headEnd/>
            <a:tailEnd/>
          </a:ln>
          <a:effectLst/>
        </p:spPr>
        <p:txBody>
          <a:bodyPr>
            <a:spAutoFit/>
          </a:bodyPr>
          <a:lstStyle/>
          <a:p>
            <a:pPr>
              <a:spcBef>
                <a:spcPct val="20000"/>
              </a:spcBef>
            </a:pPr>
            <a:r>
              <a:rPr lang="zh-CN" altLang="en-US" sz="1900" b="1">
                <a:solidFill>
                  <a:srgbClr val="D1390F"/>
                </a:solidFill>
                <a:ea typeface="微软雅黑" pitchFamily="34" charset="-122"/>
              </a:rPr>
              <a:t>中断类型号送到什么线上？</a:t>
            </a:r>
          </a:p>
        </p:txBody>
      </p:sp>
      <p:sp>
        <p:nvSpPr>
          <p:cNvPr id="923693" name="Rectangle 45"/>
          <p:cNvSpPr>
            <a:spLocks noChangeArrowheads="1"/>
          </p:cNvSpPr>
          <p:nvPr/>
        </p:nvSpPr>
        <p:spPr bwMode="auto">
          <a:xfrm>
            <a:off x="279400" y="1017588"/>
            <a:ext cx="2452688" cy="381000"/>
          </a:xfrm>
          <a:prstGeom prst="rect">
            <a:avLst/>
          </a:prstGeom>
          <a:noFill/>
          <a:ln w="12700">
            <a:noFill/>
            <a:miter lim="800000"/>
            <a:headEnd/>
            <a:tailEnd/>
          </a:ln>
          <a:effectLst/>
        </p:spPr>
        <p:txBody>
          <a:bodyPr>
            <a:spAutoFit/>
          </a:bodyPr>
          <a:lstStyle/>
          <a:p>
            <a:r>
              <a:rPr lang="zh-CN" altLang="en-US" sz="1900" b="1">
                <a:solidFill>
                  <a:schemeClr val="accent2"/>
                </a:solidFill>
                <a:ea typeface="微软雅黑" pitchFamily="34" charset="-122"/>
              </a:rPr>
              <a:t>数据线上！为什么？</a:t>
            </a:r>
          </a:p>
        </p:txBody>
      </p:sp>
      <p:sp>
        <p:nvSpPr>
          <p:cNvPr id="923694" name="Text Box 46"/>
          <p:cNvSpPr txBox="1">
            <a:spLocks noChangeArrowheads="1"/>
          </p:cNvSpPr>
          <p:nvPr/>
        </p:nvSpPr>
        <p:spPr bwMode="auto">
          <a:xfrm>
            <a:off x="4514850" y="3570288"/>
            <a:ext cx="3598863" cy="381000"/>
          </a:xfrm>
          <a:prstGeom prst="rect">
            <a:avLst/>
          </a:prstGeom>
          <a:noFill/>
          <a:ln w="12700">
            <a:noFill/>
            <a:miter lim="800000"/>
            <a:headEnd/>
            <a:tailEnd/>
          </a:ln>
          <a:effectLst/>
        </p:spPr>
        <p:txBody>
          <a:bodyPr>
            <a:spAutoFit/>
          </a:bodyPr>
          <a:lstStyle/>
          <a:p>
            <a:pPr>
              <a:spcBef>
                <a:spcPct val="50000"/>
              </a:spcBef>
            </a:pPr>
            <a:r>
              <a:rPr lang="zh-CN" altLang="en-US" sz="1900" b="1">
                <a:solidFill>
                  <a:srgbClr val="D1390F"/>
                </a:solidFill>
                <a:ea typeface="黑体" pitchFamily="49" charset="-122"/>
              </a:rPr>
              <a:t>中断查询信号何时发出？</a:t>
            </a:r>
          </a:p>
        </p:txBody>
      </p:sp>
      <p:sp>
        <p:nvSpPr>
          <p:cNvPr id="923695" name="Text Box 47"/>
          <p:cNvSpPr txBox="1">
            <a:spLocks noChangeArrowheads="1"/>
          </p:cNvSpPr>
          <p:nvPr/>
        </p:nvSpPr>
        <p:spPr bwMode="auto">
          <a:xfrm>
            <a:off x="4514850" y="3854450"/>
            <a:ext cx="4327525" cy="381000"/>
          </a:xfrm>
          <a:prstGeom prst="rect">
            <a:avLst/>
          </a:prstGeom>
          <a:noFill/>
          <a:ln w="12700">
            <a:noFill/>
            <a:miter lim="800000"/>
            <a:headEnd/>
            <a:tailEnd/>
          </a:ln>
          <a:effectLst/>
        </p:spPr>
        <p:txBody>
          <a:bodyPr>
            <a:spAutoFit/>
          </a:bodyPr>
          <a:lstStyle/>
          <a:p>
            <a:pPr>
              <a:spcBef>
                <a:spcPct val="50000"/>
              </a:spcBef>
            </a:pPr>
            <a:r>
              <a:rPr lang="zh-CN" altLang="en-US" sz="1900" b="1">
                <a:solidFill>
                  <a:schemeClr val="accent2"/>
                </a:solidFill>
                <a:ea typeface="黑体" pitchFamily="49" charset="-122"/>
              </a:rPr>
              <a:t>每条指令最后一个控制信号启动查询！</a:t>
            </a:r>
          </a:p>
        </p:txBody>
      </p:sp>
      <p:sp>
        <p:nvSpPr>
          <p:cNvPr id="923696" name="Rectangle 48"/>
          <p:cNvSpPr>
            <a:spLocks noChangeArrowheads="1"/>
          </p:cNvSpPr>
          <p:nvPr/>
        </p:nvSpPr>
        <p:spPr bwMode="auto">
          <a:xfrm>
            <a:off x="5059363" y="647700"/>
            <a:ext cx="3111500" cy="381000"/>
          </a:xfrm>
          <a:prstGeom prst="rect">
            <a:avLst/>
          </a:prstGeom>
          <a:noFill/>
          <a:ln w="12700">
            <a:noFill/>
            <a:miter lim="800000"/>
            <a:headEnd/>
            <a:tailEnd/>
          </a:ln>
          <a:effectLst/>
        </p:spPr>
        <p:txBody>
          <a:bodyPr>
            <a:spAutoFit/>
          </a:bodyPr>
          <a:lstStyle/>
          <a:p>
            <a:r>
              <a:rPr kumimoji="1" lang="zh-CN" altLang="en-US" sz="1900" b="1">
                <a:solidFill>
                  <a:srgbClr val="D1390F"/>
                </a:solidFill>
                <a:ea typeface="微软雅黑" pitchFamily="34" charset="-122"/>
              </a:rPr>
              <a:t>何时采样中断请求信号？</a:t>
            </a:r>
            <a:endParaRPr kumimoji="1" lang="en-US" altLang="zh-CN" sz="1900" b="1">
              <a:solidFill>
                <a:srgbClr val="D1390F"/>
              </a:solidFill>
              <a:ea typeface="微软雅黑" pitchFamily="34" charset="-122"/>
            </a:endParaRPr>
          </a:p>
        </p:txBody>
      </p:sp>
      <p:sp>
        <p:nvSpPr>
          <p:cNvPr id="923697" name="Text Box 49"/>
          <p:cNvSpPr txBox="1">
            <a:spLocks noChangeArrowheads="1"/>
          </p:cNvSpPr>
          <p:nvPr/>
        </p:nvSpPr>
        <p:spPr bwMode="auto">
          <a:xfrm>
            <a:off x="4995863" y="955675"/>
            <a:ext cx="3963987" cy="381000"/>
          </a:xfrm>
          <a:prstGeom prst="rect">
            <a:avLst/>
          </a:prstGeom>
          <a:noFill/>
          <a:ln w="12700">
            <a:noFill/>
            <a:miter lim="800000"/>
            <a:headEnd/>
            <a:tailEnd/>
          </a:ln>
          <a:effectLst/>
        </p:spPr>
        <p:txBody>
          <a:bodyPr>
            <a:spAutoFit/>
          </a:bodyPr>
          <a:lstStyle/>
          <a:p>
            <a:pPr>
              <a:spcBef>
                <a:spcPct val="50000"/>
              </a:spcBef>
            </a:pPr>
            <a:r>
              <a:rPr lang="zh-CN" altLang="en-US" sz="1900" b="1">
                <a:solidFill>
                  <a:schemeClr val="accent2"/>
                </a:solidFill>
                <a:latin typeface="Times New Roman" pitchFamily="18" charset="0"/>
                <a:ea typeface="微软雅黑" pitchFamily="34" charset="-122"/>
              </a:rPr>
              <a:t>中断查询信号发出后的固定时间内</a:t>
            </a:r>
          </a:p>
        </p:txBody>
      </p:sp>
      <p:sp>
        <p:nvSpPr>
          <p:cNvPr id="923698" name="Text Box 50"/>
          <p:cNvSpPr txBox="1">
            <a:spLocks noChangeArrowheads="1"/>
          </p:cNvSpPr>
          <p:nvPr/>
        </p:nvSpPr>
        <p:spPr bwMode="auto">
          <a:xfrm>
            <a:off x="7954963" y="1525588"/>
            <a:ext cx="1035050" cy="1825625"/>
          </a:xfrm>
          <a:prstGeom prst="rect">
            <a:avLst/>
          </a:prstGeom>
          <a:noFill/>
          <a:ln w="12700">
            <a:noFill/>
            <a:miter lim="800000"/>
            <a:headEnd/>
            <a:tailEnd/>
          </a:ln>
          <a:effectLst/>
        </p:spPr>
        <p:txBody>
          <a:bodyPr lIns="0" rIns="0">
            <a:spAutoFit/>
          </a:bodyPr>
          <a:lstStyle/>
          <a:p>
            <a:pPr>
              <a:spcBef>
                <a:spcPct val="50000"/>
              </a:spcBef>
            </a:pPr>
            <a:r>
              <a:rPr lang="en-US" altLang="zh-CN" sz="1900" b="1">
                <a:solidFill>
                  <a:srgbClr val="2E9267"/>
                </a:solidFill>
                <a:latin typeface="微软雅黑" pitchFamily="34" charset="-122"/>
                <a:ea typeface="微软雅黑" pitchFamily="34" charset="-122"/>
              </a:rPr>
              <a:t>CPU</a:t>
            </a:r>
            <a:r>
              <a:rPr lang="zh-CN" altLang="en-US" sz="1900" b="1">
                <a:solidFill>
                  <a:srgbClr val="2E9267"/>
                </a:solidFill>
                <a:latin typeface="微软雅黑" pitchFamily="34" charset="-122"/>
                <a:ea typeface="微软雅黑" pitchFamily="34" charset="-122"/>
              </a:rPr>
              <a:t>采样到</a:t>
            </a:r>
            <a:r>
              <a:rPr lang="en-US" altLang="zh-CN" sz="1900" b="1">
                <a:solidFill>
                  <a:srgbClr val="2E9267"/>
                </a:solidFill>
                <a:latin typeface="微软雅黑" pitchFamily="34" charset="-122"/>
                <a:ea typeface="微软雅黑" pitchFamily="34" charset="-122"/>
              </a:rPr>
              <a:t>INT</a:t>
            </a:r>
            <a:r>
              <a:rPr lang="zh-CN" altLang="en-US" sz="1900" b="1">
                <a:solidFill>
                  <a:srgbClr val="2E9267"/>
                </a:solidFill>
                <a:latin typeface="微软雅黑" pitchFamily="34" charset="-122"/>
                <a:ea typeface="微软雅黑" pitchFamily="34" charset="-122"/>
              </a:rPr>
              <a:t>信号有效，则进入</a:t>
            </a:r>
            <a:r>
              <a:rPr lang="zh-CN" altLang="en-US" sz="1900" b="1">
                <a:solidFill>
                  <a:schemeClr val="accent1"/>
                </a:solidFill>
                <a:latin typeface="微软雅黑" pitchFamily="34" charset="-122"/>
                <a:ea typeface="微软雅黑" pitchFamily="34" charset="-122"/>
              </a:rPr>
              <a:t>“中断响应周期”</a:t>
            </a:r>
            <a:r>
              <a:rPr lang="zh-CN" altLang="en-US" sz="1900" b="1">
                <a:solidFill>
                  <a:srgbClr val="2E9267"/>
                </a:solidFill>
                <a:latin typeface="微软雅黑" pitchFamily="34" charset="-122"/>
                <a:ea typeface="微软雅黑" pitchFamily="34" charset="-122"/>
              </a:rPr>
              <a:t>！</a:t>
            </a:r>
          </a:p>
        </p:txBody>
      </p:sp>
      <p:grpSp>
        <p:nvGrpSpPr>
          <p:cNvPr id="923703" name="Group 55"/>
          <p:cNvGrpSpPr>
            <a:grpSpLocks/>
          </p:cNvGrpSpPr>
          <p:nvPr/>
        </p:nvGrpSpPr>
        <p:grpSpPr bwMode="auto">
          <a:xfrm>
            <a:off x="1209675" y="2019300"/>
            <a:ext cx="7634288" cy="3884613"/>
            <a:chOff x="685" y="1265"/>
            <a:chExt cx="4846" cy="2492"/>
          </a:xfrm>
        </p:grpSpPr>
        <p:sp>
          <p:nvSpPr>
            <p:cNvPr id="923704" name="Freeform 56"/>
            <p:cNvSpPr>
              <a:spLocks/>
            </p:cNvSpPr>
            <p:nvPr/>
          </p:nvSpPr>
          <p:spPr bwMode="auto">
            <a:xfrm>
              <a:off x="685" y="1265"/>
              <a:ext cx="4244" cy="2384"/>
            </a:xfrm>
            <a:custGeom>
              <a:avLst/>
              <a:gdLst/>
              <a:ahLst/>
              <a:cxnLst>
                <a:cxn ang="0">
                  <a:pos x="0" y="88"/>
                </a:cxn>
                <a:cxn ang="0">
                  <a:pos x="302" y="61"/>
                </a:cxn>
                <a:cxn ang="0">
                  <a:pos x="1152" y="33"/>
                </a:cxn>
                <a:cxn ang="0">
                  <a:pos x="1509" y="6"/>
                </a:cxn>
                <a:cxn ang="0">
                  <a:pos x="3337" y="33"/>
                </a:cxn>
                <a:cxn ang="0">
                  <a:pos x="3493" y="61"/>
                </a:cxn>
                <a:cxn ang="0">
                  <a:pos x="3548" y="79"/>
                </a:cxn>
                <a:cxn ang="0">
                  <a:pos x="3703" y="161"/>
                </a:cxn>
                <a:cxn ang="0">
                  <a:pos x="3785" y="189"/>
                </a:cxn>
                <a:cxn ang="0">
                  <a:pos x="3813" y="198"/>
                </a:cxn>
                <a:cxn ang="0">
                  <a:pos x="3895" y="253"/>
                </a:cxn>
                <a:cxn ang="0">
                  <a:pos x="3996" y="344"/>
                </a:cxn>
                <a:cxn ang="0">
                  <a:pos x="4060" y="417"/>
                </a:cxn>
                <a:cxn ang="0">
                  <a:pos x="4096" y="472"/>
                </a:cxn>
                <a:cxn ang="0">
                  <a:pos x="4114" y="536"/>
                </a:cxn>
                <a:cxn ang="0">
                  <a:pos x="4169" y="682"/>
                </a:cxn>
                <a:cxn ang="0">
                  <a:pos x="4206" y="756"/>
                </a:cxn>
                <a:cxn ang="0">
                  <a:pos x="4233" y="838"/>
                </a:cxn>
                <a:cxn ang="0">
                  <a:pos x="4279" y="902"/>
                </a:cxn>
                <a:cxn ang="0">
                  <a:pos x="4306" y="948"/>
                </a:cxn>
                <a:cxn ang="0">
                  <a:pos x="4361" y="1057"/>
                </a:cxn>
                <a:cxn ang="0">
                  <a:pos x="4370" y="1085"/>
                </a:cxn>
                <a:cxn ang="0">
                  <a:pos x="4389" y="1103"/>
                </a:cxn>
                <a:cxn ang="0">
                  <a:pos x="4434" y="1222"/>
                </a:cxn>
                <a:cxn ang="0">
                  <a:pos x="4489" y="1414"/>
                </a:cxn>
                <a:cxn ang="0">
                  <a:pos x="4517" y="1569"/>
                </a:cxn>
                <a:cxn ang="0">
                  <a:pos x="4480" y="2017"/>
                </a:cxn>
                <a:cxn ang="0">
                  <a:pos x="4352" y="2145"/>
                </a:cxn>
                <a:cxn ang="0">
                  <a:pos x="4270" y="2182"/>
                </a:cxn>
                <a:cxn ang="0">
                  <a:pos x="4114" y="2246"/>
                </a:cxn>
                <a:cxn ang="0">
                  <a:pos x="3977" y="2301"/>
                </a:cxn>
                <a:cxn ang="0">
                  <a:pos x="3858" y="2328"/>
                </a:cxn>
                <a:cxn ang="0">
                  <a:pos x="3639" y="2374"/>
                </a:cxn>
                <a:cxn ang="0">
                  <a:pos x="2716" y="2337"/>
                </a:cxn>
                <a:cxn ang="0">
                  <a:pos x="2441" y="2292"/>
                </a:cxn>
                <a:cxn ang="0">
                  <a:pos x="1582" y="2319"/>
                </a:cxn>
                <a:cxn ang="0">
                  <a:pos x="750" y="2273"/>
                </a:cxn>
                <a:cxn ang="0">
                  <a:pos x="393" y="2255"/>
                </a:cxn>
                <a:cxn ang="0">
                  <a:pos x="210" y="2218"/>
                </a:cxn>
                <a:cxn ang="0">
                  <a:pos x="128" y="2191"/>
                </a:cxn>
                <a:cxn ang="0">
                  <a:pos x="101" y="2182"/>
                </a:cxn>
                <a:cxn ang="0">
                  <a:pos x="73" y="2109"/>
                </a:cxn>
                <a:cxn ang="0">
                  <a:pos x="110" y="1853"/>
                </a:cxn>
                <a:cxn ang="0">
                  <a:pos x="137" y="1770"/>
                </a:cxn>
                <a:cxn ang="0">
                  <a:pos x="146" y="1743"/>
                </a:cxn>
                <a:cxn ang="0">
                  <a:pos x="92" y="1341"/>
                </a:cxn>
                <a:cxn ang="0">
                  <a:pos x="9" y="317"/>
                </a:cxn>
                <a:cxn ang="0">
                  <a:pos x="0" y="88"/>
                </a:cxn>
              </a:cxnLst>
              <a:rect l="0" t="0" r="r" b="b"/>
              <a:pathLst>
                <a:path w="4563" h="2374">
                  <a:moveTo>
                    <a:pt x="0" y="88"/>
                  </a:moveTo>
                  <a:cubicBezTo>
                    <a:pt x="106" y="54"/>
                    <a:pt x="163" y="65"/>
                    <a:pt x="302" y="61"/>
                  </a:cubicBezTo>
                  <a:cubicBezTo>
                    <a:pt x="1173" y="33"/>
                    <a:pt x="665" y="53"/>
                    <a:pt x="1152" y="33"/>
                  </a:cubicBezTo>
                  <a:cubicBezTo>
                    <a:pt x="1255" y="0"/>
                    <a:pt x="1417" y="9"/>
                    <a:pt x="1509" y="6"/>
                  </a:cubicBezTo>
                  <a:cubicBezTo>
                    <a:pt x="2124" y="16"/>
                    <a:pt x="2717" y="28"/>
                    <a:pt x="3337" y="33"/>
                  </a:cubicBezTo>
                  <a:cubicBezTo>
                    <a:pt x="3393" y="39"/>
                    <a:pt x="3439" y="47"/>
                    <a:pt x="3493" y="61"/>
                  </a:cubicBezTo>
                  <a:cubicBezTo>
                    <a:pt x="3512" y="66"/>
                    <a:pt x="3548" y="79"/>
                    <a:pt x="3548" y="79"/>
                  </a:cubicBezTo>
                  <a:cubicBezTo>
                    <a:pt x="3599" y="114"/>
                    <a:pt x="3646" y="138"/>
                    <a:pt x="3703" y="161"/>
                  </a:cubicBezTo>
                  <a:cubicBezTo>
                    <a:pt x="3711" y="164"/>
                    <a:pt x="3767" y="183"/>
                    <a:pt x="3785" y="189"/>
                  </a:cubicBezTo>
                  <a:cubicBezTo>
                    <a:pt x="3794" y="192"/>
                    <a:pt x="3813" y="198"/>
                    <a:pt x="3813" y="198"/>
                  </a:cubicBezTo>
                  <a:cubicBezTo>
                    <a:pt x="3840" y="225"/>
                    <a:pt x="3859" y="241"/>
                    <a:pt x="3895" y="253"/>
                  </a:cubicBezTo>
                  <a:cubicBezTo>
                    <a:pt x="3928" y="286"/>
                    <a:pt x="3963" y="310"/>
                    <a:pt x="3996" y="344"/>
                  </a:cubicBezTo>
                  <a:cubicBezTo>
                    <a:pt x="4019" y="368"/>
                    <a:pt x="4036" y="394"/>
                    <a:pt x="4060" y="417"/>
                  </a:cubicBezTo>
                  <a:cubicBezTo>
                    <a:pt x="4082" y="484"/>
                    <a:pt x="4051" y="403"/>
                    <a:pt x="4096" y="472"/>
                  </a:cubicBezTo>
                  <a:cubicBezTo>
                    <a:pt x="4101" y="480"/>
                    <a:pt x="4112" y="531"/>
                    <a:pt x="4114" y="536"/>
                  </a:cubicBezTo>
                  <a:cubicBezTo>
                    <a:pt x="4128" y="581"/>
                    <a:pt x="4143" y="643"/>
                    <a:pt x="4169" y="682"/>
                  </a:cubicBezTo>
                  <a:cubicBezTo>
                    <a:pt x="4179" y="712"/>
                    <a:pt x="4184" y="733"/>
                    <a:pt x="4206" y="756"/>
                  </a:cubicBezTo>
                  <a:cubicBezTo>
                    <a:pt x="4215" y="783"/>
                    <a:pt x="4215" y="815"/>
                    <a:pt x="4233" y="838"/>
                  </a:cubicBezTo>
                  <a:cubicBezTo>
                    <a:pt x="4245" y="853"/>
                    <a:pt x="4270" y="883"/>
                    <a:pt x="4279" y="902"/>
                  </a:cubicBezTo>
                  <a:cubicBezTo>
                    <a:pt x="4302" y="949"/>
                    <a:pt x="4271" y="911"/>
                    <a:pt x="4306" y="948"/>
                  </a:cubicBezTo>
                  <a:cubicBezTo>
                    <a:pt x="4320" y="985"/>
                    <a:pt x="4339" y="1024"/>
                    <a:pt x="4361" y="1057"/>
                  </a:cubicBezTo>
                  <a:cubicBezTo>
                    <a:pt x="4364" y="1066"/>
                    <a:pt x="4365" y="1077"/>
                    <a:pt x="4370" y="1085"/>
                  </a:cubicBezTo>
                  <a:cubicBezTo>
                    <a:pt x="4375" y="1092"/>
                    <a:pt x="4385" y="1095"/>
                    <a:pt x="4389" y="1103"/>
                  </a:cubicBezTo>
                  <a:cubicBezTo>
                    <a:pt x="4410" y="1144"/>
                    <a:pt x="4409" y="1183"/>
                    <a:pt x="4434" y="1222"/>
                  </a:cubicBezTo>
                  <a:cubicBezTo>
                    <a:pt x="4446" y="1288"/>
                    <a:pt x="4476" y="1349"/>
                    <a:pt x="4489" y="1414"/>
                  </a:cubicBezTo>
                  <a:cubicBezTo>
                    <a:pt x="4499" y="1466"/>
                    <a:pt x="4504" y="1518"/>
                    <a:pt x="4517" y="1569"/>
                  </a:cubicBezTo>
                  <a:cubicBezTo>
                    <a:pt x="4534" y="1710"/>
                    <a:pt x="4563" y="1893"/>
                    <a:pt x="4480" y="2017"/>
                  </a:cubicBezTo>
                  <a:cubicBezTo>
                    <a:pt x="4459" y="2081"/>
                    <a:pt x="4411" y="2116"/>
                    <a:pt x="4352" y="2145"/>
                  </a:cubicBezTo>
                  <a:cubicBezTo>
                    <a:pt x="4327" y="2171"/>
                    <a:pt x="4305" y="2173"/>
                    <a:pt x="4270" y="2182"/>
                  </a:cubicBezTo>
                  <a:cubicBezTo>
                    <a:pt x="4221" y="2218"/>
                    <a:pt x="4172" y="2227"/>
                    <a:pt x="4114" y="2246"/>
                  </a:cubicBezTo>
                  <a:cubicBezTo>
                    <a:pt x="4067" y="2261"/>
                    <a:pt x="4023" y="2285"/>
                    <a:pt x="3977" y="2301"/>
                  </a:cubicBezTo>
                  <a:cubicBezTo>
                    <a:pt x="3940" y="2314"/>
                    <a:pt x="3896" y="2318"/>
                    <a:pt x="3858" y="2328"/>
                  </a:cubicBezTo>
                  <a:cubicBezTo>
                    <a:pt x="3785" y="2348"/>
                    <a:pt x="3714" y="2363"/>
                    <a:pt x="3639" y="2374"/>
                  </a:cubicBezTo>
                  <a:cubicBezTo>
                    <a:pt x="3269" y="2369"/>
                    <a:pt x="3037" y="2372"/>
                    <a:pt x="2716" y="2337"/>
                  </a:cubicBezTo>
                  <a:cubicBezTo>
                    <a:pt x="2622" y="2307"/>
                    <a:pt x="2541" y="2299"/>
                    <a:pt x="2441" y="2292"/>
                  </a:cubicBezTo>
                  <a:cubicBezTo>
                    <a:pt x="2155" y="2301"/>
                    <a:pt x="1868" y="2308"/>
                    <a:pt x="1582" y="2319"/>
                  </a:cubicBezTo>
                  <a:cubicBezTo>
                    <a:pt x="1301" y="2312"/>
                    <a:pt x="1030" y="2287"/>
                    <a:pt x="750" y="2273"/>
                  </a:cubicBezTo>
                  <a:cubicBezTo>
                    <a:pt x="631" y="2267"/>
                    <a:pt x="393" y="2255"/>
                    <a:pt x="393" y="2255"/>
                  </a:cubicBezTo>
                  <a:cubicBezTo>
                    <a:pt x="331" y="2243"/>
                    <a:pt x="270" y="2237"/>
                    <a:pt x="210" y="2218"/>
                  </a:cubicBezTo>
                  <a:cubicBezTo>
                    <a:pt x="182" y="2210"/>
                    <a:pt x="155" y="2200"/>
                    <a:pt x="128" y="2191"/>
                  </a:cubicBezTo>
                  <a:cubicBezTo>
                    <a:pt x="119" y="2188"/>
                    <a:pt x="101" y="2182"/>
                    <a:pt x="101" y="2182"/>
                  </a:cubicBezTo>
                  <a:cubicBezTo>
                    <a:pt x="73" y="2156"/>
                    <a:pt x="73" y="2163"/>
                    <a:pt x="73" y="2109"/>
                  </a:cubicBezTo>
                  <a:cubicBezTo>
                    <a:pt x="73" y="1997"/>
                    <a:pt x="82" y="1946"/>
                    <a:pt x="110" y="1853"/>
                  </a:cubicBezTo>
                  <a:cubicBezTo>
                    <a:pt x="118" y="1825"/>
                    <a:pt x="128" y="1798"/>
                    <a:pt x="137" y="1770"/>
                  </a:cubicBezTo>
                  <a:cubicBezTo>
                    <a:pt x="140" y="1761"/>
                    <a:pt x="146" y="1743"/>
                    <a:pt x="146" y="1743"/>
                  </a:cubicBezTo>
                  <a:cubicBezTo>
                    <a:pt x="140" y="1600"/>
                    <a:pt x="137" y="1475"/>
                    <a:pt x="92" y="1341"/>
                  </a:cubicBezTo>
                  <a:cubicBezTo>
                    <a:pt x="66" y="1007"/>
                    <a:pt x="121" y="641"/>
                    <a:pt x="9" y="317"/>
                  </a:cubicBezTo>
                  <a:cubicBezTo>
                    <a:pt x="19" y="111"/>
                    <a:pt x="46" y="183"/>
                    <a:pt x="0" y="88"/>
                  </a:cubicBezTo>
                  <a:close/>
                </a:path>
              </a:pathLst>
            </a:custGeom>
            <a:solidFill>
              <a:srgbClr val="D1390F">
                <a:alpha val="24001"/>
              </a:srgbClr>
            </a:solidFill>
            <a:ln w="12700" cap="flat" cmpd="sng">
              <a:solidFill>
                <a:srgbClr val="AC2E0C"/>
              </a:solidFill>
              <a:prstDash val="solid"/>
              <a:round/>
              <a:headEnd/>
              <a:tailEnd/>
            </a:ln>
            <a:effectLst/>
          </p:spPr>
          <p:txBody>
            <a:bodyPr/>
            <a:lstStyle/>
            <a:p>
              <a:endParaRPr lang="zh-CN" altLang="en-US"/>
            </a:p>
          </p:txBody>
        </p:sp>
        <p:sp>
          <p:nvSpPr>
            <p:cNvPr id="923705" name="AutoShape 57"/>
            <p:cNvSpPr>
              <a:spLocks/>
            </p:cNvSpPr>
            <p:nvPr/>
          </p:nvSpPr>
          <p:spPr bwMode="auto">
            <a:xfrm>
              <a:off x="4779" y="3565"/>
              <a:ext cx="752" cy="192"/>
            </a:xfrm>
            <a:prstGeom prst="borderCallout2">
              <a:avLst>
                <a:gd name="adj1" fmla="val 37500"/>
                <a:gd name="adj2" fmla="val -6384"/>
                <a:gd name="adj3" fmla="val 37500"/>
                <a:gd name="adj4" fmla="val -16889"/>
                <a:gd name="adj5" fmla="val -59898"/>
                <a:gd name="adj6" fmla="val -17287"/>
              </a:avLst>
            </a:prstGeom>
            <a:noFill/>
            <a:ln w="12700">
              <a:solidFill>
                <a:schemeClr val="tx1"/>
              </a:solidFill>
              <a:miter lim="800000"/>
              <a:headEnd/>
              <a:tailEnd/>
            </a:ln>
            <a:effectLst/>
          </p:spPr>
          <p:txBody>
            <a:bodyPr lIns="0" tIns="0" rIns="0" bIns="0"/>
            <a:lstStyle/>
            <a:p>
              <a:pPr algn="ctr"/>
              <a:r>
                <a:rPr lang="zh-CN" altLang="en-US" sz="1800" b="1">
                  <a:solidFill>
                    <a:srgbClr val="D1390F"/>
                  </a:solidFill>
                  <a:latin typeface="Times New Roman" pitchFamily="18" charset="0"/>
                  <a:ea typeface="黑体" pitchFamily="49" charset="-122"/>
                </a:rPr>
                <a:t>中断控制器</a:t>
              </a:r>
            </a:p>
          </p:txBody>
        </p:sp>
      </p:grpSp>
      <p:sp>
        <p:nvSpPr>
          <p:cNvPr id="923706" name="Rectangle 58"/>
          <p:cNvSpPr>
            <a:spLocks noChangeArrowheads="1"/>
          </p:cNvSpPr>
          <p:nvPr/>
        </p:nvSpPr>
        <p:spPr bwMode="auto">
          <a:xfrm>
            <a:off x="4498975" y="5829300"/>
            <a:ext cx="2703513" cy="381000"/>
          </a:xfrm>
          <a:prstGeom prst="rect">
            <a:avLst/>
          </a:prstGeom>
          <a:noFill/>
          <a:ln w="50800">
            <a:noFill/>
            <a:miter lim="800000"/>
            <a:headEnd/>
            <a:tailEnd/>
          </a:ln>
          <a:effectLst/>
        </p:spPr>
        <p:txBody>
          <a:bodyPr>
            <a:spAutoFit/>
          </a:bodyPr>
          <a:lstStyle/>
          <a:p>
            <a:r>
              <a:rPr lang="en-US" altLang="zh-CN" sz="1900" b="1">
                <a:solidFill>
                  <a:srgbClr val="0000FF"/>
                </a:solidFill>
                <a:latin typeface="微软雅黑" pitchFamily="34" charset="-122"/>
                <a:ea typeface="微软雅黑" pitchFamily="34" charset="-122"/>
              </a:rPr>
              <a:t>IRQ0</a:t>
            </a:r>
            <a:r>
              <a:rPr lang="zh-CN" altLang="en-US" sz="1900" b="1">
                <a:solidFill>
                  <a:srgbClr val="0000FF"/>
                </a:solidFill>
                <a:latin typeface="微软雅黑" pitchFamily="34" charset="-122"/>
                <a:ea typeface="微软雅黑" pitchFamily="34" charset="-122"/>
              </a:rPr>
              <a:t>、</a:t>
            </a:r>
            <a:r>
              <a:rPr lang="en-US" altLang="zh-CN" sz="1900" b="1">
                <a:solidFill>
                  <a:srgbClr val="0000FF"/>
                </a:solidFill>
                <a:latin typeface="微软雅黑" pitchFamily="34" charset="-122"/>
                <a:ea typeface="微软雅黑" pitchFamily="34" charset="-122"/>
              </a:rPr>
              <a:t>… </a:t>
            </a:r>
            <a:r>
              <a:rPr lang="zh-CN" altLang="en-US" b="1">
                <a:solidFill>
                  <a:srgbClr val="0000FF"/>
                </a:solidFill>
                <a:ea typeface="宋体" pitchFamily="2" charset="-122"/>
              </a:rPr>
              <a:t>、</a:t>
            </a:r>
            <a:r>
              <a:rPr lang="en-US" altLang="zh-CN" sz="1900" b="1">
                <a:solidFill>
                  <a:srgbClr val="0000FF"/>
                </a:solidFill>
                <a:latin typeface="微软雅黑" pitchFamily="34" charset="-122"/>
                <a:ea typeface="微软雅黑" pitchFamily="34" charset="-122"/>
              </a:rPr>
              <a:t>IRQ</a:t>
            </a:r>
            <a:r>
              <a:rPr lang="en-US" altLang="zh-CN" sz="1900" b="1">
                <a:solidFill>
                  <a:schemeClr val="accent1"/>
                </a:solidFill>
                <a:latin typeface="微软雅黑" pitchFamily="34" charset="-122"/>
                <a:ea typeface="微软雅黑" pitchFamily="34" charset="-122"/>
              </a:rPr>
              <a:t>i </a:t>
            </a:r>
            <a:r>
              <a:rPr lang="zh-CN" altLang="en-US" b="1">
                <a:solidFill>
                  <a:srgbClr val="0000FF"/>
                </a:solidFill>
                <a:ea typeface="宋体" pitchFamily="2" charset="-122"/>
              </a:rPr>
              <a:t>、</a:t>
            </a:r>
            <a:r>
              <a:rPr lang="en-US" altLang="zh-CN" b="1">
                <a:ea typeface="宋体" pitchFamily="2" charset="-122"/>
              </a:rPr>
              <a:t> </a:t>
            </a:r>
            <a:r>
              <a:rPr lang="en-US" altLang="zh-CN" sz="1900" b="1">
                <a:solidFill>
                  <a:srgbClr val="0000FF"/>
                </a:solidFill>
                <a:latin typeface="微软雅黑" pitchFamily="34" charset="-122"/>
                <a:ea typeface="微软雅黑" pitchFamily="34" charset="-122"/>
              </a:rPr>
              <a:t>…</a:t>
            </a:r>
          </a:p>
        </p:txBody>
      </p:sp>
      <p:sp>
        <p:nvSpPr>
          <p:cNvPr id="923707" name="Rectangle 59"/>
          <p:cNvSpPr>
            <a:spLocks noChangeArrowheads="1"/>
          </p:cNvSpPr>
          <p:nvPr/>
        </p:nvSpPr>
        <p:spPr bwMode="auto">
          <a:xfrm>
            <a:off x="4083050" y="6202363"/>
            <a:ext cx="4089400" cy="396875"/>
          </a:xfrm>
          <a:prstGeom prst="rect">
            <a:avLst/>
          </a:prstGeom>
          <a:noFill/>
          <a:ln w="50800">
            <a:noFill/>
            <a:miter lim="800000"/>
            <a:headEnd/>
            <a:tailEnd/>
          </a:ln>
          <a:effectLst/>
        </p:spPr>
        <p:txBody>
          <a:bodyPr>
            <a:spAutoFit/>
          </a:bodyPr>
          <a:lstStyle/>
          <a:p>
            <a:r>
              <a:rPr lang="zh-CN" altLang="en-US" sz="2000" b="1">
                <a:solidFill>
                  <a:srgbClr val="0000FF"/>
                </a:solidFill>
                <a:ea typeface="微软雅黑" pitchFamily="34" charset="-122"/>
              </a:rPr>
              <a:t>来自不同外设，如</a:t>
            </a:r>
            <a:r>
              <a:rPr lang="en-US" altLang="zh-CN" sz="2000" b="1">
                <a:solidFill>
                  <a:srgbClr val="0000FF"/>
                </a:solidFill>
                <a:ea typeface="微软雅黑" pitchFamily="34" charset="-122"/>
              </a:rPr>
              <a:t>IRQ0</a:t>
            </a:r>
            <a:r>
              <a:rPr lang="zh-CN" altLang="en-US" sz="2000" b="1">
                <a:solidFill>
                  <a:srgbClr val="0000FF"/>
                </a:solidFill>
                <a:ea typeface="微软雅黑" pitchFamily="34" charset="-122"/>
              </a:rPr>
              <a:t>为键盘中断</a:t>
            </a:r>
          </a:p>
        </p:txBody>
      </p:sp>
      <p:sp>
        <p:nvSpPr>
          <p:cNvPr id="923708" name="Rectangle 60"/>
          <p:cNvSpPr>
            <a:spLocks noChangeArrowheads="1"/>
          </p:cNvSpPr>
          <p:nvPr/>
        </p:nvSpPr>
        <p:spPr bwMode="auto">
          <a:xfrm>
            <a:off x="1474788" y="5854700"/>
            <a:ext cx="2179637" cy="669925"/>
          </a:xfrm>
          <a:prstGeom prst="rect">
            <a:avLst/>
          </a:prstGeom>
          <a:noFill/>
          <a:ln w="50800">
            <a:noFill/>
            <a:miter lim="800000"/>
            <a:headEnd/>
            <a:tailEnd/>
          </a:ln>
          <a:effectLst/>
        </p:spPr>
        <p:txBody>
          <a:bodyPr>
            <a:spAutoFit/>
          </a:bodyPr>
          <a:lstStyle/>
          <a:p>
            <a:r>
              <a:rPr lang="zh-CN" altLang="en-US" sz="1900" b="1">
                <a:solidFill>
                  <a:srgbClr val="D1390F"/>
                </a:solidFill>
                <a:latin typeface="微软雅黑" pitchFamily="34" charset="-122"/>
                <a:ea typeface="微软雅黑" pitchFamily="34" charset="-122"/>
              </a:rPr>
              <a:t>来自</a:t>
            </a:r>
            <a:r>
              <a:rPr lang="en-US" altLang="zh-CN" sz="1900" b="1">
                <a:solidFill>
                  <a:srgbClr val="D1390F"/>
                </a:solidFill>
                <a:latin typeface="微软雅黑" pitchFamily="34" charset="-122"/>
                <a:ea typeface="微软雅黑" pitchFamily="34" charset="-122"/>
              </a:rPr>
              <a:t>CPU</a:t>
            </a:r>
            <a:r>
              <a:rPr lang="zh-CN" altLang="en-US" sz="1900" b="1">
                <a:solidFill>
                  <a:srgbClr val="D1390F"/>
                </a:solidFill>
                <a:latin typeface="微软雅黑" pitchFamily="34" charset="-122"/>
                <a:ea typeface="微软雅黑" pitchFamily="34" charset="-122"/>
              </a:rPr>
              <a:t>，通过</a:t>
            </a:r>
            <a:r>
              <a:rPr lang="en-US" altLang="zh-CN" sz="1900" b="1">
                <a:solidFill>
                  <a:srgbClr val="D1390F"/>
                </a:solidFill>
                <a:latin typeface="微软雅黑" pitchFamily="34" charset="-122"/>
                <a:ea typeface="微软雅黑" pitchFamily="34" charset="-122"/>
              </a:rPr>
              <a:t>OUT</a:t>
            </a:r>
            <a:r>
              <a:rPr lang="zh-CN" altLang="en-US" sz="1900" b="1">
                <a:solidFill>
                  <a:srgbClr val="D1390F"/>
                </a:solidFill>
                <a:latin typeface="微软雅黑" pitchFamily="34" charset="-122"/>
                <a:ea typeface="微软雅黑" pitchFamily="34" charset="-122"/>
              </a:rPr>
              <a:t>指令设置</a:t>
            </a:r>
          </a:p>
        </p:txBody>
      </p:sp>
    </p:spTree>
    <p:extLst>
      <p:ext uri="{BB962C8B-B14F-4D97-AF65-F5344CB8AC3E}">
        <p14:creationId xmlns:p14="http://schemas.microsoft.com/office/powerpoint/2010/main" val="232870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3703"/>
                                        </p:tgtEl>
                                        <p:attrNameLst>
                                          <p:attrName>style.visibility</p:attrName>
                                        </p:attrNameLst>
                                      </p:cBhvr>
                                      <p:to>
                                        <p:strVal val="visible"/>
                                      </p:to>
                                    </p:set>
                                    <p:animEffect transition="in" filter="blinds(horizontal)">
                                      <p:cBhvr>
                                        <p:cTn id="7" dur="500"/>
                                        <p:tgtEl>
                                          <p:spTgt spid="9237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3694"/>
                                        </p:tgtEl>
                                        <p:attrNameLst>
                                          <p:attrName>style.visibility</p:attrName>
                                        </p:attrNameLst>
                                      </p:cBhvr>
                                      <p:to>
                                        <p:strVal val="visible"/>
                                      </p:to>
                                    </p:set>
                                    <p:animEffect transition="in" filter="blinds(horizontal)">
                                      <p:cBhvr>
                                        <p:cTn id="12" dur="500"/>
                                        <p:tgtEl>
                                          <p:spTgt spid="9236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3695"/>
                                        </p:tgtEl>
                                        <p:attrNameLst>
                                          <p:attrName>style.visibility</p:attrName>
                                        </p:attrNameLst>
                                      </p:cBhvr>
                                      <p:to>
                                        <p:strVal val="visible"/>
                                      </p:to>
                                    </p:set>
                                    <p:animEffect transition="in" filter="blinds(horizontal)">
                                      <p:cBhvr>
                                        <p:cTn id="17" dur="500"/>
                                        <p:tgtEl>
                                          <p:spTgt spid="9236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3696">
                                            <p:txEl>
                                              <p:pRg st="0" end="0"/>
                                            </p:txEl>
                                          </p:spTgt>
                                        </p:tgtEl>
                                        <p:attrNameLst>
                                          <p:attrName>style.visibility</p:attrName>
                                        </p:attrNameLst>
                                      </p:cBhvr>
                                      <p:to>
                                        <p:strVal val="visible"/>
                                      </p:to>
                                    </p:set>
                                    <p:animEffect transition="in" filter="blinds(horizontal)">
                                      <p:cBhvr>
                                        <p:cTn id="22" dur="500"/>
                                        <p:tgtEl>
                                          <p:spTgt spid="92369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3697"/>
                                        </p:tgtEl>
                                        <p:attrNameLst>
                                          <p:attrName>style.visibility</p:attrName>
                                        </p:attrNameLst>
                                      </p:cBhvr>
                                      <p:to>
                                        <p:strVal val="visible"/>
                                      </p:to>
                                    </p:set>
                                    <p:animEffect transition="in" filter="blinds(horizontal)">
                                      <p:cBhvr>
                                        <p:cTn id="27" dur="500"/>
                                        <p:tgtEl>
                                          <p:spTgt spid="9236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3698"/>
                                        </p:tgtEl>
                                        <p:attrNameLst>
                                          <p:attrName>style.visibility</p:attrName>
                                        </p:attrNameLst>
                                      </p:cBhvr>
                                      <p:to>
                                        <p:strVal val="visible"/>
                                      </p:to>
                                    </p:set>
                                    <p:animEffect transition="in" filter="blinds(horizontal)">
                                      <p:cBhvr>
                                        <p:cTn id="32" dur="500"/>
                                        <p:tgtEl>
                                          <p:spTgt spid="92369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3692"/>
                                        </p:tgtEl>
                                        <p:attrNameLst>
                                          <p:attrName>style.visibility</p:attrName>
                                        </p:attrNameLst>
                                      </p:cBhvr>
                                      <p:to>
                                        <p:strVal val="visible"/>
                                      </p:to>
                                    </p:set>
                                    <p:animEffect transition="in" filter="blinds(horizontal)">
                                      <p:cBhvr>
                                        <p:cTn id="37" dur="500"/>
                                        <p:tgtEl>
                                          <p:spTgt spid="9236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3693"/>
                                        </p:tgtEl>
                                        <p:attrNameLst>
                                          <p:attrName>style.visibility</p:attrName>
                                        </p:attrNameLst>
                                      </p:cBhvr>
                                      <p:to>
                                        <p:strVal val="visible"/>
                                      </p:to>
                                    </p:set>
                                    <p:animEffect transition="in" filter="blinds(horizontal)">
                                      <p:cBhvr>
                                        <p:cTn id="42" dur="500"/>
                                        <p:tgtEl>
                                          <p:spTgt spid="92369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23708"/>
                                        </p:tgtEl>
                                        <p:attrNameLst>
                                          <p:attrName>style.visibility</p:attrName>
                                        </p:attrNameLst>
                                      </p:cBhvr>
                                      <p:to>
                                        <p:strVal val="visible"/>
                                      </p:to>
                                    </p:set>
                                    <p:animEffect transition="in" filter="blinds(horizontal)">
                                      <p:cBhvr>
                                        <p:cTn id="47" dur="500"/>
                                        <p:tgtEl>
                                          <p:spTgt spid="92370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23706"/>
                                        </p:tgtEl>
                                        <p:attrNameLst>
                                          <p:attrName>style.visibility</p:attrName>
                                        </p:attrNameLst>
                                      </p:cBhvr>
                                      <p:to>
                                        <p:strVal val="visible"/>
                                      </p:to>
                                    </p:set>
                                    <p:animEffect transition="in" filter="blinds(horizontal)">
                                      <p:cBhvr>
                                        <p:cTn id="52" dur="500"/>
                                        <p:tgtEl>
                                          <p:spTgt spid="92370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23707"/>
                                        </p:tgtEl>
                                        <p:attrNameLst>
                                          <p:attrName>style.visibility</p:attrName>
                                        </p:attrNameLst>
                                      </p:cBhvr>
                                      <p:to>
                                        <p:strVal val="visible"/>
                                      </p:to>
                                    </p:set>
                                    <p:animEffect transition="in" filter="blinds(horizontal)">
                                      <p:cBhvr>
                                        <p:cTn id="57" dur="500"/>
                                        <p:tgtEl>
                                          <p:spTgt spid="92370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23673"/>
                                        </p:tgtEl>
                                        <p:attrNameLst>
                                          <p:attrName>style.visibility</p:attrName>
                                        </p:attrNameLst>
                                      </p:cBhvr>
                                      <p:to>
                                        <p:strVal val="visible"/>
                                      </p:to>
                                    </p:set>
                                    <p:animEffect transition="in" filter="blinds(horizontal)">
                                      <p:cBhvr>
                                        <p:cTn id="62" dur="500"/>
                                        <p:tgtEl>
                                          <p:spTgt spid="923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73" grpId="0"/>
      <p:bldP spid="923692" grpId="0"/>
      <p:bldP spid="923693" grpId="0"/>
      <p:bldP spid="923694" grpId="0"/>
      <p:bldP spid="923695" grpId="0"/>
      <p:bldP spid="923697" grpId="0"/>
      <p:bldP spid="923698" grpId="0"/>
      <p:bldP spid="923706" grpId="0"/>
      <p:bldP spid="923707" grpId="0"/>
      <p:bldP spid="92370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3106" name="Object 2"/>
          <p:cNvGraphicFramePr>
            <a:graphicFrameLocks noChangeAspect="1"/>
          </p:cNvGraphicFramePr>
          <p:nvPr/>
        </p:nvGraphicFramePr>
        <p:xfrm>
          <a:off x="0" y="958850"/>
          <a:ext cx="8824913" cy="5607050"/>
        </p:xfrm>
        <a:graphic>
          <a:graphicData uri="http://schemas.openxmlformats.org/presentationml/2006/ole">
            <mc:AlternateContent xmlns:mc="http://schemas.openxmlformats.org/markup-compatibility/2006">
              <mc:Choice xmlns:v="urn:schemas-microsoft-com:vml" Requires="v">
                <p:oleObj spid="_x0000_s1027" name="芞" r:id="rId3" imgW="5914644" imgH="4276344" progId="Word.Picture.8">
                  <p:embed/>
                </p:oleObj>
              </mc:Choice>
              <mc:Fallback>
                <p:oleObj name="芞" r:id="rId3" imgW="5914644" imgH="427634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8850"/>
                        <a:ext cx="8824913" cy="560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3107" name="Rectangle 3"/>
          <p:cNvSpPr>
            <a:spLocks noGrp="1" noChangeArrowheads="1"/>
          </p:cNvSpPr>
          <p:nvPr>
            <p:ph type="title"/>
          </p:nvPr>
        </p:nvSpPr>
        <p:spPr>
          <a:xfrm>
            <a:off x="236538" y="128588"/>
            <a:ext cx="5791200" cy="528637"/>
          </a:xfrm>
          <a:noFill/>
          <a:ln/>
        </p:spPr>
        <p:txBody>
          <a:bodyPr/>
          <a:lstStyle/>
          <a:p>
            <a:r>
              <a:rPr lang="zh-CN" altLang="en-US">
                <a:ea typeface="宋体" pitchFamily="2" charset="-122"/>
              </a:rPr>
              <a:t>中断优先权编码器</a:t>
            </a:r>
          </a:p>
        </p:txBody>
      </p:sp>
      <p:sp>
        <p:nvSpPr>
          <p:cNvPr id="943108" name="Text Box 4"/>
          <p:cNvSpPr txBox="1">
            <a:spLocks noChangeArrowheads="1"/>
          </p:cNvSpPr>
          <p:nvPr/>
        </p:nvSpPr>
        <p:spPr bwMode="auto">
          <a:xfrm>
            <a:off x="5187950" y="622300"/>
            <a:ext cx="2728913" cy="396875"/>
          </a:xfrm>
          <a:prstGeom prst="rect">
            <a:avLst/>
          </a:prstGeom>
          <a:noFill/>
          <a:ln w="12700">
            <a:noFill/>
            <a:miter lim="800000"/>
            <a:headEnd/>
            <a:tailEnd/>
          </a:ln>
          <a:effectLst/>
        </p:spPr>
        <p:txBody>
          <a:bodyPr>
            <a:spAutoFit/>
          </a:bodyPr>
          <a:lstStyle/>
          <a:p>
            <a:pPr>
              <a:spcBef>
                <a:spcPct val="50000"/>
              </a:spcBef>
            </a:pPr>
            <a:r>
              <a:rPr lang="zh-CN" altLang="en-US" sz="2000" b="1">
                <a:ea typeface="黑体" pitchFamily="49" charset="-122"/>
              </a:rPr>
              <a:t>中     断     类    型    号</a:t>
            </a:r>
          </a:p>
        </p:txBody>
      </p:sp>
      <p:sp>
        <p:nvSpPr>
          <p:cNvPr id="943109" name="Text Box 5"/>
          <p:cNvSpPr txBox="1">
            <a:spLocks noChangeArrowheads="1"/>
          </p:cNvSpPr>
          <p:nvPr/>
        </p:nvSpPr>
        <p:spPr bwMode="auto">
          <a:xfrm>
            <a:off x="522288" y="1133475"/>
            <a:ext cx="536575" cy="1096963"/>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200" b="1">
                <a:latin typeface="黑体" pitchFamily="49" charset="-122"/>
                <a:ea typeface="黑体" pitchFamily="49" charset="-122"/>
              </a:rPr>
              <a:t>编码器</a:t>
            </a:r>
          </a:p>
        </p:txBody>
      </p:sp>
      <p:sp>
        <p:nvSpPr>
          <p:cNvPr id="943110" name="Text Box 6"/>
          <p:cNvSpPr txBox="1">
            <a:spLocks noChangeArrowheads="1"/>
          </p:cNvSpPr>
          <p:nvPr/>
        </p:nvSpPr>
        <p:spPr bwMode="auto">
          <a:xfrm>
            <a:off x="498475" y="2546350"/>
            <a:ext cx="536575" cy="2101850"/>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200" b="1">
                <a:latin typeface="黑体" pitchFamily="49" charset="-122"/>
                <a:ea typeface="黑体" pitchFamily="49" charset="-122"/>
              </a:rPr>
              <a:t>并行判优线路</a:t>
            </a:r>
          </a:p>
        </p:txBody>
      </p:sp>
      <p:sp>
        <p:nvSpPr>
          <p:cNvPr id="943111" name="Text Box 7"/>
          <p:cNvSpPr txBox="1">
            <a:spLocks noChangeArrowheads="1"/>
          </p:cNvSpPr>
          <p:nvPr/>
        </p:nvSpPr>
        <p:spPr bwMode="auto">
          <a:xfrm>
            <a:off x="147638" y="5219700"/>
            <a:ext cx="854075" cy="762000"/>
          </a:xfrm>
          <a:prstGeom prst="rect">
            <a:avLst/>
          </a:prstGeom>
          <a:solidFill>
            <a:schemeClr val="bg1"/>
          </a:solidFill>
          <a:ln w="12700">
            <a:noFill/>
            <a:miter lim="800000"/>
            <a:headEnd/>
            <a:tailEnd/>
          </a:ln>
          <a:effectLst/>
        </p:spPr>
        <p:txBody>
          <a:bodyPr lIns="36000" rIns="0">
            <a:spAutoFit/>
          </a:bodyPr>
          <a:lstStyle/>
          <a:p>
            <a:pPr>
              <a:spcBef>
                <a:spcPct val="50000"/>
              </a:spcBef>
            </a:pPr>
            <a:r>
              <a:rPr lang="zh-CN" altLang="en-US" sz="2200" b="1">
                <a:latin typeface="黑体" pitchFamily="49" charset="-122"/>
                <a:ea typeface="黑体" pitchFamily="49" charset="-122"/>
              </a:rPr>
              <a:t> 中断 </a:t>
            </a:r>
          </a:p>
          <a:p>
            <a:r>
              <a:rPr lang="zh-CN" altLang="en-US" sz="2200" b="1">
                <a:latin typeface="黑体" pitchFamily="49" charset="-122"/>
                <a:ea typeface="黑体" pitchFamily="49" charset="-122"/>
              </a:rPr>
              <a:t> 查询</a:t>
            </a:r>
          </a:p>
        </p:txBody>
      </p:sp>
      <p:sp>
        <p:nvSpPr>
          <p:cNvPr id="943112" name="Text Box 8"/>
          <p:cNvSpPr txBox="1">
            <a:spLocks noChangeArrowheads="1"/>
          </p:cNvSpPr>
          <p:nvPr/>
        </p:nvSpPr>
        <p:spPr bwMode="auto">
          <a:xfrm>
            <a:off x="1527175" y="1749425"/>
            <a:ext cx="1624013" cy="762000"/>
          </a:xfrm>
          <a:prstGeom prst="rect">
            <a:avLst/>
          </a:prstGeom>
          <a:solidFill>
            <a:schemeClr val="bg1"/>
          </a:solidFill>
          <a:ln w="12700">
            <a:noFill/>
            <a:miter lim="800000"/>
            <a:headEnd/>
            <a:tailEnd/>
          </a:ln>
          <a:effectLst/>
        </p:spPr>
        <p:txBody>
          <a:bodyPr>
            <a:spAutoFit/>
          </a:bodyPr>
          <a:lstStyle/>
          <a:p>
            <a:pPr algn="ctr">
              <a:spcBef>
                <a:spcPct val="50000"/>
              </a:spcBef>
            </a:pPr>
            <a:r>
              <a:rPr lang="zh-CN" altLang="en-US" sz="2200" b="1">
                <a:latin typeface="黑体" pitchFamily="49" charset="-122"/>
                <a:ea typeface="黑体" pitchFamily="49" charset="-122"/>
              </a:rPr>
              <a:t>中断类型号形成线路</a:t>
            </a:r>
          </a:p>
        </p:txBody>
      </p:sp>
    </p:spTree>
    <p:extLst>
      <p:ext uri="{BB962C8B-B14F-4D97-AF65-F5344CB8AC3E}">
        <p14:creationId xmlns:p14="http://schemas.microsoft.com/office/powerpoint/2010/main" val="36531310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515938" y="57150"/>
            <a:ext cx="7499350" cy="581025"/>
          </a:xfrm>
        </p:spPr>
        <p:txBody>
          <a:bodyPr/>
          <a:lstStyle/>
          <a:p>
            <a:r>
              <a:rPr lang="zh-CN" altLang="en-US" sz="4000" smtClean="0"/>
              <a:t>异常控制流</a:t>
            </a:r>
          </a:p>
        </p:txBody>
      </p:sp>
      <p:sp>
        <p:nvSpPr>
          <p:cNvPr id="762883" name="Rectangle 3"/>
          <p:cNvSpPr>
            <a:spLocks noGrp="1" noChangeArrowheads="1"/>
          </p:cNvSpPr>
          <p:nvPr>
            <p:ph type="body" idx="1"/>
          </p:nvPr>
        </p:nvSpPr>
        <p:spPr>
          <a:xfrm>
            <a:off x="454025" y="715963"/>
            <a:ext cx="8229600" cy="5911850"/>
          </a:xfrm>
          <a:noFill/>
          <a:ln/>
        </p:spPr>
        <p:txBody>
          <a:bodyPr/>
          <a:lstStyle/>
          <a:p>
            <a:r>
              <a:rPr lang="zh-CN" altLang="en-US" sz="2200" dirty="0" smtClean="0">
                <a:latin typeface="微软雅黑" pitchFamily="34" charset="-122"/>
                <a:ea typeface="微软雅黑" pitchFamily="34" charset="-122"/>
              </a:rPr>
              <a:t>分以下两个部分介绍</a:t>
            </a:r>
          </a:p>
          <a:p>
            <a:pPr lvl="1">
              <a:spcBef>
                <a:spcPct val="30000"/>
              </a:spcBef>
            </a:pPr>
            <a:r>
              <a:rPr lang="zh-CN" altLang="en-US" dirty="0">
                <a:latin typeface="微软雅黑" pitchFamily="34" charset="-122"/>
                <a:ea typeface="微软雅黑" pitchFamily="34" charset="-122"/>
              </a:rPr>
              <a:t>第一讲：进程与进程的上下文切换</a:t>
            </a:r>
          </a:p>
          <a:p>
            <a:pPr lvl="2">
              <a:spcBef>
                <a:spcPct val="30000"/>
              </a:spcBef>
            </a:pPr>
            <a:r>
              <a:rPr lang="en-US" altLang="zh-CN" sz="2200" dirty="0" smtClean="0">
                <a:latin typeface="微软雅黑" pitchFamily="34" charset="-122"/>
                <a:ea typeface="微软雅黑" pitchFamily="34" charset="-122"/>
              </a:rPr>
              <a:t>CPU</a:t>
            </a:r>
            <a:r>
              <a:rPr lang="zh-CN" altLang="en-US" sz="2200" dirty="0" smtClean="0">
                <a:latin typeface="微软雅黑" pitchFamily="34" charset="-122"/>
                <a:ea typeface="微软雅黑" pitchFamily="34" charset="-122"/>
              </a:rPr>
              <a:t>的控制流、异常控制流</a:t>
            </a:r>
          </a:p>
          <a:p>
            <a:pPr lvl="2">
              <a:spcBef>
                <a:spcPct val="30000"/>
              </a:spcBef>
            </a:pPr>
            <a:r>
              <a:rPr lang="zh-CN" altLang="en-US" sz="2200" dirty="0" smtClean="0">
                <a:latin typeface="微软雅黑" pitchFamily="34" charset="-122"/>
                <a:ea typeface="微软雅黑" pitchFamily="34" charset="-122"/>
              </a:rPr>
              <a:t>程序和进程、引入进程的好处</a:t>
            </a:r>
          </a:p>
          <a:p>
            <a:pPr lvl="2">
              <a:spcBef>
                <a:spcPct val="30000"/>
              </a:spcBef>
            </a:pPr>
            <a:r>
              <a:rPr lang="zh-CN" altLang="en-US" sz="2200" dirty="0" smtClean="0">
                <a:latin typeface="微软雅黑" pitchFamily="34" charset="-122"/>
                <a:ea typeface="微软雅黑" pitchFamily="34" charset="-122"/>
              </a:rPr>
              <a:t>逻辑控制流和物理控制流</a:t>
            </a:r>
          </a:p>
          <a:p>
            <a:pPr lvl="2">
              <a:spcBef>
                <a:spcPct val="30000"/>
              </a:spcBef>
            </a:pPr>
            <a:r>
              <a:rPr lang="zh-CN" altLang="en-US" sz="2200" dirty="0" smtClean="0">
                <a:latin typeface="微软雅黑" pitchFamily="34" charset="-122"/>
                <a:ea typeface="微软雅黑" pitchFamily="34" charset="-122"/>
              </a:rPr>
              <a:t>进程与进程的上下文切换</a:t>
            </a:r>
          </a:p>
          <a:p>
            <a:pPr lvl="2">
              <a:spcBef>
                <a:spcPct val="30000"/>
              </a:spcBef>
            </a:pPr>
            <a:r>
              <a:rPr lang="zh-CN" altLang="en-US" sz="2200" dirty="0" smtClean="0">
                <a:latin typeface="微软雅黑" pitchFamily="34" charset="-122"/>
                <a:ea typeface="微软雅黑" pitchFamily="34" charset="-122"/>
              </a:rPr>
              <a:t>程序的加载和运行 </a:t>
            </a:r>
            <a:endParaRPr lang="zh-CN" altLang="en-US" sz="2600" dirty="0" smtClean="0">
              <a:latin typeface="微软雅黑" pitchFamily="34" charset="-122"/>
              <a:ea typeface="微软雅黑" pitchFamily="34" charset="-122"/>
            </a:endParaRPr>
          </a:p>
          <a:p>
            <a:pPr lvl="1">
              <a:spcBef>
                <a:spcPct val="30000"/>
              </a:spcBef>
            </a:pPr>
            <a:r>
              <a:rPr lang="zh-CN" altLang="en-US" dirty="0">
                <a:latin typeface="微软雅黑" pitchFamily="34" charset="-122"/>
                <a:ea typeface="微软雅黑" pitchFamily="34" charset="-122"/>
              </a:rPr>
              <a:t>第二讲：异常和中断 </a:t>
            </a:r>
          </a:p>
          <a:p>
            <a:pPr lvl="2">
              <a:spcBef>
                <a:spcPct val="30000"/>
              </a:spcBef>
            </a:pPr>
            <a:r>
              <a:rPr lang="zh-CN" altLang="en-US" sz="2200" dirty="0" smtClean="0">
                <a:latin typeface="微软雅黑" pitchFamily="34" charset="-122"/>
                <a:ea typeface="微软雅黑" pitchFamily="34" charset="-122"/>
              </a:rPr>
              <a:t>异常和中断的基本概念</a:t>
            </a:r>
          </a:p>
          <a:p>
            <a:pPr lvl="2">
              <a:spcBef>
                <a:spcPct val="30000"/>
              </a:spcBef>
            </a:pPr>
            <a:r>
              <a:rPr lang="zh-CN" altLang="en-US" sz="2200" dirty="0" smtClean="0">
                <a:solidFill>
                  <a:srgbClr val="FF0000"/>
                </a:solidFill>
                <a:latin typeface="微软雅黑" pitchFamily="34" charset="-122"/>
                <a:ea typeface="微软雅黑" pitchFamily="34" charset="-122"/>
              </a:rPr>
              <a:t>异常和中断的响应、处理</a:t>
            </a:r>
            <a:endParaRPr lang="en-US" altLang="zh-CN" sz="2200" dirty="0" smtClean="0">
              <a:solidFill>
                <a:srgbClr val="FF0000"/>
              </a:solidFill>
              <a:latin typeface="微软雅黑" pitchFamily="34" charset="-122"/>
              <a:ea typeface="微软雅黑" pitchFamily="34" charset="-122"/>
            </a:endParaRPr>
          </a:p>
          <a:p>
            <a:pPr lvl="2">
              <a:spcBef>
                <a:spcPct val="30000"/>
              </a:spcBef>
            </a:pPr>
            <a:r>
              <a:rPr lang="en-US" altLang="zh-CN" sz="2200" dirty="0" smtClean="0">
                <a:latin typeface="微软雅黑" pitchFamily="34" charset="-122"/>
                <a:ea typeface="微软雅黑" pitchFamily="34" charset="-122"/>
              </a:rPr>
              <a:t>IA-32/Linux</a:t>
            </a:r>
            <a:r>
              <a:rPr lang="zh-CN" altLang="en-US" sz="2200" dirty="0" smtClean="0">
                <a:latin typeface="微软雅黑" pitchFamily="34" charset="-122"/>
                <a:ea typeface="微软雅黑" pitchFamily="34" charset="-122"/>
              </a:rPr>
              <a:t>下的异常</a:t>
            </a:r>
            <a:r>
              <a:rPr lang="en-US" altLang="zh-CN" sz="220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中断机制</a:t>
            </a:r>
            <a:endParaRPr lang="en-US" altLang="zh-CN" sz="22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033430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85725" y="98425"/>
            <a:ext cx="8229600" cy="474663"/>
          </a:xfrm>
          <a:solidFill>
            <a:schemeClr val="bg1"/>
          </a:solidFill>
        </p:spPr>
        <p:txBody>
          <a:bodyPr/>
          <a:lstStyle/>
          <a:p>
            <a:r>
              <a:rPr lang="zh-CN" altLang="en-US" smtClean="0"/>
              <a:t>回顾：程序的机器级表示与执行</a:t>
            </a:r>
          </a:p>
        </p:txBody>
      </p:sp>
      <p:sp>
        <p:nvSpPr>
          <p:cNvPr id="741379" name="Rectangle 3"/>
          <p:cNvSpPr>
            <a:spLocks noGrp="1" noChangeArrowheads="1"/>
          </p:cNvSpPr>
          <p:nvPr>
            <p:ph type="body" idx="1"/>
          </p:nvPr>
        </p:nvSpPr>
        <p:spPr>
          <a:xfrm>
            <a:off x="128588" y="1143000"/>
            <a:ext cx="5072062" cy="2395538"/>
          </a:xfrm>
        </p:spPr>
        <p:txBody>
          <a:bodyPr/>
          <a:lstStyle/>
          <a:p>
            <a:pPr>
              <a:buFontTx/>
              <a:buNone/>
            </a:pPr>
            <a:r>
              <a:rPr lang="en-US" altLang="zh-CN" sz="2200" smtClean="0">
                <a:latin typeface="微软雅黑" pitchFamily="34" charset="-122"/>
                <a:ea typeface="微软雅黑" pitchFamily="34" charset="-122"/>
              </a:rPr>
              <a:t>int sum(int a[ ], </a:t>
            </a:r>
            <a:r>
              <a:rPr lang="en-US" altLang="zh-CN" sz="2200" smtClean="0">
                <a:solidFill>
                  <a:srgbClr val="FF3300"/>
                </a:solidFill>
                <a:latin typeface="微软雅黑" pitchFamily="34" charset="-122"/>
                <a:ea typeface="微软雅黑" pitchFamily="34" charset="-122"/>
              </a:rPr>
              <a:t>unsigned</a:t>
            </a:r>
            <a:r>
              <a:rPr lang="en-US" altLang="zh-CN" sz="2200" smtClean="0">
                <a:latin typeface="微软雅黑" pitchFamily="34" charset="-122"/>
                <a:ea typeface="微软雅黑" pitchFamily="34" charset="-122"/>
              </a:rPr>
              <a:t> len)</a:t>
            </a:r>
          </a:p>
          <a:p>
            <a:pPr>
              <a:spcBef>
                <a:spcPct val="0"/>
              </a:spcBef>
              <a:buFontTx/>
              <a:buNone/>
            </a:pPr>
            <a:r>
              <a:rPr lang="en-US" altLang="zh-CN" sz="2200" smtClean="0">
                <a:latin typeface="微软雅黑" pitchFamily="34" charset="-122"/>
                <a:ea typeface="微软雅黑" pitchFamily="34" charset="-122"/>
              </a:rPr>
              <a:t>{</a:t>
            </a:r>
          </a:p>
          <a:p>
            <a:pPr>
              <a:spcBef>
                <a:spcPct val="0"/>
              </a:spcBef>
              <a:buFontTx/>
              <a:buNone/>
            </a:pPr>
            <a:r>
              <a:rPr lang="en-US" altLang="zh-CN" sz="2200" smtClean="0">
                <a:latin typeface="微软雅黑" pitchFamily="34" charset="-122"/>
                <a:ea typeface="微软雅黑" pitchFamily="34" charset="-122"/>
              </a:rPr>
              <a:t>   int  i</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sum = 0;</a:t>
            </a:r>
          </a:p>
          <a:p>
            <a:pPr>
              <a:spcBef>
                <a:spcPct val="0"/>
              </a:spcBef>
              <a:buFontTx/>
              <a:buNone/>
            </a:pPr>
            <a:r>
              <a:rPr lang="en-US" altLang="zh-CN" sz="2200" smtClean="0">
                <a:latin typeface="微软雅黑" pitchFamily="34" charset="-122"/>
                <a:ea typeface="微软雅黑" pitchFamily="34" charset="-122"/>
              </a:rPr>
              <a:t>   for (i = 0; </a:t>
            </a:r>
            <a:r>
              <a:rPr lang="en-US" altLang="zh-CN" sz="2200" smtClean="0">
                <a:solidFill>
                  <a:srgbClr val="FF3300"/>
                </a:solidFill>
                <a:latin typeface="微软雅黑" pitchFamily="34" charset="-122"/>
                <a:ea typeface="微软雅黑" pitchFamily="34" charset="-122"/>
              </a:rPr>
              <a:t>i &lt;= len–1</a:t>
            </a:r>
            <a:r>
              <a:rPr lang="en-US" altLang="zh-CN" sz="2200" smtClean="0">
                <a:latin typeface="微软雅黑" pitchFamily="34" charset="-122"/>
                <a:ea typeface="微软雅黑" pitchFamily="34" charset="-122"/>
              </a:rPr>
              <a:t>; i++)</a:t>
            </a:r>
          </a:p>
          <a:p>
            <a:pPr>
              <a:spcBef>
                <a:spcPct val="0"/>
              </a:spcBef>
              <a:buFontTx/>
              <a:buNone/>
            </a:pPr>
            <a:r>
              <a:rPr lang="en-US" altLang="zh-CN" sz="2200" smtClean="0">
                <a:latin typeface="微软雅黑" pitchFamily="34" charset="-122"/>
                <a:ea typeface="微软雅黑" pitchFamily="34" charset="-122"/>
              </a:rPr>
              <a:t>	    sum += a[i];</a:t>
            </a:r>
          </a:p>
          <a:p>
            <a:pPr>
              <a:spcBef>
                <a:spcPct val="0"/>
              </a:spcBef>
              <a:buFontTx/>
              <a:buNone/>
            </a:pPr>
            <a:r>
              <a:rPr lang="en-US" altLang="zh-CN" sz="2200" smtClean="0">
                <a:latin typeface="微软雅黑" pitchFamily="34" charset="-122"/>
                <a:ea typeface="微软雅黑" pitchFamily="34" charset="-122"/>
              </a:rPr>
              <a:t>   return sum;</a:t>
            </a:r>
          </a:p>
          <a:p>
            <a:pPr>
              <a:spcBef>
                <a:spcPct val="0"/>
              </a:spcBef>
              <a:buFontTx/>
              <a:buNone/>
            </a:pPr>
            <a:r>
              <a:rPr lang="en-US" altLang="zh-CN" sz="2200" smtClean="0">
                <a:latin typeface="微软雅黑" pitchFamily="34" charset="-122"/>
                <a:ea typeface="微软雅黑" pitchFamily="34" charset="-122"/>
              </a:rPr>
              <a:t>}</a:t>
            </a:r>
            <a:endParaRPr lang="zh-CN" altLang="en-US" sz="2200" smtClean="0">
              <a:latin typeface="微软雅黑" pitchFamily="34" charset="-122"/>
              <a:ea typeface="微软雅黑" pitchFamily="34" charset="-122"/>
            </a:endParaRPr>
          </a:p>
        </p:txBody>
      </p:sp>
      <p:sp>
        <p:nvSpPr>
          <p:cNvPr id="741381" name="Rectangle 5"/>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p:spPr>
        <p:txBody>
          <a:bodyPr anchor="ctr">
            <a:spAutoFit/>
          </a:bodyPr>
          <a:lstStyle/>
          <a:p>
            <a:pPr eaLnBrk="0" hangingPunct="0"/>
            <a:r>
              <a:rPr lang="en-US" altLang="zh-CN" sz="2200" b="1">
                <a:solidFill>
                  <a:srgbClr val="008000"/>
                </a:solidFill>
                <a:latin typeface="微软雅黑" pitchFamily="34" charset="-122"/>
                <a:ea typeface="微软雅黑" pitchFamily="34" charset="-122"/>
              </a:rPr>
              <a:t>sum:</a:t>
            </a:r>
          </a:p>
          <a:p>
            <a:pPr eaLnBrk="0" hangingPunct="0"/>
            <a:r>
              <a:rPr lang="en-US" altLang="zh-CN" sz="2200" b="1">
                <a:solidFill>
                  <a:srgbClr val="008000"/>
                </a:solidFill>
                <a:latin typeface="微软雅黑" pitchFamily="34" charset="-122"/>
                <a:ea typeface="微软雅黑" pitchFamily="34" charset="-122"/>
              </a:rPr>
              <a:t>     …</a:t>
            </a:r>
          </a:p>
          <a:p>
            <a:pPr eaLnBrk="0" hangingPunct="0"/>
            <a:r>
              <a:rPr lang="en-US" altLang="zh-CN" sz="2200" b="1">
                <a:solidFill>
                  <a:srgbClr val="008000"/>
                </a:solidFill>
                <a:latin typeface="微软雅黑" pitchFamily="34" charset="-122"/>
                <a:ea typeface="微软雅黑" pitchFamily="34" charset="-122"/>
              </a:rPr>
              <a:t>.L3:</a:t>
            </a:r>
          </a:p>
          <a:p>
            <a:pPr eaLnBrk="0" hangingPunct="0"/>
            <a:r>
              <a:rPr lang="en-US" altLang="zh-CN" sz="2200" b="1">
                <a:solidFill>
                  <a:srgbClr val="008000"/>
                </a:solidFill>
                <a:latin typeface="微软雅黑" pitchFamily="34" charset="-122"/>
                <a:ea typeface="微软雅黑" pitchFamily="34" charset="-122"/>
              </a:rPr>
              <a:t>     …</a:t>
            </a:r>
          </a:p>
          <a:p>
            <a:pPr eaLnBrk="0" hangingPunct="0"/>
            <a:r>
              <a:rPr lang="en-US" altLang="zh-CN" sz="2200" b="1">
                <a:solidFill>
                  <a:srgbClr val="008000"/>
                </a:solidFill>
                <a:latin typeface="微软雅黑" pitchFamily="34" charset="-122"/>
                <a:ea typeface="微软雅黑" pitchFamily="34" charset="-122"/>
              </a:rPr>
              <a:t>    movl  -4(%ebp),  %eax</a:t>
            </a:r>
          </a:p>
          <a:p>
            <a:pPr eaLnBrk="0" hangingPunct="0"/>
            <a:r>
              <a:rPr lang="en-US" altLang="zh-CN" sz="2200" b="1">
                <a:solidFill>
                  <a:srgbClr val="008000"/>
                </a:solidFill>
                <a:latin typeface="微软雅黑" pitchFamily="34" charset="-122"/>
                <a:ea typeface="微软雅黑" pitchFamily="34" charset="-122"/>
              </a:rPr>
              <a:t>    movl  12(%ebp),  %edx</a:t>
            </a:r>
          </a:p>
          <a:p>
            <a:pPr eaLnBrk="0" hangingPunct="0"/>
            <a:r>
              <a:rPr lang="en-US" altLang="zh-CN" sz="2200" b="1">
                <a:solidFill>
                  <a:srgbClr val="008000"/>
                </a:solidFill>
                <a:latin typeface="微软雅黑" pitchFamily="34" charset="-122"/>
                <a:ea typeface="微软雅黑" pitchFamily="34" charset="-122"/>
              </a:rPr>
              <a:t>    subl    $1,  %edx</a:t>
            </a:r>
          </a:p>
          <a:p>
            <a:pPr eaLnBrk="0" hangingPunct="0"/>
            <a:r>
              <a:rPr lang="en-US" altLang="zh-CN" sz="2200" b="1">
                <a:solidFill>
                  <a:srgbClr val="008000"/>
                </a:solidFill>
                <a:latin typeface="微软雅黑" pitchFamily="34" charset="-122"/>
                <a:ea typeface="微软雅黑" pitchFamily="34" charset="-122"/>
              </a:rPr>
              <a:t>    cmpl  %edx,  %eax</a:t>
            </a:r>
          </a:p>
          <a:p>
            <a:pPr eaLnBrk="0" hangingPunct="0"/>
            <a:r>
              <a:rPr lang="en-US" altLang="zh-CN" sz="2200" b="1">
                <a:solidFill>
                  <a:srgbClr val="008000"/>
                </a:solidFill>
                <a:latin typeface="微软雅黑" pitchFamily="34" charset="-122"/>
                <a:ea typeface="微软雅黑" pitchFamily="34" charset="-122"/>
              </a:rPr>
              <a:t>    jbe	   .L3</a:t>
            </a:r>
          </a:p>
          <a:p>
            <a:pPr eaLnBrk="0" hangingPunct="0"/>
            <a:r>
              <a:rPr lang="en-US" altLang="zh-CN" sz="2200" b="1">
                <a:solidFill>
                  <a:srgbClr val="008000"/>
                </a:solidFill>
                <a:latin typeface="微软雅黑" pitchFamily="34" charset="-122"/>
                <a:ea typeface="微软雅黑" pitchFamily="34" charset="-122"/>
              </a:rPr>
              <a:t>     …</a:t>
            </a:r>
          </a:p>
        </p:txBody>
      </p:sp>
      <p:sp>
        <p:nvSpPr>
          <p:cNvPr id="741382" name="Line 6"/>
          <p:cNvSpPr>
            <a:spLocks noChangeShapeType="1"/>
          </p:cNvSpPr>
          <p:nvPr/>
        </p:nvSpPr>
        <p:spPr bwMode="auto">
          <a:xfrm>
            <a:off x="5246688" y="3968750"/>
            <a:ext cx="2017712" cy="0"/>
          </a:xfrm>
          <a:prstGeom prst="line">
            <a:avLst/>
          </a:prstGeom>
          <a:noFill/>
          <a:ln w="57150">
            <a:solidFill>
              <a:srgbClr val="ED1611"/>
            </a:solidFill>
            <a:miter lim="800000"/>
            <a:headEnd/>
            <a:tailEnd/>
          </a:ln>
          <a:effectLst/>
        </p:spPr>
        <p:txBody>
          <a:bodyPr wrap="none"/>
          <a:lstStyle/>
          <a:p>
            <a:endParaRPr lang="zh-CN" altLang="en-US"/>
          </a:p>
        </p:txBody>
      </p:sp>
      <p:sp>
        <p:nvSpPr>
          <p:cNvPr id="741383" name="Text Box 7"/>
          <p:cNvSpPr txBox="1">
            <a:spLocks noChangeArrowheads="1"/>
          </p:cNvSpPr>
          <p:nvPr/>
        </p:nvSpPr>
        <p:spPr bwMode="auto">
          <a:xfrm>
            <a:off x="274638" y="4089400"/>
            <a:ext cx="8304212" cy="1433513"/>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程序的正常执行顺序有哪两种？</a:t>
            </a:r>
            <a:endParaRPr lang="en-US" altLang="zh-CN" sz="2200" b="1">
              <a:solidFill>
                <a:srgbClr val="FF0000"/>
              </a:solidFill>
              <a:latin typeface="微软雅黑" pitchFamily="34" charset="-122"/>
              <a:ea typeface="微软雅黑" pitchFamily="34" charset="-122"/>
            </a:endParaRPr>
          </a:p>
          <a:p>
            <a:pPr>
              <a:spcBef>
                <a:spcPct val="50000"/>
              </a:spcBef>
            </a:pPr>
            <a:r>
              <a:rPr lang="en-US" altLang="zh-CN" sz="2200" b="1">
                <a:solidFill>
                  <a:srgbClr val="008000"/>
                </a:solidFill>
                <a:latin typeface="微软雅黑" pitchFamily="34" charset="-122"/>
                <a:ea typeface="微软雅黑" pitchFamily="34" charset="-122"/>
              </a:rPr>
              <a:t>(1) </a:t>
            </a:r>
            <a:r>
              <a:rPr lang="zh-CN" altLang="en-US" sz="2200" b="1">
                <a:solidFill>
                  <a:srgbClr val="008000"/>
                </a:solidFill>
                <a:latin typeface="微软雅黑" pitchFamily="34" charset="-122"/>
                <a:ea typeface="微软雅黑" pitchFamily="34" charset="-122"/>
              </a:rPr>
              <a:t>按顺序取下一条指令执行</a:t>
            </a:r>
          </a:p>
          <a:p>
            <a:pPr>
              <a:spcBef>
                <a:spcPct val="50000"/>
              </a:spcBef>
            </a:pPr>
            <a:r>
              <a:rPr lang="en-US" altLang="zh-CN" sz="2200" b="1">
                <a:solidFill>
                  <a:srgbClr val="008000"/>
                </a:solidFill>
                <a:latin typeface="微软雅黑" pitchFamily="34" charset="-122"/>
                <a:ea typeface="微软雅黑" pitchFamily="34" charset="-122"/>
              </a:rPr>
              <a:t>(2) </a:t>
            </a:r>
            <a:r>
              <a:rPr lang="zh-CN" altLang="en-US" sz="2200" b="1">
                <a:solidFill>
                  <a:srgbClr val="008000"/>
                </a:solidFill>
                <a:latin typeface="微软雅黑" pitchFamily="34" charset="-122"/>
                <a:ea typeface="微软雅黑" pitchFamily="34" charset="-122"/>
              </a:rPr>
              <a:t>通过</a:t>
            </a:r>
            <a:r>
              <a:rPr lang="en-US" altLang="zh-CN" sz="2200" b="1">
                <a:solidFill>
                  <a:srgbClr val="008000"/>
                </a:solidFill>
                <a:latin typeface="微软雅黑" pitchFamily="34" charset="-122"/>
                <a:ea typeface="微软雅黑" pitchFamily="34" charset="-122"/>
              </a:rPr>
              <a:t>CALL/RET/Jcc/JMP</a:t>
            </a:r>
            <a:r>
              <a:rPr lang="zh-CN" altLang="en-US" sz="2200" b="1">
                <a:solidFill>
                  <a:srgbClr val="008000"/>
                </a:solidFill>
                <a:latin typeface="微软雅黑" pitchFamily="34" charset="-122"/>
                <a:ea typeface="微软雅黑" pitchFamily="34" charset="-122"/>
              </a:rPr>
              <a:t>等指令跳转到转移目标地址处执行</a:t>
            </a:r>
          </a:p>
        </p:txBody>
      </p:sp>
      <p:sp>
        <p:nvSpPr>
          <p:cNvPr id="741385" name="Line 9"/>
          <p:cNvSpPr>
            <a:spLocks noChangeShapeType="1"/>
          </p:cNvSpPr>
          <p:nvPr/>
        </p:nvSpPr>
        <p:spPr bwMode="auto">
          <a:xfrm flipH="1" flipV="1">
            <a:off x="4673600" y="3787775"/>
            <a:ext cx="682625" cy="0"/>
          </a:xfrm>
          <a:prstGeom prst="line">
            <a:avLst/>
          </a:prstGeom>
          <a:noFill/>
          <a:ln w="57150">
            <a:solidFill>
              <a:srgbClr val="0000FF"/>
            </a:solidFill>
            <a:round/>
            <a:headEnd/>
            <a:tailEnd/>
          </a:ln>
          <a:effectLst/>
        </p:spPr>
        <p:txBody>
          <a:bodyPr/>
          <a:lstStyle/>
          <a:p>
            <a:endParaRPr lang="zh-CN" altLang="en-US"/>
          </a:p>
        </p:txBody>
      </p:sp>
      <p:sp>
        <p:nvSpPr>
          <p:cNvPr id="741386" name="Line 10"/>
          <p:cNvSpPr>
            <a:spLocks noChangeShapeType="1"/>
          </p:cNvSpPr>
          <p:nvPr/>
        </p:nvSpPr>
        <p:spPr bwMode="auto">
          <a:xfrm>
            <a:off x="4675188" y="1816100"/>
            <a:ext cx="1587" cy="1971675"/>
          </a:xfrm>
          <a:prstGeom prst="line">
            <a:avLst/>
          </a:prstGeom>
          <a:noFill/>
          <a:ln w="57150">
            <a:solidFill>
              <a:srgbClr val="0000FF"/>
            </a:solidFill>
            <a:round/>
            <a:headEnd/>
            <a:tailEnd/>
          </a:ln>
          <a:effectLst/>
        </p:spPr>
        <p:txBody>
          <a:bodyPr/>
          <a:lstStyle/>
          <a:p>
            <a:endParaRPr lang="zh-CN" altLang="en-US"/>
          </a:p>
        </p:txBody>
      </p:sp>
      <p:sp>
        <p:nvSpPr>
          <p:cNvPr id="741387" name="Line 11"/>
          <p:cNvSpPr>
            <a:spLocks noChangeShapeType="1"/>
          </p:cNvSpPr>
          <p:nvPr/>
        </p:nvSpPr>
        <p:spPr bwMode="auto">
          <a:xfrm>
            <a:off x="4659313" y="1814513"/>
            <a:ext cx="361950" cy="0"/>
          </a:xfrm>
          <a:prstGeom prst="line">
            <a:avLst/>
          </a:prstGeom>
          <a:noFill/>
          <a:ln w="57150">
            <a:solidFill>
              <a:srgbClr val="0000FF"/>
            </a:solidFill>
            <a:round/>
            <a:headEnd/>
            <a:tailEnd type="triangle" w="med" len="med"/>
          </a:ln>
          <a:effectLst/>
        </p:spPr>
        <p:txBody>
          <a:bodyPr/>
          <a:lstStyle/>
          <a:p>
            <a:endParaRPr lang="zh-CN" altLang="en-US"/>
          </a:p>
        </p:txBody>
      </p:sp>
      <p:sp>
        <p:nvSpPr>
          <p:cNvPr id="741388" name="Rectangle 12"/>
          <p:cNvSpPr>
            <a:spLocks noChangeArrowheads="1"/>
          </p:cNvSpPr>
          <p:nvPr/>
        </p:nvSpPr>
        <p:spPr bwMode="auto">
          <a:xfrm>
            <a:off x="257175" y="5641975"/>
            <a:ext cx="8583613" cy="822325"/>
          </a:xfrm>
          <a:prstGeom prst="rect">
            <a:avLst/>
          </a:prstGeom>
          <a:noFill/>
          <a:ln w="9525">
            <a:noFill/>
            <a:miter lim="800000"/>
            <a:headEnd/>
            <a:tailEnd/>
          </a:ln>
          <a:effectLst/>
        </p:spPr>
        <p:txBody>
          <a:bodyPr>
            <a:spAutoFit/>
          </a:bodyPr>
          <a:lstStyle/>
          <a:p>
            <a:r>
              <a:rPr lang="en-US" altLang="zh-CN" sz="2400" b="1">
                <a:latin typeface="微软雅黑" pitchFamily="34" charset="-122"/>
                <a:ea typeface="微软雅黑" pitchFamily="34" charset="-122"/>
              </a:rPr>
              <a:t>CPU</a:t>
            </a:r>
            <a:r>
              <a:rPr lang="zh-CN" altLang="en-US" sz="2400" b="1">
                <a:latin typeface="微软雅黑" pitchFamily="34" charset="-122"/>
                <a:ea typeface="微软雅黑" pitchFamily="34" charset="-122"/>
              </a:rPr>
              <a:t>所执行的</a:t>
            </a:r>
            <a:r>
              <a:rPr lang="zh-CN" altLang="en-US" sz="2400" b="1">
                <a:solidFill>
                  <a:srgbClr val="FF0000"/>
                </a:solidFill>
                <a:latin typeface="微软雅黑" pitchFamily="34" charset="-122"/>
                <a:ea typeface="微软雅黑" pitchFamily="34" charset="-122"/>
              </a:rPr>
              <a:t>指令的地址序列</a:t>
            </a:r>
            <a:r>
              <a:rPr lang="zh-CN" altLang="en-US" sz="2400" b="1">
                <a:latin typeface="微软雅黑" pitchFamily="34" charset="-122"/>
                <a:ea typeface="微软雅黑" pitchFamily="34" charset="-122"/>
              </a:rPr>
              <a:t>称为</a:t>
            </a:r>
            <a:r>
              <a:rPr lang="en-US" altLang="zh-CN" sz="2400" b="1">
                <a:solidFill>
                  <a:srgbClr val="0000FF"/>
                </a:solidFill>
                <a:latin typeface="微软雅黑" pitchFamily="34" charset="-122"/>
                <a:ea typeface="微软雅黑" pitchFamily="34" charset="-122"/>
              </a:rPr>
              <a:t>CPU</a:t>
            </a:r>
            <a:r>
              <a:rPr lang="zh-CN" altLang="en-US" sz="2400" b="1">
                <a:solidFill>
                  <a:srgbClr val="0000FF"/>
                </a:solidFill>
                <a:latin typeface="微软雅黑" pitchFamily="34" charset="-122"/>
                <a:ea typeface="微软雅黑" pitchFamily="34" charset="-122"/>
              </a:rPr>
              <a:t>的控制流</a:t>
            </a:r>
            <a:r>
              <a:rPr lang="zh-CN" altLang="en-US" sz="2400" b="1">
                <a:latin typeface="微软雅黑" pitchFamily="34" charset="-122"/>
                <a:ea typeface="微软雅黑" pitchFamily="34" charset="-122"/>
              </a:rPr>
              <a:t>，通过上述两种方式得到的控制流为</a:t>
            </a:r>
            <a:r>
              <a:rPr lang="zh-CN" altLang="en-US" sz="2400" b="1">
                <a:solidFill>
                  <a:srgbClr val="0000FF"/>
                </a:solidFill>
                <a:latin typeface="微软雅黑" pitchFamily="34" charset="-122"/>
                <a:ea typeface="微软雅黑" pitchFamily="34" charset="-122"/>
              </a:rPr>
              <a:t>正常控制流</a:t>
            </a:r>
            <a:r>
              <a:rPr lang="zh-CN" altLang="en-US" sz="2400" b="1">
                <a:latin typeface="微软雅黑" pitchFamily="34" charset="-122"/>
                <a:ea typeface="微软雅黑" pitchFamily="34" charset="-122"/>
              </a:rPr>
              <a:t>。</a:t>
            </a:r>
          </a:p>
        </p:txBody>
      </p:sp>
      <p:sp>
        <p:nvSpPr>
          <p:cNvPr id="741389" name="Text Box 13"/>
          <p:cNvSpPr txBox="1">
            <a:spLocks noChangeArrowheads="1"/>
          </p:cNvSpPr>
          <p:nvPr/>
        </p:nvSpPr>
        <p:spPr bwMode="auto">
          <a:xfrm>
            <a:off x="4659313" y="4511675"/>
            <a:ext cx="4206875"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3300"/>
                </a:solidFill>
                <a:ea typeface="微软雅黑" pitchFamily="34" charset="-122"/>
              </a:rPr>
              <a:t>程序始终按正常控制流执行吗？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1383">
                                            <p:txEl>
                                              <p:pRg st="1" end="1"/>
                                            </p:txEl>
                                          </p:spTgt>
                                        </p:tgtEl>
                                        <p:attrNameLst>
                                          <p:attrName>style.visibility</p:attrName>
                                        </p:attrNameLst>
                                      </p:cBhvr>
                                      <p:to>
                                        <p:strVal val="visible"/>
                                      </p:to>
                                    </p:set>
                                    <p:animEffect transition="in" filter="blinds(horizontal)">
                                      <p:cBhvr>
                                        <p:cTn id="7" dur="500"/>
                                        <p:tgtEl>
                                          <p:spTgt spid="7413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1383">
                                            <p:txEl>
                                              <p:pRg st="2" end="2"/>
                                            </p:txEl>
                                          </p:spTgt>
                                        </p:tgtEl>
                                        <p:attrNameLst>
                                          <p:attrName>style.visibility</p:attrName>
                                        </p:attrNameLst>
                                      </p:cBhvr>
                                      <p:to>
                                        <p:strVal val="visible"/>
                                      </p:to>
                                    </p:set>
                                    <p:animEffect transition="in" filter="blinds(horizontal)">
                                      <p:cBhvr>
                                        <p:cTn id="12" dur="500"/>
                                        <p:tgtEl>
                                          <p:spTgt spid="7413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1388"/>
                                        </p:tgtEl>
                                        <p:attrNameLst>
                                          <p:attrName>style.visibility</p:attrName>
                                        </p:attrNameLst>
                                      </p:cBhvr>
                                      <p:to>
                                        <p:strVal val="visible"/>
                                      </p:to>
                                    </p:set>
                                    <p:animEffect transition="in" filter="blinds(horizontal)">
                                      <p:cBhvr>
                                        <p:cTn id="17" dur="500"/>
                                        <p:tgtEl>
                                          <p:spTgt spid="7413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1389"/>
                                        </p:tgtEl>
                                        <p:attrNameLst>
                                          <p:attrName>style.visibility</p:attrName>
                                        </p:attrNameLst>
                                      </p:cBhvr>
                                      <p:to>
                                        <p:strVal val="visible"/>
                                      </p:to>
                                    </p:set>
                                    <p:animEffect transition="in" filter="blinds(horizontal)">
                                      <p:cBhvr>
                                        <p:cTn id="22" dur="500"/>
                                        <p:tgtEl>
                                          <p:spTgt spid="74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8" grpId="0"/>
      <p:bldP spid="74138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a:xfrm>
            <a:off x="457200" y="96838"/>
            <a:ext cx="8229600" cy="561975"/>
          </a:xfrm>
        </p:spPr>
        <p:txBody>
          <a:bodyPr/>
          <a:lstStyle/>
          <a:p>
            <a:r>
              <a:rPr lang="zh-CN" altLang="en-US" smtClean="0"/>
              <a:t>异常</a:t>
            </a:r>
            <a:r>
              <a:rPr lang="en-US" altLang="zh-CN" smtClean="0"/>
              <a:t>/</a:t>
            </a:r>
            <a:r>
              <a:rPr lang="zh-CN" altLang="en-US" smtClean="0"/>
              <a:t>中断响应过程</a:t>
            </a:r>
          </a:p>
        </p:txBody>
      </p:sp>
      <p:sp>
        <p:nvSpPr>
          <p:cNvPr id="775171" name="Rectangle 3"/>
          <p:cNvSpPr>
            <a:spLocks noChangeArrowheads="1"/>
          </p:cNvSpPr>
          <p:nvPr/>
        </p:nvSpPr>
        <p:spPr bwMode="auto">
          <a:xfrm>
            <a:off x="184150" y="882650"/>
            <a:ext cx="8766175" cy="5341938"/>
          </a:xfrm>
          <a:prstGeom prst="rect">
            <a:avLst/>
          </a:prstGeom>
          <a:noFill/>
          <a:ln w="9525">
            <a:noFill/>
            <a:miter lim="800000"/>
            <a:headEnd/>
            <a:tailEnd/>
          </a:ln>
          <a:effectLst/>
        </p:spPr>
        <p:txBody>
          <a:bodyPr/>
          <a:lstStyle/>
          <a:p>
            <a:pPr marL="533400" indent="-533400" eaLnBrk="0" hangingPunct="0">
              <a:lnSpc>
                <a:spcPct val="125000"/>
              </a:lnSpc>
              <a:spcBef>
                <a:spcPct val="30000"/>
              </a:spcBef>
              <a:buSzPct val="75000"/>
              <a:buFont typeface="Wingdings" pitchFamily="2" charset="2"/>
              <a:buNone/>
            </a:pPr>
            <a:r>
              <a:rPr lang="zh-CN" altLang="en-US" sz="2200" b="1" dirty="0">
                <a:latin typeface="微软雅黑" pitchFamily="34" charset="-122"/>
                <a:ea typeface="微软雅黑" pitchFamily="34" charset="-122"/>
                <a:cs typeface="Arial" charset="0"/>
              </a:rPr>
              <a:t>检测到异常或中断时，</a:t>
            </a:r>
            <a:r>
              <a:rPr lang="en-US" altLang="zh-CN" sz="2200" b="1" dirty="0">
                <a:latin typeface="微软雅黑" pitchFamily="34" charset="-122"/>
                <a:ea typeface="微软雅黑" pitchFamily="34" charset="-122"/>
                <a:cs typeface="Arial" charset="0"/>
              </a:rPr>
              <a:t>CPU</a:t>
            </a:r>
            <a:r>
              <a:rPr lang="zh-CN" altLang="en-US" sz="2200" b="1" dirty="0">
                <a:latin typeface="微软雅黑" pitchFamily="34" charset="-122"/>
                <a:ea typeface="微软雅黑" pitchFamily="34" charset="-122"/>
                <a:cs typeface="Arial" charset="0"/>
              </a:rPr>
              <a:t>须进行以下基本处理：</a:t>
            </a:r>
          </a:p>
          <a:p>
            <a:pPr marL="533400" indent="-533400" eaLnBrk="0" hangingPunct="0">
              <a:lnSpc>
                <a:spcPct val="125000"/>
              </a:lnSpc>
              <a:spcBef>
                <a:spcPct val="30000"/>
              </a:spcBef>
              <a:buSzPct val="75000"/>
              <a:buFont typeface="Wingdings" pitchFamily="2" charset="2"/>
              <a:buNone/>
            </a:pPr>
            <a:r>
              <a:rPr lang="en-US" altLang="zh-CN" sz="2000" b="1" dirty="0">
                <a:latin typeface="微软雅黑" pitchFamily="34" charset="-122"/>
                <a:ea typeface="微软雅黑" pitchFamily="34" charset="-122"/>
                <a:cs typeface="Arial" charset="0"/>
              </a:rPr>
              <a:t>① </a:t>
            </a:r>
            <a:r>
              <a:rPr lang="zh-CN" altLang="en-US" sz="2000" b="1" dirty="0">
                <a:latin typeface="微软雅黑" pitchFamily="34" charset="-122"/>
                <a:ea typeface="微软雅黑" pitchFamily="34" charset="-122"/>
                <a:cs typeface="Arial" charset="0"/>
              </a:rPr>
              <a:t>关中断（“中断允许位” 清</a:t>
            </a:r>
            <a:r>
              <a:rPr lang="en-US" altLang="zh-CN" sz="2000" b="1" dirty="0">
                <a:latin typeface="微软雅黑" pitchFamily="34" charset="-122"/>
                <a:ea typeface="微软雅黑" pitchFamily="34" charset="-122"/>
                <a:cs typeface="Arial" charset="0"/>
              </a:rPr>
              <a:t>0</a:t>
            </a:r>
            <a:r>
              <a:rPr lang="zh-CN" altLang="en-US" sz="2000" b="1" dirty="0">
                <a:latin typeface="微软雅黑" pitchFamily="34" charset="-122"/>
                <a:ea typeface="微软雅黑" pitchFamily="34" charset="-122"/>
                <a:cs typeface="Arial" charset="0"/>
              </a:rPr>
              <a:t>）：</a:t>
            </a:r>
            <a:r>
              <a:rPr lang="zh-CN" altLang="en-US" sz="2000" b="1" dirty="0">
                <a:solidFill>
                  <a:srgbClr val="A50021"/>
                </a:solidFill>
                <a:latin typeface="微软雅黑" pitchFamily="34" charset="-122"/>
                <a:ea typeface="微软雅黑" pitchFamily="34" charset="-122"/>
                <a:cs typeface="Arial" charset="0"/>
              </a:rPr>
              <a:t>使</a:t>
            </a:r>
            <a:r>
              <a:rPr lang="en-US" altLang="zh-CN" sz="2000" b="1" dirty="0">
                <a:solidFill>
                  <a:srgbClr val="A50021"/>
                </a:solidFill>
                <a:latin typeface="微软雅黑" pitchFamily="34" charset="-122"/>
                <a:ea typeface="微软雅黑" pitchFamily="34" charset="-122"/>
                <a:cs typeface="Arial" charset="0"/>
              </a:rPr>
              <a:t>CPU</a:t>
            </a:r>
            <a:r>
              <a:rPr lang="zh-CN" altLang="en-US" sz="2000" b="1" dirty="0">
                <a:solidFill>
                  <a:srgbClr val="A50021"/>
                </a:solidFill>
                <a:latin typeface="微软雅黑" pitchFamily="34" charset="-122"/>
                <a:ea typeface="微软雅黑" pitchFamily="34" charset="-122"/>
                <a:cs typeface="Arial" charset="0"/>
              </a:rPr>
              <a:t>处于“禁止中断”状态，以防止新中断破坏</a:t>
            </a:r>
            <a:r>
              <a:rPr lang="zh-CN" altLang="en-US" sz="2000" b="1" dirty="0">
                <a:solidFill>
                  <a:srgbClr val="008000"/>
                </a:solidFill>
                <a:latin typeface="微软雅黑" pitchFamily="34" charset="-122"/>
                <a:ea typeface="微软雅黑" pitchFamily="34" charset="-122"/>
                <a:cs typeface="Arial" charset="0"/>
              </a:rPr>
              <a:t>断点（</a:t>
            </a:r>
            <a:r>
              <a:rPr lang="en-US" altLang="zh-CN" sz="2000" b="1" dirty="0">
                <a:solidFill>
                  <a:schemeClr val="accent2"/>
                </a:solidFill>
                <a:latin typeface="微软雅黑" pitchFamily="34" charset="-122"/>
                <a:ea typeface="微软雅黑" pitchFamily="34" charset="-122"/>
                <a:cs typeface="Arial" charset="0"/>
              </a:rPr>
              <a:t>PC</a:t>
            </a:r>
            <a:r>
              <a:rPr lang="zh-CN" altLang="en-US" sz="2000" b="1" dirty="0">
                <a:solidFill>
                  <a:srgbClr val="008000"/>
                </a:solidFill>
                <a:latin typeface="微软雅黑" pitchFamily="34" charset="-122"/>
                <a:ea typeface="微软雅黑" pitchFamily="34" charset="-122"/>
                <a:cs typeface="Arial" charset="0"/>
              </a:rPr>
              <a:t>）、程序状态（</a:t>
            </a:r>
            <a:r>
              <a:rPr lang="en-US" altLang="zh-CN" sz="2000" b="1" dirty="0">
                <a:solidFill>
                  <a:schemeClr val="accent2"/>
                </a:solidFill>
                <a:latin typeface="微软雅黑" pitchFamily="34" charset="-122"/>
                <a:ea typeface="微软雅黑" pitchFamily="34" charset="-122"/>
                <a:cs typeface="Arial" charset="0"/>
              </a:rPr>
              <a:t>PSW</a:t>
            </a:r>
            <a:r>
              <a:rPr lang="zh-CN" altLang="en-US" sz="2000" b="1" dirty="0">
                <a:solidFill>
                  <a:srgbClr val="008000"/>
                </a:solidFill>
                <a:latin typeface="微软雅黑" pitchFamily="34" charset="-122"/>
                <a:ea typeface="微软雅黑" pitchFamily="34" charset="-122"/>
                <a:cs typeface="Arial" charset="0"/>
              </a:rPr>
              <a:t>）</a:t>
            </a:r>
            <a:r>
              <a:rPr lang="zh-CN" altLang="en-US" sz="2000" b="1" dirty="0">
                <a:solidFill>
                  <a:srgbClr val="990000"/>
                </a:solidFill>
                <a:latin typeface="微软雅黑" pitchFamily="34" charset="-122"/>
                <a:ea typeface="微软雅黑" pitchFamily="34" charset="-122"/>
                <a:cs typeface="Arial" charset="0"/>
              </a:rPr>
              <a:t>和</a:t>
            </a:r>
            <a:r>
              <a:rPr lang="zh-CN" altLang="en-US" sz="2000" b="1" dirty="0">
                <a:solidFill>
                  <a:srgbClr val="008000"/>
                </a:solidFill>
                <a:latin typeface="微软雅黑" pitchFamily="34" charset="-122"/>
                <a:ea typeface="微软雅黑" pitchFamily="34" charset="-122"/>
                <a:cs typeface="Arial" charset="0"/>
              </a:rPr>
              <a:t>现场</a:t>
            </a:r>
            <a:r>
              <a:rPr lang="zh-CN" altLang="en-US" sz="2000" b="1" dirty="0">
                <a:solidFill>
                  <a:schemeClr val="accent2"/>
                </a:solidFill>
                <a:latin typeface="微软雅黑" pitchFamily="34" charset="-122"/>
                <a:ea typeface="微软雅黑" pitchFamily="34" charset="-122"/>
                <a:cs typeface="Arial" charset="0"/>
              </a:rPr>
              <a:t>（通用寄存器）。</a:t>
            </a:r>
            <a:endParaRPr lang="en-US" altLang="zh-CN" sz="2000" b="1" dirty="0">
              <a:solidFill>
                <a:schemeClr val="accent2"/>
              </a:solidFill>
              <a:latin typeface="微软雅黑" pitchFamily="34" charset="-122"/>
              <a:ea typeface="微软雅黑" pitchFamily="34" charset="-122"/>
              <a:cs typeface="Arial" charset="0"/>
            </a:endParaRPr>
          </a:p>
          <a:p>
            <a:pPr marL="533400" indent="-533400" eaLnBrk="0" hangingPunct="0">
              <a:lnSpc>
                <a:spcPct val="125000"/>
              </a:lnSpc>
              <a:spcBef>
                <a:spcPct val="30000"/>
              </a:spcBef>
              <a:buSzPct val="75000"/>
              <a:buFont typeface="Wingdings" pitchFamily="2" charset="2"/>
              <a:buNone/>
            </a:pPr>
            <a:r>
              <a:rPr lang="en-US" altLang="zh-CN" sz="2000" b="1" dirty="0">
                <a:latin typeface="微软雅黑" pitchFamily="34" charset="-122"/>
                <a:ea typeface="微软雅黑" pitchFamily="34" charset="-122"/>
                <a:cs typeface="Arial" charset="0"/>
              </a:rPr>
              <a:t>② </a:t>
            </a:r>
            <a:r>
              <a:rPr lang="zh-CN" altLang="en-US" sz="2000" b="1" dirty="0">
                <a:latin typeface="微软雅黑" pitchFamily="34" charset="-122"/>
                <a:ea typeface="微软雅黑" pitchFamily="34" charset="-122"/>
                <a:cs typeface="Arial" charset="0"/>
              </a:rPr>
              <a:t>保护断点和程序状态：</a:t>
            </a:r>
            <a:r>
              <a:rPr lang="zh-CN" altLang="en-US" sz="2000" b="1" dirty="0">
                <a:solidFill>
                  <a:srgbClr val="A50021"/>
                </a:solidFill>
                <a:latin typeface="微软雅黑" pitchFamily="34" charset="-122"/>
                <a:ea typeface="微软雅黑" pitchFamily="34" charset="-122"/>
                <a:cs typeface="Arial" charset="0"/>
              </a:rPr>
              <a:t>将断点和程序状态保存到栈或特殊寄存器中</a:t>
            </a:r>
          </a:p>
          <a:p>
            <a:pPr marL="952500" lvl="1" indent="-495300" eaLnBrk="0" hangingPunct="0">
              <a:lnSpc>
                <a:spcPct val="125000"/>
              </a:lnSpc>
              <a:spcBef>
                <a:spcPct val="30000"/>
              </a:spcBef>
            </a:pPr>
            <a:r>
              <a:rPr lang="zh-CN" altLang="en-US" sz="2000" b="1" dirty="0">
                <a:solidFill>
                  <a:srgbClr val="0000CC"/>
                </a:solidFill>
                <a:latin typeface="微软雅黑" pitchFamily="34" charset="-122"/>
                <a:ea typeface="微软雅黑" pitchFamily="34" charset="-122"/>
                <a:cs typeface="Arial" charset="0"/>
              </a:rPr>
              <a:t> </a:t>
            </a:r>
            <a:r>
              <a:rPr lang="en-US" altLang="zh-CN" sz="2000" b="1" dirty="0">
                <a:solidFill>
                  <a:srgbClr val="0000CC"/>
                </a:solidFill>
                <a:latin typeface="微软雅黑" pitchFamily="34" charset="-122"/>
                <a:ea typeface="微软雅黑" pitchFamily="34" charset="-122"/>
                <a:cs typeface="Arial" charset="0"/>
              </a:rPr>
              <a:t>PC→</a:t>
            </a:r>
            <a:r>
              <a:rPr lang="zh-CN" altLang="en-US" sz="2000" b="1" dirty="0">
                <a:solidFill>
                  <a:srgbClr val="0000CC"/>
                </a:solidFill>
                <a:latin typeface="微软雅黑" pitchFamily="34" charset="-122"/>
                <a:ea typeface="微软雅黑" pitchFamily="34" charset="-122"/>
                <a:cs typeface="Arial" charset="0"/>
              </a:rPr>
              <a:t>栈 或 </a:t>
            </a:r>
            <a:r>
              <a:rPr lang="en-US" altLang="zh-CN" sz="2000" b="1" dirty="0">
                <a:solidFill>
                  <a:srgbClr val="0000CC"/>
                </a:solidFill>
                <a:latin typeface="微软雅黑" pitchFamily="34" charset="-122"/>
                <a:ea typeface="微软雅黑" pitchFamily="34" charset="-122"/>
                <a:cs typeface="Arial" charset="0"/>
              </a:rPr>
              <a:t>EPC</a:t>
            </a:r>
            <a:r>
              <a:rPr lang="zh-CN" altLang="en-US" sz="2000" b="1" dirty="0">
                <a:solidFill>
                  <a:srgbClr val="006600"/>
                </a:solidFill>
                <a:latin typeface="微软雅黑" pitchFamily="34" charset="-122"/>
                <a:ea typeface="微软雅黑" pitchFamily="34" charset="-122"/>
                <a:cs typeface="Arial" charset="0"/>
              </a:rPr>
              <a:t>（专门存放断点的寄存器）</a:t>
            </a:r>
          </a:p>
          <a:p>
            <a:pPr marL="952500" lvl="1" indent="-495300" eaLnBrk="0" hangingPunct="0">
              <a:lnSpc>
                <a:spcPct val="125000"/>
              </a:lnSpc>
              <a:spcBef>
                <a:spcPct val="30000"/>
              </a:spcBef>
            </a:pPr>
            <a:r>
              <a:rPr lang="en-US" altLang="zh-CN" sz="2000" b="1" dirty="0">
                <a:solidFill>
                  <a:srgbClr val="0000CC"/>
                </a:solidFill>
                <a:latin typeface="微软雅黑" pitchFamily="34" charset="-122"/>
                <a:ea typeface="微软雅黑" pitchFamily="34" charset="-122"/>
                <a:cs typeface="Arial" charset="0"/>
              </a:rPr>
              <a:t> PSWR →</a:t>
            </a:r>
            <a:r>
              <a:rPr lang="zh-CN" altLang="en-US" sz="2000" b="1" dirty="0">
                <a:solidFill>
                  <a:srgbClr val="0000CC"/>
                </a:solidFill>
                <a:latin typeface="微软雅黑" pitchFamily="34" charset="-122"/>
                <a:ea typeface="微软雅黑" pitchFamily="34" charset="-122"/>
                <a:cs typeface="Arial" charset="0"/>
              </a:rPr>
              <a:t>栈 或 </a:t>
            </a:r>
            <a:r>
              <a:rPr lang="en-US" altLang="zh-CN" sz="2000" b="1" dirty="0">
                <a:solidFill>
                  <a:srgbClr val="0000CC"/>
                </a:solidFill>
                <a:latin typeface="微软雅黑" pitchFamily="34" charset="-122"/>
                <a:ea typeface="微软雅黑" pitchFamily="34" charset="-122"/>
                <a:cs typeface="Arial" charset="0"/>
              </a:rPr>
              <a:t>EPSWR </a:t>
            </a:r>
            <a:r>
              <a:rPr lang="zh-CN" altLang="en-US" sz="2000" b="1" dirty="0">
                <a:solidFill>
                  <a:srgbClr val="006600"/>
                </a:solidFill>
                <a:latin typeface="微软雅黑" pitchFamily="34" charset="-122"/>
                <a:ea typeface="微软雅黑" pitchFamily="34" charset="-122"/>
                <a:cs typeface="Arial" charset="0"/>
              </a:rPr>
              <a:t>（专门保存程序状态的寄存器）</a:t>
            </a:r>
            <a:endParaRPr lang="en-US" altLang="zh-CN" sz="2000" b="1" dirty="0">
              <a:solidFill>
                <a:srgbClr val="006600"/>
              </a:solidFill>
              <a:latin typeface="微软雅黑" pitchFamily="34" charset="-122"/>
              <a:ea typeface="微软雅黑" pitchFamily="34" charset="-122"/>
              <a:cs typeface="Arial" charset="0"/>
            </a:endParaRPr>
          </a:p>
          <a:p>
            <a:pPr marL="952500" lvl="1" indent="-495300" eaLnBrk="0" hangingPunct="0">
              <a:lnSpc>
                <a:spcPct val="125000"/>
              </a:lnSpc>
              <a:spcBef>
                <a:spcPct val="30000"/>
              </a:spcBef>
            </a:pPr>
            <a:r>
              <a:rPr lang="en-US" altLang="zh-CN" sz="2000" b="1" dirty="0">
                <a:solidFill>
                  <a:srgbClr val="006600"/>
                </a:solidFill>
                <a:latin typeface="微软雅黑" pitchFamily="34" charset="-122"/>
                <a:ea typeface="微软雅黑" pitchFamily="34" charset="-122"/>
                <a:cs typeface="Arial" charset="0"/>
              </a:rPr>
              <a:t>PSW</a:t>
            </a:r>
            <a:r>
              <a:rPr lang="zh-CN" altLang="en-US" sz="2000" b="1" dirty="0">
                <a:solidFill>
                  <a:srgbClr val="006600"/>
                </a:solidFill>
                <a:latin typeface="微软雅黑" pitchFamily="34" charset="-122"/>
                <a:ea typeface="微软雅黑" pitchFamily="34" charset="-122"/>
                <a:cs typeface="Arial" charset="0"/>
              </a:rPr>
              <a:t>（</a:t>
            </a:r>
            <a:r>
              <a:rPr lang="en-US" altLang="zh-CN" sz="2000" b="1" dirty="0">
                <a:solidFill>
                  <a:srgbClr val="006600"/>
                </a:solidFill>
                <a:latin typeface="微软雅黑" pitchFamily="34" charset="-122"/>
                <a:ea typeface="微软雅黑" pitchFamily="34" charset="-122"/>
                <a:cs typeface="Arial" charset="0"/>
              </a:rPr>
              <a:t>Program Status Word</a:t>
            </a:r>
            <a:r>
              <a:rPr lang="zh-CN" altLang="en-US" sz="2000" b="1" dirty="0">
                <a:solidFill>
                  <a:srgbClr val="006600"/>
                </a:solidFill>
                <a:latin typeface="微软雅黑" pitchFamily="34" charset="-122"/>
                <a:ea typeface="微软雅黑" pitchFamily="34" charset="-122"/>
                <a:cs typeface="Arial" charset="0"/>
              </a:rPr>
              <a:t>）：</a:t>
            </a:r>
            <a:r>
              <a:rPr lang="zh-CN" altLang="en-US" sz="2000" b="1" dirty="0">
                <a:solidFill>
                  <a:srgbClr val="0000CC"/>
                </a:solidFill>
                <a:latin typeface="微软雅黑" pitchFamily="34" charset="-122"/>
                <a:ea typeface="微软雅黑" pitchFamily="34" charset="-122"/>
                <a:cs typeface="Arial" charset="0"/>
              </a:rPr>
              <a:t>程序状态字</a:t>
            </a:r>
          </a:p>
          <a:p>
            <a:pPr marL="952500" lvl="1" indent="-495300" eaLnBrk="0" hangingPunct="0">
              <a:lnSpc>
                <a:spcPct val="125000"/>
              </a:lnSpc>
              <a:spcBef>
                <a:spcPct val="30000"/>
              </a:spcBef>
            </a:pPr>
            <a:r>
              <a:rPr lang="en-US" altLang="zh-CN" sz="2000" b="1" dirty="0">
                <a:solidFill>
                  <a:srgbClr val="006600"/>
                </a:solidFill>
                <a:latin typeface="微软雅黑" pitchFamily="34" charset="-122"/>
                <a:ea typeface="微软雅黑" pitchFamily="34" charset="-122"/>
                <a:cs typeface="Arial" charset="0"/>
              </a:rPr>
              <a:t>PSWR</a:t>
            </a:r>
            <a:r>
              <a:rPr lang="zh-CN" altLang="en-US" sz="2000" b="1" dirty="0">
                <a:solidFill>
                  <a:srgbClr val="006600"/>
                </a:solidFill>
                <a:latin typeface="微软雅黑" pitchFamily="34" charset="-122"/>
                <a:ea typeface="微软雅黑" pitchFamily="34" charset="-122"/>
                <a:cs typeface="Arial" charset="0"/>
              </a:rPr>
              <a:t>（</a:t>
            </a:r>
            <a:r>
              <a:rPr lang="en-US" altLang="zh-CN" sz="2000" b="1" dirty="0">
                <a:solidFill>
                  <a:srgbClr val="006600"/>
                </a:solidFill>
                <a:latin typeface="微软雅黑" pitchFamily="34" charset="-122"/>
                <a:ea typeface="微软雅黑" pitchFamily="34" charset="-122"/>
                <a:cs typeface="Arial" charset="0"/>
              </a:rPr>
              <a:t>PSW</a:t>
            </a:r>
            <a:r>
              <a:rPr lang="zh-CN" altLang="en-US" sz="2000" b="1" dirty="0">
                <a:solidFill>
                  <a:srgbClr val="006600"/>
                </a:solidFill>
                <a:latin typeface="微软雅黑" pitchFamily="34" charset="-122"/>
                <a:ea typeface="微软雅黑" pitchFamily="34" charset="-122"/>
                <a:cs typeface="Arial" charset="0"/>
              </a:rPr>
              <a:t>寄存器）：</a:t>
            </a:r>
            <a:r>
              <a:rPr lang="zh-CN" altLang="en-US" sz="2000" b="1" dirty="0">
                <a:solidFill>
                  <a:srgbClr val="0000CC"/>
                </a:solidFill>
                <a:latin typeface="微软雅黑" pitchFamily="34" charset="-122"/>
                <a:ea typeface="微软雅黑" pitchFamily="34" charset="-122"/>
                <a:cs typeface="Arial" charset="0"/>
              </a:rPr>
              <a:t>如</a:t>
            </a:r>
            <a:r>
              <a:rPr lang="en-US" altLang="zh-CN" sz="2000" b="1" dirty="0">
                <a:solidFill>
                  <a:srgbClr val="0000CC"/>
                </a:solidFill>
                <a:latin typeface="微软雅黑" pitchFamily="34" charset="-122"/>
                <a:ea typeface="微软雅黑" pitchFamily="34" charset="-122"/>
                <a:cs typeface="Arial" charset="0"/>
              </a:rPr>
              <a:t>IA-32</a:t>
            </a:r>
            <a:r>
              <a:rPr lang="zh-CN" altLang="en-US" sz="2000" b="1" dirty="0">
                <a:solidFill>
                  <a:srgbClr val="0000CC"/>
                </a:solidFill>
                <a:latin typeface="微软雅黑" pitchFamily="34" charset="-122"/>
                <a:ea typeface="微软雅黑" pitchFamily="34" charset="-122"/>
                <a:cs typeface="Arial" charset="0"/>
              </a:rPr>
              <a:t>中的的</a:t>
            </a:r>
            <a:r>
              <a:rPr lang="en-US" altLang="zh-CN" sz="2000" b="1" dirty="0">
                <a:solidFill>
                  <a:srgbClr val="0000CC"/>
                </a:solidFill>
                <a:latin typeface="微软雅黑" pitchFamily="34" charset="-122"/>
                <a:ea typeface="微软雅黑" pitchFamily="34" charset="-122"/>
                <a:cs typeface="Arial" charset="0"/>
              </a:rPr>
              <a:t>EFLAGS</a:t>
            </a:r>
            <a:r>
              <a:rPr lang="zh-CN" altLang="en-US" sz="2000" b="1" dirty="0">
                <a:solidFill>
                  <a:srgbClr val="0000CC"/>
                </a:solidFill>
                <a:latin typeface="微软雅黑" pitchFamily="34" charset="-122"/>
                <a:ea typeface="微软雅黑" pitchFamily="34" charset="-122"/>
                <a:cs typeface="Arial" charset="0"/>
              </a:rPr>
              <a:t>寄存器</a:t>
            </a:r>
          </a:p>
          <a:p>
            <a:pPr marL="533400" indent="-533400" eaLnBrk="0" hangingPunct="0">
              <a:lnSpc>
                <a:spcPct val="125000"/>
              </a:lnSpc>
              <a:spcBef>
                <a:spcPct val="30000"/>
              </a:spcBef>
            </a:pPr>
            <a:r>
              <a:rPr lang="en-US" altLang="zh-CN" sz="2000" b="1" dirty="0">
                <a:latin typeface="微软雅黑" pitchFamily="34" charset="-122"/>
                <a:ea typeface="微软雅黑" pitchFamily="34" charset="-122"/>
                <a:cs typeface="Arial" charset="0"/>
              </a:rPr>
              <a:t>③ </a:t>
            </a:r>
            <a:r>
              <a:rPr lang="zh-CN" altLang="en-US" sz="2000" b="1" dirty="0">
                <a:latin typeface="微软雅黑" pitchFamily="34" charset="-122"/>
                <a:ea typeface="微软雅黑" pitchFamily="34" charset="-122"/>
                <a:cs typeface="Arial" charset="0"/>
              </a:rPr>
              <a:t>识别异常事件</a:t>
            </a:r>
          </a:p>
          <a:p>
            <a:pPr marL="533400" indent="-533400" eaLnBrk="0" hangingPunct="0">
              <a:lnSpc>
                <a:spcPct val="125000"/>
              </a:lnSpc>
              <a:spcBef>
                <a:spcPct val="30000"/>
              </a:spcBef>
            </a:pPr>
            <a:r>
              <a:rPr lang="zh-CN" altLang="en-US" sz="2000" b="1" dirty="0">
                <a:latin typeface="微软雅黑" pitchFamily="34" charset="-122"/>
                <a:ea typeface="微软雅黑" pitchFamily="34" charset="-122"/>
                <a:cs typeface="Arial" charset="0"/>
              </a:rPr>
              <a:t>     </a:t>
            </a:r>
            <a:r>
              <a:rPr lang="zh-CN" altLang="en-US" sz="2000" b="1" dirty="0">
                <a:solidFill>
                  <a:srgbClr val="A50021"/>
                </a:solidFill>
                <a:latin typeface="微软雅黑" pitchFamily="34" charset="-122"/>
                <a:ea typeface="微软雅黑" pitchFamily="34" charset="-122"/>
                <a:cs typeface="Arial" charset="0"/>
              </a:rPr>
              <a:t>有</a:t>
            </a:r>
            <a:r>
              <a:rPr lang="zh-CN" altLang="en-US" sz="2000" b="1" dirty="0">
                <a:solidFill>
                  <a:schemeClr val="accent2"/>
                </a:solidFill>
                <a:latin typeface="微软雅黑" pitchFamily="34" charset="-122"/>
                <a:ea typeface="微软雅黑" pitchFamily="34" charset="-122"/>
                <a:cs typeface="Arial" charset="0"/>
              </a:rPr>
              <a:t>软件识别</a:t>
            </a:r>
            <a:r>
              <a:rPr lang="zh-CN" altLang="en-US" sz="2000" b="1" dirty="0">
                <a:solidFill>
                  <a:srgbClr val="A50021"/>
                </a:solidFill>
                <a:latin typeface="微软雅黑" pitchFamily="34" charset="-122"/>
                <a:ea typeface="微软雅黑" pitchFamily="34" charset="-122"/>
                <a:cs typeface="Arial" charset="0"/>
              </a:rPr>
              <a:t>和</a:t>
            </a:r>
            <a:r>
              <a:rPr lang="zh-CN" altLang="en-US" sz="2000" b="1" dirty="0">
                <a:solidFill>
                  <a:schemeClr val="accent2"/>
                </a:solidFill>
                <a:latin typeface="微软雅黑" pitchFamily="34" charset="-122"/>
                <a:ea typeface="微软雅黑" pitchFamily="34" charset="-122"/>
                <a:cs typeface="Arial" charset="0"/>
              </a:rPr>
              <a:t>硬件识别（向量中断）</a:t>
            </a:r>
            <a:r>
              <a:rPr lang="zh-CN" altLang="en-US" sz="2000" b="1" dirty="0">
                <a:solidFill>
                  <a:srgbClr val="A50021"/>
                </a:solidFill>
                <a:latin typeface="微软雅黑" pitchFamily="34" charset="-122"/>
                <a:ea typeface="微软雅黑" pitchFamily="34" charset="-122"/>
                <a:cs typeface="Arial" charset="0"/>
              </a:rPr>
              <a:t>两种不同的方式。</a:t>
            </a:r>
          </a:p>
        </p:txBody>
      </p:sp>
    </p:spTree>
    <p:extLst>
      <p:ext uri="{BB962C8B-B14F-4D97-AF65-F5344CB8AC3E}">
        <p14:creationId xmlns:p14="http://schemas.microsoft.com/office/powerpoint/2010/main" val="329240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5171">
                                            <p:txEl>
                                              <p:pRg st="1" end="1"/>
                                            </p:txEl>
                                          </p:spTgt>
                                        </p:tgtEl>
                                        <p:attrNameLst>
                                          <p:attrName>style.visibility</p:attrName>
                                        </p:attrNameLst>
                                      </p:cBhvr>
                                      <p:to>
                                        <p:strVal val="visible"/>
                                      </p:to>
                                    </p:set>
                                    <p:animEffect transition="in" filter="blinds(horizontal)">
                                      <p:cBhvr>
                                        <p:cTn id="7" dur="500"/>
                                        <p:tgtEl>
                                          <p:spTgt spid="775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5171">
                                            <p:txEl>
                                              <p:pRg st="2" end="2"/>
                                            </p:txEl>
                                          </p:spTgt>
                                        </p:tgtEl>
                                        <p:attrNameLst>
                                          <p:attrName>style.visibility</p:attrName>
                                        </p:attrNameLst>
                                      </p:cBhvr>
                                      <p:to>
                                        <p:strVal val="visible"/>
                                      </p:to>
                                    </p:set>
                                    <p:animEffect transition="in" filter="blinds(horizontal)">
                                      <p:cBhvr>
                                        <p:cTn id="12" dur="500"/>
                                        <p:tgtEl>
                                          <p:spTgt spid="775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5171">
                                            <p:txEl>
                                              <p:pRg st="3" end="3"/>
                                            </p:txEl>
                                          </p:spTgt>
                                        </p:tgtEl>
                                        <p:attrNameLst>
                                          <p:attrName>style.visibility</p:attrName>
                                        </p:attrNameLst>
                                      </p:cBhvr>
                                      <p:to>
                                        <p:strVal val="visible"/>
                                      </p:to>
                                    </p:set>
                                    <p:animEffect transition="in" filter="blinds(horizontal)">
                                      <p:cBhvr>
                                        <p:cTn id="17" dur="500"/>
                                        <p:tgtEl>
                                          <p:spTgt spid="775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5171">
                                            <p:txEl>
                                              <p:pRg st="4" end="4"/>
                                            </p:txEl>
                                          </p:spTgt>
                                        </p:tgtEl>
                                        <p:attrNameLst>
                                          <p:attrName>style.visibility</p:attrName>
                                        </p:attrNameLst>
                                      </p:cBhvr>
                                      <p:to>
                                        <p:strVal val="visible"/>
                                      </p:to>
                                    </p:set>
                                    <p:animEffect transition="in" filter="blinds(horizontal)">
                                      <p:cBhvr>
                                        <p:cTn id="22" dur="500"/>
                                        <p:tgtEl>
                                          <p:spTgt spid="77517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75171">
                                            <p:txEl>
                                              <p:pRg st="5" end="5"/>
                                            </p:txEl>
                                          </p:spTgt>
                                        </p:tgtEl>
                                        <p:attrNameLst>
                                          <p:attrName>style.visibility</p:attrName>
                                        </p:attrNameLst>
                                      </p:cBhvr>
                                      <p:to>
                                        <p:strVal val="visible"/>
                                      </p:to>
                                    </p:set>
                                    <p:animEffect transition="in" filter="blinds(horizontal)">
                                      <p:cBhvr>
                                        <p:cTn id="25" dur="500"/>
                                        <p:tgtEl>
                                          <p:spTgt spid="77517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75171">
                                            <p:txEl>
                                              <p:pRg st="6" end="6"/>
                                            </p:txEl>
                                          </p:spTgt>
                                        </p:tgtEl>
                                        <p:attrNameLst>
                                          <p:attrName>style.visibility</p:attrName>
                                        </p:attrNameLst>
                                      </p:cBhvr>
                                      <p:to>
                                        <p:strVal val="visible"/>
                                      </p:to>
                                    </p:set>
                                    <p:animEffect transition="in" filter="blinds(horizontal)">
                                      <p:cBhvr>
                                        <p:cTn id="28" dur="500"/>
                                        <p:tgtEl>
                                          <p:spTgt spid="775171">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75171">
                                            <p:txEl>
                                              <p:pRg st="7" end="7"/>
                                            </p:txEl>
                                          </p:spTgt>
                                        </p:tgtEl>
                                        <p:attrNameLst>
                                          <p:attrName>style.visibility</p:attrName>
                                        </p:attrNameLst>
                                      </p:cBhvr>
                                      <p:to>
                                        <p:strVal val="visible"/>
                                      </p:to>
                                    </p:set>
                                    <p:animEffect transition="in" filter="blinds(horizontal)">
                                      <p:cBhvr>
                                        <p:cTn id="33" dur="500"/>
                                        <p:tgtEl>
                                          <p:spTgt spid="775171">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75171">
                                            <p:txEl>
                                              <p:pRg st="8" end="8"/>
                                            </p:txEl>
                                          </p:spTgt>
                                        </p:tgtEl>
                                        <p:attrNameLst>
                                          <p:attrName>style.visibility</p:attrName>
                                        </p:attrNameLst>
                                      </p:cBhvr>
                                      <p:to>
                                        <p:strVal val="visible"/>
                                      </p:to>
                                    </p:set>
                                    <p:animEffect transition="in" filter="blinds(horizontal)">
                                      <p:cBhvr>
                                        <p:cTn id="38" dur="500"/>
                                        <p:tgtEl>
                                          <p:spTgt spid="775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r>
              <a:rPr lang="zh-CN" altLang="en-US" smtClean="0"/>
              <a:t>异常</a:t>
            </a:r>
            <a:r>
              <a:rPr lang="en-US" altLang="zh-CN" smtClean="0"/>
              <a:t>/</a:t>
            </a:r>
            <a:r>
              <a:rPr lang="zh-CN" altLang="en-US" smtClean="0"/>
              <a:t>中断响应过程</a:t>
            </a:r>
          </a:p>
        </p:txBody>
      </p:sp>
      <p:sp>
        <p:nvSpPr>
          <p:cNvPr id="776195" name="Rectangle 3"/>
          <p:cNvSpPr>
            <a:spLocks noChangeArrowheads="1"/>
          </p:cNvSpPr>
          <p:nvPr/>
        </p:nvSpPr>
        <p:spPr bwMode="auto">
          <a:xfrm>
            <a:off x="373063" y="725488"/>
            <a:ext cx="8491537" cy="5646737"/>
          </a:xfrm>
          <a:prstGeom prst="rect">
            <a:avLst/>
          </a:prstGeom>
          <a:noFill/>
          <a:ln w="9525">
            <a:noFill/>
            <a:miter lim="800000"/>
            <a:headEnd/>
            <a:tailEnd/>
          </a:ln>
          <a:effectLst/>
        </p:spPr>
        <p:txBody>
          <a:bodyPr/>
          <a:lstStyle/>
          <a:p>
            <a:pPr marL="533400" indent="-533400" eaLnBrk="0" hangingPunct="0">
              <a:lnSpc>
                <a:spcPct val="120000"/>
              </a:lnSpc>
              <a:spcBef>
                <a:spcPct val="25000"/>
              </a:spcBef>
              <a:buSzPct val="75000"/>
              <a:buFont typeface="Wingdings" pitchFamily="2" charset="2"/>
              <a:buNone/>
            </a:pPr>
            <a:r>
              <a:rPr lang="zh-CN" altLang="en-US" sz="2000" b="1" dirty="0">
                <a:solidFill>
                  <a:srgbClr val="A50021"/>
                </a:solidFill>
                <a:latin typeface="微软雅黑" pitchFamily="34" charset="-122"/>
                <a:ea typeface="微软雅黑" pitchFamily="34" charset="-122"/>
              </a:rPr>
              <a:t>有两种不同的识别方式：软件识别和硬件识别（向量中断）。</a:t>
            </a:r>
          </a:p>
          <a:p>
            <a:pPr marL="533400" indent="-533400" eaLnBrk="0" hangingPunct="0">
              <a:lnSpc>
                <a:spcPct val="120000"/>
              </a:lnSpc>
              <a:spcBef>
                <a:spcPct val="25000"/>
              </a:spcBef>
            </a:pPr>
            <a:r>
              <a:rPr lang="zh-CN" altLang="en-US" sz="2000" b="1" dirty="0">
                <a:solidFill>
                  <a:srgbClr val="FF0000"/>
                </a:solidFill>
                <a:latin typeface="微软雅黑" pitchFamily="34" charset="-122"/>
                <a:ea typeface="微软雅黑" pitchFamily="34" charset="-122"/>
              </a:rPr>
              <a:t>     （</a:t>
            </a:r>
            <a:r>
              <a:rPr lang="en-US" altLang="zh-CN" sz="2000" b="1" dirty="0">
                <a:solidFill>
                  <a:srgbClr val="FF0000"/>
                </a:solidFill>
                <a:latin typeface="微软雅黑" pitchFamily="34" charset="-122"/>
                <a:ea typeface="微软雅黑" pitchFamily="34" charset="-122"/>
              </a:rPr>
              <a:t>1</a:t>
            </a:r>
            <a:r>
              <a:rPr lang="zh-CN" altLang="en-US" sz="2000" b="1" dirty="0">
                <a:solidFill>
                  <a:srgbClr val="FF0000"/>
                </a:solidFill>
                <a:latin typeface="微软雅黑" pitchFamily="34" charset="-122"/>
                <a:ea typeface="微软雅黑" pitchFamily="34" charset="-122"/>
              </a:rPr>
              <a:t>）软件识别（</a:t>
            </a:r>
            <a:r>
              <a:rPr lang="en-US" altLang="zh-CN" sz="2000" b="1" dirty="0">
                <a:solidFill>
                  <a:srgbClr val="FF0000"/>
                </a:solidFill>
                <a:latin typeface="微软雅黑" pitchFamily="34" charset="-122"/>
                <a:ea typeface="微软雅黑" pitchFamily="34" charset="-122"/>
              </a:rPr>
              <a:t>MIPS</a:t>
            </a:r>
            <a:r>
              <a:rPr lang="zh-CN" altLang="en-US" sz="2000" b="1" dirty="0">
                <a:solidFill>
                  <a:srgbClr val="FF0000"/>
                </a:solidFill>
                <a:latin typeface="微软雅黑" pitchFamily="34" charset="-122"/>
                <a:ea typeface="微软雅黑" pitchFamily="34" charset="-122"/>
              </a:rPr>
              <a:t>采用）</a:t>
            </a:r>
            <a:r>
              <a:rPr lang="zh-CN" altLang="en-US" sz="2000" b="1" dirty="0">
                <a:solidFill>
                  <a:srgbClr val="008000"/>
                </a:solidFill>
                <a:latin typeface="微软雅黑" pitchFamily="34" charset="-122"/>
                <a:ea typeface="微软雅黑" pitchFamily="34" charset="-122"/>
              </a:rPr>
              <a:t> </a:t>
            </a:r>
          </a:p>
          <a:p>
            <a:pPr marL="533400" indent="-533400" eaLnBrk="0" hangingPunct="0">
              <a:lnSpc>
                <a:spcPct val="120000"/>
              </a:lnSpc>
              <a:spcBef>
                <a:spcPct val="25000"/>
              </a:spcBef>
            </a:pPr>
            <a:r>
              <a:rPr lang="zh-CN" altLang="en-US" sz="2000" b="1" dirty="0">
                <a:solidFill>
                  <a:schemeClr val="accent2"/>
                </a:solidFill>
                <a:latin typeface="微软雅黑" pitchFamily="34" charset="-122"/>
                <a:ea typeface="微软雅黑" pitchFamily="34" charset="-122"/>
              </a:rPr>
              <a:t>       设置一个异常状态寄存器（</a:t>
            </a:r>
            <a:r>
              <a:rPr lang="en-US" altLang="zh-CN" sz="2000" b="1" dirty="0">
                <a:solidFill>
                  <a:schemeClr val="accent2"/>
                </a:solidFill>
                <a:latin typeface="微软雅黑" pitchFamily="34" charset="-122"/>
                <a:ea typeface="微软雅黑" pitchFamily="34" charset="-122"/>
              </a:rPr>
              <a:t>MIPS</a:t>
            </a:r>
            <a:r>
              <a:rPr lang="zh-CN" altLang="en-US" sz="2000" b="1" dirty="0">
                <a:solidFill>
                  <a:schemeClr val="accent2"/>
                </a:solidFill>
                <a:latin typeface="微软雅黑" pitchFamily="34" charset="-122"/>
                <a:ea typeface="微软雅黑" pitchFamily="34" charset="-122"/>
              </a:rPr>
              <a:t>中为</a:t>
            </a:r>
            <a:r>
              <a:rPr lang="en-US" altLang="zh-CN" sz="2000" b="1" dirty="0">
                <a:solidFill>
                  <a:schemeClr val="accent2"/>
                </a:solidFill>
                <a:latin typeface="微软雅黑" pitchFamily="34" charset="-122"/>
                <a:ea typeface="微软雅黑" pitchFamily="34" charset="-122"/>
              </a:rPr>
              <a:t>Cause</a:t>
            </a:r>
            <a:r>
              <a:rPr lang="zh-CN" altLang="en-US" sz="2000" b="1" dirty="0">
                <a:solidFill>
                  <a:schemeClr val="accent2"/>
                </a:solidFill>
                <a:latin typeface="微软雅黑" pitchFamily="34" charset="-122"/>
                <a:ea typeface="微软雅黑" pitchFamily="34" charset="-122"/>
              </a:rPr>
              <a:t>寄存器），用于记录异常原因。操作系统使用一个</a:t>
            </a:r>
            <a:r>
              <a:rPr lang="zh-CN" altLang="en-US" sz="2000" b="1" dirty="0">
                <a:solidFill>
                  <a:srgbClr val="008000"/>
                </a:solidFill>
                <a:latin typeface="微软雅黑" pitchFamily="34" charset="-122"/>
                <a:ea typeface="微软雅黑" pitchFamily="34" charset="-122"/>
              </a:rPr>
              <a:t>统一的异常处理程序</a:t>
            </a:r>
            <a:r>
              <a:rPr lang="zh-CN" altLang="en-US" sz="2000" b="1" dirty="0">
                <a:solidFill>
                  <a:schemeClr val="accent2"/>
                </a:solidFill>
                <a:latin typeface="微软雅黑" pitchFamily="34" charset="-122"/>
                <a:ea typeface="微软雅黑" pitchFamily="34" charset="-122"/>
              </a:rPr>
              <a:t>，该程序按优先级顺序查询异常状态寄存器，识别出异常事件。</a:t>
            </a:r>
          </a:p>
          <a:p>
            <a:pPr marL="533400" indent="-533400" eaLnBrk="0" hangingPunct="0">
              <a:lnSpc>
                <a:spcPct val="120000"/>
              </a:lnSpc>
              <a:spcBef>
                <a:spcPct val="25000"/>
              </a:spcBef>
            </a:pPr>
            <a:r>
              <a:rPr lang="zh-CN" altLang="en-US" sz="2000" b="1" dirty="0">
                <a:solidFill>
                  <a:srgbClr val="1E7C34"/>
                </a:solidFill>
                <a:latin typeface="微软雅黑" pitchFamily="34" charset="-122"/>
                <a:ea typeface="微软雅黑" pitchFamily="34" charset="-122"/>
              </a:rPr>
              <a:t>        </a:t>
            </a:r>
            <a:r>
              <a:rPr lang="zh-CN" altLang="en-US" sz="2000" b="1" dirty="0">
                <a:solidFill>
                  <a:srgbClr val="006600"/>
                </a:solidFill>
                <a:latin typeface="微软雅黑" pitchFamily="34" charset="-122"/>
                <a:ea typeface="微软雅黑" pitchFamily="34" charset="-122"/>
              </a:rPr>
              <a:t>（例如：</a:t>
            </a:r>
            <a:r>
              <a:rPr lang="en-US" altLang="zh-CN" sz="2000" b="1" dirty="0">
                <a:solidFill>
                  <a:srgbClr val="006600"/>
                </a:solidFill>
                <a:latin typeface="微软雅黑" pitchFamily="34" charset="-122"/>
                <a:ea typeface="微软雅黑" pitchFamily="34" charset="-122"/>
              </a:rPr>
              <a:t>MIPS</a:t>
            </a:r>
            <a:r>
              <a:rPr lang="zh-CN" altLang="en-US" sz="2000" b="1" dirty="0">
                <a:solidFill>
                  <a:srgbClr val="006600"/>
                </a:solidFill>
                <a:latin typeface="微软雅黑" pitchFamily="34" charset="-122"/>
                <a:ea typeface="微软雅黑" pitchFamily="34" charset="-122"/>
              </a:rPr>
              <a:t>中位于内核地址</a:t>
            </a:r>
            <a:r>
              <a:rPr lang="en-US" altLang="zh-CN" sz="2000" b="1" dirty="0">
                <a:solidFill>
                  <a:srgbClr val="006600"/>
                </a:solidFill>
                <a:latin typeface="微软雅黑" pitchFamily="34" charset="-122"/>
                <a:ea typeface="微软雅黑" pitchFamily="34" charset="-122"/>
              </a:rPr>
              <a:t>0x8000 0180</a:t>
            </a:r>
            <a:r>
              <a:rPr lang="zh-CN" altLang="en-US" sz="2000" b="1" dirty="0">
                <a:solidFill>
                  <a:srgbClr val="006600"/>
                </a:solidFill>
                <a:latin typeface="微软雅黑" pitchFamily="34" charset="-122"/>
                <a:ea typeface="微软雅黑" pitchFamily="34" charset="-122"/>
              </a:rPr>
              <a:t>处有一个专门的异常处理程序，用于检测异常的具体原因，然后转到内核中相应的异常处理程序段中进行具体的处理）</a:t>
            </a:r>
          </a:p>
          <a:p>
            <a:pPr marL="533400" indent="-533400" eaLnBrk="0" hangingPunct="0">
              <a:lnSpc>
                <a:spcPct val="120000"/>
              </a:lnSpc>
              <a:spcBef>
                <a:spcPct val="25000"/>
              </a:spcBef>
            </a:pPr>
            <a:r>
              <a:rPr lang="en-US" altLang="zh-CN" sz="2000" b="1" dirty="0">
                <a:solidFill>
                  <a:srgbClr val="FF0000"/>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2</a:t>
            </a:r>
            <a:r>
              <a:rPr lang="zh-CN" altLang="en-US" sz="2000" b="1" dirty="0">
                <a:solidFill>
                  <a:srgbClr val="FF0000"/>
                </a:solidFill>
                <a:latin typeface="微软雅黑" pitchFamily="34" charset="-122"/>
                <a:ea typeface="微软雅黑" pitchFamily="34" charset="-122"/>
              </a:rPr>
              <a:t>）硬件识别（向量中断）（</a:t>
            </a:r>
            <a:r>
              <a:rPr lang="en-US" altLang="zh-CN" sz="2000" b="1" dirty="0">
                <a:solidFill>
                  <a:srgbClr val="FF0000"/>
                </a:solidFill>
                <a:latin typeface="微软雅黑" pitchFamily="34" charset="-122"/>
                <a:ea typeface="微软雅黑" pitchFamily="34" charset="-122"/>
              </a:rPr>
              <a:t>IA-32</a:t>
            </a:r>
            <a:r>
              <a:rPr lang="zh-CN" altLang="en-US" sz="2000" b="1" dirty="0">
                <a:solidFill>
                  <a:srgbClr val="FF0000"/>
                </a:solidFill>
                <a:latin typeface="微软雅黑" pitchFamily="34" charset="-122"/>
                <a:ea typeface="微软雅黑" pitchFamily="34" charset="-122"/>
              </a:rPr>
              <a:t>采用）</a:t>
            </a:r>
          </a:p>
          <a:p>
            <a:pPr marL="533400" indent="-533400" eaLnBrk="0" hangingPunct="0">
              <a:lnSpc>
                <a:spcPct val="120000"/>
              </a:lnSpc>
              <a:spcBef>
                <a:spcPct val="25000"/>
              </a:spcBef>
            </a:pPr>
            <a:r>
              <a:rPr lang="zh-CN" altLang="en-US" sz="2000" b="1" dirty="0">
                <a:solidFill>
                  <a:schemeClr val="accent2"/>
                </a:solidFill>
                <a:latin typeface="微软雅黑" pitchFamily="34" charset="-122"/>
                <a:ea typeface="微软雅黑" pitchFamily="34" charset="-122"/>
              </a:rPr>
              <a:t>       用专门的硬件查询电路按优先级顺序识别异常，得到“中断类型号”，根据此号，到中断向量表中读取对应的</a:t>
            </a:r>
            <a:r>
              <a:rPr lang="zh-CN" altLang="en-US" sz="2000" b="1" dirty="0">
                <a:solidFill>
                  <a:srgbClr val="008000"/>
                </a:solidFill>
                <a:latin typeface="微软雅黑" pitchFamily="34" charset="-122"/>
                <a:ea typeface="微软雅黑" pitchFamily="34" charset="-122"/>
              </a:rPr>
              <a:t>中断服务程序</a:t>
            </a:r>
            <a:r>
              <a:rPr lang="zh-CN" altLang="en-US" sz="2000" b="1" dirty="0">
                <a:solidFill>
                  <a:schemeClr val="accent2"/>
                </a:solidFill>
                <a:latin typeface="微软雅黑" pitchFamily="34" charset="-122"/>
                <a:ea typeface="微软雅黑" pitchFamily="34" charset="-122"/>
              </a:rPr>
              <a:t>的入口地址。</a:t>
            </a:r>
            <a:r>
              <a:rPr lang="zh-CN" altLang="en-US" sz="2000" b="1" dirty="0">
                <a:latin typeface="微软雅黑" pitchFamily="34" charset="-122"/>
                <a:ea typeface="微软雅黑" pitchFamily="34" charset="-122"/>
              </a:rPr>
              <a:t>     </a:t>
            </a:r>
          </a:p>
        </p:txBody>
      </p:sp>
      <p:sp>
        <p:nvSpPr>
          <p:cNvPr id="776196" name="Text Box 4"/>
          <p:cNvSpPr txBox="1">
            <a:spLocks noChangeArrowheads="1"/>
          </p:cNvSpPr>
          <p:nvPr/>
        </p:nvSpPr>
        <p:spPr bwMode="auto">
          <a:xfrm>
            <a:off x="611188" y="5414963"/>
            <a:ext cx="7791450" cy="885825"/>
          </a:xfrm>
          <a:prstGeom prst="rect">
            <a:avLst/>
          </a:prstGeom>
          <a:noFill/>
          <a:ln w="50800">
            <a:noFill/>
            <a:miter lim="800000"/>
            <a:headEnd/>
            <a:tailEnd/>
          </a:ln>
          <a:effectLst/>
        </p:spPr>
        <p:txBody>
          <a:bodyPr>
            <a:spAutoFit/>
          </a:bodyPr>
          <a:lstStyle/>
          <a:p>
            <a:pPr eaLnBrk="0" hangingPunct="0">
              <a:lnSpc>
                <a:spcPct val="130000"/>
              </a:lnSpc>
              <a:spcBef>
                <a:spcPct val="35000"/>
              </a:spcBef>
            </a:pPr>
            <a:r>
              <a:rPr lang="zh-CN" altLang="en-US" sz="2000" b="1" dirty="0">
                <a:ea typeface="微软雅黑" pitchFamily="34" charset="-122"/>
              </a:rPr>
              <a:t>所有事件都被分配一个</a:t>
            </a:r>
            <a:r>
              <a:rPr lang="zh-CN" altLang="en-US" sz="2000" b="1" dirty="0">
                <a:latin typeface="微软雅黑"/>
                <a:ea typeface="微软雅黑" pitchFamily="34" charset="-122"/>
              </a:rPr>
              <a:t>“</a:t>
            </a:r>
            <a:r>
              <a:rPr lang="zh-CN" altLang="en-US" sz="2000" b="1" dirty="0">
                <a:ea typeface="微软雅黑" pitchFamily="34" charset="-122"/>
              </a:rPr>
              <a:t>中断类型号</a:t>
            </a:r>
            <a:r>
              <a:rPr lang="zh-CN" altLang="en-US" sz="2000" b="1" dirty="0">
                <a:latin typeface="微软雅黑"/>
                <a:ea typeface="微软雅黑" pitchFamily="34" charset="-122"/>
              </a:rPr>
              <a:t>”</a:t>
            </a:r>
            <a:r>
              <a:rPr lang="zh-CN" altLang="en-US" sz="2000" b="1" dirty="0">
                <a:ea typeface="微软雅黑" pitchFamily="34" charset="-122"/>
              </a:rPr>
              <a:t>，每个中断都有相应的</a:t>
            </a:r>
            <a:r>
              <a:rPr lang="zh-CN" altLang="en-US" sz="2000" b="1" dirty="0">
                <a:latin typeface="微软雅黑"/>
                <a:ea typeface="微软雅黑" pitchFamily="34" charset="-122"/>
              </a:rPr>
              <a:t>“</a:t>
            </a:r>
            <a:r>
              <a:rPr lang="zh-CN" altLang="en-US" sz="2000" b="1" dirty="0">
                <a:ea typeface="微软雅黑" pitchFamily="34" charset="-122"/>
              </a:rPr>
              <a:t>中断服务程序</a:t>
            </a:r>
            <a:r>
              <a:rPr lang="zh-CN" altLang="en-US" sz="2000" b="1" dirty="0">
                <a:latin typeface="微软雅黑"/>
                <a:ea typeface="微软雅黑" pitchFamily="34" charset="-122"/>
              </a:rPr>
              <a:t>”</a:t>
            </a:r>
            <a:r>
              <a:rPr lang="zh-CN" altLang="en-US" sz="2000" b="1" dirty="0">
                <a:ea typeface="微软雅黑" pitchFamily="34" charset="-122"/>
              </a:rPr>
              <a:t>，可根据中断类型号找到中断服务程序的入口地址。</a:t>
            </a:r>
          </a:p>
        </p:txBody>
      </p:sp>
    </p:spTree>
    <p:extLst>
      <p:ext uri="{BB962C8B-B14F-4D97-AF65-F5344CB8AC3E}">
        <p14:creationId xmlns:p14="http://schemas.microsoft.com/office/powerpoint/2010/main" val="296304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6195">
                                            <p:txEl>
                                              <p:pRg st="1" end="1"/>
                                            </p:txEl>
                                          </p:spTgt>
                                        </p:tgtEl>
                                        <p:attrNameLst>
                                          <p:attrName>style.visibility</p:attrName>
                                        </p:attrNameLst>
                                      </p:cBhvr>
                                      <p:to>
                                        <p:strVal val="visible"/>
                                      </p:to>
                                    </p:set>
                                    <p:animEffect transition="in" filter="blinds(horizontal)">
                                      <p:cBhvr>
                                        <p:cTn id="7" dur="500"/>
                                        <p:tgtEl>
                                          <p:spTgt spid="776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5">
                                            <p:txEl>
                                              <p:pRg st="2" end="2"/>
                                            </p:txEl>
                                          </p:spTgt>
                                        </p:tgtEl>
                                        <p:attrNameLst>
                                          <p:attrName>style.visibility</p:attrName>
                                        </p:attrNameLst>
                                      </p:cBhvr>
                                      <p:to>
                                        <p:strVal val="visible"/>
                                      </p:to>
                                    </p:set>
                                    <p:animEffect transition="in" filter="blinds(horizontal)">
                                      <p:cBhvr>
                                        <p:cTn id="12" dur="500"/>
                                        <p:tgtEl>
                                          <p:spTgt spid="776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5">
                                            <p:txEl>
                                              <p:pRg st="3" end="3"/>
                                            </p:txEl>
                                          </p:spTgt>
                                        </p:tgtEl>
                                        <p:attrNameLst>
                                          <p:attrName>style.visibility</p:attrName>
                                        </p:attrNameLst>
                                      </p:cBhvr>
                                      <p:to>
                                        <p:strVal val="visible"/>
                                      </p:to>
                                    </p:set>
                                    <p:animEffect transition="in" filter="blinds(horizontal)">
                                      <p:cBhvr>
                                        <p:cTn id="17" dur="500"/>
                                        <p:tgtEl>
                                          <p:spTgt spid="776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6195">
                                            <p:txEl>
                                              <p:pRg st="4" end="4"/>
                                            </p:txEl>
                                          </p:spTgt>
                                        </p:tgtEl>
                                        <p:attrNameLst>
                                          <p:attrName>style.visibility</p:attrName>
                                        </p:attrNameLst>
                                      </p:cBhvr>
                                      <p:to>
                                        <p:strVal val="visible"/>
                                      </p:to>
                                    </p:set>
                                    <p:animEffect transition="in" filter="blinds(horizontal)">
                                      <p:cBhvr>
                                        <p:cTn id="22" dur="500"/>
                                        <p:tgtEl>
                                          <p:spTgt spid="7761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6195">
                                            <p:txEl>
                                              <p:pRg st="5" end="5"/>
                                            </p:txEl>
                                          </p:spTgt>
                                        </p:tgtEl>
                                        <p:attrNameLst>
                                          <p:attrName>style.visibility</p:attrName>
                                        </p:attrNameLst>
                                      </p:cBhvr>
                                      <p:to>
                                        <p:strVal val="visible"/>
                                      </p:to>
                                    </p:set>
                                    <p:animEffect transition="in" filter="blinds(horizontal)">
                                      <p:cBhvr>
                                        <p:cTn id="27" dur="500"/>
                                        <p:tgtEl>
                                          <p:spTgt spid="7761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6196"/>
                                        </p:tgtEl>
                                        <p:attrNameLst>
                                          <p:attrName>style.visibility</p:attrName>
                                        </p:attrNameLst>
                                      </p:cBhvr>
                                      <p:to>
                                        <p:strVal val="visible"/>
                                      </p:to>
                                    </p:set>
                                    <p:animEffect transition="in" filter="blinds(horizontal)">
                                      <p:cBhvr>
                                        <p:cTn id="32" dur="500"/>
                                        <p:tgtEl>
                                          <p:spTgt spid="77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57200" y="96838"/>
            <a:ext cx="8229600" cy="561975"/>
          </a:xfrm>
        </p:spPr>
        <p:txBody>
          <a:bodyPr/>
          <a:lstStyle/>
          <a:p>
            <a:r>
              <a:rPr lang="en-US" altLang="zh-CN" smtClean="0"/>
              <a:t>IA-32</a:t>
            </a:r>
            <a:r>
              <a:rPr lang="zh-CN" altLang="en-US" smtClean="0"/>
              <a:t>的向量中断方式</a:t>
            </a:r>
          </a:p>
        </p:txBody>
      </p:sp>
      <p:sp>
        <p:nvSpPr>
          <p:cNvPr id="779267" name="Rectangle 3"/>
          <p:cNvSpPr>
            <a:spLocks noGrp="1" noChangeArrowheads="1"/>
          </p:cNvSpPr>
          <p:nvPr>
            <p:ph type="body" idx="1"/>
          </p:nvPr>
        </p:nvSpPr>
        <p:spPr>
          <a:xfrm>
            <a:off x="192088" y="836613"/>
            <a:ext cx="8535987" cy="5726112"/>
          </a:xfrm>
        </p:spPr>
        <p:txBody>
          <a:bodyPr/>
          <a:lstStyle/>
          <a:p>
            <a:pPr>
              <a:lnSpc>
                <a:spcPct val="125000"/>
              </a:lnSpc>
              <a:spcBef>
                <a:spcPct val="30000"/>
              </a:spcBef>
            </a:pPr>
            <a:r>
              <a:rPr lang="zh-CN" altLang="en-US" sz="2100" dirty="0" smtClean="0">
                <a:latin typeface="微软雅黑" pitchFamily="34" charset="-122"/>
                <a:ea typeface="微软雅黑" pitchFamily="34" charset="-122"/>
              </a:rPr>
              <a:t>有</a:t>
            </a:r>
            <a:r>
              <a:rPr lang="en-US" altLang="zh-CN" sz="2100" dirty="0" smtClean="0">
                <a:latin typeface="微软雅黑" pitchFamily="34" charset="-122"/>
                <a:ea typeface="微软雅黑" pitchFamily="34" charset="-122"/>
                <a:hlinkClick r:id="rId2" action="ppaction://hlinksldjump"/>
              </a:rPr>
              <a:t>256</a:t>
            </a:r>
            <a:r>
              <a:rPr lang="zh-CN" altLang="en-US" sz="2100" dirty="0" smtClean="0">
                <a:latin typeface="微软雅黑" pitchFamily="34" charset="-122"/>
                <a:ea typeface="微软雅黑" pitchFamily="34" charset="-122"/>
                <a:hlinkClick r:id="rId2" action="ppaction://hlinksldjump"/>
              </a:rPr>
              <a:t>种</a:t>
            </a:r>
            <a:r>
              <a:rPr lang="zh-CN" altLang="en-US" sz="2100" dirty="0" smtClean="0">
                <a:latin typeface="微软雅黑" pitchFamily="34" charset="-122"/>
                <a:ea typeface="微软雅黑" pitchFamily="34" charset="-122"/>
              </a:rPr>
              <a:t>不同类型的异常和中断</a:t>
            </a:r>
          </a:p>
          <a:p>
            <a:pPr>
              <a:lnSpc>
                <a:spcPct val="125000"/>
              </a:lnSpc>
              <a:spcBef>
                <a:spcPct val="30000"/>
              </a:spcBef>
            </a:pPr>
            <a:r>
              <a:rPr lang="zh-CN" altLang="en-US" sz="2100" dirty="0" smtClean="0">
                <a:latin typeface="微软雅黑" pitchFamily="34" charset="-122"/>
                <a:ea typeface="微软雅黑" pitchFamily="34" charset="-122"/>
              </a:rPr>
              <a:t>每个异常和中断都有唯一编号，称之为</a:t>
            </a:r>
            <a:r>
              <a:rPr lang="zh-CN" altLang="en-US" sz="2100" dirty="0" smtClean="0">
                <a:solidFill>
                  <a:srgbClr val="FF0000"/>
                </a:solidFill>
                <a:latin typeface="微软雅黑" pitchFamily="34" charset="-122"/>
                <a:ea typeface="微软雅黑" pitchFamily="34" charset="-122"/>
              </a:rPr>
              <a:t>中断类型号</a:t>
            </a:r>
            <a:r>
              <a:rPr lang="zh-CN" altLang="en-US" sz="2100" dirty="0" smtClean="0">
                <a:latin typeface="微软雅黑" pitchFamily="34" charset="-122"/>
                <a:ea typeface="微软雅黑" pitchFamily="34" charset="-122"/>
              </a:rPr>
              <a:t>（也称</a:t>
            </a:r>
            <a:r>
              <a:rPr lang="zh-CN" altLang="en-US" sz="2100" dirty="0" smtClean="0">
                <a:solidFill>
                  <a:srgbClr val="FF0000"/>
                </a:solidFill>
                <a:latin typeface="微软雅黑" pitchFamily="34" charset="-122"/>
                <a:ea typeface="微软雅黑" pitchFamily="34" charset="-122"/>
              </a:rPr>
              <a:t>向量号</a:t>
            </a:r>
            <a:r>
              <a:rPr lang="zh-CN" altLang="en-US" sz="2100" dirty="0" smtClean="0">
                <a:latin typeface="微软雅黑" pitchFamily="34" charset="-122"/>
                <a:ea typeface="微软雅黑" pitchFamily="34" charset="-122"/>
              </a:rPr>
              <a:t>）。如类型</a:t>
            </a:r>
            <a:r>
              <a:rPr lang="en-US" altLang="zh-CN" sz="2100" dirty="0" smtClean="0">
                <a:latin typeface="微软雅黑" pitchFamily="34" charset="-122"/>
                <a:ea typeface="微软雅黑" pitchFamily="34" charset="-122"/>
              </a:rPr>
              <a:t>0</a:t>
            </a:r>
            <a:r>
              <a:rPr lang="zh-CN" altLang="en-US" sz="2100" dirty="0" smtClean="0">
                <a:latin typeface="微软雅黑" pitchFamily="34" charset="-122"/>
                <a:ea typeface="微软雅黑" pitchFamily="34" charset="-122"/>
              </a:rPr>
              <a:t>为“除法错”，类型</a:t>
            </a:r>
            <a:r>
              <a:rPr lang="en-US" altLang="zh-CN" sz="2100" dirty="0" smtClean="0">
                <a:latin typeface="微软雅黑" pitchFamily="34" charset="-122"/>
                <a:ea typeface="微软雅黑" pitchFamily="34" charset="-122"/>
              </a:rPr>
              <a:t>2</a:t>
            </a:r>
            <a:r>
              <a:rPr lang="zh-CN" altLang="en-US" sz="2100" dirty="0" smtClean="0">
                <a:latin typeface="微软雅黑" pitchFamily="34" charset="-122"/>
                <a:ea typeface="微软雅黑" pitchFamily="34" charset="-122"/>
              </a:rPr>
              <a:t>为“</a:t>
            </a:r>
            <a:r>
              <a:rPr lang="en-US" altLang="zh-CN" sz="2100" dirty="0" smtClean="0">
                <a:latin typeface="微软雅黑" pitchFamily="34" charset="-122"/>
                <a:ea typeface="微软雅黑" pitchFamily="34" charset="-122"/>
              </a:rPr>
              <a:t>NMI</a:t>
            </a:r>
            <a:r>
              <a:rPr lang="zh-CN" altLang="en-US" sz="2100" dirty="0" smtClean="0">
                <a:latin typeface="微软雅黑" pitchFamily="34" charset="-122"/>
                <a:ea typeface="微软雅黑" pitchFamily="34" charset="-122"/>
              </a:rPr>
              <a:t>中断”，类型</a:t>
            </a:r>
            <a:r>
              <a:rPr lang="en-US" altLang="zh-CN" sz="2100" dirty="0" smtClean="0">
                <a:latin typeface="微软雅黑" pitchFamily="34" charset="-122"/>
                <a:ea typeface="微软雅黑" pitchFamily="34" charset="-122"/>
              </a:rPr>
              <a:t>14</a:t>
            </a:r>
            <a:r>
              <a:rPr lang="zh-CN" altLang="en-US" sz="2100" dirty="0" smtClean="0">
                <a:latin typeface="微软雅黑" pitchFamily="34" charset="-122"/>
                <a:ea typeface="微软雅黑" pitchFamily="34" charset="-122"/>
              </a:rPr>
              <a:t>为“缺页”</a:t>
            </a:r>
          </a:p>
          <a:p>
            <a:pPr>
              <a:lnSpc>
                <a:spcPct val="125000"/>
              </a:lnSpc>
              <a:spcBef>
                <a:spcPct val="30000"/>
              </a:spcBef>
            </a:pPr>
            <a:r>
              <a:rPr lang="zh-CN" altLang="en-US" sz="2100" dirty="0" smtClean="0">
                <a:latin typeface="微软雅黑" pitchFamily="34" charset="-122"/>
                <a:ea typeface="微软雅黑" pitchFamily="34" charset="-122"/>
              </a:rPr>
              <a:t>每个异常和中断有与其对应的</a:t>
            </a:r>
            <a:r>
              <a:rPr lang="zh-CN" altLang="en-US" sz="2100" dirty="0" smtClean="0">
                <a:solidFill>
                  <a:srgbClr val="FF0000"/>
                </a:solidFill>
                <a:latin typeface="微软雅黑" pitchFamily="34" charset="-122"/>
                <a:ea typeface="微软雅黑" pitchFamily="34" charset="-122"/>
              </a:rPr>
              <a:t>异常处理程序</a:t>
            </a:r>
            <a:r>
              <a:rPr lang="zh-CN" altLang="en-US" sz="2100" dirty="0" smtClean="0">
                <a:latin typeface="微软雅黑" pitchFamily="34" charset="-122"/>
                <a:ea typeface="微软雅黑" pitchFamily="34" charset="-122"/>
              </a:rPr>
              <a:t>或</a:t>
            </a:r>
            <a:r>
              <a:rPr lang="zh-CN" altLang="en-US" sz="2100" dirty="0" smtClean="0">
                <a:solidFill>
                  <a:srgbClr val="FF0000"/>
                </a:solidFill>
                <a:latin typeface="微软雅黑" pitchFamily="34" charset="-122"/>
                <a:ea typeface="微软雅黑" pitchFamily="34" charset="-122"/>
              </a:rPr>
              <a:t>中断服务程序</a:t>
            </a:r>
            <a:r>
              <a:rPr lang="zh-CN" altLang="en-US" sz="2100" dirty="0" smtClean="0">
                <a:latin typeface="微软雅黑" pitchFamily="34" charset="-122"/>
                <a:ea typeface="微软雅黑" pitchFamily="34" charset="-122"/>
              </a:rPr>
              <a:t>，其入口地址放在一个专门的</a:t>
            </a:r>
            <a:r>
              <a:rPr lang="zh-CN" altLang="en-US" sz="2100" dirty="0" smtClean="0">
                <a:solidFill>
                  <a:srgbClr val="FF0000"/>
                </a:solidFill>
                <a:latin typeface="微软雅黑" pitchFamily="34" charset="-122"/>
                <a:ea typeface="微软雅黑" pitchFamily="34" charset="-122"/>
              </a:rPr>
              <a:t>中断向量表</a:t>
            </a:r>
            <a:r>
              <a:rPr lang="zh-CN" altLang="en-US" sz="2100" dirty="0" smtClean="0">
                <a:latin typeface="微软雅黑" pitchFamily="34" charset="-122"/>
                <a:ea typeface="微软雅黑" pitchFamily="34" charset="-122"/>
              </a:rPr>
              <a:t>或</a:t>
            </a:r>
            <a:r>
              <a:rPr lang="zh-CN" altLang="en-US" sz="2100" dirty="0" smtClean="0">
                <a:solidFill>
                  <a:srgbClr val="FF0000"/>
                </a:solidFill>
                <a:latin typeface="微软雅黑" pitchFamily="34" charset="-122"/>
                <a:ea typeface="微软雅黑" pitchFamily="34" charset="-122"/>
              </a:rPr>
              <a:t>中断描述符表</a:t>
            </a:r>
            <a:r>
              <a:rPr lang="zh-CN" altLang="en-US" sz="2100" dirty="0" smtClean="0">
                <a:latin typeface="微软雅黑" pitchFamily="34" charset="-122"/>
                <a:ea typeface="微软雅黑" pitchFamily="34" charset="-122"/>
              </a:rPr>
              <a:t>中。</a:t>
            </a:r>
          </a:p>
          <a:p>
            <a:pPr>
              <a:lnSpc>
                <a:spcPct val="125000"/>
              </a:lnSpc>
              <a:spcBef>
                <a:spcPct val="30000"/>
              </a:spcBef>
            </a:pPr>
            <a:r>
              <a:rPr lang="zh-CN" altLang="en-US" sz="2100" dirty="0" smtClean="0">
                <a:latin typeface="微软雅黑" pitchFamily="34" charset="-122"/>
                <a:ea typeface="微软雅黑" pitchFamily="34" charset="-122"/>
              </a:rPr>
              <a:t>前</a:t>
            </a:r>
            <a:r>
              <a:rPr lang="en-US" altLang="zh-CN" sz="2100" dirty="0" smtClean="0">
                <a:latin typeface="微软雅黑" pitchFamily="34" charset="-122"/>
                <a:ea typeface="微软雅黑" pitchFamily="34" charset="-122"/>
              </a:rPr>
              <a:t>32</a:t>
            </a:r>
            <a:r>
              <a:rPr lang="zh-CN" altLang="en-US" sz="2100" dirty="0" smtClean="0">
                <a:latin typeface="微软雅黑" pitchFamily="34" charset="-122"/>
                <a:ea typeface="微软雅黑" pitchFamily="34" charset="-122"/>
              </a:rPr>
              <a:t>个类型（</a:t>
            </a:r>
            <a:r>
              <a:rPr lang="en-US" altLang="zh-CN" sz="2100" dirty="0" smtClean="0">
                <a:latin typeface="微软雅黑" pitchFamily="34" charset="-122"/>
                <a:ea typeface="微软雅黑" pitchFamily="34" charset="-122"/>
              </a:rPr>
              <a:t>0~31</a:t>
            </a:r>
            <a:r>
              <a:rPr lang="zh-CN" altLang="en-US" sz="2100" dirty="0" smtClean="0">
                <a:latin typeface="微软雅黑" pitchFamily="34" charset="-122"/>
                <a:ea typeface="微软雅黑" pitchFamily="34" charset="-122"/>
              </a:rPr>
              <a:t>）保留给</a:t>
            </a:r>
            <a:r>
              <a:rPr lang="en-US" altLang="zh-CN" sz="2100" dirty="0" smtClean="0">
                <a:latin typeface="微软雅黑" pitchFamily="34" charset="-122"/>
                <a:ea typeface="微软雅黑" pitchFamily="34" charset="-122"/>
              </a:rPr>
              <a:t>CPU</a:t>
            </a:r>
            <a:r>
              <a:rPr lang="zh-CN" altLang="en-US" sz="2100" dirty="0" smtClean="0">
                <a:latin typeface="微软雅黑" pitchFamily="34" charset="-122"/>
                <a:ea typeface="微软雅黑" pitchFamily="34" charset="-122"/>
              </a:rPr>
              <a:t>使用，剩余的由用户自行定义（这里的用户指机器硬件的用户，即操作系统）</a:t>
            </a:r>
          </a:p>
          <a:p>
            <a:pPr>
              <a:lnSpc>
                <a:spcPct val="125000"/>
              </a:lnSpc>
              <a:spcBef>
                <a:spcPct val="30000"/>
              </a:spcBef>
            </a:pPr>
            <a:r>
              <a:rPr lang="zh-CN" altLang="en-US" sz="2100" dirty="0" smtClean="0">
                <a:latin typeface="微软雅黑" pitchFamily="34" charset="-122"/>
                <a:ea typeface="微软雅黑" pitchFamily="34" charset="-122"/>
              </a:rPr>
              <a:t>通过执行</a:t>
            </a:r>
            <a:r>
              <a:rPr lang="en-US" altLang="zh-CN" sz="2100" dirty="0" smtClean="0">
                <a:latin typeface="微软雅黑" pitchFamily="34" charset="-122"/>
                <a:ea typeface="微软雅黑" pitchFamily="34" charset="-122"/>
              </a:rPr>
              <a:t>INT n</a:t>
            </a:r>
            <a:r>
              <a:rPr lang="zh-CN" altLang="en-US" sz="2100" dirty="0" smtClean="0">
                <a:latin typeface="微软雅黑" pitchFamily="34" charset="-122"/>
                <a:ea typeface="微软雅黑" pitchFamily="34" charset="-122"/>
              </a:rPr>
              <a:t>（指令第二字节给出中断类型号</a:t>
            </a:r>
            <a:r>
              <a:rPr lang="en-US" altLang="zh-CN" sz="2100" dirty="0" smtClean="0">
                <a:latin typeface="微软雅黑" pitchFamily="34" charset="-122"/>
                <a:ea typeface="微软雅黑" pitchFamily="34" charset="-122"/>
              </a:rPr>
              <a:t>n</a:t>
            </a: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n=32~255</a:t>
            </a:r>
            <a:r>
              <a:rPr lang="zh-CN" altLang="en-US" sz="2100" dirty="0" smtClean="0">
                <a:latin typeface="微软雅黑" pitchFamily="34" charset="-122"/>
                <a:ea typeface="微软雅黑" pitchFamily="34" charset="-122"/>
              </a:rPr>
              <a:t>）使</a:t>
            </a:r>
            <a:r>
              <a:rPr lang="en-US" altLang="zh-CN" sz="2100" dirty="0" smtClean="0">
                <a:latin typeface="微软雅黑" pitchFamily="34" charset="-122"/>
                <a:ea typeface="微软雅黑" pitchFamily="34" charset="-122"/>
              </a:rPr>
              <a:t>CPU</a:t>
            </a:r>
            <a:r>
              <a:rPr lang="zh-CN" altLang="en-US" sz="2100" dirty="0" smtClean="0">
                <a:latin typeface="微软雅黑" pitchFamily="34" charset="-122"/>
                <a:ea typeface="微软雅黑" pitchFamily="34" charset="-122"/>
              </a:rPr>
              <a:t>自动转到</a:t>
            </a:r>
            <a:r>
              <a:rPr lang="en-US" altLang="zh-CN" sz="2100" dirty="0" smtClean="0">
                <a:latin typeface="微软雅黑" pitchFamily="34" charset="-122"/>
                <a:ea typeface="微软雅黑" pitchFamily="34" charset="-122"/>
              </a:rPr>
              <a:t>OS</a:t>
            </a:r>
            <a:r>
              <a:rPr lang="zh-CN" altLang="en-US" sz="2100" dirty="0" smtClean="0">
                <a:latin typeface="微软雅黑" pitchFamily="34" charset="-122"/>
                <a:ea typeface="微软雅黑" pitchFamily="34" charset="-122"/>
              </a:rPr>
              <a:t>给出的中断服务程序执行</a:t>
            </a:r>
            <a:endParaRPr lang="zh-CN" altLang="pt-BR" sz="2100" dirty="0" smtClean="0">
              <a:latin typeface="微软雅黑" pitchFamily="34" charset="-122"/>
              <a:ea typeface="微软雅黑" pitchFamily="34" charset="-122"/>
            </a:endParaRPr>
          </a:p>
          <a:p>
            <a:pPr>
              <a:lnSpc>
                <a:spcPct val="125000"/>
              </a:lnSpc>
              <a:spcBef>
                <a:spcPct val="30000"/>
              </a:spcBef>
            </a:pPr>
            <a:r>
              <a:rPr lang="zh-CN" altLang="pt-BR" sz="2100" dirty="0" smtClean="0">
                <a:solidFill>
                  <a:srgbClr val="0066CC"/>
                </a:solidFill>
                <a:latin typeface="微软雅黑" pitchFamily="34" charset="-122"/>
                <a:ea typeface="微软雅黑" pitchFamily="34" charset="-122"/>
              </a:rPr>
              <a:t>实模式下，用中断向量表描述</a:t>
            </a:r>
          </a:p>
          <a:p>
            <a:pPr>
              <a:lnSpc>
                <a:spcPct val="125000"/>
              </a:lnSpc>
              <a:spcBef>
                <a:spcPct val="30000"/>
              </a:spcBef>
            </a:pPr>
            <a:r>
              <a:rPr lang="zh-CN" altLang="pt-BR" sz="2100" dirty="0" smtClean="0">
                <a:solidFill>
                  <a:srgbClr val="0066CC"/>
                </a:solidFill>
                <a:latin typeface="微软雅黑" pitchFamily="34" charset="-122"/>
                <a:ea typeface="微软雅黑" pitchFamily="34" charset="-122"/>
              </a:rPr>
              <a:t>保护模式下，用中断描述符表描述</a:t>
            </a:r>
          </a:p>
          <a:p>
            <a:endParaRPr lang="zh-CN" altLang="en-US" sz="2100" dirty="0" smtClean="0">
              <a:latin typeface="微软雅黑" pitchFamily="34" charset="-122"/>
              <a:ea typeface="微软雅黑" pitchFamily="34" charset="-122"/>
            </a:endParaRPr>
          </a:p>
        </p:txBody>
      </p:sp>
      <p:sp>
        <p:nvSpPr>
          <p:cNvPr id="2" name="TextBox 1"/>
          <p:cNvSpPr txBox="1"/>
          <p:nvPr/>
        </p:nvSpPr>
        <p:spPr>
          <a:xfrm>
            <a:off x="7213600" y="6172200"/>
            <a:ext cx="1007533" cy="369332"/>
          </a:xfrm>
          <a:prstGeom prst="rect">
            <a:avLst/>
          </a:prstGeom>
          <a:noFill/>
        </p:spPr>
        <p:txBody>
          <a:bodyPr wrap="square" rtlCol="0">
            <a:spAutoFit/>
          </a:bodyPr>
          <a:lstStyle/>
          <a:p>
            <a:r>
              <a:rPr lang="en-US" altLang="zh-CN" b="1" dirty="0" smtClean="0">
                <a:hlinkClick r:id="rId3" action="ppaction://hlinksldjump"/>
              </a:rPr>
              <a:t>SKIP</a:t>
            </a:r>
            <a:endParaRPr lang="en-US" altLang="zh-CN" b="1" dirty="0" smtClean="0"/>
          </a:p>
        </p:txBody>
      </p:sp>
    </p:spTree>
    <p:extLst>
      <p:ext uri="{BB962C8B-B14F-4D97-AF65-F5344CB8AC3E}">
        <p14:creationId xmlns:p14="http://schemas.microsoft.com/office/powerpoint/2010/main" val="39962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Effect transition="in" filter="blinds(horizontal)">
                                      <p:cBhvr>
                                        <p:cTn id="7" dur="500"/>
                                        <p:tgtEl>
                                          <p:spTgt spid="77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9267">
                                            <p:txEl>
                                              <p:pRg st="1" end="1"/>
                                            </p:txEl>
                                          </p:spTgt>
                                        </p:tgtEl>
                                        <p:attrNameLst>
                                          <p:attrName>style.visibility</p:attrName>
                                        </p:attrNameLst>
                                      </p:cBhvr>
                                      <p:to>
                                        <p:strVal val="visible"/>
                                      </p:to>
                                    </p:set>
                                    <p:animEffect transition="in" filter="blinds(horizontal)">
                                      <p:cBhvr>
                                        <p:cTn id="12" dur="500"/>
                                        <p:tgtEl>
                                          <p:spTgt spid="779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9267">
                                            <p:txEl>
                                              <p:pRg st="2" end="2"/>
                                            </p:txEl>
                                          </p:spTgt>
                                        </p:tgtEl>
                                        <p:attrNameLst>
                                          <p:attrName>style.visibility</p:attrName>
                                        </p:attrNameLst>
                                      </p:cBhvr>
                                      <p:to>
                                        <p:strVal val="visible"/>
                                      </p:to>
                                    </p:set>
                                    <p:animEffect transition="in" filter="blinds(horizontal)">
                                      <p:cBhvr>
                                        <p:cTn id="17" dur="500"/>
                                        <p:tgtEl>
                                          <p:spTgt spid="779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9267">
                                            <p:txEl>
                                              <p:pRg st="3" end="3"/>
                                            </p:txEl>
                                          </p:spTgt>
                                        </p:tgtEl>
                                        <p:attrNameLst>
                                          <p:attrName>style.visibility</p:attrName>
                                        </p:attrNameLst>
                                      </p:cBhvr>
                                      <p:to>
                                        <p:strVal val="visible"/>
                                      </p:to>
                                    </p:set>
                                    <p:animEffect transition="in" filter="blinds(horizontal)">
                                      <p:cBhvr>
                                        <p:cTn id="22" dur="500"/>
                                        <p:tgtEl>
                                          <p:spTgt spid="779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9267">
                                            <p:txEl>
                                              <p:pRg st="4" end="4"/>
                                            </p:txEl>
                                          </p:spTgt>
                                        </p:tgtEl>
                                        <p:attrNameLst>
                                          <p:attrName>style.visibility</p:attrName>
                                        </p:attrNameLst>
                                      </p:cBhvr>
                                      <p:to>
                                        <p:strVal val="visible"/>
                                      </p:to>
                                    </p:set>
                                    <p:animEffect transition="in" filter="blinds(horizontal)">
                                      <p:cBhvr>
                                        <p:cTn id="27" dur="500"/>
                                        <p:tgtEl>
                                          <p:spTgt spid="779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9267">
                                            <p:txEl>
                                              <p:pRg st="5" end="5"/>
                                            </p:txEl>
                                          </p:spTgt>
                                        </p:tgtEl>
                                        <p:attrNameLst>
                                          <p:attrName>style.visibility</p:attrName>
                                        </p:attrNameLst>
                                      </p:cBhvr>
                                      <p:to>
                                        <p:strVal val="visible"/>
                                      </p:to>
                                    </p:set>
                                    <p:animEffect transition="in" filter="blinds(horizontal)">
                                      <p:cBhvr>
                                        <p:cTn id="32" dur="500"/>
                                        <p:tgtEl>
                                          <p:spTgt spid="779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9267">
                                            <p:txEl>
                                              <p:pRg st="6" end="6"/>
                                            </p:txEl>
                                          </p:spTgt>
                                        </p:tgtEl>
                                        <p:attrNameLst>
                                          <p:attrName>style.visibility</p:attrName>
                                        </p:attrNameLst>
                                      </p:cBhvr>
                                      <p:to>
                                        <p:strVal val="visible"/>
                                      </p:to>
                                    </p:set>
                                    <p:animEffect transition="in" filter="blinds(horizontal)">
                                      <p:cBhvr>
                                        <p:cTn id="37" dur="500"/>
                                        <p:tgtEl>
                                          <p:spTgt spid="779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114300" y="53975"/>
            <a:ext cx="8686800" cy="561975"/>
          </a:xfrm>
        </p:spPr>
        <p:txBody>
          <a:bodyPr/>
          <a:lstStyle/>
          <a:p>
            <a:pPr algn="l"/>
            <a:r>
              <a:rPr lang="en-US" altLang="zh-CN" sz="3200" smtClean="0"/>
              <a:t>IA-32</a:t>
            </a:r>
            <a:r>
              <a:rPr lang="zh-CN" altLang="en-US" sz="3200" smtClean="0"/>
              <a:t>的中断类型</a:t>
            </a:r>
          </a:p>
        </p:txBody>
      </p:sp>
      <p:sp>
        <p:nvSpPr>
          <p:cNvPr id="781315" name="Rectangle 3"/>
          <p:cNvSpPr>
            <a:spLocks noGrp="1" noChangeArrowheads="1"/>
          </p:cNvSpPr>
          <p:nvPr>
            <p:ph type="body" idx="1"/>
          </p:nvPr>
        </p:nvSpPr>
        <p:spPr>
          <a:xfrm>
            <a:off x="231775" y="1127125"/>
            <a:ext cx="3386138" cy="4738688"/>
          </a:xfrm>
        </p:spPr>
        <p:txBody>
          <a:bodyPr/>
          <a:lstStyle/>
          <a:p>
            <a:pPr>
              <a:lnSpc>
                <a:spcPct val="105000"/>
              </a:lnSpc>
            </a:pPr>
            <a:r>
              <a:rPr lang="zh-CN" altLang="en-US" sz="2000" smtClean="0">
                <a:solidFill>
                  <a:srgbClr val="FF0000"/>
                </a:solidFill>
                <a:latin typeface="微软雅黑" pitchFamily="34" charset="-122"/>
                <a:ea typeface="微软雅黑" pitchFamily="34" charset="-122"/>
              </a:rPr>
              <a:t>用户自定义类型</a:t>
            </a:r>
            <a:r>
              <a:rPr lang="zh-CN" altLang="en-US" sz="2000" smtClean="0">
                <a:latin typeface="微软雅黑" pitchFamily="34" charset="-122"/>
                <a:ea typeface="微软雅黑" pitchFamily="34" charset="-122"/>
              </a:rPr>
              <a:t>号为</a:t>
            </a:r>
            <a:r>
              <a:rPr lang="en-US" altLang="zh-CN" sz="2000" smtClean="0">
                <a:latin typeface="微软雅黑" pitchFamily="34" charset="-122"/>
                <a:ea typeface="微软雅黑" pitchFamily="34" charset="-122"/>
              </a:rPr>
              <a:t>32~255</a:t>
            </a:r>
            <a:r>
              <a:rPr lang="zh-CN" altLang="en-US" sz="2000" smtClean="0">
                <a:latin typeface="微软雅黑" pitchFamily="34" charset="-122"/>
                <a:ea typeface="微软雅黑" pitchFamily="34" charset="-122"/>
              </a:rPr>
              <a:t>，部分用于可屏蔽中断，部分用于软中断</a:t>
            </a:r>
          </a:p>
          <a:p>
            <a:pPr>
              <a:lnSpc>
                <a:spcPct val="105000"/>
              </a:lnSpc>
            </a:pPr>
            <a:r>
              <a:rPr lang="zh-CN" altLang="en-US" sz="2000" smtClean="0">
                <a:solidFill>
                  <a:srgbClr val="FF0000"/>
                </a:solidFill>
                <a:latin typeface="微软雅黑" pitchFamily="34" charset="-122"/>
                <a:ea typeface="微软雅黑" pitchFamily="34" charset="-122"/>
              </a:rPr>
              <a:t>可屏蔽中断</a:t>
            </a:r>
            <a:r>
              <a:rPr lang="zh-CN" altLang="en-US" sz="2000" smtClean="0">
                <a:latin typeface="微软雅黑" pitchFamily="34" charset="-122"/>
                <a:ea typeface="微软雅黑" pitchFamily="34" charset="-122"/>
              </a:rPr>
              <a:t>通过</a:t>
            </a:r>
            <a:r>
              <a:rPr lang="en-US" altLang="zh-CN" sz="2000" smtClean="0">
                <a:latin typeface="微软雅黑" pitchFamily="34" charset="-122"/>
                <a:ea typeface="微软雅黑" pitchFamily="34" charset="-122"/>
              </a:rPr>
              <a:t>CPU</a:t>
            </a:r>
            <a:r>
              <a:rPr lang="zh-CN" altLang="en-US" sz="2000" smtClean="0">
                <a:latin typeface="微软雅黑" pitchFamily="34" charset="-122"/>
                <a:ea typeface="微软雅黑" pitchFamily="34" charset="-122"/>
              </a:rPr>
              <a:t>的</a:t>
            </a:r>
            <a:r>
              <a:rPr lang="en-US" altLang="zh-CN" sz="2000" smtClean="0">
                <a:latin typeface="微软雅黑" pitchFamily="34" charset="-122"/>
                <a:ea typeface="微软雅黑" pitchFamily="34" charset="-122"/>
              </a:rPr>
              <a:t>INTR </a:t>
            </a:r>
            <a:r>
              <a:rPr lang="zh-CN" altLang="en-US" sz="2000" smtClean="0">
                <a:latin typeface="微软雅黑" pitchFamily="34" charset="-122"/>
                <a:ea typeface="微软雅黑" pitchFamily="34" charset="-122"/>
              </a:rPr>
              <a:t>引脚向</a:t>
            </a:r>
            <a:r>
              <a:rPr lang="en-US" altLang="zh-CN" sz="2000" smtClean="0">
                <a:latin typeface="微软雅黑" pitchFamily="34" charset="-122"/>
                <a:ea typeface="微软雅黑" pitchFamily="34" charset="-122"/>
              </a:rPr>
              <a:t>CPU</a:t>
            </a:r>
            <a:r>
              <a:rPr lang="zh-CN" altLang="en-US" sz="2000" smtClean="0">
                <a:latin typeface="微软雅黑" pitchFamily="34" charset="-122"/>
                <a:ea typeface="微软雅黑" pitchFamily="34" charset="-122"/>
              </a:rPr>
              <a:t>发出中断请求</a:t>
            </a:r>
          </a:p>
          <a:p>
            <a:pPr>
              <a:lnSpc>
                <a:spcPct val="105000"/>
              </a:lnSpc>
            </a:pPr>
            <a:r>
              <a:rPr lang="zh-CN" altLang="en-US" sz="2000" smtClean="0">
                <a:solidFill>
                  <a:srgbClr val="FF0000"/>
                </a:solidFill>
                <a:latin typeface="微软雅黑" pitchFamily="34" charset="-122"/>
                <a:ea typeface="微软雅黑" pitchFamily="34" charset="-122"/>
              </a:rPr>
              <a:t>软中断指令</a:t>
            </a:r>
            <a:r>
              <a:rPr lang="zh-CN" altLang="en-US" sz="2000" smtClean="0">
                <a:latin typeface="微软雅黑" pitchFamily="34" charset="-122"/>
                <a:ea typeface="微软雅黑" pitchFamily="34" charset="-122"/>
              </a:rPr>
              <a:t> </a:t>
            </a:r>
            <a:r>
              <a:rPr lang="en-US" altLang="zh-CN" sz="2000" smtClean="0">
                <a:latin typeface="微软雅黑" pitchFamily="34" charset="-122"/>
                <a:ea typeface="微软雅黑" pitchFamily="34" charset="-122"/>
              </a:rPr>
              <a:t>INT n </a:t>
            </a:r>
            <a:r>
              <a:rPr lang="zh-CN" altLang="en-US" sz="2000" smtClean="0">
                <a:latin typeface="微软雅黑" pitchFamily="34" charset="-122"/>
                <a:ea typeface="微软雅黑" pitchFamily="34" charset="-122"/>
              </a:rPr>
              <a:t>被设定为一种陷阱异常，例如，</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通过</a:t>
            </a:r>
            <a:r>
              <a:rPr lang="en-US" altLang="zh-CN" sz="2000" smtClean="0">
                <a:latin typeface="微软雅黑" pitchFamily="34" charset="-122"/>
                <a:ea typeface="微软雅黑" pitchFamily="34" charset="-122"/>
              </a:rPr>
              <a:t>int $0x80</a:t>
            </a:r>
            <a:r>
              <a:rPr lang="zh-CN" altLang="en-US" sz="2000" smtClean="0">
                <a:latin typeface="微软雅黑" pitchFamily="34" charset="-122"/>
                <a:ea typeface="微软雅黑" pitchFamily="34" charset="-122"/>
              </a:rPr>
              <a:t>指令将</a:t>
            </a:r>
            <a:r>
              <a:rPr lang="en-US" altLang="zh-CN" sz="2000" smtClean="0">
                <a:latin typeface="微软雅黑" pitchFamily="34" charset="-122"/>
                <a:ea typeface="微软雅黑" pitchFamily="34" charset="-122"/>
              </a:rPr>
              <a:t>128</a:t>
            </a:r>
            <a:r>
              <a:rPr lang="zh-CN" altLang="en-US" sz="2000" smtClean="0">
                <a:latin typeface="微软雅黑" pitchFamily="34" charset="-122"/>
                <a:ea typeface="微软雅黑" pitchFamily="34" charset="-122"/>
              </a:rPr>
              <a:t>号设定为系统调用，而</a:t>
            </a:r>
            <a:r>
              <a:rPr lang="en-US" altLang="zh-CN" sz="2000" smtClean="0">
                <a:latin typeface="微软雅黑" pitchFamily="34" charset="-122"/>
                <a:ea typeface="微软雅黑" pitchFamily="34" charset="-122"/>
              </a:rPr>
              <a:t>Windows</a:t>
            </a:r>
            <a:r>
              <a:rPr lang="zh-CN" altLang="en-US" sz="2000" smtClean="0">
                <a:latin typeface="微软雅黑" pitchFamily="34" charset="-122"/>
                <a:ea typeface="微软雅黑" pitchFamily="34" charset="-122"/>
              </a:rPr>
              <a:t>通过</a:t>
            </a:r>
            <a:r>
              <a:rPr lang="en-US" altLang="zh-CN" sz="2000" smtClean="0">
                <a:latin typeface="微软雅黑" pitchFamily="34" charset="-122"/>
                <a:ea typeface="微软雅黑" pitchFamily="34" charset="-122"/>
              </a:rPr>
              <a:t>int $0x2e</a:t>
            </a:r>
            <a:r>
              <a:rPr lang="zh-CN" altLang="en-US" sz="2000" smtClean="0">
                <a:latin typeface="微软雅黑" pitchFamily="34" charset="-122"/>
                <a:ea typeface="微软雅黑" pitchFamily="34" charset="-122"/>
              </a:rPr>
              <a:t>指令将</a:t>
            </a:r>
            <a:r>
              <a:rPr lang="en-US" altLang="zh-CN" sz="2000" smtClean="0">
                <a:latin typeface="微软雅黑" pitchFamily="34" charset="-122"/>
                <a:ea typeface="微软雅黑" pitchFamily="34" charset="-122"/>
              </a:rPr>
              <a:t>46</a:t>
            </a:r>
            <a:r>
              <a:rPr lang="zh-CN" altLang="en-US" sz="2000" smtClean="0">
                <a:latin typeface="微软雅黑" pitchFamily="34" charset="-122"/>
                <a:ea typeface="微软雅黑" pitchFamily="34" charset="-122"/>
              </a:rPr>
              <a:t>号设定为系统调用。</a:t>
            </a:r>
          </a:p>
        </p:txBody>
      </p:sp>
      <p:grpSp>
        <p:nvGrpSpPr>
          <p:cNvPr id="781324" name="Group 12"/>
          <p:cNvGrpSpPr>
            <a:grpSpLocks/>
          </p:cNvGrpSpPr>
          <p:nvPr/>
        </p:nvGrpSpPr>
        <p:grpSpPr bwMode="auto">
          <a:xfrm>
            <a:off x="3625850" y="0"/>
            <a:ext cx="5518150" cy="6858000"/>
            <a:chOff x="2284" y="0"/>
            <a:chExt cx="3476" cy="4320"/>
          </a:xfrm>
        </p:grpSpPr>
        <p:grpSp>
          <p:nvGrpSpPr>
            <p:cNvPr id="781323" name="Group 11"/>
            <p:cNvGrpSpPr>
              <a:grpSpLocks/>
            </p:cNvGrpSpPr>
            <p:nvPr/>
          </p:nvGrpSpPr>
          <p:grpSpPr bwMode="auto">
            <a:xfrm>
              <a:off x="2284" y="0"/>
              <a:ext cx="3476" cy="4320"/>
              <a:chOff x="2284" y="0"/>
              <a:chExt cx="3476" cy="4320"/>
            </a:xfrm>
          </p:grpSpPr>
          <p:pic>
            <p:nvPicPr>
              <p:cNvPr id="781319" name="Picture 7"/>
              <p:cNvPicPr>
                <a:picLocks noChangeAspect="1" noChangeArrowheads="1"/>
              </p:cNvPicPr>
              <p:nvPr/>
            </p:nvPicPr>
            <p:blipFill>
              <a:blip r:embed="rId2"/>
              <a:srcRect/>
              <a:stretch>
                <a:fillRect/>
              </a:stretch>
            </p:blipFill>
            <p:spPr bwMode="auto">
              <a:xfrm>
                <a:off x="2284" y="0"/>
                <a:ext cx="3476" cy="4320"/>
              </a:xfrm>
              <a:prstGeom prst="rect">
                <a:avLst/>
              </a:prstGeom>
              <a:noFill/>
            </p:spPr>
          </p:pic>
          <p:sp>
            <p:nvSpPr>
              <p:cNvPr id="781322" name="Line 10"/>
              <p:cNvSpPr>
                <a:spLocks noChangeShapeType="1"/>
              </p:cNvSpPr>
              <p:nvPr/>
            </p:nvSpPr>
            <p:spPr bwMode="auto">
              <a:xfrm>
                <a:off x="3109" y="3255"/>
                <a:ext cx="1097" cy="0"/>
              </a:xfrm>
              <a:prstGeom prst="line">
                <a:avLst/>
              </a:prstGeom>
              <a:noFill/>
              <a:ln w="38100">
                <a:solidFill>
                  <a:schemeClr val="tx1"/>
                </a:solidFill>
                <a:prstDash val="sysDot"/>
                <a:round/>
                <a:headEnd/>
                <a:tailEnd/>
              </a:ln>
              <a:effectLst/>
            </p:spPr>
            <p:txBody>
              <a:bodyPr/>
              <a:lstStyle/>
              <a:p>
                <a:endParaRPr lang="zh-CN" altLang="en-US"/>
              </a:p>
            </p:txBody>
          </p:sp>
        </p:grpSp>
        <p:sp>
          <p:nvSpPr>
            <p:cNvPr id="781317" name="Rectangle 5"/>
            <p:cNvSpPr>
              <a:spLocks noChangeArrowheads="1"/>
            </p:cNvSpPr>
            <p:nvPr/>
          </p:nvSpPr>
          <p:spPr bwMode="auto">
            <a:xfrm>
              <a:off x="2313" y="0"/>
              <a:ext cx="3447" cy="274"/>
            </a:xfrm>
            <a:prstGeom prst="rect">
              <a:avLst/>
            </a:prstGeom>
            <a:solidFill>
              <a:srgbClr val="FF0000">
                <a:alpha val="28000"/>
              </a:srgbClr>
            </a:solidFill>
            <a:ln w="9525">
              <a:solidFill>
                <a:schemeClr val="tx1"/>
              </a:solidFill>
              <a:miter lim="800000"/>
              <a:headEnd/>
              <a:tailEnd/>
            </a:ln>
            <a:effectLst/>
          </p:spPr>
          <p:txBody>
            <a:bodyPr wrap="none" anchor="ctr"/>
            <a:lstStyle/>
            <a:p>
              <a:endParaRPr lang="zh-CN" altLang="en-US"/>
            </a:p>
          </p:txBody>
        </p:sp>
      </p:grpSp>
      <p:sp>
        <p:nvSpPr>
          <p:cNvPr id="781318" name="Rectangle 6"/>
          <p:cNvSpPr>
            <a:spLocks noChangeArrowheads="1"/>
          </p:cNvSpPr>
          <p:nvPr/>
        </p:nvSpPr>
        <p:spPr bwMode="auto">
          <a:xfrm>
            <a:off x="3657600" y="6323013"/>
            <a:ext cx="5486400" cy="354012"/>
          </a:xfrm>
          <a:prstGeom prst="rect">
            <a:avLst/>
          </a:prstGeom>
          <a:solidFill>
            <a:srgbClr val="800080">
              <a:alpha val="34000"/>
            </a:srgbClr>
          </a:solidFill>
          <a:ln w="9525">
            <a:solidFill>
              <a:schemeClr val="tx1"/>
            </a:solidFill>
            <a:miter lim="800000"/>
            <a:headEnd/>
            <a:tailEnd/>
          </a:ln>
          <a:effectLst/>
        </p:spPr>
        <p:txBody>
          <a:bodyPr wrap="none" anchor="ctr"/>
          <a:lstStyle/>
          <a:p>
            <a:endParaRPr lang="zh-CN" altLang="en-US"/>
          </a:p>
        </p:txBody>
      </p:sp>
      <p:sp>
        <p:nvSpPr>
          <p:cNvPr id="781320" name="Line 8"/>
          <p:cNvSpPr>
            <a:spLocks noChangeShapeType="1"/>
          </p:cNvSpPr>
          <p:nvPr/>
        </p:nvSpPr>
        <p:spPr bwMode="auto">
          <a:xfrm>
            <a:off x="3324225" y="2887663"/>
            <a:ext cx="1828800" cy="3527425"/>
          </a:xfrm>
          <a:prstGeom prst="line">
            <a:avLst/>
          </a:prstGeom>
          <a:noFill/>
          <a:ln w="9525">
            <a:solidFill>
              <a:srgbClr val="FF0000"/>
            </a:solidFill>
            <a:round/>
            <a:headEnd/>
            <a:tailEnd type="triangle" w="med" len="med"/>
          </a:ln>
          <a:effectLst/>
        </p:spPr>
        <p:txBody>
          <a:bodyPr/>
          <a:lstStyle/>
          <a:p>
            <a:endParaRPr lang="zh-CN" altLang="en-US"/>
          </a:p>
        </p:txBody>
      </p:sp>
      <p:sp>
        <p:nvSpPr>
          <p:cNvPr id="781321" name="Line 9"/>
          <p:cNvSpPr>
            <a:spLocks noChangeShapeType="1"/>
          </p:cNvSpPr>
          <p:nvPr/>
        </p:nvSpPr>
        <p:spPr bwMode="auto">
          <a:xfrm>
            <a:off x="2409825" y="5384800"/>
            <a:ext cx="2582863" cy="1058863"/>
          </a:xfrm>
          <a:prstGeom prst="line">
            <a:avLst/>
          </a:prstGeom>
          <a:noFill/>
          <a:ln w="9525">
            <a:solidFill>
              <a:srgbClr val="FF0000"/>
            </a:solidFill>
            <a:round/>
            <a:headEnd/>
            <a:tailEnd type="triangle" w="med" len="med"/>
          </a:ln>
          <a:effectLst/>
        </p:spPr>
        <p:txBody>
          <a:bodyPr/>
          <a:lstStyle/>
          <a:p>
            <a:endParaRPr lang="zh-CN" altLang="en-US"/>
          </a:p>
        </p:txBody>
      </p:sp>
      <p:sp>
        <p:nvSpPr>
          <p:cNvPr id="2" name="TextBox 1"/>
          <p:cNvSpPr txBox="1"/>
          <p:nvPr/>
        </p:nvSpPr>
        <p:spPr>
          <a:xfrm>
            <a:off x="897467" y="5914231"/>
            <a:ext cx="1371600" cy="369332"/>
          </a:xfrm>
          <a:prstGeom prst="rect">
            <a:avLst/>
          </a:prstGeom>
          <a:noFill/>
        </p:spPr>
        <p:txBody>
          <a:bodyPr wrap="square" rtlCol="0">
            <a:spAutoFit/>
          </a:bodyPr>
          <a:lstStyle/>
          <a:p>
            <a:r>
              <a:rPr lang="en-US" altLang="zh-CN" b="1" dirty="0" smtClean="0">
                <a:hlinkClick r:id="rId3" action="ppaction://hlinksldjump"/>
              </a:rPr>
              <a:t>BACK</a:t>
            </a:r>
            <a:endParaRPr lang="zh-CN" altLang="en-US" b="1" dirty="0"/>
          </a:p>
        </p:txBody>
      </p:sp>
    </p:spTree>
    <p:extLst>
      <p:ext uri="{BB962C8B-B14F-4D97-AF65-F5344CB8AC3E}">
        <p14:creationId xmlns:p14="http://schemas.microsoft.com/office/powerpoint/2010/main" val="217263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7" dur="500"/>
                                        <p:tgtEl>
                                          <p:spTgt spid="781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Effect transition="in" filter="blinds(horizontal)">
                                      <p:cBhvr>
                                        <p:cTn id="12" dur="500"/>
                                        <p:tgtEl>
                                          <p:spTgt spid="7813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17" dur="500"/>
                                        <p:tgtEl>
                                          <p:spTgt spid="7813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22" dur="500"/>
                                        <p:tgtEl>
                                          <p:spTgt spid="7813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1320"/>
                                        </p:tgtEl>
                                        <p:attrNameLst>
                                          <p:attrName>style.visibility</p:attrName>
                                        </p:attrNameLst>
                                      </p:cBhvr>
                                      <p:to>
                                        <p:strVal val="visible"/>
                                      </p:to>
                                    </p:set>
                                    <p:animEffect transition="in" filter="blinds(horizontal)">
                                      <p:cBhvr>
                                        <p:cTn id="27" dur="500"/>
                                        <p:tgtEl>
                                          <p:spTgt spid="7813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1321"/>
                                        </p:tgtEl>
                                        <p:attrNameLst>
                                          <p:attrName>style.visibility</p:attrName>
                                        </p:attrNameLst>
                                      </p:cBhvr>
                                      <p:to>
                                        <p:strVal val="visible"/>
                                      </p:to>
                                    </p:set>
                                    <p:animEffect transition="in" filter="blinds(horizontal)">
                                      <p:cBhvr>
                                        <p:cTn id="32" dur="500"/>
                                        <p:tgtEl>
                                          <p:spTgt spid="78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8" grpId="0" animBg="1"/>
      <p:bldP spid="781320" grpId="0" animBg="1"/>
      <p:bldP spid="7813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122238"/>
            <a:ext cx="8001000" cy="528637"/>
          </a:xfrm>
        </p:spPr>
        <p:txBody>
          <a:bodyPr/>
          <a:lstStyle/>
          <a:p>
            <a:r>
              <a:rPr lang="zh-CN" altLang="en-US" smtClean="0"/>
              <a:t>实地址模式下的中断向量表</a:t>
            </a:r>
          </a:p>
        </p:txBody>
      </p:sp>
      <p:sp>
        <p:nvSpPr>
          <p:cNvPr id="778243" name="Rectangle 3"/>
          <p:cNvSpPr>
            <a:spLocks noChangeArrowheads="1"/>
          </p:cNvSpPr>
          <p:nvPr/>
        </p:nvSpPr>
        <p:spPr bwMode="auto">
          <a:xfrm>
            <a:off x="157163" y="963613"/>
            <a:ext cx="8731250" cy="1187450"/>
          </a:xfrm>
          <a:prstGeom prst="rect">
            <a:avLst/>
          </a:prstGeom>
          <a:noFill/>
          <a:ln w="9525">
            <a:noFill/>
            <a:miter lim="800000"/>
            <a:headEnd/>
            <a:tailEnd/>
          </a:ln>
          <a:effectLst/>
        </p:spPr>
        <p:txBody>
          <a:bodyPr>
            <a:spAutoFit/>
          </a:bodyPr>
          <a:lstStyle/>
          <a:p>
            <a:pPr>
              <a:lnSpc>
                <a:spcPct val="120000"/>
              </a:lnSpc>
              <a:spcBef>
                <a:spcPct val="20000"/>
              </a:spcBef>
            </a:pPr>
            <a:r>
              <a:rPr lang="zh-CN" altLang="en-US" sz="2000" b="1" dirty="0">
                <a:solidFill>
                  <a:srgbClr val="FF0000"/>
                </a:solidFill>
                <a:latin typeface="微软雅黑" pitchFamily="34" charset="-122"/>
                <a:ea typeface="微软雅黑" pitchFamily="34" charset="-122"/>
              </a:rPr>
              <a:t>实地址模式（</a:t>
            </a:r>
            <a:r>
              <a:rPr lang="en-US" altLang="zh-CN" sz="2000" b="1" dirty="0">
                <a:solidFill>
                  <a:srgbClr val="FF0000"/>
                </a:solidFill>
                <a:latin typeface="微软雅黑" pitchFamily="34" charset="-122"/>
                <a:ea typeface="微软雅黑" pitchFamily="34" charset="-122"/>
              </a:rPr>
              <a:t>Real Mode</a:t>
            </a:r>
            <a:r>
              <a:rPr lang="zh-CN" altLang="en-US" sz="2000" b="1" dirty="0">
                <a:solidFill>
                  <a:srgbClr val="FF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是</a:t>
            </a:r>
            <a:r>
              <a:rPr lang="en-US" altLang="zh-CN" sz="2000" b="1" dirty="0">
                <a:latin typeface="微软雅黑" pitchFamily="34" charset="-122"/>
                <a:ea typeface="微软雅黑" pitchFamily="34" charset="-122"/>
              </a:rPr>
              <a:t>Intel</a:t>
            </a:r>
            <a:r>
              <a:rPr lang="zh-CN" altLang="en-US" sz="2000" b="1" dirty="0">
                <a:latin typeface="微软雅黑" pitchFamily="34" charset="-122"/>
                <a:ea typeface="微软雅黑" pitchFamily="34" charset="-122"/>
              </a:rPr>
              <a:t>为</a:t>
            </a:r>
            <a:r>
              <a:rPr lang="en-US" altLang="zh-CN" sz="2000" b="1" dirty="0">
                <a:latin typeface="微软雅黑" pitchFamily="34" charset="-122"/>
                <a:ea typeface="微软雅黑" pitchFamily="34" charset="-122"/>
              </a:rPr>
              <a:t>80286</a:t>
            </a:r>
            <a:r>
              <a:rPr lang="zh-CN" altLang="en-US" sz="2000" b="1" dirty="0">
                <a:latin typeface="微软雅黑" pitchFamily="34" charset="-122"/>
                <a:ea typeface="微软雅黑" pitchFamily="34" charset="-122"/>
              </a:rPr>
              <a:t>及其之后的处理器提供的一种</a:t>
            </a:r>
            <a:r>
              <a:rPr lang="en-US" altLang="zh-CN" sz="2000" b="1" dirty="0">
                <a:latin typeface="微软雅黑" pitchFamily="34" charset="-122"/>
                <a:ea typeface="微软雅黑" pitchFamily="34" charset="-122"/>
              </a:rPr>
              <a:t>8086</a:t>
            </a:r>
            <a:r>
              <a:rPr lang="zh-CN" altLang="en-US" sz="2000" b="1" dirty="0">
                <a:latin typeface="微软雅黑" pitchFamily="34" charset="-122"/>
                <a:ea typeface="微软雅黑" pitchFamily="34" charset="-122"/>
              </a:rPr>
              <a:t>兼容模式。寻址空间</a:t>
            </a:r>
            <a:r>
              <a:rPr lang="en-US" altLang="zh-CN" sz="2000" b="1" dirty="0">
                <a:latin typeface="微软雅黑" pitchFamily="34" charset="-122"/>
                <a:ea typeface="微软雅黑" pitchFamily="34" charset="-122"/>
              </a:rPr>
              <a:t>1MB</a:t>
            </a:r>
            <a:r>
              <a:rPr lang="zh-CN" altLang="en-US" sz="2000" b="1" dirty="0">
                <a:latin typeface="微软雅黑" pitchFamily="34" charset="-122"/>
                <a:ea typeface="微软雅黑" pitchFamily="34" charset="-122"/>
              </a:rPr>
              <a:t>，指令地址</a:t>
            </a:r>
            <a:r>
              <a:rPr lang="en-US" altLang="zh-CN" sz="2000" b="1" dirty="0">
                <a:latin typeface="微软雅黑" pitchFamily="34" charset="-122"/>
                <a:ea typeface="微软雅黑" pitchFamily="34" charset="-122"/>
              </a:rPr>
              <a:t>=CS&lt;&lt;4+IP</a:t>
            </a:r>
            <a:r>
              <a:rPr lang="zh-CN" altLang="en-US" sz="2000" b="1" dirty="0">
                <a:latin typeface="微软雅黑" pitchFamily="34" charset="-122"/>
                <a:ea typeface="微软雅黑" pitchFamily="34" charset="-122"/>
              </a:rPr>
              <a:t> 。</a:t>
            </a:r>
            <a:r>
              <a:rPr kumimoji="1" lang="zh-CN" altLang="en-US" sz="2000" b="1" dirty="0">
                <a:solidFill>
                  <a:srgbClr val="FF0000"/>
                </a:solidFill>
                <a:latin typeface="微软雅黑" pitchFamily="34" charset="-122"/>
                <a:ea typeface="微软雅黑" pitchFamily="34" charset="-122"/>
                <a:cs typeface="Arial" charset="0"/>
              </a:rPr>
              <a:t>中断向量表</a:t>
            </a:r>
            <a:r>
              <a:rPr kumimoji="1" lang="zh-CN" altLang="en-US" sz="2000" b="1" dirty="0">
                <a:solidFill>
                  <a:schemeClr val="accent2"/>
                </a:solidFill>
                <a:latin typeface="微软雅黑" pitchFamily="34" charset="-122"/>
                <a:ea typeface="微软雅黑" pitchFamily="34" charset="-122"/>
                <a:cs typeface="Arial" charset="0"/>
              </a:rPr>
              <a:t>位于</a:t>
            </a:r>
            <a:r>
              <a:rPr kumimoji="1" lang="en-US" altLang="zh-CN" sz="2000" b="1" dirty="0">
                <a:solidFill>
                  <a:schemeClr val="accent2"/>
                </a:solidFill>
                <a:latin typeface="微软雅黑" pitchFamily="34" charset="-122"/>
                <a:ea typeface="微软雅黑" pitchFamily="34" charset="-122"/>
                <a:cs typeface="Arial" charset="0"/>
              </a:rPr>
              <a:t>0000H</a:t>
            </a:r>
            <a:r>
              <a:rPr kumimoji="1" lang="zh-CN" altLang="en-US" sz="2000" b="1" dirty="0">
                <a:solidFill>
                  <a:schemeClr val="accent2"/>
                </a:solidFill>
                <a:latin typeface="微软雅黑" pitchFamily="34" charset="-122"/>
                <a:ea typeface="微软雅黑" pitchFamily="34" charset="-122"/>
                <a:cs typeface="Arial" charset="0"/>
              </a:rPr>
              <a:t>～</a:t>
            </a:r>
            <a:r>
              <a:rPr kumimoji="1" lang="en-US" altLang="zh-CN" sz="2000" b="1" dirty="0">
                <a:solidFill>
                  <a:schemeClr val="accent2"/>
                </a:solidFill>
                <a:latin typeface="微软雅黑" pitchFamily="34" charset="-122"/>
                <a:ea typeface="微软雅黑" pitchFamily="34" charset="-122"/>
                <a:cs typeface="Arial" charset="0"/>
              </a:rPr>
              <a:t>03FFH</a:t>
            </a:r>
            <a:r>
              <a:rPr kumimoji="1" lang="zh-CN" altLang="en-US" sz="2000" b="1" dirty="0">
                <a:solidFill>
                  <a:schemeClr val="accent2"/>
                </a:solidFill>
                <a:latin typeface="微软雅黑" pitchFamily="34" charset="-122"/>
                <a:ea typeface="微软雅黑" pitchFamily="34" charset="-122"/>
                <a:cs typeface="Arial" charset="0"/>
              </a:rPr>
              <a:t>。共</a:t>
            </a:r>
            <a:r>
              <a:rPr kumimoji="1" lang="en-US" altLang="zh-CN" sz="2000" b="1" dirty="0">
                <a:solidFill>
                  <a:schemeClr val="accent2"/>
                </a:solidFill>
                <a:latin typeface="微软雅黑" pitchFamily="34" charset="-122"/>
                <a:ea typeface="微软雅黑" pitchFamily="34" charset="-122"/>
                <a:cs typeface="Arial" charset="0"/>
              </a:rPr>
              <a:t>256</a:t>
            </a:r>
            <a:r>
              <a:rPr kumimoji="1" lang="zh-CN" altLang="en-US" sz="2000" b="1" dirty="0">
                <a:solidFill>
                  <a:schemeClr val="accent2"/>
                </a:solidFill>
                <a:latin typeface="微软雅黑" pitchFamily="34" charset="-122"/>
                <a:ea typeface="微软雅黑" pitchFamily="34" charset="-122"/>
                <a:cs typeface="Arial" charset="0"/>
              </a:rPr>
              <a:t>组，每组占四个字节 </a:t>
            </a:r>
            <a:r>
              <a:rPr kumimoji="1" lang="en-US" altLang="zh-CN" sz="2000" b="1" dirty="0">
                <a:solidFill>
                  <a:schemeClr val="accent2"/>
                </a:solidFill>
                <a:latin typeface="微软雅黑" pitchFamily="34" charset="-122"/>
                <a:ea typeface="微软雅黑" pitchFamily="34" charset="-122"/>
                <a:cs typeface="Arial" charset="0"/>
              </a:rPr>
              <a:t>CS:IP </a:t>
            </a:r>
            <a:r>
              <a:rPr kumimoji="1" lang="zh-CN" altLang="en-US" sz="2000" b="1" dirty="0">
                <a:solidFill>
                  <a:schemeClr val="accent2"/>
                </a:solidFill>
                <a:latin typeface="微软雅黑" pitchFamily="34" charset="-122"/>
                <a:ea typeface="微软雅黑" pitchFamily="34" charset="-122"/>
                <a:cs typeface="Arial" charset="0"/>
              </a:rPr>
              <a:t>。</a:t>
            </a:r>
            <a:endParaRPr kumimoji="1" lang="en-US" altLang="zh-CN" sz="2000" b="1" dirty="0">
              <a:solidFill>
                <a:schemeClr val="accent2"/>
              </a:solidFill>
              <a:latin typeface="微软雅黑" pitchFamily="34" charset="-122"/>
              <a:ea typeface="微软雅黑" pitchFamily="34" charset="-122"/>
              <a:cs typeface="Arial" charset="0"/>
            </a:endParaRPr>
          </a:p>
        </p:txBody>
      </p:sp>
      <p:sp>
        <p:nvSpPr>
          <p:cNvPr id="778244" name="Rectangle 4"/>
          <p:cNvSpPr>
            <a:spLocks noChangeArrowheads="1"/>
          </p:cNvSpPr>
          <p:nvPr/>
        </p:nvSpPr>
        <p:spPr bwMode="auto">
          <a:xfrm>
            <a:off x="5773738" y="2573338"/>
            <a:ext cx="1328737" cy="2824162"/>
          </a:xfrm>
          <a:prstGeom prst="rect">
            <a:avLst/>
          </a:prstGeom>
          <a:noFill/>
          <a:ln w="9525">
            <a:solidFill>
              <a:schemeClr val="tx1"/>
            </a:solidFill>
            <a:miter lim="800000"/>
            <a:headEnd/>
            <a:tailEnd/>
          </a:ln>
          <a:effectLst/>
        </p:spPr>
        <p:txBody>
          <a:bodyPr wrap="none" anchor="ctr"/>
          <a:lstStyle/>
          <a:p>
            <a:endParaRPr lang="zh-CN" altLang="en-US"/>
          </a:p>
        </p:txBody>
      </p:sp>
      <p:sp>
        <p:nvSpPr>
          <p:cNvPr id="778245" name="Line 5"/>
          <p:cNvSpPr>
            <a:spLocks noChangeShapeType="1"/>
          </p:cNvSpPr>
          <p:nvPr/>
        </p:nvSpPr>
        <p:spPr bwMode="auto">
          <a:xfrm>
            <a:off x="6343650" y="3951288"/>
            <a:ext cx="11113" cy="481012"/>
          </a:xfrm>
          <a:prstGeom prst="line">
            <a:avLst/>
          </a:prstGeom>
          <a:noFill/>
          <a:ln w="38100">
            <a:solidFill>
              <a:schemeClr val="tx1"/>
            </a:solidFill>
            <a:prstDash val="sysDot"/>
            <a:round/>
            <a:headEnd/>
            <a:tailEnd/>
          </a:ln>
          <a:effectLst/>
        </p:spPr>
        <p:txBody>
          <a:bodyPr/>
          <a:lstStyle/>
          <a:p>
            <a:endParaRPr lang="zh-CN" altLang="en-US"/>
          </a:p>
        </p:txBody>
      </p:sp>
      <p:sp>
        <p:nvSpPr>
          <p:cNvPr id="778246" name="Text Box 6"/>
          <p:cNvSpPr txBox="1">
            <a:spLocks noChangeArrowheads="1"/>
          </p:cNvSpPr>
          <p:nvPr/>
        </p:nvSpPr>
        <p:spPr bwMode="auto">
          <a:xfrm>
            <a:off x="5910263" y="2576513"/>
            <a:ext cx="1169987"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CS:IP</a:t>
            </a:r>
          </a:p>
        </p:txBody>
      </p:sp>
      <p:sp>
        <p:nvSpPr>
          <p:cNvPr id="778247" name="Text Box 7"/>
          <p:cNvSpPr txBox="1">
            <a:spLocks noChangeArrowheads="1"/>
          </p:cNvSpPr>
          <p:nvPr/>
        </p:nvSpPr>
        <p:spPr bwMode="auto">
          <a:xfrm>
            <a:off x="120650" y="2536825"/>
            <a:ext cx="3359150" cy="2252663"/>
          </a:xfrm>
          <a:prstGeom prst="rect">
            <a:avLst/>
          </a:prstGeom>
          <a:noFill/>
          <a:ln w="9525">
            <a:noFill/>
            <a:miter lim="800000"/>
            <a:headEnd/>
            <a:tailEnd/>
          </a:ln>
          <a:effectLst/>
        </p:spPr>
        <p:txBody>
          <a:bodyPr>
            <a:spAutoFit/>
          </a:bodyPr>
          <a:lstStyle/>
          <a:p>
            <a:pPr>
              <a:lnSpc>
                <a:spcPct val="110000"/>
              </a:lnSpc>
              <a:spcBef>
                <a:spcPct val="10000"/>
              </a:spcBef>
            </a:pPr>
            <a:r>
              <a:rPr kumimoji="1" lang="zh-CN" altLang="en-US" sz="2000" b="1" dirty="0">
                <a:latin typeface="微软雅黑" pitchFamily="34" charset="-122"/>
                <a:ea typeface="微软雅黑" pitchFamily="34" charset="-122"/>
                <a:cs typeface="Arial" charset="0"/>
              </a:rPr>
              <a:t>例</a:t>
            </a:r>
            <a:r>
              <a:rPr kumimoji="1" lang="en-US" altLang="zh-CN" sz="2000" b="1" dirty="0">
                <a:latin typeface="微软雅黑" pitchFamily="34" charset="-122"/>
                <a:ea typeface="微软雅黑" pitchFamily="34" charset="-122"/>
                <a:cs typeface="Arial" charset="0"/>
              </a:rPr>
              <a:t>1</a:t>
            </a:r>
            <a:r>
              <a:rPr kumimoji="1" lang="zh-CN" altLang="en-US" sz="2000" b="1" dirty="0">
                <a:latin typeface="微软雅黑" pitchFamily="34" charset="-122"/>
                <a:ea typeface="微软雅黑" pitchFamily="34" charset="-122"/>
                <a:cs typeface="Arial" charset="0"/>
              </a:rPr>
              <a:t>：除法错的中断类型号</a:t>
            </a:r>
          </a:p>
          <a:p>
            <a:pPr>
              <a:lnSpc>
                <a:spcPct val="110000"/>
              </a:lnSpc>
              <a:spcBef>
                <a:spcPct val="10000"/>
              </a:spcBef>
            </a:pPr>
            <a:r>
              <a:rPr kumimoji="1" lang="zh-CN" altLang="en-US" sz="2000" b="1" dirty="0">
                <a:latin typeface="微软雅黑" pitchFamily="34" charset="-122"/>
                <a:ea typeface="微软雅黑" pitchFamily="34" charset="-122"/>
                <a:cs typeface="Arial" charset="0"/>
              </a:rPr>
              <a:t>         为</a:t>
            </a:r>
            <a:r>
              <a:rPr kumimoji="1" lang="en-US" altLang="zh-CN" sz="2000" b="1" dirty="0">
                <a:latin typeface="微软雅黑" pitchFamily="34" charset="-122"/>
                <a:ea typeface="微软雅黑" pitchFamily="34" charset="-122"/>
                <a:cs typeface="Arial" charset="0"/>
              </a:rPr>
              <a:t>0</a:t>
            </a:r>
            <a:r>
              <a:rPr kumimoji="1" lang="zh-CN" altLang="en-US" sz="2000" b="1" dirty="0">
                <a:latin typeface="微软雅黑" pitchFamily="34" charset="-122"/>
                <a:ea typeface="微软雅黑" pitchFamily="34" charset="-122"/>
                <a:cs typeface="Arial" charset="0"/>
              </a:rPr>
              <a:t>，故其向量地址 </a:t>
            </a:r>
          </a:p>
          <a:p>
            <a:pPr>
              <a:lnSpc>
                <a:spcPct val="110000"/>
              </a:lnSpc>
              <a:spcBef>
                <a:spcPct val="10000"/>
              </a:spcBef>
            </a:pPr>
            <a:r>
              <a:rPr kumimoji="1" lang="zh-CN" altLang="en-US" sz="2000" b="1" dirty="0">
                <a:latin typeface="微软雅黑" pitchFamily="34" charset="-122"/>
                <a:ea typeface="微软雅黑" pitchFamily="34" charset="-122"/>
                <a:cs typeface="Arial" charset="0"/>
              </a:rPr>
              <a:t>         为：</a:t>
            </a:r>
            <a:r>
              <a:rPr kumimoji="1" lang="en-US" altLang="zh-CN" sz="2000" b="1" dirty="0">
                <a:latin typeface="微软雅黑" pitchFamily="34" charset="-122"/>
                <a:ea typeface="微软雅黑" pitchFamily="34" charset="-122"/>
                <a:cs typeface="Arial" charset="0"/>
              </a:rPr>
              <a:t>0x4=0</a:t>
            </a:r>
          </a:p>
          <a:p>
            <a:pPr>
              <a:lnSpc>
                <a:spcPct val="110000"/>
              </a:lnSpc>
              <a:spcBef>
                <a:spcPct val="10000"/>
              </a:spcBef>
            </a:pPr>
            <a:r>
              <a:rPr kumimoji="1" lang="zh-CN" altLang="en-US" sz="2000" b="1" dirty="0">
                <a:latin typeface="微软雅黑" pitchFamily="34" charset="-122"/>
                <a:ea typeface="微软雅黑" pitchFamily="34" charset="-122"/>
                <a:cs typeface="Arial" charset="0"/>
              </a:rPr>
              <a:t>例</a:t>
            </a:r>
            <a:r>
              <a:rPr kumimoji="1" lang="en-US" altLang="zh-CN" sz="2000" b="1" dirty="0">
                <a:latin typeface="微软雅黑" pitchFamily="34" charset="-122"/>
                <a:ea typeface="微软雅黑" pitchFamily="34" charset="-122"/>
                <a:cs typeface="Arial" charset="0"/>
              </a:rPr>
              <a:t>2</a:t>
            </a:r>
            <a:r>
              <a:rPr kumimoji="1" lang="zh-CN" altLang="en-US" sz="2000" b="1" dirty="0">
                <a:latin typeface="微软雅黑" pitchFamily="34" charset="-122"/>
                <a:ea typeface="微软雅黑" pitchFamily="34" charset="-122"/>
                <a:cs typeface="Arial" charset="0"/>
              </a:rPr>
              <a:t>：</a:t>
            </a:r>
            <a:r>
              <a:rPr kumimoji="1" lang="en-US" altLang="zh-CN" sz="2000" b="1" dirty="0">
                <a:latin typeface="微软雅黑" pitchFamily="34" charset="-122"/>
                <a:ea typeface="微软雅黑" pitchFamily="34" charset="-122"/>
                <a:cs typeface="Arial" charset="0"/>
              </a:rPr>
              <a:t>NMI</a:t>
            </a:r>
            <a:r>
              <a:rPr kumimoji="1" lang="zh-CN" altLang="en-US" sz="2000" b="1" dirty="0">
                <a:latin typeface="微软雅黑" pitchFamily="34" charset="-122"/>
                <a:ea typeface="微软雅黑" pitchFamily="34" charset="-122"/>
                <a:cs typeface="Arial" charset="0"/>
              </a:rPr>
              <a:t>的中断类型号为</a:t>
            </a:r>
          </a:p>
          <a:p>
            <a:pPr>
              <a:lnSpc>
                <a:spcPct val="110000"/>
              </a:lnSpc>
              <a:spcBef>
                <a:spcPct val="10000"/>
              </a:spcBef>
            </a:pPr>
            <a:r>
              <a:rPr kumimoji="1" lang="en-US" altLang="zh-CN" sz="2000" b="1" dirty="0">
                <a:latin typeface="微软雅黑" pitchFamily="34" charset="-122"/>
                <a:ea typeface="微软雅黑" pitchFamily="34" charset="-122"/>
                <a:cs typeface="Arial" charset="0"/>
              </a:rPr>
              <a:t>          2</a:t>
            </a:r>
            <a:r>
              <a:rPr kumimoji="1" lang="zh-CN" altLang="en-US" sz="2000" b="1" dirty="0">
                <a:latin typeface="微软雅黑" pitchFamily="34" charset="-122"/>
                <a:ea typeface="微软雅黑" pitchFamily="34" charset="-122"/>
                <a:cs typeface="Arial" charset="0"/>
              </a:rPr>
              <a:t>，故其向量地址为：</a:t>
            </a:r>
          </a:p>
          <a:p>
            <a:pPr>
              <a:lnSpc>
                <a:spcPct val="110000"/>
              </a:lnSpc>
              <a:spcBef>
                <a:spcPct val="10000"/>
              </a:spcBef>
            </a:pPr>
            <a:r>
              <a:rPr kumimoji="1" lang="en-US" altLang="zh-CN" sz="2000" b="1" dirty="0">
                <a:latin typeface="微软雅黑" pitchFamily="34" charset="-122"/>
                <a:ea typeface="微软雅黑" pitchFamily="34" charset="-122"/>
                <a:cs typeface="Arial" charset="0"/>
              </a:rPr>
              <a:t>          2x4=8</a:t>
            </a:r>
          </a:p>
        </p:txBody>
      </p:sp>
      <p:grpSp>
        <p:nvGrpSpPr>
          <p:cNvPr id="778248" name="Group 8"/>
          <p:cNvGrpSpPr>
            <a:grpSpLocks/>
          </p:cNvGrpSpPr>
          <p:nvPr/>
        </p:nvGrpSpPr>
        <p:grpSpPr bwMode="auto">
          <a:xfrm>
            <a:off x="5775325" y="3001963"/>
            <a:ext cx="1344613" cy="1981200"/>
            <a:chOff x="2845" y="1305"/>
            <a:chExt cx="1747" cy="1248"/>
          </a:xfrm>
        </p:grpSpPr>
        <p:sp>
          <p:nvSpPr>
            <p:cNvPr id="778249" name="Line 9"/>
            <p:cNvSpPr>
              <a:spLocks noChangeShapeType="1"/>
            </p:cNvSpPr>
            <p:nvPr/>
          </p:nvSpPr>
          <p:spPr bwMode="auto">
            <a:xfrm>
              <a:off x="2845" y="1305"/>
              <a:ext cx="1736" cy="0"/>
            </a:xfrm>
            <a:prstGeom prst="line">
              <a:avLst/>
            </a:prstGeom>
            <a:noFill/>
            <a:ln w="9525">
              <a:solidFill>
                <a:schemeClr val="tx1"/>
              </a:solidFill>
              <a:round/>
              <a:headEnd/>
              <a:tailEnd/>
            </a:ln>
            <a:effectLst/>
          </p:spPr>
          <p:txBody>
            <a:bodyPr/>
            <a:lstStyle/>
            <a:p>
              <a:endParaRPr lang="zh-CN" altLang="en-US"/>
            </a:p>
          </p:txBody>
        </p:sp>
        <p:sp>
          <p:nvSpPr>
            <p:cNvPr id="778250" name="Line 10"/>
            <p:cNvSpPr>
              <a:spLocks noChangeShapeType="1"/>
            </p:cNvSpPr>
            <p:nvPr/>
          </p:nvSpPr>
          <p:spPr bwMode="auto">
            <a:xfrm>
              <a:off x="2856" y="1562"/>
              <a:ext cx="1736" cy="0"/>
            </a:xfrm>
            <a:prstGeom prst="line">
              <a:avLst/>
            </a:prstGeom>
            <a:noFill/>
            <a:ln w="9525">
              <a:solidFill>
                <a:schemeClr val="tx1"/>
              </a:solidFill>
              <a:round/>
              <a:headEnd/>
              <a:tailEnd/>
            </a:ln>
            <a:effectLst/>
          </p:spPr>
          <p:txBody>
            <a:bodyPr/>
            <a:lstStyle/>
            <a:p>
              <a:endParaRPr lang="zh-CN" altLang="en-US"/>
            </a:p>
          </p:txBody>
        </p:sp>
        <p:sp>
          <p:nvSpPr>
            <p:cNvPr id="778251" name="Line 11"/>
            <p:cNvSpPr>
              <a:spLocks noChangeShapeType="1"/>
            </p:cNvSpPr>
            <p:nvPr/>
          </p:nvSpPr>
          <p:spPr bwMode="auto">
            <a:xfrm>
              <a:off x="2845" y="2278"/>
              <a:ext cx="1736" cy="0"/>
            </a:xfrm>
            <a:prstGeom prst="line">
              <a:avLst/>
            </a:prstGeom>
            <a:noFill/>
            <a:ln w="9525">
              <a:solidFill>
                <a:schemeClr val="tx1"/>
              </a:solidFill>
              <a:round/>
              <a:headEnd/>
              <a:tailEnd/>
            </a:ln>
            <a:effectLst/>
          </p:spPr>
          <p:txBody>
            <a:bodyPr/>
            <a:lstStyle/>
            <a:p>
              <a:endParaRPr lang="zh-CN" altLang="en-US"/>
            </a:p>
          </p:txBody>
        </p:sp>
        <p:sp>
          <p:nvSpPr>
            <p:cNvPr id="778252" name="Line 12"/>
            <p:cNvSpPr>
              <a:spLocks noChangeShapeType="1"/>
            </p:cNvSpPr>
            <p:nvPr/>
          </p:nvSpPr>
          <p:spPr bwMode="auto">
            <a:xfrm>
              <a:off x="2846" y="2553"/>
              <a:ext cx="1736" cy="0"/>
            </a:xfrm>
            <a:prstGeom prst="line">
              <a:avLst/>
            </a:prstGeom>
            <a:noFill/>
            <a:ln w="9525">
              <a:solidFill>
                <a:schemeClr val="tx1"/>
              </a:solidFill>
              <a:round/>
              <a:headEnd/>
              <a:tailEnd/>
            </a:ln>
            <a:effectLst/>
          </p:spPr>
          <p:txBody>
            <a:bodyPr/>
            <a:lstStyle/>
            <a:p>
              <a:endParaRPr lang="zh-CN" altLang="en-US"/>
            </a:p>
          </p:txBody>
        </p:sp>
        <p:sp>
          <p:nvSpPr>
            <p:cNvPr id="778253" name="Line 13"/>
            <p:cNvSpPr>
              <a:spLocks noChangeShapeType="1"/>
            </p:cNvSpPr>
            <p:nvPr/>
          </p:nvSpPr>
          <p:spPr bwMode="auto">
            <a:xfrm>
              <a:off x="2850" y="1845"/>
              <a:ext cx="1736" cy="0"/>
            </a:xfrm>
            <a:prstGeom prst="line">
              <a:avLst/>
            </a:prstGeom>
            <a:noFill/>
            <a:ln w="9525">
              <a:solidFill>
                <a:schemeClr val="tx1"/>
              </a:solidFill>
              <a:round/>
              <a:headEnd/>
              <a:tailEnd/>
            </a:ln>
            <a:effectLst/>
          </p:spPr>
          <p:txBody>
            <a:bodyPr/>
            <a:lstStyle/>
            <a:p>
              <a:endParaRPr lang="zh-CN" altLang="en-US"/>
            </a:p>
          </p:txBody>
        </p:sp>
      </p:grpSp>
      <p:grpSp>
        <p:nvGrpSpPr>
          <p:cNvPr id="778254" name="Group 14"/>
          <p:cNvGrpSpPr>
            <a:grpSpLocks/>
          </p:cNvGrpSpPr>
          <p:nvPr/>
        </p:nvGrpSpPr>
        <p:grpSpPr bwMode="auto">
          <a:xfrm>
            <a:off x="2230438" y="2787650"/>
            <a:ext cx="2620962" cy="736600"/>
            <a:chOff x="1367" y="1170"/>
            <a:chExt cx="1851" cy="392"/>
          </a:xfrm>
        </p:grpSpPr>
        <p:sp>
          <p:nvSpPr>
            <p:cNvPr id="778255" name="Line 15"/>
            <p:cNvSpPr>
              <a:spLocks noChangeShapeType="1"/>
            </p:cNvSpPr>
            <p:nvPr/>
          </p:nvSpPr>
          <p:spPr bwMode="auto">
            <a:xfrm>
              <a:off x="1367" y="1553"/>
              <a:ext cx="930" cy="0"/>
            </a:xfrm>
            <a:prstGeom prst="line">
              <a:avLst/>
            </a:prstGeom>
            <a:noFill/>
            <a:ln w="38100">
              <a:solidFill>
                <a:schemeClr val="tx1"/>
              </a:solidFill>
              <a:round/>
              <a:headEnd/>
              <a:tailEnd/>
            </a:ln>
            <a:effectLst/>
          </p:spPr>
          <p:txBody>
            <a:bodyPr/>
            <a:lstStyle/>
            <a:p>
              <a:endParaRPr lang="zh-CN" altLang="en-US"/>
            </a:p>
          </p:txBody>
        </p:sp>
        <p:sp>
          <p:nvSpPr>
            <p:cNvPr id="778256" name="Line 16"/>
            <p:cNvSpPr>
              <a:spLocks noChangeShapeType="1"/>
            </p:cNvSpPr>
            <p:nvPr/>
          </p:nvSpPr>
          <p:spPr bwMode="auto">
            <a:xfrm flipV="1">
              <a:off x="2310" y="1170"/>
              <a:ext cx="0" cy="392"/>
            </a:xfrm>
            <a:prstGeom prst="line">
              <a:avLst/>
            </a:prstGeom>
            <a:noFill/>
            <a:ln w="38100">
              <a:solidFill>
                <a:schemeClr val="tx1"/>
              </a:solidFill>
              <a:round/>
              <a:headEnd/>
              <a:tailEnd/>
            </a:ln>
            <a:effectLst/>
          </p:spPr>
          <p:txBody>
            <a:bodyPr/>
            <a:lstStyle/>
            <a:p>
              <a:endParaRPr lang="zh-CN" altLang="en-US"/>
            </a:p>
          </p:txBody>
        </p:sp>
        <p:sp>
          <p:nvSpPr>
            <p:cNvPr id="778257" name="Line 17"/>
            <p:cNvSpPr>
              <a:spLocks noChangeShapeType="1"/>
            </p:cNvSpPr>
            <p:nvPr/>
          </p:nvSpPr>
          <p:spPr bwMode="auto">
            <a:xfrm>
              <a:off x="2301" y="1171"/>
              <a:ext cx="917" cy="0"/>
            </a:xfrm>
            <a:prstGeom prst="line">
              <a:avLst/>
            </a:prstGeom>
            <a:noFill/>
            <a:ln w="38100">
              <a:solidFill>
                <a:schemeClr val="tx1"/>
              </a:solidFill>
              <a:round/>
              <a:headEnd/>
              <a:tailEnd type="triangle" w="med" len="med"/>
            </a:ln>
            <a:effectLst/>
          </p:spPr>
          <p:txBody>
            <a:bodyPr/>
            <a:lstStyle/>
            <a:p>
              <a:endParaRPr lang="zh-CN" altLang="en-US"/>
            </a:p>
          </p:txBody>
        </p:sp>
      </p:grpSp>
      <p:sp>
        <p:nvSpPr>
          <p:cNvPr id="778258" name="Text Box 18"/>
          <p:cNvSpPr txBox="1">
            <a:spLocks noChangeArrowheads="1"/>
          </p:cNvSpPr>
          <p:nvPr/>
        </p:nvSpPr>
        <p:spPr bwMode="auto">
          <a:xfrm>
            <a:off x="7123113" y="2549525"/>
            <a:ext cx="1906587" cy="3238500"/>
          </a:xfrm>
          <a:prstGeom prst="rect">
            <a:avLst/>
          </a:prstGeom>
          <a:noFill/>
          <a:ln w="9525">
            <a:noFill/>
            <a:miter lim="800000"/>
            <a:headEnd/>
            <a:tailEnd/>
          </a:ln>
          <a:effectLst/>
        </p:spPr>
        <p:txBody>
          <a:bodyPr>
            <a:spAutoFit/>
          </a:bodyPr>
          <a:lstStyle/>
          <a:p>
            <a:pPr>
              <a:spcBef>
                <a:spcPct val="20000"/>
              </a:spcBef>
            </a:pPr>
            <a:r>
              <a:rPr kumimoji="1" lang="en-US" altLang="zh-CN" sz="2200" b="1">
                <a:latin typeface="Times New Roman" pitchFamily="18" charset="0"/>
              </a:rPr>
              <a:t>000</a:t>
            </a:r>
            <a:r>
              <a:rPr kumimoji="1" lang="zh-CN" altLang="en-US" sz="2200" b="1">
                <a:latin typeface="Times New Roman" pitchFamily="18" charset="0"/>
              </a:rPr>
              <a:t>～</a:t>
            </a:r>
            <a:r>
              <a:rPr kumimoji="1" lang="en-US" altLang="zh-CN" sz="2200" b="1">
                <a:latin typeface="Times New Roman" pitchFamily="18" charset="0"/>
              </a:rPr>
              <a:t>003H</a:t>
            </a:r>
          </a:p>
          <a:p>
            <a:pPr>
              <a:spcBef>
                <a:spcPct val="20000"/>
              </a:spcBef>
            </a:pPr>
            <a:r>
              <a:rPr kumimoji="1" lang="en-US" altLang="zh-CN" sz="2200" b="1">
                <a:latin typeface="Times New Roman" pitchFamily="18" charset="0"/>
              </a:rPr>
              <a:t>004</a:t>
            </a:r>
            <a:r>
              <a:rPr kumimoji="1" lang="zh-CN" altLang="en-US" sz="2200" b="1">
                <a:latin typeface="Times New Roman" pitchFamily="18" charset="0"/>
              </a:rPr>
              <a:t>～</a:t>
            </a:r>
            <a:r>
              <a:rPr kumimoji="1" lang="en-US" altLang="zh-CN" sz="2200" b="1">
                <a:latin typeface="Times New Roman" pitchFamily="18" charset="0"/>
              </a:rPr>
              <a:t>007H</a:t>
            </a:r>
          </a:p>
          <a:p>
            <a:pPr>
              <a:spcBef>
                <a:spcPct val="20000"/>
              </a:spcBef>
            </a:pPr>
            <a:r>
              <a:rPr kumimoji="1" lang="en-US" altLang="zh-CN" sz="2200" b="1">
                <a:latin typeface="Times New Roman" pitchFamily="18" charset="0"/>
              </a:rPr>
              <a:t>008</a:t>
            </a:r>
            <a:r>
              <a:rPr kumimoji="1" lang="zh-CN" altLang="en-US" sz="2200" b="1">
                <a:latin typeface="Times New Roman" pitchFamily="18" charset="0"/>
              </a:rPr>
              <a:t>～</a:t>
            </a:r>
            <a:r>
              <a:rPr kumimoji="1" lang="en-US" altLang="zh-CN" sz="2200" b="1">
                <a:latin typeface="Times New Roman" pitchFamily="18" charset="0"/>
              </a:rPr>
              <a:t>00BH</a:t>
            </a:r>
          </a:p>
          <a:p>
            <a:pPr>
              <a:spcBef>
                <a:spcPct val="20000"/>
              </a:spcBef>
            </a:pPr>
            <a:endParaRPr kumimoji="1" lang="en-US" altLang="zh-CN" sz="2200" b="1">
              <a:latin typeface="Times New Roman" pitchFamily="18" charset="0"/>
            </a:endParaRPr>
          </a:p>
          <a:p>
            <a:pPr>
              <a:spcBef>
                <a:spcPct val="20000"/>
              </a:spcBef>
            </a:pPr>
            <a:endParaRPr kumimoji="1" lang="en-US" altLang="zh-CN" sz="2200" b="1">
              <a:latin typeface="Times New Roman" pitchFamily="18" charset="0"/>
            </a:endParaRPr>
          </a:p>
          <a:p>
            <a:pPr>
              <a:spcBef>
                <a:spcPct val="20000"/>
              </a:spcBef>
            </a:pPr>
            <a:endParaRPr kumimoji="1" lang="en-US" altLang="zh-CN" sz="2200" b="1">
              <a:latin typeface="Times New Roman" pitchFamily="18" charset="0"/>
            </a:endParaRPr>
          </a:p>
          <a:p>
            <a:pPr>
              <a:spcBef>
                <a:spcPct val="20000"/>
              </a:spcBef>
            </a:pPr>
            <a:r>
              <a:rPr kumimoji="1" lang="en-US" altLang="zh-CN" sz="2200" b="1">
                <a:latin typeface="Times New Roman" pitchFamily="18" charset="0"/>
              </a:rPr>
              <a:t>3FC</a:t>
            </a:r>
            <a:r>
              <a:rPr kumimoji="1" lang="zh-CN" altLang="en-US" sz="2200" b="1">
                <a:latin typeface="Times New Roman" pitchFamily="18" charset="0"/>
              </a:rPr>
              <a:t>～</a:t>
            </a:r>
            <a:r>
              <a:rPr kumimoji="1" lang="en-US" altLang="zh-CN" sz="2200" b="1">
                <a:latin typeface="Times New Roman" pitchFamily="18" charset="0"/>
              </a:rPr>
              <a:t>3FFH</a:t>
            </a:r>
          </a:p>
          <a:p>
            <a:pPr>
              <a:spcBef>
                <a:spcPct val="20000"/>
              </a:spcBef>
            </a:pPr>
            <a:endParaRPr kumimoji="1" lang="en-US" altLang="zh-CN" sz="2200" b="1">
              <a:latin typeface="Times New Roman" pitchFamily="18" charset="0"/>
            </a:endParaRPr>
          </a:p>
        </p:txBody>
      </p:sp>
      <p:sp>
        <p:nvSpPr>
          <p:cNvPr id="778259" name="Line 19"/>
          <p:cNvSpPr>
            <a:spLocks noChangeShapeType="1"/>
          </p:cNvSpPr>
          <p:nvPr/>
        </p:nvSpPr>
        <p:spPr bwMode="auto">
          <a:xfrm>
            <a:off x="5773738" y="2573338"/>
            <a:ext cx="0" cy="2824162"/>
          </a:xfrm>
          <a:prstGeom prst="line">
            <a:avLst/>
          </a:prstGeom>
          <a:noFill/>
          <a:ln w="9525">
            <a:solidFill>
              <a:schemeClr val="tx1"/>
            </a:solidFill>
            <a:round/>
            <a:headEnd/>
            <a:tailEnd/>
          </a:ln>
          <a:effectLst/>
        </p:spPr>
        <p:txBody>
          <a:bodyPr/>
          <a:lstStyle/>
          <a:p>
            <a:endParaRPr lang="zh-CN" altLang="en-US"/>
          </a:p>
        </p:txBody>
      </p:sp>
      <p:sp>
        <p:nvSpPr>
          <p:cNvPr id="778260" name="Text Box 20"/>
          <p:cNvSpPr txBox="1">
            <a:spLocks noChangeArrowheads="1"/>
          </p:cNvSpPr>
          <p:nvPr/>
        </p:nvSpPr>
        <p:spPr bwMode="auto">
          <a:xfrm>
            <a:off x="4829175" y="2589213"/>
            <a:ext cx="1169988" cy="396875"/>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3333CC"/>
                </a:solidFill>
                <a:latin typeface="Times New Roman" pitchFamily="18" charset="0"/>
              </a:rPr>
              <a:t>除法错</a:t>
            </a:r>
          </a:p>
        </p:txBody>
      </p:sp>
      <p:sp>
        <p:nvSpPr>
          <p:cNvPr id="778261" name="Text Box 21"/>
          <p:cNvSpPr txBox="1">
            <a:spLocks noChangeArrowheads="1"/>
          </p:cNvSpPr>
          <p:nvPr/>
        </p:nvSpPr>
        <p:spPr bwMode="auto">
          <a:xfrm>
            <a:off x="4935538" y="2994025"/>
            <a:ext cx="1169987" cy="396875"/>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3333CC"/>
                </a:solidFill>
                <a:latin typeface="Times New Roman" pitchFamily="18" charset="0"/>
              </a:rPr>
              <a:t>单步</a:t>
            </a:r>
          </a:p>
        </p:txBody>
      </p:sp>
      <p:sp>
        <p:nvSpPr>
          <p:cNvPr id="778262" name="Text Box 22"/>
          <p:cNvSpPr txBox="1">
            <a:spLocks noChangeArrowheads="1"/>
          </p:cNvSpPr>
          <p:nvPr/>
        </p:nvSpPr>
        <p:spPr bwMode="auto">
          <a:xfrm>
            <a:off x="4913313" y="3443288"/>
            <a:ext cx="1169987" cy="396875"/>
          </a:xfrm>
          <a:prstGeom prst="rect">
            <a:avLst/>
          </a:prstGeom>
          <a:noFill/>
          <a:ln w="9525">
            <a:noFill/>
            <a:miter lim="800000"/>
            <a:headEnd/>
            <a:tailEnd/>
          </a:ln>
          <a:effectLst/>
        </p:spPr>
        <p:txBody>
          <a:bodyPr>
            <a:spAutoFit/>
          </a:bodyPr>
          <a:lstStyle/>
          <a:p>
            <a:pPr>
              <a:spcBef>
                <a:spcPct val="50000"/>
              </a:spcBef>
            </a:pPr>
            <a:r>
              <a:rPr kumimoji="1" lang="en-US" altLang="zh-CN" sz="2000" b="1">
                <a:solidFill>
                  <a:srgbClr val="3333CC"/>
                </a:solidFill>
                <a:latin typeface="Times New Roman" pitchFamily="18" charset="0"/>
              </a:rPr>
              <a:t>NMI</a:t>
            </a:r>
          </a:p>
        </p:txBody>
      </p:sp>
      <p:sp>
        <p:nvSpPr>
          <p:cNvPr id="778263" name="Line 23"/>
          <p:cNvSpPr>
            <a:spLocks noChangeShapeType="1"/>
          </p:cNvSpPr>
          <p:nvPr/>
        </p:nvSpPr>
        <p:spPr bwMode="auto">
          <a:xfrm>
            <a:off x="5284788" y="3963988"/>
            <a:ext cx="11112" cy="481012"/>
          </a:xfrm>
          <a:prstGeom prst="line">
            <a:avLst/>
          </a:prstGeom>
          <a:noFill/>
          <a:ln w="38100">
            <a:solidFill>
              <a:schemeClr val="tx1"/>
            </a:solidFill>
            <a:prstDash val="sysDot"/>
            <a:round/>
            <a:headEnd/>
            <a:tailEnd/>
          </a:ln>
          <a:effectLst/>
        </p:spPr>
        <p:txBody>
          <a:bodyPr/>
          <a:lstStyle/>
          <a:p>
            <a:endParaRPr lang="zh-CN" altLang="en-US"/>
          </a:p>
        </p:txBody>
      </p:sp>
      <p:grpSp>
        <p:nvGrpSpPr>
          <p:cNvPr id="778264" name="Group 24"/>
          <p:cNvGrpSpPr>
            <a:grpSpLocks/>
          </p:cNvGrpSpPr>
          <p:nvPr/>
        </p:nvGrpSpPr>
        <p:grpSpPr bwMode="auto">
          <a:xfrm>
            <a:off x="1844675" y="3686175"/>
            <a:ext cx="3024188" cy="912813"/>
            <a:chOff x="1180" y="1736"/>
            <a:chExt cx="2049" cy="463"/>
          </a:xfrm>
        </p:grpSpPr>
        <p:sp>
          <p:nvSpPr>
            <p:cNvPr id="778265" name="Line 25"/>
            <p:cNvSpPr>
              <a:spLocks noChangeShapeType="1"/>
            </p:cNvSpPr>
            <p:nvPr/>
          </p:nvSpPr>
          <p:spPr bwMode="auto">
            <a:xfrm flipH="1" flipV="1">
              <a:off x="2426" y="1736"/>
              <a:ext cx="1" cy="463"/>
            </a:xfrm>
            <a:prstGeom prst="line">
              <a:avLst/>
            </a:prstGeom>
            <a:noFill/>
            <a:ln w="38100">
              <a:solidFill>
                <a:schemeClr val="tx1"/>
              </a:solidFill>
              <a:round/>
              <a:headEnd/>
              <a:tailEnd/>
            </a:ln>
            <a:effectLst/>
          </p:spPr>
          <p:txBody>
            <a:bodyPr/>
            <a:lstStyle/>
            <a:p>
              <a:endParaRPr lang="zh-CN" altLang="en-US"/>
            </a:p>
          </p:txBody>
        </p:sp>
        <p:sp>
          <p:nvSpPr>
            <p:cNvPr id="778266" name="Line 26"/>
            <p:cNvSpPr>
              <a:spLocks noChangeShapeType="1"/>
            </p:cNvSpPr>
            <p:nvPr/>
          </p:nvSpPr>
          <p:spPr bwMode="auto">
            <a:xfrm>
              <a:off x="2425" y="1750"/>
              <a:ext cx="804" cy="0"/>
            </a:xfrm>
            <a:prstGeom prst="line">
              <a:avLst/>
            </a:prstGeom>
            <a:noFill/>
            <a:ln w="38100">
              <a:solidFill>
                <a:schemeClr val="tx1"/>
              </a:solidFill>
              <a:round/>
              <a:headEnd/>
              <a:tailEnd type="triangle" w="med" len="med"/>
            </a:ln>
            <a:effectLst/>
          </p:spPr>
          <p:txBody>
            <a:bodyPr/>
            <a:lstStyle/>
            <a:p>
              <a:endParaRPr lang="zh-CN" altLang="en-US"/>
            </a:p>
          </p:txBody>
        </p:sp>
        <p:sp>
          <p:nvSpPr>
            <p:cNvPr id="778267" name="Line 27"/>
            <p:cNvSpPr>
              <a:spLocks noChangeShapeType="1"/>
            </p:cNvSpPr>
            <p:nvPr/>
          </p:nvSpPr>
          <p:spPr bwMode="auto">
            <a:xfrm>
              <a:off x="1180" y="2193"/>
              <a:ext cx="1250" cy="0"/>
            </a:xfrm>
            <a:prstGeom prst="line">
              <a:avLst/>
            </a:prstGeom>
            <a:noFill/>
            <a:ln w="38100">
              <a:solidFill>
                <a:schemeClr val="tx1"/>
              </a:solidFill>
              <a:round/>
              <a:headEnd/>
              <a:tailEnd/>
            </a:ln>
            <a:effectLst/>
          </p:spPr>
          <p:txBody>
            <a:bodyPr/>
            <a:lstStyle/>
            <a:p>
              <a:endParaRPr lang="zh-CN" altLang="en-US"/>
            </a:p>
          </p:txBody>
        </p:sp>
      </p:grpSp>
      <p:sp>
        <p:nvSpPr>
          <p:cNvPr id="778268" name="Text Box 28"/>
          <p:cNvSpPr txBox="1">
            <a:spLocks noChangeArrowheads="1"/>
          </p:cNvSpPr>
          <p:nvPr/>
        </p:nvSpPr>
        <p:spPr bwMode="auto">
          <a:xfrm>
            <a:off x="303213" y="5730875"/>
            <a:ext cx="8242300" cy="793750"/>
          </a:xfrm>
          <a:prstGeom prst="rect">
            <a:avLst/>
          </a:prstGeom>
          <a:noFill/>
          <a:ln w="50800">
            <a:noFill/>
            <a:miter lim="800000"/>
            <a:headEnd/>
            <a:tailEnd/>
          </a:ln>
          <a:effectLst/>
        </p:spPr>
        <p:txBody>
          <a:bodyPr>
            <a:spAutoFit/>
          </a:bodyPr>
          <a:lstStyle/>
          <a:p>
            <a:pPr eaLnBrk="0" hangingPunct="0">
              <a:lnSpc>
                <a:spcPct val="115000"/>
              </a:lnSpc>
              <a:spcBef>
                <a:spcPct val="30000"/>
              </a:spcBef>
            </a:pPr>
            <a:r>
              <a:rPr lang="zh-CN" altLang="en-US" b="1" dirty="0">
                <a:solidFill>
                  <a:srgbClr val="1E7C34"/>
                </a:solidFill>
                <a:latin typeface="Times New Roman" pitchFamily="18" charset="0"/>
              </a:rPr>
              <a:t> </a:t>
            </a:r>
            <a:r>
              <a:rPr lang="zh-CN" altLang="en-US" sz="2000" b="1" dirty="0">
                <a:solidFill>
                  <a:srgbClr val="006600"/>
                </a:solidFill>
                <a:latin typeface="微软雅黑" pitchFamily="34" charset="-122"/>
                <a:ea typeface="微软雅黑" pitchFamily="34" charset="-122"/>
                <a:cs typeface="Arial" charset="0"/>
              </a:rPr>
              <a:t>中断向量表中每一项是对应中断服务程序或异常处理程序的入口地址，被称为</a:t>
            </a:r>
            <a:r>
              <a:rPr lang="zh-CN" altLang="en-US" sz="2000" b="1" dirty="0">
                <a:solidFill>
                  <a:srgbClr val="FF0000"/>
                </a:solidFill>
                <a:latin typeface="微软雅黑" pitchFamily="34" charset="-122"/>
                <a:ea typeface="微软雅黑" pitchFamily="34" charset="-122"/>
                <a:cs typeface="Arial" charset="0"/>
              </a:rPr>
              <a:t>中断向量</a:t>
            </a:r>
            <a:r>
              <a:rPr lang="en-US" altLang="zh-CN" sz="2000" b="1" dirty="0">
                <a:solidFill>
                  <a:srgbClr val="006600"/>
                </a:solidFill>
                <a:latin typeface="微软雅黑" pitchFamily="34" charset="-122"/>
                <a:ea typeface="微软雅黑" pitchFamily="34" charset="-122"/>
                <a:cs typeface="Arial" charset="0"/>
              </a:rPr>
              <a:t>(Interrupt Vector)</a:t>
            </a:r>
            <a:r>
              <a:rPr lang="zh-CN" altLang="en-US" sz="2000" b="1" dirty="0">
                <a:solidFill>
                  <a:srgbClr val="006600"/>
                </a:solidFill>
                <a:latin typeface="微软雅黑" pitchFamily="34" charset="-122"/>
                <a:ea typeface="微软雅黑" pitchFamily="34" charset="-122"/>
                <a:cs typeface="Arial" charset="0"/>
              </a:rPr>
              <a:t>。</a:t>
            </a:r>
          </a:p>
        </p:txBody>
      </p:sp>
      <p:sp>
        <p:nvSpPr>
          <p:cNvPr id="778269" name="Text Box 29"/>
          <p:cNvSpPr txBox="1">
            <a:spLocks noChangeArrowheads="1"/>
          </p:cNvSpPr>
          <p:nvPr/>
        </p:nvSpPr>
        <p:spPr bwMode="auto">
          <a:xfrm>
            <a:off x="5899150" y="2974975"/>
            <a:ext cx="1169988"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CS:IP</a:t>
            </a:r>
          </a:p>
        </p:txBody>
      </p:sp>
      <p:sp>
        <p:nvSpPr>
          <p:cNvPr id="778270" name="Text Box 30"/>
          <p:cNvSpPr txBox="1">
            <a:spLocks noChangeArrowheads="1"/>
          </p:cNvSpPr>
          <p:nvPr/>
        </p:nvSpPr>
        <p:spPr bwMode="auto">
          <a:xfrm>
            <a:off x="5927725" y="3422650"/>
            <a:ext cx="1169988"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CS:IP</a:t>
            </a:r>
          </a:p>
        </p:txBody>
      </p:sp>
      <p:sp>
        <p:nvSpPr>
          <p:cNvPr id="778271" name="Text Box 31"/>
          <p:cNvSpPr txBox="1">
            <a:spLocks noChangeArrowheads="1"/>
          </p:cNvSpPr>
          <p:nvPr/>
        </p:nvSpPr>
        <p:spPr bwMode="auto">
          <a:xfrm>
            <a:off x="5908675" y="4584700"/>
            <a:ext cx="1169988"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CS:IP</a:t>
            </a:r>
          </a:p>
        </p:txBody>
      </p:sp>
      <p:sp>
        <p:nvSpPr>
          <p:cNvPr id="778272" name="Text Box 32"/>
          <p:cNvSpPr txBox="1">
            <a:spLocks noChangeArrowheads="1"/>
          </p:cNvSpPr>
          <p:nvPr/>
        </p:nvSpPr>
        <p:spPr bwMode="auto">
          <a:xfrm>
            <a:off x="5918200" y="4956175"/>
            <a:ext cx="1169988"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CS:IP</a:t>
            </a:r>
          </a:p>
        </p:txBody>
      </p:sp>
      <p:sp>
        <p:nvSpPr>
          <p:cNvPr id="778274" name="Text Box 34"/>
          <p:cNvSpPr txBox="1">
            <a:spLocks noChangeArrowheads="1"/>
          </p:cNvSpPr>
          <p:nvPr/>
        </p:nvSpPr>
        <p:spPr bwMode="auto">
          <a:xfrm>
            <a:off x="420688" y="5021263"/>
            <a:ext cx="4179887"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ea typeface="微软雅黑" pitchFamily="34" charset="-122"/>
              </a:rPr>
              <a:t>实地址模式下没有分页管理机制！</a:t>
            </a:r>
          </a:p>
        </p:txBody>
      </p:sp>
    </p:spTree>
    <p:extLst>
      <p:ext uri="{BB962C8B-B14F-4D97-AF65-F5344CB8AC3E}">
        <p14:creationId xmlns:p14="http://schemas.microsoft.com/office/powerpoint/2010/main" val="48339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47">
                                            <p:txEl>
                                              <p:pRg st="0" end="0"/>
                                            </p:txEl>
                                          </p:spTgt>
                                        </p:tgtEl>
                                        <p:attrNameLst>
                                          <p:attrName>style.visibility</p:attrName>
                                        </p:attrNameLst>
                                      </p:cBhvr>
                                      <p:to>
                                        <p:strVal val="visible"/>
                                      </p:to>
                                    </p:set>
                                    <p:animEffect transition="in" filter="blinds(horizontal)">
                                      <p:cBhvr>
                                        <p:cTn id="7" dur="500"/>
                                        <p:tgtEl>
                                          <p:spTgt spid="778247">
                                            <p:txEl>
                                              <p:pRg st="0" end="0"/>
                                            </p:txEl>
                                          </p:spTgt>
                                        </p:tgtEl>
                                      </p:cBhvr>
                                    </p:animEffect>
                                  </p:childTnLst>
                                  <p:subTnLst>
                                    <p:animClr clrSpc="rgb" dir="cw">
                                      <p:cBhvr override="childStyle">
                                        <p:cTn dur="1" fill="hold" display="0" masterRel="nextClick" afterEffect="1"/>
                                        <p:tgtEl>
                                          <p:spTgt spid="778247">
                                            <p:txEl>
                                              <p:pRg st="0" end="0"/>
                                            </p:txEl>
                                          </p:spTgt>
                                        </p:tgtEl>
                                        <p:attrNameLst>
                                          <p:attrName>ppt_c</p:attrName>
                                        </p:attrNameLst>
                                      </p:cBhvr>
                                      <p:to>
                                        <a:schemeClr val="bg2"/>
                                      </p:to>
                                    </p:animClr>
                                  </p:subTnLst>
                                </p:cTn>
                              </p:par>
                              <p:par>
                                <p:cTn id="8" presetID="3" presetClass="entr" presetSubtype="10" fill="hold" nodeType="withEffect">
                                  <p:stCondLst>
                                    <p:cond delay="0"/>
                                  </p:stCondLst>
                                  <p:childTnLst>
                                    <p:set>
                                      <p:cBhvr>
                                        <p:cTn id="9" dur="1" fill="hold">
                                          <p:stCondLst>
                                            <p:cond delay="0"/>
                                          </p:stCondLst>
                                        </p:cTn>
                                        <p:tgtEl>
                                          <p:spTgt spid="778247">
                                            <p:txEl>
                                              <p:pRg st="1" end="1"/>
                                            </p:txEl>
                                          </p:spTgt>
                                        </p:tgtEl>
                                        <p:attrNameLst>
                                          <p:attrName>style.visibility</p:attrName>
                                        </p:attrNameLst>
                                      </p:cBhvr>
                                      <p:to>
                                        <p:strVal val="visible"/>
                                      </p:to>
                                    </p:set>
                                    <p:animEffect transition="in" filter="blinds(horizontal)">
                                      <p:cBhvr>
                                        <p:cTn id="10" dur="500"/>
                                        <p:tgtEl>
                                          <p:spTgt spid="778247">
                                            <p:txEl>
                                              <p:pRg st="1" end="1"/>
                                            </p:txEl>
                                          </p:spTgt>
                                        </p:tgtEl>
                                      </p:cBhvr>
                                    </p:animEffect>
                                  </p:childTnLst>
                                  <p:subTnLst>
                                    <p:animClr clrSpc="rgb" dir="cw">
                                      <p:cBhvr override="childStyle">
                                        <p:cTn dur="1" fill="hold" display="0" masterRel="nextClick" afterEffect="1"/>
                                        <p:tgtEl>
                                          <p:spTgt spid="778247">
                                            <p:txEl>
                                              <p:pRg st="1" end="1"/>
                                            </p:txEl>
                                          </p:spTgt>
                                        </p:tgtEl>
                                        <p:attrNameLst>
                                          <p:attrName>ppt_c</p:attrName>
                                        </p:attrNameLst>
                                      </p:cBhvr>
                                      <p:to>
                                        <a:schemeClr val="bg2"/>
                                      </p:to>
                                    </p:animClr>
                                  </p:subTnLst>
                                </p:cTn>
                              </p:par>
                              <p:par>
                                <p:cTn id="11" presetID="3" presetClass="entr" presetSubtype="10" fill="hold" nodeType="withEffect">
                                  <p:stCondLst>
                                    <p:cond delay="0"/>
                                  </p:stCondLst>
                                  <p:childTnLst>
                                    <p:set>
                                      <p:cBhvr>
                                        <p:cTn id="12" dur="1" fill="hold">
                                          <p:stCondLst>
                                            <p:cond delay="0"/>
                                          </p:stCondLst>
                                        </p:cTn>
                                        <p:tgtEl>
                                          <p:spTgt spid="778247">
                                            <p:txEl>
                                              <p:pRg st="2" end="2"/>
                                            </p:txEl>
                                          </p:spTgt>
                                        </p:tgtEl>
                                        <p:attrNameLst>
                                          <p:attrName>style.visibility</p:attrName>
                                        </p:attrNameLst>
                                      </p:cBhvr>
                                      <p:to>
                                        <p:strVal val="visible"/>
                                      </p:to>
                                    </p:set>
                                    <p:animEffect transition="in" filter="blinds(horizontal)">
                                      <p:cBhvr>
                                        <p:cTn id="13" dur="500"/>
                                        <p:tgtEl>
                                          <p:spTgt spid="778247">
                                            <p:txEl>
                                              <p:pRg st="2" end="2"/>
                                            </p:txEl>
                                          </p:spTgt>
                                        </p:tgtEl>
                                      </p:cBhvr>
                                    </p:animEffect>
                                  </p:childTnLst>
                                  <p:subTnLst>
                                    <p:animClr clrSpc="rgb" dir="cw">
                                      <p:cBhvr override="childStyle">
                                        <p:cTn dur="1" fill="hold" display="0" masterRel="nextClick" afterEffect="1"/>
                                        <p:tgtEl>
                                          <p:spTgt spid="778247">
                                            <p:txEl>
                                              <p:pRg st="2" end="2"/>
                                            </p:txEl>
                                          </p:spTgt>
                                        </p:tgtEl>
                                        <p:attrNameLst>
                                          <p:attrName>ppt_c</p:attrName>
                                        </p:attrNameLst>
                                      </p:cBhvr>
                                      <p:to>
                                        <a:schemeClr val="bg2"/>
                                      </p:to>
                                    </p:animClr>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78247">
                                            <p:txEl>
                                              <p:pRg st="3" end="3"/>
                                            </p:txEl>
                                          </p:spTgt>
                                        </p:tgtEl>
                                        <p:attrNameLst>
                                          <p:attrName>style.visibility</p:attrName>
                                        </p:attrNameLst>
                                      </p:cBhvr>
                                      <p:to>
                                        <p:strVal val="visible"/>
                                      </p:to>
                                    </p:set>
                                    <p:animEffect transition="in" filter="blinds(horizontal)">
                                      <p:cBhvr>
                                        <p:cTn id="18" dur="500"/>
                                        <p:tgtEl>
                                          <p:spTgt spid="77824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78247">
                                            <p:txEl>
                                              <p:pRg st="4" end="4"/>
                                            </p:txEl>
                                          </p:spTgt>
                                        </p:tgtEl>
                                        <p:attrNameLst>
                                          <p:attrName>style.visibility</p:attrName>
                                        </p:attrNameLst>
                                      </p:cBhvr>
                                      <p:to>
                                        <p:strVal val="visible"/>
                                      </p:to>
                                    </p:set>
                                    <p:animEffect transition="in" filter="blinds(horizontal)">
                                      <p:cBhvr>
                                        <p:cTn id="21" dur="500"/>
                                        <p:tgtEl>
                                          <p:spTgt spid="77824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78247">
                                            <p:txEl>
                                              <p:pRg st="5" end="5"/>
                                            </p:txEl>
                                          </p:spTgt>
                                        </p:tgtEl>
                                        <p:attrNameLst>
                                          <p:attrName>style.visibility</p:attrName>
                                        </p:attrNameLst>
                                      </p:cBhvr>
                                      <p:to>
                                        <p:strVal val="visible"/>
                                      </p:to>
                                    </p:set>
                                    <p:animEffect transition="in" filter="blinds(horizontal)">
                                      <p:cBhvr>
                                        <p:cTn id="24" dur="500"/>
                                        <p:tgtEl>
                                          <p:spTgt spid="77824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78268">
                                            <p:txEl>
                                              <p:pRg st="0" end="0"/>
                                            </p:txEl>
                                          </p:spTgt>
                                        </p:tgtEl>
                                        <p:attrNameLst>
                                          <p:attrName>style.visibility</p:attrName>
                                        </p:attrNameLst>
                                      </p:cBhvr>
                                      <p:to>
                                        <p:strVal val="visible"/>
                                      </p:to>
                                    </p:set>
                                    <p:animEffect transition="in" filter="blinds(horizontal)">
                                      <p:cBhvr>
                                        <p:cTn id="29" dur="500"/>
                                        <p:tgtEl>
                                          <p:spTgt spid="77826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78274"/>
                                        </p:tgtEl>
                                        <p:attrNameLst>
                                          <p:attrName>style.visibility</p:attrName>
                                        </p:attrNameLst>
                                      </p:cBhvr>
                                      <p:to>
                                        <p:strVal val="visible"/>
                                      </p:to>
                                    </p:set>
                                    <p:animEffect transition="in" filter="blinds(horizontal)">
                                      <p:cBhvr>
                                        <p:cTn id="34" dur="500"/>
                                        <p:tgtEl>
                                          <p:spTgt spid="778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122238"/>
            <a:ext cx="8001000" cy="528637"/>
          </a:xfrm>
        </p:spPr>
        <p:txBody>
          <a:bodyPr/>
          <a:lstStyle/>
          <a:p>
            <a:r>
              <a:rPr lang="zh-CN" altLang="en-US" dirty="0" smtClean="0"/>
              <a:t>实地址模式下的内存区域</a:t>
            </a:r>
          </a:p>
        </p:txBody>
      </p:sp>
      <p:pic>
        <p:nvPicPr>
          <p:cNvPr id="1026" name="Picture 2" descr="http://s5.sinaimg.cn/large/6730a3aagbae511f0d8d4&amp;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797440"/>
            <a:ext cx="5867400" cy="583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976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61963" y="103188"/>
            <a:ext cx="8304212" cy="449262"/>
          </a:xfrm>
        </p:spPr>
        <p:txBody>
          <a:bodyPr/>
          <a:lstStyle/>
          <a:p>
            <a:r>
              <a:rPr lang="zh-CN" altLang="en-US" smtClean="0">
                <a:cs typeface="Arial" charset="0"/>
              </a:rPr>
              <a:t>实地址模式下的中断向量表</a:t>
            </a:r>
          </a:p>
        </p:txBody>
      </p:sp>
      <p:sp>
        <p:nvSpPr>
          <p:cNvPr id="777223" name="Rectangle 7"/>
          <p:cNvSpPr>
            <a:spLocks noGrp="1" noChangeArrowheads="1"/>
          </p:cNvSpPr>
          <p:nvPr>
            <p:ph type="body" idx="1"/>
          </p:nvPr>
        </p:nvSpPr>
        <p:spPr>
          <a:xfrm>
            <a:off x="250825" y="806450"/>
            <a:ext cx="8535988" cy="5740400"/>
          </a:xfrm>
          <a:noFill/>
          <a:ln/>
        </p:spPr>
        <p:txBody>
          <a:bodyPr/>
          <a:lstStyle/>
          <a:p>
            <a:pPr>
              <a:spcBef>
                <a:spcPct val="30000"/>
              </a:spcBef>
            </a:pPr>
            <a:r>
              <a:rPr lang="zh-CN" altLang="en-US" sz="2000" dirty="0" smtClean="0">
                <a:latin typeface="微软雅黑" pitchFamily="34" charset="-122"/>
                <a:ea typeface="微软雅黑" pitchFamily="34" charset="-122"/>
              </a:rPr>
              <a:t>开机后系统首先在实地址模式下工作</a:t>
            </a:r>
          </a:p>
          <a:p>
            <a:pPr>
              <a:spcBef>
                <a:spcPct val="30000"/>
              </a:spcBef>
            </a:pPr>
            <a:r>
              <a:rPr lang="zh-CN" altLang="en-US" sz="2000" dirty="0" smtClean="0">
                <a:latin typeface="微软雅黑" pitchFamily="34" charset="-122"/>
                <a:ea typeface="微软雅黑" pitchFamily="34" charset="-122"/>
              </a:rPr>
              <a:t>开机过程中，需要先准备在实模式下的中断向量表和中断服务程序。通常，由固化在主板上一块</a:t>
            </a:r>
            <a:r>
              <a:rPr lang="en-US" altLang="zh-CN" sz="2000" dirty="0" smtClean="0">
                <a:latin typeface="微软雅黑" pitchFamily="34" charset="-122"/>
                <a:ea typeface="微软雅黑" pitchFamily="34" charset="-122"/>
              </a:rPr>
              <a:t>ROM</a:t>
            </a:r>
            <a:r>
              <a:rPr lang="zh-CN" altLang="en-US" sz="2000" dirty="0" smtClean="0">
                <a:latin typeface="微软雅黑" pitchFamily="34" charset="-122"/>
                <a:ea typeface="微软雅黑" pitchFamily="34" charset="-122"/>
              </a:rPr>
              <a:t>芯片中的</a:t>
            </a:r>
            <a:r>
              <a:rPr lang="en-US" altLang="zh-CN" sz="2000" dirty="0" smtClean="0">
                <a:solidFill>
                  <a:srgbClr val="FF0000"/>
                </a:solidFill>
                <a:latin typeface="微软雅黑" pitchFamily="34" charset="-122"/>
                <a:ea typeface="微软雅黑" pitchFamily="34" charset="-122"/>
              </a:rPr>
              <a:t>BIOS</a:t>
            </a:r>
            <a:r>
              <a:rPr lang="zh-CN" altLang="en-US" sz="2000" dirty="0" smtClean="0">
                <a:solidFill>
                  <a:srgbClr val="FF0000"/>
                </a:solidFill>
                <a:latin typeface="微软雅黑" pitchFamily="34" charset="-122"/>
                <a:ea typeface="微软雅黑" pitchFamily="34" charset="-122"/>
              </a:rPr>
              <a:t>程序</a:t>
            </a:r>
            <a:r>
              <a:rPr lang="zh-CN" altLang="en-US" sz="2000" dirty="0" smtClean="0">
                <a:latin typeface="微软雅黑" pitchFamily="34" charset="-122"/>
                <a:ea typeface="微软雅黑" pitchFamily="34" charset="-122"/>
              </a:rPr>
              <a:t>完成</a:t>
            </a:r>
          </a:p>
          <a:p>
            <a:pPr>
              <a:spcBef>
                <a:spcPct val="30000"/>
              </a:spcBef>
            </a:pPr>
            <a:r>
              <a:rPr lang="en-US" altLang="zh-CN" sz="2000" dirty="0">
                <a:latin typeface="微软雅黑" pitchFamily="34" charset="-122"/>
                <a:ea typeface="微软雅黑" pitchFamily="34" charset="-122"/>
              </a:rPr>
              <a:t>BIOS</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Basic </a:t>
            </a:r>
            <a:r>
              <a:rPr lang="en-US" altLang="zh-CN" sz="2000" dirty="0" err="1">
                <a:latin typeface="微软雅黑" pitchFamily="34" charset="-122"/>
                <a:ea typeface="微软雅黑" pitchFamily="34" charset="-122"/>
              </a:rPr>
              <a:t>Input/Output</a:t>
            </a:r>
            <a:r>
              <a:rPr lang="en-US" altLang="zh-CN" sz="2000" dirty="0">
                <a:latin typeface="微软雅黑" pitchFamily="34" charset="-122"/>
                <a:ea typeface="微软雅黑" pitchFamily="34" charset="-122"/>
              </a:rPr>
              <a:t> System</a:t>
            </a:r>
            <a:r>
              <a:rPr lang="zh-CN" altLang="en-US" sz="2000" dirty="0">
                <a:latin typeface="微软雅黑" pitchFamily="34" charset="-122"/>
                <a:ea typeface="微软雅黑" pitchFamily="34" charset="-122"/>
              </a:rPr>
              <a:t>）是</a:t>
            </a:r>
            <a:r>
              <a:rPr lang="zh-CN" altLang="en-US" sz="2000" dirty="0">
                <a:solidFill>
                  <a:srgbClr val="FF0000"/>
                </a:solidFill>
                <a:latin typeface="微软雅黑" pitchFamily="34" charset="-122"/>
                <a:ea typeface="微软雅黑" pitchFamily="34" charset="-122"/>
              </a:rPr>
              <a:t>基本输入</a:t>
            </a:r>
            <a:r>
              <a:rPr lang="en-US" altLang="zh-CN" sz="2000" dirty="0">
                <a:solidFill>
                  <a:srgbClr val="FF0000"/>
                </a:solidFill>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输出系统</a:t>
            </a:r>
            <a:r>
              <a:rPr lang="zh-CN" altLang="en-US" sz="2000" dirty="0">
                <a:latin typeface="微软雅黑" pitchFamily="34" charset="-122"/>
                <a:ea typeface="微软雅黑" pitchFamily="34" charset="-122"/>
              </a:rPr>
              <a:t>的简称，是针对具体主板设计的，</a:t>
            </a:r>
            <a:r>
              <a:rPr lang="zh-CN" altLang="en-US" sz="2000" dirty="0">
                <a:solidFill>
                  <a:srgbClr val="3366FF"/>
                </a:solidFill>
                <a:latin typeface="微软雅黑" pitchFamily="34" charset="-122"/>
                <a:ea typeface="微软雅黑" pitchFamily="34" charset="-122"/>
              </a:rPr>
              <a:t>与安装的操作系统无关</a:t>
            </a:r>
            <a:r>
              <a:rPr lang="zh-CN" altLang="en-US" sz="2000" dirty="0">
                <a:latin typeface="微软雅黑" pitchFamily="34" charset="-122"/>
                <a:ea typeface="微软雅黑" pitchFamily="34" charset="-122"/>
              </a:rPr>
              <a:t>。</a:t>
            </a:r>
          </a:p>
          <a:p>
            <a:pPr>
              <a:spcBef>
                <a:spcPct val="30000"/>
              </a:spcBef>
            </a:pPr>
            <a:r>
              <a:rPr lang="en-US" altLang="zh-CN" sz="2000" dirty="0" smtClean="0">
                <a:latin typeface="微软雅黑" pitchFamily="34" charset="-122"/>
                <a:ea typeface="微软雅黑" pitchFamily="34" charset="-122"/>
              </a:rPr>
              <a:t>BIOS</a:t>
            </a:r>
            <a:r>
              <a:rPr lang="zh-CN" altLang="en-US" sz="2000" dirty="0" smtClean="0">
                <a:latin typeface="微软雅黑" pitchFamily="34" charset="-122"/>
                <a:ea typeface="微软雅黑" pitchFamily="34" charset="-122"/>
              </a:rPr>
              <a:t>程序检测显卡、键盘、内存等，并在</a:t>
            </a:r>
            <a:r>
              <a:rPr lang="en-US" altLang="zh-CN" sz="2000" dirty="0" smtClean="0">
                <a:latin typeface="微软雅黑" pitchFamily="34" charset="-122"/>
                <a:ea typeface="微软雅黑" pitchFamily="34" charset="-122"/>
              </a:rPr>
              <a:t>00000H</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003FFH</a:t>
            </a:r>
            <a:r>
              <a:rPr lang="zh-CN" altLang="en-US" sz="2000" dirty="0" smtClean="0">
                <a:latin typeface="微软雅黑" pitchFamily="34" charset="-122"/>
                <a:ea typeface="微软雅黑" pitchFamily="34" charset="-122"/>
              </a:rPr>
              <a:t>区建立中断向量表，在中断向量所指主存区建立相应的中断服务程序</a:t>
            </a:r>
          </a:p>
          <a:p>
            <a:pPr>
              <a:spcBef>
                <a:spcPct val="30000"/>
              </a:spcBef>
            </a:pPr>
            <a:r>
              <a:rPr lang="en-US" altLang="zh-CN" sz="2000" dirty="0" smtClean="0">
                <a:latin typeface="微软雅黑" pitchFamily="34" charset="-122"/>
                <a:ea typeface="微软雅黑" pitchFamily="34" charset="-122"/>
              </a:rPr>
              <a:t>BIOS</a:t>
            </a:r>
            <a:r>
              <a:rPr lang="zh-CN" altLang="en-US" sz="2000" dirty="0" smtClean="0">
                <a:solidFill>
                  <a:srgbClr val="0066CC"/>
                </a:solidFill>
                <a:latin typeface="微软雅黑" pitchFamily="34" charset="-122"/>
                <a:ea typeface="微软雅黑" pitchFamily="34" charset="-122"/>
              </a:rPr>
              <a:t>利用</a:t>
            </a:r>
            <a:r>
              <a:rPr lang="en-US" altLang="zh-CN" sz="2000" dirty="0" smtClean="0">
                <a:solidFill>
                  <a:srgbClr val="0066CC"/>
                </a:solidFill>
                <a:latin typeface="微软雅黑" pitchFamily="34" charset="-122"/>
                <a:ea typeface="微软雅黑" pitchFamily="34" charset="-122"/>
              </a:rPr>
              <a:t>INT</a:t>
            </a:r>
            <a:r>
              <a:rPr lang="zh-CN" altLang="en-US" sz="2000" dirty="0" smtClean="0">
                <a:solidFill>
                  <a:srgbClr val="0066CC"/>
                </a:solidFill>
                <a:latin typeface="微软雅黑" pitchFamily="34" charset="-122"/>
                <a:ea typeface="微软雅黑" pitchFamily="34" charset="-122"/>
              </a:rPr>
              <a:t>指令</a:t>
            </a:r>
            <a:r>
              <a:rPr lang="zh-CN" altLang="en-US" sz="2000" dirty="0" smtClean="0">
                <a:latin typeface="微软雅黑" pitchFamily="34" charset="-122"/>
                <a:ea typeface="微软雅黑" pitchFamily="34" charset="-122"/>
              </a:rPr>
              <a:t>执行</a:t>
            </a:r>
            <a:r>
              <a:rPr lang="zh-CN" altLang="en-US" sz="2000" dirty="0" smtClean="0">
                <a:solidFill>
                  <a:srgbClr val="0066CC"/>
                </a:solidFill>
                <a:latin typeface="微软雅黑" pitchFamily="34" charset="-122"/>
                <a:ea typeface="微软雅黑" pitchFamily="34" charset="-122"/>
              </a:rPr>
              <a:t>特定的中断服务程序</a:t>
            </a:r>
            <a:r>
              <a:rPr lang="zh-CN" altLang="en-US" sz="2000" dirty="0" smtClean="0">
                <a:latin typeface="微软雅黑" pitchFamily="34" charset="-122"/>
                <a:ea typeface="微软雅黑" pitchFamily="34" charset="-122"/>
              </a:rPr>
              <a:t>把</a:t>
            </a:r>
            <a:r>
              <a:rPr lang="en-US" altLang="zh-CN" sz="2000" dirty="0" smtClean="0">
                <a:latin typeface="微软雅黑" pitchFamily="34" charset="-122"/>
                <a:ea typeface="微软雅黑" pitchFamily="34" charset="-122"/>
              </a:rPr>
              <a:t>OS</a:t>
            </a:r>
            <a:r>
              <a:rPr lang="zh-CN" altLang="en-US" sz="2000" dirty="0" smtClean="0">
                <a:latin typeface="微软雅黑" pitchFamily="34" charset="-122"/>
                <a:ea typeface="微软雅黑" pitchFamily="34" charset="-122"/>
              </a:rPr>
              <a:t>从磁盘加载到内存中。例如，</a:t>
            </a:r>
            <a:r>
              <a:rPr lang="en-US" altLang="zh-CN" sz="2000" dirty="0" smtClean="0">
                <a:latin typeface="微软雅黑" pitchFamily="34" charset="-122"/>
                <a:ea typeface="微软雅黑" pitchFamily="34" charset="-122"/>
              </a:rPr>
              <a:t>BIOS</a:t>
            </a:r>
            <a:r>
              <a:rPr lang="zh-CN" altLang="en-US" sz="2000" dirty="0" smtClean="0">
                <a:latin typeface="微软雅黑" pitchFamily="34" charset="-122"/>
                <a:ea typeface="微软雅黑" pitchFamily="34" charset="-122"/>
              </a:rPr>
              <a:t>可通过执行</a:t>
            </a:r>
            <a:r>
              <a:rPr lang="en-US" altLang="zh-CN" sz="2000" dirty="0" err="1" smtClean="0">
                <a:latin typeface="微软雅黑" pitchFamily="34" charset="-122"/>
                <a:ea typeface="微软雅黑" pitchFamily="34" charset="-122"/>
              </a:rPr>
              <a:t>int</a:t>
            </a:r>
            <a:r>
              <a:rPr lang="en-US" altLang="zh-CN" sz="2000" dirty="0" smtClean="0">
                <a:latin typeface="微软雅黑" pitchFamily="34" charset="-122"/>
                <a:ea typeface="微软雅黑" pitchFamily="34" charset="-122"/>
              </a:rPr>
              <a:t> 0x19</a:t>
            </a:r>
            <a:r>
              <a:rPr lang="zh-CN" altLang="en-US" sz="2000" dirty="0" smtClean="0">
                <a:latin typeface="微软雅黑" pitchFamily="34" charset="-122"/>
                <a:ea typeface="微软雅黑" pitchFamily="34" charset="-122"/>
              </a:rPr>
              <a:t>指令来调用中断向量</a:t>
            </a:r>
            <a:r>
              <a:rPr lang="en-US" altLang="zh-CN" sz="2000" dirty="0" smtClean="0">
                <a:latin typeface="微软雅黑" pitchFamily="34" charset="-122"/>
                <a:ea typeface="微软雅黑" pitchFamily="34" charset="-122"/>
              </a:rPr>
              <a:t>0x19</a:t>
            </a:r>
            <a:r>
              <a:rPr lang="zh-CN" altLang="en-US" sz="2000" dirty="0" smtClean="0">
                <a:latin typeface="微软雅黑" pitchFamily="34" charset="-122"/>
                <a:ea typeface="微软雅黑" pitchFamily="34" charset="-122"/>
              </a:rPr>
              <a:t>对应的中断服务程序，将</a:t>
            </a:r>
            <a:r>
              <a:rPr lang="zh-CN" altLang="en-US" sz="2000" dirty="0" smtClean="0">
                <a:solidFill>
                  <a:srgbClr val="FF0000"/>
                </a:solidFill>
                <a:latin typeface="微软雅黑" pitchFamily="34" charset="-122"/>
                <a:ea typeface="微软雅黑" pitchFamily="34" charset="-122"/>
              </a:rPr>
              <a:t>启动盘上的</a:t>
            </a:r>
            <a:r>
              <a:rPr lang="en-US" altLang="zh-CN" sz="2000" dirty="0" smtClean="0">
                <a:solidFill>
                  <a:srgbClr val="FF0000"/>
                </a:solidFill>
                <a:latin typeface="微软雅黑" pitchFamily="34" charset="-122"/>
                <a:ea typeface="微软雅黑" pitchFamily="34" charset="-122"/>
              </a:rPr>
              <a:t>0</a:t>
            </a:r>
            <a:r>
              <a:rPr lang="zh-CN" altLang="en-US" sz="2000" dirty="0" smtClean="0">
                <a:solidFill>
                  <a:srgbClr val="FF0000"/>
                </a:solidFill>
                <a:latin typeface="微软雅黑" pitchFamily="34" charset="-122"/>
                <a:ea typeface="微软雅黑" pitchFamily="34" charset="-122"/>
              </a:rPr>
              <a:t>号磁头对应盘面的</a:t>
            </a:r>
            <a:r>
              <a:rPr lang="en-US" altLang="zh-CN" sz="2000" dirty="0" smtClean="0">
                <a:solidFill>
                  <a:srgbClr val="FF0000"/>
                </a:solidFill>
                <a:latin typeface="微软雅黑" pitchFamily="34" charset="-122"/>
                <a:ea typeface="微软雅黑" pitchFamily="34" charset="-122"/>
              </a:rPr>
              <a:t>0</a:t>
            </a:r>
            <a:r>
              <a:rPr lang="zh-CN" altLang="en-US" sz="2000" dirty="0" smtClean="0">
                <a:solidFill>
                  <a:srgbClr val="FF0000"/>
                </a:solidFill>
                <a:latin typeface="微软雅黑" pitchFamily="34" charset="-122"/>
                <a:ea typeface="微软雅黑" pitchFamily="34" charset="-122"/>
              </a:rPr>
              <a:t>磁道</a:t>
            </a:r>
            <a:r>
              <a:rPr lang="en-US" altLang="zh-CN" sz="2000" dirty="0" smtClean="0">
                <a:solidFill>
                  <a:srgbClr val="FF0000"/>
                </a:solidFill>
                <a:latin typeface="微软雅黑" pitchFamily="34" charset="-122"/>
                <a:ea typeface="微软雅黑" pitchFamily="34" charset="-122"/>
              </a:rPr>
              <a:t>1</a:t>
            </a:r>
            <a:r>
              <a:rPr lang="zh-CN" altLang="en-US" sz="2000" dirty="0" smtClean="0">
                <a:solidFill>
                  <a:srgbClr val="FF0000"/>
                </a:solidFill>
                <a:latin typeface="微软雅黑" pitchFamily="34" charset="-122"/>
                <a:ea typeface="微软雅黑" pitchFamily="34" charset="-122"/>
              </a:rPr>
              <a:t>扇区中的引导程序装入内存</a:t>
            </a:r>
          </a:p>
          <a:p>
            <a:pPr>
              <a:spcBef>
                <a:spcPct val="30000"/>
              </a:spcBef>
            </a:pPr>
            <a:r>
              <a:rPr lang="en-US" altLang="zh-CN" sz="2000" dirty="0" smtClean="0">
                <a:latin typeface="微软雅黑" pitchFamily="34" charset="-122"/>
                <a:ea typeface="微软雅黑" pitchFamily="34" charset="-122"/>
              </a:rPr>
              <a:t>BIOS</a:t>
            </a:r>
            <a:r>
              <a:rPr lang="zh-CN" altLang="en-US" sz="2000" dirty="0" smtClean="0">
                <a:latin typeface="微软雅黑" pitchFamily="34" charset="-122"/>
                <a:ea typeface="微软雅黑" pitchFamily="34" charset="-122"/>
              </a:rPr>
              <a:t>包含各种</a:t>
            </a:r>
            <a:r>
              <a:rPr lang="zh-CN" altLang="en-US" sz="2000" dirty="0" smtClean="0">
                <a:solidFill>
                  <a:srgbClr val="FF0000"/>
                </a:solidFill>
                <a:latin typeface="微软雅黑" pitchFamily="34" charset="-122"/>
                <a:ea typeface="微软雅黑" pitchFamily="34" charset="-122"/>
              </a:rPr>
              <a:t>基本设备驱动程序</a:t>
            </a:r>
            <a:r>
              <a:rPr lang="zh-CN" altLang="en-US" sz="2000" dirty="0" smtClean="0">
                <a:latin typeface="微软雅黑" pitchFamily="34" charset="-122"/>
                <a:ea typeface="微软雅黑" pitchFamily="34" charset="-122"/>
              </a:rPr>
              <a:t>，通过执行</a:t>
            </a:r>
            <a:r>
              <a:rPr lang="en-US" altLang="zh-CN" sz="2000" dirty="0" smtClean="0">
                <a:latin typeface="微软雅黑" pitchFamily="34" charset="-122"/>
                <a:ea typeface="微软雅黑" pitchFamily="34" charset="-122"/>
              </a:rPr>
              <a:t>BIOS</a:t>
            </a:r>
            <a:r>
              <a:rPr lang="zh-CN" altLang="en-US" sz="2000" dirty="0" smtClean="0">
                <a:latin typeface="微软雅黑" pitchFamily="34" charset="-122"/>
                <a:ea typeface="微软雅黑" pitchFamily="34" charset="-122"/>
              </a:rPr>
              <a:t>程序，基本设备驱动程序以中断服务程序的形式被加载到内存，以提供基本</a:t>
            </a:r>
            <a:r>
              <a:rPr lang="en-US" altLang="zh-CN" sz="2000" dirty="0" smtClean="0">
                <a:latin typeface="微软雅黑" pitchFamily="34" charset="-122"/>
                <a:ea typeface="微软雅黑" pitchFamily="34" charset="-122"/>
              </a:rPr>
              <a:t>I/O</a:t>
            </a:r>
            <a:r>
              <a:rPr lang="zh-CN" altLang="en-US" sz="2000" dirty="0" smtClean="0">
                <a:latin typeface="微软雅黑" pitchFamily="34" charset="-122"/>
                <a:ea typeface="微软雅黑" pitchFamily="34" charset="-122"/>
              </a:rPr>
              <a:t>系统调用。</a:t>
            </a:r>
          </a:p>
          <a:p>
            <a:pPr>
              <a:spcBef>
                <a:spcPct val="30000"/>
              </a:spcBef>
            </a:pPr>
            <a:r>
              <a:rPr lang="zh-CN" altLang="en-US" sz="2000" dirty="0" smtClean="0">
                <a:latin typeface="微软雅黑" pitchFamily="34" charset="-122"/>
                <a:ea typeface="微软雅黑" pitchFamily="34" charset="-122"/>
              </a:rPr>
              <a:t>一旦进入保护模式，就不再使用</a:t>
            </a:r>
            <a:r>
              <a:rPr lang="en-US" altLang="zh-CN" sz="2000" dirty="0" smtClean="0">
                <a:latin typeface="微软雅黑" pitchFamily="34" charset="-122"/>
                <a:ea typeface="微软雅黑" pitchFamily="34" charset="-122"/>
              </a:rPr>
              <a:t>BIOS</a:t>
            </a:r>
            <a:r>
              <a:rPr lang="zh-CN" altLang="en-US" sz="20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34123334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457200" y="68263"/>
            <a:ext cx="8229600" cy="561975"/>
          </a:xfrm>
        </p:spPr>
        <p:txBody>
          <a:bodyPr/>
          <a:lstStyle/>
          <a:p>
            <a:r>
              <a:rPr lang="zh-CN" altLang="en-US" smtClean="0"/>
              <a:t>保护模式下的中断描述符表</a:t>
            </a:r>
          </a:p>
        </p:txBody>
      </p:sp>
      <p:sp>
        <p:nvSpPr>
          <p:cNvPr id="782339" name="Rectangle 3"/>
          <p:cNvSpPr>
            <a:spLocks noGrp="1" noChangeArrowheads="1"/>
          </p:cNvSpPr>
          <p:nvPr>
            <p:ph type="body" idx="1"/>
          </p:nvPr>
        </p:nvSpPr>
        <p:spPr>
          <a:xfrm>
            <a:off x="234950" y="779463"/>
            <a:ext cx="8847504" cy="2038350"/>
          </a:xfrm>
        </p:spPr>
        <p:txBody>
          <a:bodyPr/>
          <a:lstStyle/>
          <a:p>
            <a:pPr>
              <a:lnSpc>
                <a:spcPct val="105000"/>
              </a:lnSpc>
              <a:spcBef>
                <a:spcPct val="15000"/>
              </a:spcBef>
            </a:pPr>
            <a:r>
              <a:rPr lang="zh-CN" altLang="en-US" sz="2100" dirty="0" smtClean="0">
                <a:latin typeface="微软雅黑" pitchFamily="34" charset="-122"/>
                <a:ea typeface="微软雅黑" pitchFamily="34" charset="-122"/>
              </a:rPr>
              <a:t>保护模式下，通过中断描述符表获</a:t>
            </a:r>
            <a:r>
              <a:rPr lang="zh-CN" altLang="en-US" sz="2100" dirty="0">
                <a:latin typeface="微软雅黑" pitchFamily="34" charset="-122"/>
                <a:ea typeface="微软雅黑" pitchFamily="34" charset="-122"/>
              </a:rPr>
              <a:t>取</a:t>
            </a:r>
            <a:r>
              <a:rPr lang="zh-CN" altLang="en-US" sz="2100" dirty="0" smtClean="0">
                <a:latin typeface="微软雅黑" pitchFamily="34" charset="-122"/>
                <a:ea typeface="微软雅黑" pitchFamily="34" charset="-122"/>
              </a:rPr>
              <a:t>异常处理或中断服务程序入口地址</a:t>
            </a:r>
          </a:p>
          <a:p>
            <a:pPr>
              <a:lnSpc>
                <a:spcPct val="105000"/>
              </a:lnSpc>
              <a:spcBef>
                <a:spcPct val="15000"/>
              </a:spcBef>
            </a:pPr>
            <a:r>
              <a:rPr lang="zh-CN" altLang="en-US" sz="2100" dirty="0" smtClean="0">
                <a:solidFill>
                  <a:srgbClr val="FF0000"/>
                </a:solidFill>
                <a:latin typeface="微软雅黑" pitchFamily="34" charset="-122"/>
                <a:ea typeface="微软雅黑" pitchFamily="34" charset="-122"/>
              </a:rPr>
              <a:t>中断描述符表</a:t>
            </a:r>
            <a:r>
              <a:rPr lang="zh-CN" altLang="en-US" sz="2100" dirty="0" smtClean="0">
                <a:solidFill>
                  <a:srgbClr val="0066CC"/>
                </a:solidFill>
                <a:latin typeface="微软雅黑" pitchFamily="34" charset="-122"/>
                <a:ea typeface="微软雅黑" pitchFamily="34" charset="-122"/>
              </a:rPr>
              <a:t>（</a:t>
            </a:r>
            <a:r>
              <a:rPr lang="en-US" altLang="zh-CN" sz="2100" dirty="0" smtClean="0">
                <a:solidFill>
                  <a:srgbClr val="0066CC"/>
                </a:solidFill>
                <a:latin typeface="微软雅黑" pitchFamily="34" charset="-122"/>
                <a:ea typeface="微软雅黑" pitchFamily="34" charset="-122"/>
              </a:rPr>
              <a:t>Interrupt Descriptor Table</a:t>
            </a:r>
            <a:r>
              <a:rPr lang="zh-CN" altLang="en-US" sz="2100" dirty="0" smtClean="0">
                <a:solidFill>
                  <a:srgbClr val="0066CC"/>
                </a:solidFill>
                <a:latin typeface="微软雅黑" pitchFamily="34" charset="-122"/>
                <a:ea typeface="微软雅黑" pitchFamily="34" charset="-122"/>
              </a:rPr>
              <a:t>，</a:t>
            </a:r>
            <a:r>
              <a:rPr lang="en-US" altLang="zh-CN" sz="2100" dirty="0" smtClean="0">
                <a:solidFill>
                  <a:srgbClr val="FF0000"/>
                </a:solidFill>
                <a:latin typeface="微软雅黑" pitchFamily="34" charset="-122"/>
                <a:ea typeface="微软雅黑" pitchFamily="34" charset="-122"/>
              </a:rPr>
              <a:t>IDT</a:t>
            </a:r>
            <a:r>
              <a:rPr lang="zh-CN" altLang="en-US" sz="2100" dirty="0" smtClean="0">
                <a:solidFill>
                  <a:srgbClr val="0066CC"/>
                </a:solidFill>
                <a:latin typeface="微软雅黑" pitchFamily="34" charset="-122"/>
                <a:ea typeface="微软雅黑" pitchFamily="34" charset="-122"/>
              </a:rPr>
              <a:t>）是</a:t>
            </a:r>
            <a:r>
              <a:rPr lang="en-US" altLang="zh-CN" sz="2100" dirty="0" smtClean="0">
                <a:solidFill>
                  <a:srgbClr val="0066CC"/>
                </a:solidFill>
                <a:latin typeface="微软雅黑" pitchFamily="34" charset="-122"/>
                <a:ea typeface="微软雅黑" pitchFamily="34" charset="-122"/>
              </a:rPr>
              <a:t>OS</a:t>
            </a:r>
            <a:r>
              <a:rPr lang="zh-CN" altLang="en-US" sz="2100" dirty="0" smtClean="0">
                <a:solidFill>
                  <a:srgbClr val="0066CC"/>
                </a:solidFill>
                <a:latin typeface="微软雅黑" pitchFamily="34" charset="-122"/>
                <a:ea typeface="微软雅黑" pitchFamily="34" charset="-122"/>
              </a:rPr>
              <a:t>内核中的一个表，共有</a:t>
            </a:r>
            <a:r>
              <a:rPr lang="en-US" altLang="zh-CN" sz="2100" dirty="0" smtClean="0">
                <a:solidFill>
                  <a:srgbClr val="0066CC"/>
                </a:solidFill>
                <a:latin typeface="微软雅黑" pitchFamily="34" charset="-122"/>
                <a:ea typeface="微软雅黑" pitchFamily="34" charset="-122"/>
              </a:rPr>
              <a:t>256</a:t>
            </a:r>
            <a:r>
              <a:rPr lang="zh-CN" altLang="en-US" sz="2100" dirty="0" smtClean="0">
                <a:solidFill>
                  <a:srgbClr val="0066CC"/>
                </a:solidFill>
                <a:latin typeface="微软雅黑" pitchFamily="34" charset="-122"/>
                <a:ea typeface="微软雅黑" pitchFamily="34" charset="-122"/>
              </a:rPr>
              <a:t>个表项，每个表项占</a:t>
            </a:r>
            <a:r>
              <a:rPr lang="en-US" altLang="zh-CN" sz="2100" dirty="0" smtClean="0">
                <a:solidFill>
                  <a:srgbClr val="0066CC"/>
                </a:solidFill>
                <a:latin typeface="微软雅黑" pitchFamily="34" charset="-122"/>
                <a:ea typeface="微软雅黑" pitchFamily="34" charset="-122"/>
              </a:rPr>
              <a:t>8</a:t>
            </a:r>
            <a:r>
              <a:rPr lang="zh-CN" altLang="en-US" sz="2100" dirty="0" smtClean="0">
                <a:solidFill>
                  <a:srgbClr val="0066CC"/>
                </a:solidFill>
                <a:latin typeface="微软雅黑" pitchFamily="34" charset="-122"/>
                <a:ea typeface="微软雅黑" pitchFamily="34" charset="-122"/>
              </a:rPr>
              <a:t>个字节，</a:t>
            </a:r>
            <a:r>
              <a:rPr lang="en-US" altLang="zh-CN" sz="2100" dirty="0" smtClean="0">
                <a:solidFill>
                  <a:srgbClr val="0066CC"/>
                </a:solidFill>
                <a:latin typeface="微软雅黑" pitchFamily="34" charset="-122"/>
                <a:ea typeface="微软雅黑" pitchFamily="34" charset="-122"/>
              </a:rPr>
              <a:t>IDT</a:t>
            </a:r>
            <a:r>
              <a:rPr lang="zh-CN" altLang="en-US" sz="2100" dirty="0" smtClean="0">
                <a:solidFill>
                  <a:srgbClr val="0066CC"/>
                </a:solidFill>
                <a:latin typeface="微软雅黑" pitchFamily="34" charset="-122"/>
                <a:ea typeface="微软雅黑" pitchFamily="34" charset="-122"/>
              </a:rPr>
              <a:t>共占用</a:t>
            </a:r>
            <a:r>
              <a:rPr lang="en-US" altLang="zh-CN" sz="2100" dirty="0" smtClean="0">
                <a:solidFill>
                  <a:srgbClr val="0066CC"/>
                </a:solidFill>
                <a:latin typeface="微软雅黑" pitchFamily="34" charset="-122"/>
                <a:ea typeface="微软雅黑" pitchFamily="34" charset="-122"/>
              </a:rPr>
              <a:t>2KB</a:t>
            </a:r>
            <a:r>
              <a:rPr lang="zh-CN" altLang="en-US" sz="2100" dirty="0" smtClean="0">
                <a:latin typeface="微软雅黑" pitchFamily="34" charset="-122"/>
                <a:ea typeface="微软雅黑" pitchFamily="34" charset="-122"/>
              </a:rPr>
              <a:t> </a:t>
            </a:r>
          </a:p>
          <a:p>
            <a:pPr>
              <a:lnSpc>
                <a:spcPct val="105000"/>
              </a:lnSpc>
              <a:spcBef>
                <a:spcPct val="15000"/>
              </a:spcBef>
            </a:pPr>
            <a:r>
              <a:rPr lang="zh-CN" altLang="en-US" sz="2100" dirty="0" smtClean="0">
                <a:solidFill>
                  <a:srgbClr val="FF0000"/>
                </a:solidFill>
                <a:latin typeface="微软雅黑" pitchFamily="34" charset="-122"/>
                <a:ea typeface="微软雅黑" pitchFamily="34" charset="-122"/>
              </a:rPr>
              <a:t>寄存器</a:t>
            </a:r>
            <a:r>
              <a:rPr lang="en-US" altLang="zh-CN" sz="2100" dirty="0" smtClean="0">
                <a:solidFill>
                  <a:srgbClr val="FF0000"/>
                </a:solidFill>
                <a:latin typeface="微软雅黑" pitchFamily="34" charset="-122"/>
                <a:ea typeface="微软雅黑" pitchFamily="34" charset="-122"/>
              </a:rPr>
              <a:t>IDTR</a:t>
            </a:r>
            <a:r>
              <a:rPr lang="zh-CN" altLang="en-US" sz="2100" dirty="0" smtClean="0">
                <a:latin typeface="微软雅黑" pitchFamily="34" charset="-122"/>
                <a:ea typeface="微软雅黑" pitchFamily="34" charset="-122"/>
              </a:rPr>
              <a:t>中存放 </a:t>
            </a:r>
            <a:r>
              <a:rPr lang="en-US" altLang="zh-CN" sz="2100" dirty="0" smtClean="0">
                <a:latin typeface="微软雅黑" pitchFamily="34" charset="-122"/>
                <a:ea typeface="微软雅黑" pitchFamily="34" charset="-122"/>
              </a:rPr>
              <a:t>IDT</a:t>
            </a:r>
            <a:r>
              <a:rPr lang="zh-CN" altLang="en-US" sz="2100" dirty="0" smtClean="0">
                <a:latin typeface="微软雅黑" pitchFamily="34" charset="-122"/>
                <a:ea typeface="微软雅黑" pitchFamily="34" charset="-122"/>
              </a:rPr>
              <a:t>在内存的首地址</a:t>
            </a:r>
          </a:p>
          <a:p>
            <a:pPr>
              <a:lnSpc>
                <a:spcPct val="105000"/>
              </a:lnSpc>
              <a:spcBef>
                <a:spcPct val="15000"/>
              </a:spcBef>
            </a:pPr>
            <a:r>
              <a:rPr lang="zh-CN" altLang="en-US" sz="2100" dirty="0" smtClean="0">
                <a:solidFill>
                  <a:srgbClr val="990000"/>
                </a:solidFill>
                <a:latin typeface="微软雅黑" pitchFamily="34" charset="-122"/>
                <a:ea typeface="微软雅黑" pitchFamily="34" charset="-122"/>
              </a:rPr>
              <a:t>每一个表项是一个</a:t>
            </a:r>
            <a:r>
              <a:rPr lang="zh-CN" altLang="en-US" sz="2100" dirty="0" smtClean="0">
                <a:solidFill>
                  <a:srgbClr val="FF0000"/>
                </a:solidFill>
                <a:latin typeface="微软雅黑" pitchFamily="34" charset="-122"/>
                <a:ea typeface="微软雅黑" pitchFamily="34" charset="-122"/>
              </a:rPr>
              <a:t>中断门</a:t>
            </a:r>
            <a:r>
              <a:rPr lang="zh-CN" altLang="en-US" sz="2100" dirty="0" smtClean="0">
                <a:solidFill>
                  <a:srgbClr val="990000"/>
                </a:solidFill>
                <a:latin typeface="微软雅黑" pitchFamily="34" charset="-122"/>
                <a:ea typeface="微软雅黑" pitchFamily="34" charset="-122"/>
              </a:rPr>
              <a:t>描述符、</a:t>
            </a:r>
            <a:r>
              <a:rPr lang="zh-CN" altLang="en-US" sz="2100" dirty="0" smtClean="0">
                <a:solidFill>
                  <a:srgbClr val="FF0000"/>
                </a:solidFill>
                <a:latin typeface="微软雅黑" pitchFamily="34" charset="-122"/>
                <a:ea typeface="微软雅黑" pitchFamily="34" charset="-122"/>
              </a:rPr>
              <a:t>陷阱门</a:t>
            </a:r>
            <a:r>
              <a:rPr lang="zh-CN" altLang="en-US" sz="2100" dirty="0" smtClean="0">
                <a:solidFill>
                  <a:srgbClr val="990000"/>
                </a:solidFill>
                <a:latin typeface="微软雅黑" pitchFamily="34" charset="-122"/>
                <a:ea typeface="微软雅黑" pitchFamily="34" charset="-122"/>
              </a:rPr>
              <a:t>描述符或</a:t>
            </a:r>
            <a:r>
              <a:rPr lang="zh-CN" altLang="en-US" sz="2100" dirty="0" smtClean="0">
                <a:solidFill>
                  <a:srgbClr val="FF0000"/>
                </a:solidFill>
                <a:latin typeface="微软雅黑" pitchFamily="34" charset="-122"/>
                <a:ea typeface="微软雅黑" pitchFamily="34" charset="-122"/>
              </a:rPr>
              <a:t>任务门</a:t>
            </a:r>
            <a:r>
              <a:rPr lang="zh-CN" altLang="en-US" sz="2100" dirty="0" smtClean="0">
                <a:solidFill>
                  <a:srgbClr val="990000"/>
                </a:solidFill>
                <a:latin typeface="微软雅黑" pitchFamily="34" charset="-122"/>
                <a:ea typeface="微软雅黑" pitchFamily="34" charset="-122"/>
              </a:rPr>
              <a:t>描述符</a:t>
            </a:r>
          </a:p>
        </p:txBody>
      </p:sp>
      <p:sp>
        <p:nvSpPr>
          <p:cNvPr id="782341" name="Rectangle 5"/>
          <p:cNvSpPr>
            <a:spLocks noChangeArrowheads="1"/>
          </p:cNvSpPr>
          <p:nvPr/>
        </p:nvSpPr>
        <p:spPr bwMode="auto">
          <a:xfrm>
            <a:off x="327025" y="5254625"/>
            <a:ext cx="8674100" cy="14763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Linux</a:t>
            </a:r>
            <a:r>
              <a:rPr lang="zh-CN" altLang="en-US" sz="1900" b="1">
                <a:latin typeface="微软雅黑" pitchFamily="34" charset="-122"/>
                <a:ea typeface="微软雅黑" pitchFamily="34" charset="-122"/>
              </a:rPr>
              <a:t>总把</a:t>
            </a: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置</a:t>
            </a:r>
            <a:r>
              <a:rPr lang="en-US" altLang="zh-CN" sz="1900" b="1">
                <a:latin typeface="微软雅黑" pitchFamily="34" charset="-122"/>
                <a:ea typeface="微软雅黑" pitchFamily="34" charset="-122"/>
              </a:rPr>
              <a:t>1</a:t>
            </a:r>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DPL</a:t>
            </a:r>
            <a:r>
              <a:rPr lang="zh-CN" altLang="en-US" sz="1900" b="1">
                <a:latin typeface="微软雅黑" pitchFamily="34" charset="-122"/>
                <a:ea typeface="微软雅黑" pitchFamily="34" charset="-122"/>
              </a:rPr>
              <a:t>：访问本段要求的最低特权级。主要</a:t>
            </a:r>
            <a:r>
              <a:rPr lang="zh-CN" altLang="en-US" sz="1900" b="1">
                <a:solidFill>
                  <a:srgbClr val="CC3300"/>
                </a:solidFill>
                <a:latin typeface="微软雅黑" pitchFamily="34" charset="-122"/>
                <a:ea typeface="微软雅黑" pitchFamily="34" charset="-122"/>
              </a:rPr>
              <a:t>用于防止恶意应用程序通过 </a:t>
            </a:r>
            <a:r>
              <a:rPr lang="en-US" altLang="zh-CN" sz="1900" b="1">
                <a:solidFill>
                  <a:srgbClr val="CC3300"/>
                </a:solidFill>
                <a:latin typeface="微软雅黑" pitchFamily="34" charset="-122"/>
                <a:ea typeface="微软雅黑" pitchFamily="34" charset="-122"/>
              </a:rPr>
              <a:t>INT n </a:t>
            </a:r>
            <a:r>
              <a:rPr lang="zh-CN" altLang="en-US" sz="1900" b="1">
                <a:solidFill>
                  <a:srgbClr val="CC3300"/>
                </a:solidFill>
                <a:latin typeface="微软雅黑" pitchFamily="34" charset="-122"/>
                <a:ea typeface="微软雅黑" pitchFamily="34" charset="-122"/>
              </a:rPr>
              <a:t>指令模拟非法异常而进入内核态执行破坏性操作</a:t>
            </a:r>
            <a:endParaRPr lang="en-US" altLang="zh-CN" sz="1900" b="1">
              <a:solidFill>
                <a:srgbClr val="CC3300"/>
              </a:solidFill>
              <a:latin typeface="微软雅黑" pitchFamily="34" charset="-122"/>
              <a:ea typeface="微软雅黑" pitchFamily="34" charset="-122"/>
            </a:endParaRPr>
          </a:p>
          <a:p>
            <a:pPr eaLnBrk="0" hangingPunct="0">
              <a:lnSpc>
                <a:spcPct val="120000"/>
              </a:lnSpc>
            </a:pPr>
            <a:r>
              <a:rPr lang="en-US" altLang="zh-CN" sz="1900" b="1">
                <a:latin typeface="微软雅黑" pitchFamily="34" charset="-122"/>
                <a:ea typeface="微软雅黑" pitchFamily="34" charset="-122"/>
              </a:rPr>
              <a:t>TYPE</a:t>
            </a:r>
            <a:r>
              <a:rPr lang="zh-CN" altLang="en-US" sz="1900" b="1">
                <a:latin typeface="微软雅黑" pitchFamily="34" charset="-122"/>
                <a:ea typeface="微软雅黑" pitchFamily="34" charset="-122"/>
              </a:rPr>
              <a:t>：标识门的类型。</a:t>
            </a:r>
            <a:r>
              <a:rPr lang="en-US" altLang="zh-CN" sz="1900" b="1">
                <a:latin typeface="微软雅黑" pitchFamily="34" charset="-122"/>
                <a:ea typeface="微软雅黑" pitchFamily="34" charset="-122"/>
              </a:rPr>
              <a:t>TYPE=1110B</a:t>
            </a:r>
            <a:r>
              <a:rPr lang="zh-CN" altLang="en-US" sz="1900" b="1">
                <a:latin typeface="微软雅黑" pitchFamily="34" charset="-122"/>
                <a:ea typeface="微软雅黑" pitchFamily="34" charset="-122"/>
              </a:rPr>
              <a:t>：中断门；</a:t>
            </a:r>
            <a:r>
              <a:rPr lang="en-US" altLang="zh-CN" sz="1900" b="1">
                <a:latin typeface="微软雅黑" pitchFamily="34" charset="-122"/>
                <a:ea typeface="微软雅黑" pitchFamily="34" charset="-122"/>
              </a:rPr>
              <a:t>TYPE=1111B</a:t>
            </a:r>
            <a:r>
              <a:rPr lang="zh-CN" altLang="en-US" sz="1900" b="1">
                <a:latin typeface="微软雅黑" pitchFamily="34" charset="-122"/>
                <a:ea typeface="微软雅黑" pitchFamily="34" charset="-122"/>
              </a:rPr>
              <a:t>：陷阱门；          </a:t>
            </a:r>
          </a:p>
          <a:p>
            <a:pPr eaLnBrk="0" hangingPunct="0">
              <a:lnSpc>
                <a:spcPct val="120000"/>
              </a:lnSpc>
            </a:pPr>
            <a:r>
              <a:rPr lang="en-US" altLang="zh-CN" sz="1900" b="1">
                <a:latin typeface="微软雅黑" pitchFamily="34" charset="-122"/>
                <a:ea typeface="微软雅黑" pitchFamily="34" charset="-122"/>
              </a:rPr>
              <a:t>                                   TYPE=0101B </a:t>
            </a:r>
            <a:r>
              <a:rPr lang="zh-CN" altLang="en-US" sz="1900" b="1">
                <a:latin typeface="微软雅黑" pitchFamily="34" charset="-122"/>
                <a:ea typeface="微软雅黑" pitchFamily="34" charset="-122"/>
              </a:rPr>
              <a:t>：任务门</a:t>
            </a:r>
          </a:p>
        </p:txBody>
      </p:sp>
      <p:sp>
        <p:nvSpPr>
          <p:cNvPr id="782343" name="Rectangle 7"/>
          <p:cNvSpPr>
            <a:spLocks noChangeArrowheads="1"/>
          </p:cNvSpPr>
          <p:nvPr/>
        </p:nvSpPr>
        <p:spPr bwMode="auto">
          <a:xfrm>
            <a:off x="292100" y="2697163"/>
            <a:ext cx="3306763" cy="2647950"/>
          </a:xfrm>
          <a:prstGeom prst="rect">
            <a:avLst/>
          </a:prstGeom>
          <a:noFill/>
          <a:ln w="9525">
            <a:noFill/>
            <a:miter lim="800000"/>
            <a:headEnd/>
            <a:tailEnd/>
          </a:ln>
          <a:effectLst/>
        </p:spPr>
        <p:txBody>
          <a:bodyPr anchor="ctr">
            <a:spAutoFit/>
          </a:bodyPr>
          <a:lstStyle/>
          <a:p>
            <a:pPr eaLnBrk="0" hangingPunct="0">
              <a:lnSpc>
                <a:spcPct val="120000"/>
              </a:lnSpc>
            </a:pPr>
            <a:r>
              <a:rPr lang="zh-CN" altLang="en-US" sz="2000" b="1" dirty="0">
                <a:solidFill>
                  <a:srgbClr val="FF0000"/>
                </a:solidFill>
                <a:latin typeface="微软雅黑" pitchFamily="34" charset="-122"/>
                <a:ea typeface="微软雅黑" pitchFamily="34" charset="-122"/>
              </a:rPr>
              <a:t>段选择符</a:t>
            </a:r>
            <a:r>
              <a:rPr lang="zh-CN" altLang="en-US" sz="2000" b="1" dirty="0">
                <a:latin typeface="微软雅黑" pitchFamily="34" charset="-122"/>
                <a:ea typeface="微软雅黑" pitchFamily="34" charset="-122"/>
              </a:rPr>
              <a:t>用来指示异常处理程序或中断服务程序所在段的段描述符在</a:t>
            </a:r>
            <a:r>
              <a:rPr lang="en-US" altLang="zh-CN" sz="2000" b="1" dirty="0">
                <a:latin typeface="微软雅黑" pitchFamily="34" charset="-122"/>
                <a:ea typeface="微软雅黑" pitchFamily="34" charset="-122"/>
              </a:rPr>
              <a:t>GDT</a:t>
            </a:r>
            <a:r>
              <a:rPr lang="zh-CN" altLang="en-US" sz="2000" b="1" dirty="0">
                <a:latin typeface="微软雅黑" pitchFamily="34" charset="-122"/>
                <a:ea typeface="微软雅黑" pitchFamily="34" charset="-122"/>
              </a:rPr>
              <a:t>中的位置，其</a:t>
            </a:r>
            <a:r>
              <a:rPr lang="en-US" altLang="zh-CN" sz="2000" b="1" dirty="0">
                <a:latin typeface="微软雅黑" pitchFamily="34" charset="-122"/>
                <a:ea typeface="微软雅黑" pitchFamily="34" charset="-122"/>
              </a:rPr>
              <a:t>RPL=0</a:t>
            </a:r>
            <a:r>
              <a:rPr lang="zh-CN" altLang="en-US" sz="2000" b="1" dirty="0">
                <a:latin typeface="微软雅黑" pitchFamily="34" charset="-122"/>
                <a:ea typeface="微软雅黑" pitchFamily="34" charset="-122"/>
              </a:rPr>
              <a:t>；</a:t>
            </a:r>
          </a:p>
          <a:p>
            <a:pPr eaLnBrk="0" hangingPunct="0">
              <a:lnSpc>
                <a:spcPct val="120000"/>
              </a:lnSpc>
            </a:pPr>
            <a:r>
              <a:rPr lang="zh-CN" altLang="en-US" sz="2000" b="1" dirty="0">
                <a:solidFill>
                  <a:srgbClr val="FF0000"/>
                </a:solidFill>
                <a:latin typeface="微软雅黑" pitchFamily="34" charset="-122"/>
                <a:ea typeface="微软雅黑" pitchFamily="34" charset="-122"/>
              </a:rPr>
              <a:t>偏移地址</a:t>
            </a:r>
            <a:r>
              <a:rPr lang="zh-CN" altLang="en-US" sz="2000" b="1" dirty="0">
                <a:latin typeface="微软雅黑" pitchFamily="34" charset="-122"/>
                <a:ea typeface="微软雅黑" pitchFamily="34" charset="-122"/>
              </a:rPr>
              <a:t>则给出异常处理程序或中断服务程序第一条指令所在偏移量。 </a:t>
            </a:r>
          </a:p>
        </p:txBody>
      </p:sp>
      <p:grpSp>
        <p:nvGrpSpPr>
          <p:cNvPr id="782345" name="Group 9"/>
          <p:cNvGrpSpPr>
            <a:grpSpLocks/>
          </p:cNvGrpSpPr>
          <p:nvPr/>
        </p:nvGrpSpPr>
        <p:grpSpPr bwMode="auto">
          <a:xfrm>
            <a:off x="3590925" y="2847975"/>
            <a:ext cx="5395913" cy="2046288"/>
            <a:chOff x="2321" y="1596"/>
            <a:chExt cx="3399" cy="1289"/>
          </a:xfrm>
        </p:grpSpPr>
        <p:pic>
          <p:nvPicPr>
            <p:cNvPr id="782340" name="Picture 4"/>
            <p:cNvPicPr>
              <a:picLocks noChangeAspect="1" noChangeArrowheads="1"/>
            </p:cNvPicPr>
            <p:nvPr/>
          </p:nvPicPr>
          <p:blipFill>
            <a:blip r:embed="rId2"/>
            <a:srcRect/>
            <a:stretch>
              <a:fillRect/>
            </a:stretch>
          </p:blipFill>
          <p:spPr bwMode="auto">
            <a:xfrm>
              <a:off x="2321" y="1890"/>
              <a:ext cx="3399" cy="995"/>
            </a:xfrm>
            <a:prstGeom prst="rect">
              <a:avLst/>
            </a:prstGeom>
            <a:noFill/>
          </p:spPr>
        </p:pic>
        <p:sp>
          <p:nvSpPr>
            <p:cNvPr id="782342" name="Rectangle 6"/>
            <p:cNvSpPr>
              <a:spLocks noChangeArrowheads="1"/>
            </p:cNvSpPr>
            <p:nvPr/>
          </p:nvSpPr>
          <p:spPr bwMode="auto">
            <a:xfrm>
              <a:off x="3188" y="2163"/>
              <a:ext cx="841" cy="219"/>
            </a:xfrm>
            <a:prstGeom prst="rect">
              <a:avLst/>
            </a:prstGeom>
            <a:solidFill>
              <a:schemeClr val="accent1">
                <a:alpha val="34000"/>
              </a:schemeClr>
            </a:solidFill>
            <a:ln w="28575">
              <a:solidFill>
                <a:srgbClr val="FF0000"/>
              </a:solidFill>
              <a:miter lim="800000"/>
              <a:headEnd/>
              <a:tailEnd/>
            </a:ln>
            <a:effectLst/>
          </p:spPr>
          <p:txBody>
            <a:bodyPr wrap="none" anchor="ctr"/>
            <a:lstStyle/>
            <a:p>
              <a:endParaRPr lang="zh-CN" altLang="en-US"/>
            </a:p>
          </p:txBody>
        </p:sp>
        <p:sp>
          <p:nvSpPr>
            <p:cNvPr id="782344" name="Rectangle 8"/>
            <p:cNvSpPr>
              <a:spLocks noChangeArrowheads="1"/>
            </p:cNvSpPr>
            <p:nvPr/>
          </p:nvSpPr>
          <p:spPr bwMode="auto">
            <a:xfrm>
              <a:off x="3277" y="1596"/>
              <a:ext cx="1700" cy="269"/>
            </a:xfrm>
            <a:prstGeom prst="rect">
              <a:avLst/>
            </a:prstGeom>
            <a:noFill/>
            <a:ln w="9525">
              <a:noFill/>
              <a:miter lim="800000"/>
              <a:headEnd/>
              <a:tailEnd/>
            </a:ln>
            <a:effectLst/>
          </p:spPr>
          <p:txBody>
            <a:bodyPr wrap="none">
              <a:spAutoFit/>
            </a:bodyPr>
            <a:lstStyle/>
            <a:p>
              <a:r>
                <a:rPr lang="zh-CN" altLang="en-US" sz="2200" b="1">
                  <a:solidFill>
                    <a:srgbClr val="008000"/>
                  </a:solidFill>
                  <a:ea typeface="微软雅黑" pitchFamily="34" charset="-122"/>
                </a:rPr>
                <a:t>中断门描述符格式：</a:t>
              </a:r>
            </a:p>
          </p:txBody>
        </p:sp>
      </p:grpSp>
      <p:sp>
        <p:nvSpPr>
          <p:cNvPr id="782346" name="Line 10"/>
          <p:cNvSpPr>
            <a:spLocks noChangeShapeType="1"/>
          </p:cNvSpPr>
          <p:nvPr/>
        </p:nvSpPr>
        <p:spPr bwMode="auto">
          <a:xfrm flipV="1">
            <a:off x="4064000" y="4073525"/>
            <a:ext cx="1146175" cy="2003425"/>
          </a:xfrm>
          <a:prstGeom prst="line">
            <a:avLst/>
          </a:prstGeom>
          <a:noFill/>
          <a:ln w="9525">
            <a:solidFill>
              <a:srgbClr val="FF0000"/>
            </a:solidFill>
            <a:round/>
            <a:headEnd/>
            <a:tailEnd type="triangle" w="med" len="med"/>
          </a:ln>
          <a:effectLst/>
        </p:spPr>
        <p:txBody>
          <a:bodyPr/>
          <a:lstStyle/>
          <a:p>
            <a:endParaRPr lang="zh-CN" altLang="en-US"/>
          </a:p>
        </p:txBody>
      </p:sp>
      <p:sp>
        <p:nvSpPr>
          <p:cNvPr id="782347" name="Line 11"/>
          <p:cNvSpPr>
            <a:spLocks noChangeShapeType="1"/>
          </p:cNvSpPr>
          <p:nvPr/>
        </p:nvSpPr>
        <p:spPr bwMode="auto">
          <a:xfrm>
            <a:off x="1363663" y="3090863"/>
            <a:ext cx="4151312" cy="1249362"/>
          </a:xfrm>
          <a:prstGeom prst="line">
            <a:avLst/>
          </a:prstGeom>
          <a:noFill/>
          <a:ln w="9525">
            <a:solidFill>
              <a:srgbClr val="FF0000"/>
            </a:solidFill>
            <a:round/>
            <a:headEnd/>
            <a:tailEnd type="triangle" w="med" len="med"/>
          </a:ln>
          <a:effectLst/>
        </p:spPr>
        <p:txBody>
          <a:bodyPr/>
          <a:lstStyle/>
          <a:p>
            <a:endParaRPr lang="zh-CN" altLang="en-US"/>
          </a:p>
        </p:txBody>
      </p:sp>
      <p:sp>
        <p:nvSpPr>
          <p:cNvPr id="782348" name="Line 12"/>
          <p:cNvSpPr>
            <a:spLocks noChangeShapeType="1"/>
          </p:cNvSpPr>
          <p:nvPr/>
        </p:nvSpPr>
        <p:spPr bwMode="auto">
          <a:xfrm flipV="1">
            <a:off x="1204913" y="3527425"/>
            <a:ext cx="3832225" cy="739775"/>
          </a:xfrm>
          <a:prstGeom prst="line">
            <a:avLst/>
          </a:prstGeom>
          <a:noFill/>
          <a:ln w="9525">
            <a:solidFill>
              <a:srgbClr val="FF0000"/>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28848145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457200" y="111125"/>
            <a:ext cx="8229600" cy="561975"/>
          </a:xfrm>
        </p:spPr>
        <p:txBody>
          <a:bodyPr/>
          <a:lstStyle/>
          <a:p>
            <a:r>
              <a:rPr lang="en-US" altLang="zh-CN" smtClean="0"/>
              <a:t>IA-32</a:t>
            </a:r>
            <a:r>
              <a:rPr lang="zh-CN" altLang="en-US" smtClean="0"/>
              <a:t>中异常和中断的处理</a:t>
            </a:r>
          </a:p>
        </p:txBody>
      </p:sp>
      <p:sp>
        <p:nvSpPr>
          <p:cNvPr id="784387" name="Rectangle 3"/>
          <p:cNvSpPr>
            <a:spLocks noGrp="1" noChangeArrowheads="1"/>
          </p:cNvSpPr>
          <p:nvPr>
            <p:ph type="body" idx="1"/>
          </p:nvPr>
        </p:nvSpPr>
        <p:spPr>
          <a:xfrm>
            <a:off x="193675" y="836613"/>
            <a:ext cx="8693150" cy="5726112"/>
          </a:xfrm>
        </p:spPr>
        <p:txBody>
          <a:bodyPr/>
          <a:lstStyle/>
          <a:p>
            <a:pPr>
              <a:lnSpc>
                <a:spcPct val="120000"/>
              </a:lnSpc>
              <a:spcBef>
                <a:spcPct val="35000"/>
              </a:spcBef>
            </a:pPr>
            <a:r>
              <a:rPr lang="zh-CN" altLang="en-US" sz="2100" dirty="0" smtClean="0">
                <a:latin typeface="微软雅黑" pitchFamily="34" charset="-122"/>
                <a:ea typeface="微软雅黑" pitchFamily="34" charset="-122"/>
              </a:rPr>
              <a:t>系统启动过程中，操作系统内核被装入，并对</a:t>
            </a:r>
            <a:r>
              <a:rPr lang="en-US" altLang="zh-CN" sz="2100" dirty="0" smtClean="0">
                <a:latin typeface="微软雅黑" pitchFamily="34" charset="-122"/>
                <a:ea typeface="微软雅黑" pitchFamily="34" charset="-122"/>
              </a:rPr>
              <a:t>GDT</a:t>
            </a: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IDT</a:t>
            </a:r>
            <a:r>
              <a:rPr lang="zh-CN" altLang="en-US" sz="2100" dirty="0" smtClean="0">
                <a:latin typeface="微软雅黑" pitchFamily="34" charset="-122"/>
                <a:ea typeface="微软雅黑" pitchFamily="34" charset="-122"/>
              </a:rPr>
              <a:t>等进行了初始化，系统启动后，进入保护模式</a:t>
            </a:r>
          </a:p>
          <a:p>
            <a:pPr>
              <a:lnSpc>
                <a:spcPct val="120000"/>
              </a:lnSpc>
              <a:spcBef>
                <a:spcPct val="35000"/>
              </a:spcBef>
            </a:pPr>
            <a:r>
              <a:rPr lang="en-US" altLang="zh-CN" sz="2100" dirty="0" smtClean="0">
                <a:latin typeface="微软雅黑" pitchFamily="34" charset="-122"/>
                <a:ea typeface="微软雅黑" pitchFamily="34" charset="-122"/>
              </a:rPr>
              <a:t>IA-32</a:t>
            </a:r>
            <a:r>
              <a:rPr lang="zh-CN" altLang="en-US" sz="2100" dirty="0" smtClean="0">
                <a:latin typeface="微软雅黑" pitchFamily="34" charset="-122"/>
                <a:ea typeface="微软雅黑" pitchFamily="34" charset="-122"/>
              </a:rPr>
              <a:t>中，每条指令执行后，下条指令的逻辑地址（虚拟地址）由</a:t>
            </a:r>
            <a:r>
              <a:rPr lang="en-US" altLang="zh-CN" sz="2100" dirty="0" smtClean="0">
                <a:latin typeface="微软雅黑" pitchFamily="34" charset="-122"/>
                <a:ea typeface="微软雅黑" pitchFamily="34" charset="-122"/>
              </a:rPr>
              <a:t>CS</a:t>
            </a:r>
            <a:r>
              <a:rPr lang="zh-CN" altLang="en-US" sz="2100" dirty="0" smtClean="0">
                <a:latin typeface="微软雅黑" pitchFamily="34" charset="-122"/>
                <a:ea typeface="微软雅黑" pitchFamily="34" charset="-122"/>
              </a:rPr>
              <a:t>和</a:t>
            </a:r>
            <a:r>
              <a:rPr lang="en-US" altLang="zh-CN" sz="2100" dirty="0" smtClean="0">
                <a:latin typeface="微软雅黑" pitchFamily="34" charset="-122"/>
                <a:ea typeface="微软雅黑" pitchFamily="34" charset="-122"/>
              </a:rPr>
              <a:t>EIP</a:t>
            </a:r>
            <a:r>
              <a:rPr lang="zh-CN" altLang="en-US" sz="2100" dirty="0" smtClean="0">
                <a:latin typeface="微软雅黑" pitchFamily="34" charset="-122"/>
                <a:ea typeface="微软雅黑" pitchFamily="34" charset="-122"/>
              </a:rPr>
              <a:t>指示</a:t>
            </a:r>
          </a:p>
          <a:p>
            <a:pPr>
              <a:lnSpc>
                <a:spcPct val="120000"/>
              </a:lnSpc>
              <a:spcBef>
                <a:spcPct val="35000"/>
              </a:spcBef>
            </a:pPr>
            <a:r>
              <a:rPr lang="zh-CN" altLang="en-US" sz="2100" dirty="0" smtClean="0">
                <a:latin typeface="微软雅黑" pitchFamily="34" charset="-122"/>
                <a:ea typeface="微软雅黑" pitchFamily="34" charset="-122"/>
              </a:rPr>
              <a:t>每条指令执行过程中，</a:t>
            </a:r>
            <a:r>
              <a:rPr lang="en-US" altLang="zh-CN" sz="2100" dirty="0" smtClean="0">
                <a:latin typeface="微软雅黑" pitchFamily="34" charset="-122"/>
                <a:ea typeface="微软雅黑" pitchFamily="34" charset="-122"/>
              </a:rPr>
              <a:t>CPU</a:t>
            </a:r>
            <a:r>
              <a:rPr lang="zh-CN" altLang="en-US" sz="2100" dirty="0" smtClean="0">
                <a:latin typeface="微软雅黑" pitchFamily="34" charset="-122"/>
                <a:ea typeface="微软雅黑" pitchFamily="34" charset="-122"/>
              </a:rPr>
              <a:t>会根据执行情况判定是否发生了某种内部异常事件，并在每条指令执行结束时判定是否发生了外部中断请求</a:t>
            </a:r>
          </a:p>
          <a:p>
            <a:pPr>
              <a:lnSpc>
                <a:spcPct val="120000"/>
              </a:lnSpc>
              <a:spcBef>
                <a:spcPct val="35000"/>
              </a:spcBef>
              <a:buFontTx/>
              <a:buNone/>
            </a:pPr>
            <a:r>
              <a:rPr lang="zh-CN" altLang="en-US" sz="2100" dirty="0" smtClean="0">
                <a:latin typeface="微软雅黑" pitchFamily="34" charset="-122"/>
                <a:ea typeface="微软雅黑" pitchFamily="34" charset="-122"/>
              </a:rPr>
              <a:t>    </a:t>
            </a:r>
            <a:r>
              <a:rPr lang="zh-CN" altLang="en-US" sz="2100" dirty="0" smtClean="0">
                <a:solidFill>
                  <a:srgbClr val="008000"/>
                </a:solidFill>
                <a:latin typeface="微软雅黑" pitchFamily="34" charset="-122"/>
                <a:ea typeface="微软雅黑" pitchFamily="34" charset="-122"/>
              </a:rPr>
              <a:t>（由此可见，</a:t>
            </a:r>
            <a:r>
              <a:rPr lang="zh-CN" altLang="en-US" sz="2100" dirty="0" smtClean="0">
                <a:solidFill>
                  <a:srgbClr val="FF0000"/>
                </a:solidFill>
                <a:latin typeface="微软雅黑" pitchFamily="34" charset="-122"/>
                <a:ea typeface="微软雅黑" pitchFamily="34" charset="-122"/>
              </a:rPr>
              <a:t>异常事件和中断请求的检测</a:t>
            </a:r>
            <a:r>
              <a:rPr lang="zh-CN" altLang="en-US" sz="2100" dirty="0" smtClean="0">
                <a:solidFill>
                  <a:srgbClr val="008000"/>
                </a:solidFill>
                <a:latin typeface="微软雅黑" pitchFamily="34" charset="-122"/>
                <a:ea typeface="微软雅黑" pitchFamily="34" charset="-122"/>
              </a:rPr>
              <a:t>都是在某一条指令执行过程中进行的，显然由硬件完成）</a:t>
            </a:r>
          </a:p>
          <a:p>
            <a:pPr>
              <a:lnSpc>
                <a:spcPct val="120000"/>
              </a:lnSpc>
              <a:spcBef>
                <a:spcPct val="35000"/>
              </a:spcBef>
            </a:pPr>
            <a:r>
              <a:rPr lang="zh-CN" altLang="en-US" sz="2100" dirty="0" smtClean="0">
                <a:latin typeface="微软雅黑" pitchFamily="34" charset="-122"/>
                <a:ea typeface="微软雅黑" pitchFamily="34" charset="-122"/>
              </a:rPr>
              <a:t>在</a:t>
            </a:r>
            <a:r>
              <a:rPr lang="en-US" altLang="zh-CN" sz="2100" dirty="0" smtClean="0">
                <a:latin typeface="微软雅黑" pitchFamily="34" charset="-122"/>
                <a:ea typeface="微软雅黑" pitchFamily="34" charset="-122"/>
              </a:rPr>
              <a:t>CPU</a:t>
            </a:r>
            <a:r>
              <a:rPr lang="zh-CN" altLang="en-US" sz="2100" dirty="0" smtClean="0">
                <a:latin typeface="微软雅黑" pitchFamily="34" charset="-122"/>
                <a:ea typeface="微软雅黑" pitchFamily="34" charset="-122"/>
              </a:rPr>
              <a:t>根据</a:t>
            </a:r>
            <a:r>
              <a:rPr lang="en-US" altLang="zh-CN" sz="2100" dirty="0" smtClean="0">
                <a:latin typeface="微软雅黑" pitchFamily="34" charset="-122"/>
                <a:ea typeface="微软雅黑" pitchFamily="34" charset="-122"/>
              </a:rPr>
              <a:t>CS</a:t>
            </a:r>
            <a:r>
              <a:rPr lang="zh-CN" altLang="en-US" sz="2100" dirty="0" smtClean="0">
                <a:latin typeface="微软雅黑" pitchFamily="34" charset="-122"/>
                <a:ea typeface="微软雅黑" pitchFamily="34" charset="-122"/>
              </a:rPr>
              <a:t>和</a:t>
            </a:r>
            <a:r>
              <a:rPr lang="en-US" altLang="zh-CN" sz="2100" dirty="0" smtClean="0">
                <a:latin typeface="微软雅黑" pitchFamily="34" charset="-122"/>
                <a:ea typeface="微软雅黑" pitchFamily="34" charset="-122"/>
              </a:rPr>
              <a:t>EIP</a:t>
            </a:r>
            <a:r>
              <a:rPr lang="zh-CN" altLang="en-US" sz="2100" dirty="0" smtClean="0">
                <a:latin typeface="微软雅黑" pitchFamily="34" charset="-122"/>
                <a:ea typeface="微软雅黑" pitchFamily="34" charset="-122"/>
              </a:rPr>
              <a:t>取下条指令之前，会根据检测的结果判断是否进入</a:t>
            </a:r>
            <a:r>
              <a:rPr lang="zh-CN" altLang="en-US" sz="2100" dirty="0" smtClean="0">
                <a:solidFill>
                  <a:srgbClr val="FF0000"/>
                </a:solidFill>
                <a:latin typeface="微软雅黑" pitchFamily="34" charset="-122"/>
                <a:ea typeface="微软雅黑" pitchFamily="34" charset="-122"/>
              </a:rPr>
              <a:t>中断响应阶段</a:t>
            </a:r>
          </a:p>
          <a:p>
            <a:pPr>
              <a:lnSpc>
                <a:spcPct val="120000"/>
              </a:lnSpc>
              <a:spcBef>
                <a:spcPct val="35000"/>
              </a:spcBef>
              <a:buFontTx/>
              <a:buNone/>
            </a:pPr>
            <a:r>
              <a:rPr lang="zh-CN" altLang="en-US" sz="2100" dirty="0" smtClean="0">
                <a:solidFill>
                  <a:srgbClr val="008000"/>
                </a:solidFill>
                <a:latin typeface="微软雅黑" pitchFamily="34" charset="-122"/>
                <a:ea typeface="微软雅黑" pitchFamily="34" charset="-122"/>
              </a:rPr>
              <a:t>   （</a:t>
            </a:r>
            <a:r>
              <a:rPr lang="zh-CN" altLang="en-US" sz="2100" dirty="0" smtClean="0">
                <a:solidFill>
                  <a:srgbClr val="FF0000"/>
                </a:solidFill>
                <a:latin typeface="微软雅黑" pitchFamily="34" charset="-122"/>
                <a:ea typeface="微软雅黑" pitchFamily="34" charset="-122"/>
              </a:rPr>
              <a:t>异常和中断的响应</a:t>
            </a:r>
            <a:r>
              <a:rPr lang="zh-CN" altLang="en-US" sz="2100" dirty="0" smtClean="0">
                <a:solidFill>
                  <a:srgbClr val="008000"/>
                </a:solidFill>
                <a:latin typeface="微软雅黑" pitchFamily="34" charset="-122"/>
                <a:ea typeface="微软雅黑" pitchFamily="34" charset="-122"/>
              </a:rPr>
              <a:t>也都是在某一条指令执行过程中进行的，显然也由硬件完成）</a:t>
            </a:r>
            <a:endParaRPr lang="zh-CN" altLang="en-US" sz="21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7851655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en-US" altLang="zh-CN" smtClean="0"/>
              <a:t>IA-32</a:t>
            </a:r>
            <a:r>
              <a:rPr lang="zh-CN" altLang="en-US" smtClean="0"/>
              <a:t>中异常和中断响应过程</a:t>
            </a:r>
          </a:p>
        </p:txBody>
      </p:sp>
      <p:sp>
        <p:nvSpPr>
          <p:cNvPr id="785411" name="Rectangle 3"/>
          <p:cNvSpPr>
            <a:spLocks noGrp="1" noChangeArrowheads="1"/>
          </p:cNvSpPr>
          <p:nvPr>
            <p:ph type="body" idx="1"/>
          </p:nvPr>
        </p:nvSpPr>
        <p:spPr>
          <a:xfrm>
            <a:off x="85725" y="779463"/>
            <a:ext cx="8959850" cy="5638800"/>
          </a:xfrm>
        </p:spPr>
        <p:txBody>
          <a:bodyPr/>
          <a:lstStyle/>
          <a:p>
            <a:pPr>
              <a:lnSpc>
                <a:spcPct val="105000"/>
              </a:lnSpc>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1</a:t>
            </a:r>
            <a:r>
              <a:rPr lang="zh-CN" altLang="en-US" sz="1900" dirty="0" smtClean="0">
                <a:latin typeface="微软雅黑" pitchFamily="34" charset="-122"/>
                <a:ea typeface="微软雅黑" pitchFamily="34" charset="-122"/>
              </a:rPr>
              <a:t>）确定中断类型号 </a:t>
            </a:r>
            <a:r>
              <a:rPr lang="en-US" altLang="zh-CN" sz="1900" dirty="0" err="1" smtClean="0">
                <a:latin typeface="微软雅黑" pitchFamily="34" charset="-122"/>
                <a:ea typeface="微软雅黑" pitchFamily="34" charset="-122"/>
              </a:rPr>
              <a:t>i</a:t>
            </a:r>
            <a:r>
              <a:rPr lang="zh-CN" altLang="en-US" sz="1900" dirty="0" smtClean="0">
                <a:latin typeface="微软雅黑" pitchFamily="34" charset="-122"/>
                <a:ea typeface="微软雅黑" pitchFamily="34" charset="-122"/>
              </a:rPr>
              <a:t>，从 </a:t>
            </a:r>
            <a:r>
              <a:rPr lang="en-US" altLang="zh-CN" sz="1900" dirty="0" smtClean="0">
                <a:latin typeface="微软雅黑" pitchFamily="34" charset="-122"/>
                <a:ea typeface="微软雅黑" pitchFamily="34" charset="-122"/>
              </a:rPr>
              <a:t>IDTR </a:t>
            </a:r>
            <a:r>
              <a:rPr lang="zh-CN" altLang="en-US" sz="1900" dirty="0" smtClean="0">
                <a:latin typeface="微软雅黑" pitchFamily="34" charset="-122"/>
                <a:ea typeface="微软雅黑" pitchFamily="34" charset="-122"/>
              </a:rPr>
              <a:t>指向的 </a:t>
            </a:r>
            <a:r>
              <a:rPr lang="en-US" altLang="zh-CN" sz="1900" dirty="0" smtClean="0">
                <a:latin typeface="微软雅黑" pitchFamily="34" charset="-122"/>
                <a:ea typeface="微软雅黑" pitchFamily="34" charset="-122"/>
              </a:rPr>
              <a:t>IDT </a:t>
            </a:r>
            <a:r>
              <a:rPr lang="zh-CN" altLang="en-US" sz="1900" dirty="0" smtClean="0">
                <a:latin typeface="微软雅黑" pitchFamily="34" charset="-122"/>
                <a:ea typeface="微软雅黑" pitchFamily="34" charset="-122"/>
              </a:rPr>
              <a:t>中取出第 </a:t>
            </a:r>
            <a:r>
              <a:rPr lang="en-US" altLang="zh-CN" sz="1900" dirty="0" err="1" smtClean="0">
                <a:latin typeface="微软雅黑" pitchFamily="34" charset="-122"/>
                <a:ea typeface="微软雅黑" pitchFamily="34" charset="-122"/>
              </a:rPr>
              <a:t>i</a:t>
            </a:r>
            <a:r>
              <a:rPr lang="en-US" altLang="zh-CN" sz="1900" dirty="0" smtClean="0">
                <a:latin typeface="微软雅黑" pitchFamily="34" charset="-122"/>
                <a:ea typeface="微软雅黑" pitchFamily="34" charset="-122"/>
              </a:rPr>
              <a:t> </a:t>
            </a:r>
            <a:r>
              <a:rPr lang="zh-CN" altLang="en-US" sz="1900" dirty="0" smtClean="0">
                <a:latin typeface="微软雅黑" pitchFamily="34" charset="-122"/>
                <a:ea typeface="微软雅黑" pitchFamily="34" charset="-122"/>
              </a:rPr>
              <a:t>个表项 </a:t>
            </a:r>
            <a:r>
              <a:rPr lang="en-US" altLang="zh-CN" sz="1900" dirty="0" err="1" smtClean="0">
                <a:latin typeface="微软雅黑" pitchFamily="34" charset="-122"/>
                <a:ea typeface="微软雅黑" pitchFamily="34" charset="-122"/>
              </a:rPr>
              <a:t>IDTi</a:t>
            </a:r>
            <a:r>
              <a:rPr lang="zh-CN" altLang="en-US" sz="1900" dirty="0" smtClean="0">
                <a:latin typeface="微软雅黑" pitchFamily="34" charset="-122"/>
                <a:ea typeface="微软雅黑" pitchFamily="34" charset="-122"/>
              </a:rPr>
              <a:t>。</a:t>
            </a:r>
          </a:p>
          <a:p>
            <a:pPr>
              <a:lnSpc>
                <a:spcPct val="105000"/>
              </a:lnSpc>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2</a:t>
            </a:r>
            <a:r>
              <a:rPr lang="zh-CN" altLang="en-US" sz="1900" dirty="0" smtClean="0">
                <a:latin typeface="微软雅黑" pitchFamily="34" charset="-122"/>
                <a:ea typeface="微软雅黑" pitchFamily="34" charset="-122"/>
              </a:rPr>
              <a:t>）根据 </a:t>
            </a:r>
            <a:r>
              <a:rPr lang="en-US" altLang="zh-CN" sz="1900" dirty="0" err="1" smtClean="0">
                <a:latin typeface="微软雅黑" pitchFamily="34" charset="-122"/>
                <a:ea typeface="微软雅黑" pitchFamily="34" charset="-122"/>
              </a:rPr>
              <a:t>IDTi</a:t>
            </a:r>
            <a:r>
              <a:rPr lang="en-US" altLang="zh-CN" sz="1900" dirty="0" smtClean="0">
                <a:latin typeface="微软雅黑" pitchFamily="34" charset="-122"/>
                <a:ea typeface="微软雅黑" pitchFamily="34" charset="-122"/>
              </a:rPr>
              <a:t> </a:t>
            </a:r>
            <a:r>
              <a:rPr lang="zh-CN" altLang="en-US" sz="1900" dirty="0" smtClean="0">
                <a:latin typeface="微软雅黑" pitchFamily="34" charset="-122"/>
                <a:ea typeface="微软雅黑" pitchFamily="34" charset="-122"/>
              </a:rPr>
              <a:t>中段选择符，从 </a:t>
            </a:r>
            <a:r>
              <a:rPr lang="en-US" altLang="zh-CN" sz="1900" dirty="0" smtClean="0">
                <a:latin typeface="微软雅黑" pitchFamily="34" charset="-122"/>
                <a:ea typeface="微软雅黑" pitchFamily="34" charset="-122"/>
              </a:rPr>
              <a:t>GDTR </a:t>
            </a:r>
            <a:r>
              <a:rPr lang="zh-CN" altLang="en-US" sz="1900" dirty="0" smtClean="0">
                <a:latin typeface="微软雅黑" pitchFamily="34" charset="-122"/>
                <a:ea typeface="微软雅黑" pitchFamily="34" charset="-122"/>
              </a:rPr>
              <a:t>指向的 </a:t>
            </a:r>
            <a:r>
              <a:rPr lang="en-US" altLang="zh-CN" sz="1900" dirty="0" smtClean="0">
                <a:latin typeface="微软雅黑" pitchFamily="34" charset="-122"/>
                <a:ea typeface="微软雅黑" pitchFamily="34" charset="-122"/>
              </a:rPr>
              <a:t>GDT </a:t>
            </a:r>
            <a:r>
              <a:rPr lang="zh-CN" altLang="en-US" sz="1900" dirty="0" smtClean="0">
                <a:latin typeface="微软雅黑" pitchFamily="34" charset="-122"/>
                <a:ea typeface="微软雅黑" pitchFamily="34" charset="-122"/>
              </a:rPr>
              <a:t>中取出相应段描述符，得到对应异常或中断处理程序所在段的 </a:t>
            </a:r>
            <a:r>
              <a:rPr lang="en-US" altLang="zh-CN" sz="1900" dirty="0" smtClean="0">
                <a:latin typeface="微软雅黑" pitchFamily="34" charset="-122"/>
                <a:ea typeface="微软雅黑" pitchFamily="34" charset="-122"/>
              </a:rPr>
              <a:t>DPL</a:t>
            </a:r>
            <a:r>
              <a:rPr lang="zh-CN" altLang="en-US" sz="1900" dirty="0" smtClean="0">
                <a:latin typeface="微软雅黑" pitchFamily="34" charset="-122"/>
                <a:ea typeface="微软雅黑" pitchFamily="34" charset="-122"/>
              </a:rPr>
              <a:t>、基地址等信息。</a:t>
            </a:r>
            <a:r>
              <a:rPr lang="en-US" altLang="zh-CN" sz="1900" dirty="0" smtClean="0">
                <a:solidFill>
                  <a:srgbClr val="0066CC"/>
                </a:solidFill>
                <a:latin typeface="微软雅黑" pitchFamily="34" charset="-122"/>
                <a:ea typeface="微软雅黑" pitchFamily="34" charset="-122"/>
              </a:rPr>
              <a:t>Linux</a:t>
            </a:r>
            <a:r>
              <a:rPr lang="zh-CN" altLang="en-US" sz="1900" dirty="0" smtClean="0">
                <a:solidFill>
                  <a:srgbClr val="0066CC"/>
                </a:solidFill>
                <a:latin typeface="微软雅黑" pitchFamily="34" charset="-122"/>
                <a:ea typeface="微软雅黑" pitchFamily="34" charset="-122"/>
              </a:rPr>
              <a:t>下中断门和陷阱门对应的即为</a:t>
            </a:r>
            <a:r>
              <a:rPr lang="zh-CN" altLang="en-US" sz="1900" dirty="0" smtClean="0">
                <a:solidFill>
                  <a:srgbClr val="FF0000"/>
                </a:solidFill>
                <a:latin typeface="微软雅黑" pitchFamily="34" charset="-122"/>
                <a:ea typeface="微软雅黑" pitchFamily="34" charset="-122"/>
              </a:rPr>
              <a:t>内核代码段</a:t>
            </a:r>
            <a:r>
              <a:rPr lang="zh-CN" altLang="en-US" sz="1900" dirty="0" smtClean="0">
                <a:solidFill>
                  <a:srgbClr val="0066CC"/>
                </a:solidFill>
                <a:latin typeface="微软雅黑" pitchFamily="34" charset="-122"/>
                <a:ea typeface="微软雅黑" pitchFamily="34" charset="-122"/>
              </a:rPr>
              <a:t>，所以</a:t>
            </a:r>
            <a:r>
              <a:rPr lang="en-US" altLang="zh-CN" sz="1900" dirty="0" smtClean="0">
                <a:solidFill>
                  <a:srgbClr val="0066CC"/>
                </a:solidFill>
                <a:latin typeface="微软雅黑" pitchFamily="34" charset="-122"/>
                <a:ea typeface="微软雅黑" pitchFamily="34" charset="-122"/>
              </a:rPr>
              <a:t>DPL</a:t>
            </a:r>
            <a:r>
              <a:rPr lang="zh-CN" altLang="en-US" sz="1900" dirty="0" smtClean="0">
                <a:solidFill>
                  <a:srgbClr val="0066CC"/>
                </a:solidFill>
                <a:latin typeface="微软雅黑" pitchFamily="34" charset="-122"/>
                <a:ea typeface="微软雅黑" pitchFamily="34" charset="-122"/>
              </a:rPr>
              <a:t>为</a:t>
            </a:r>
            <a:r>
              <a:rPr lang="en-US" altLang="zh-CN" sz="1900" dirty="0" smtClean="0">
                <a:solidFill>
                  <a:srgbClr val="0066CC"/>
                </a:solidFill>
                <a:latin typeface="微软雅黑" pitchFamily="34" charset="-122"/>
                <a:ea typeface="微软雅黑" pitchFamily="34" charset="-122"/>
              </a:rPr>
              <a:t>0</a:t>
            </a:r>
            <a:r>
              <a:rPr lang="zh-CN" altLang="en-US" sz="1900" dirty="0" smtClean="0">
                <a:solidFill>
                  <a:srgbClr val="0066CC"/>
                </a:solidFill>
                <a:latin typeface="微软雅黑" pitchFamily="34" charset="-122"/>
                <a:ea typeface="微软雅黑" pitchFamily="34" charset="-122"/>
              </a:rPr>
              <a:t>，基地址为</a:t>
            </a:r>
            <a:r>
              <a:rPr lang="en-US" altLang="zh-CN" sz="1900" dirty="0" smtClean="0">
                <a:solidFill>
                  <a:srgbClr val="0066CC"/>
                </a:solidFill>
                <a:latin typeface="微软雅黑" pitchFamily="34" charset="-122"/>
                <a:ea typeface="微软雅黑" pitchFamily="34" charset="-122"/>
              </a:rPr>
              <a:t>0</a:t>
            </a:r>
            <a:r>
              <a:rPr lang="zh-CN" altLang="en-US" sz="1900" dirty="0" smtClean="0">
                <a:solidFill>
                  <a:srgbClr val="0066CC"/>
                </a:solidFill>
                <a:latin typeface="微软雅黑" pitchFamily="34" charset="-122"/>
                <a:ea typeface="微软雅黑" pitchFamily="34" charset="-122"/>
              </a:rPr>
              <a:t>。</a:t>
            </a:r>
          </a:p>
          <a:p>
            <a:pPr>
              <a:lnSpc>
                <a:spcPct val="105000"/>
              </a:lnSpc>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3</a:t>
            </a:r>
            <a:r>
              <a:rPr lang="zh-CN" altLang="en-US" sz="1900" dirty="0" smtClean="0">
                <a:latin typeface="微软雅黑" pitchFamily="34" charset="-122"/>
                <a:ea typeface="微软雅黑" pitchFamily="34" charset="-122"/>
              </a:rPr>
              <a:t>）若</a:t>
            </a:r>
            <a:r>
              <a:rPr lang="en-US" altLang="zh-CN" sz="1900" dirty="0" smtClean="0">
                <a:solidFill>
                  <a:srgbClr val="FF0000"/>
                </a:solidFill>
                <a:latin typeface="微软雅黑" pitchFamily="34" charset="-122"/>
                <a:ea typeface="微软雅黑" pitchFamily="34" charset="-122"/>
              </a:rPr>
              <a:t>CPL&lt;DPL</a:t>
            </a:r>
            <a:r>
              <a:rPr lang="zh-CN" altLang="en-US" sz="1900" dirty="0" smtClean="0">
                <a:latin typeface="微软雅黑" pitchFamily="34" charset="-122"/>
                <a:ea typeface="微软雅黑" pitchFamily="34" charset="-122"/>
              </a:rPr>
              <a:t>或</a:t>
            </a:r>
            <a:r>
              <a:rPr lang="zh-CN" altLang="en-US" sz="1900" dirty="0" smtClean="0">
                <a:solidFill>
                  <a:srgbClr val="FF0000"/>
                </a:solidFill>
                <a:latin typeface="微软雅黑" pitchFamily="34" charset="-122"/>
                <a:ea typeface="微软雅黑" pitchFamily="34" charset="-122"/>
              </a:rPr>
              <a:t>编程异常 </a:t>
            </a:r>
            <a:r>
              <a:rPr lang="en-US" altLang="zh-CN" sz="1900" dirty="0" err="1" smtClean="0">
                <a:solidFill>
                  <a:srgbClr val="FF0000"/>
                </a:solidFill>
                <a:latin typeface="微软雅黑" pitchFamily="34" charset="-122"/>
                <a:ea typeface="微软雅黑" pitchFamily="34" charset="-122"/>
              </a:rPr>
              <a:t>IDTi</a:t>
            </a:r>
            <a:r>
              <a:rPr lang="en-US" altLang="zh-CN" sz="1900" dirty="0" smtClean="0">
                <a:solidFill>
                  <a:srgbClr val="FF0000"/>
                </a:solidFill>
                <a:latin typeface="微软雅黑" pitchFamily="34" charset="-122"/>
                <a:ea typeface="微软雅黑" pitchFamily="34" charset="-122"/>
              </a:rPr>
              <a:t> </a:t>
            </a:r>
            <a:r>
              <a:rPr lang="zh-CN" altLang="en-US" sz="1900" dirty="0" smtClean="0">
                <a:solidFill>
                  <a:srgbClr val="FF0000"/>
                </a:solidFill>
                <a:latin typeface="微软雅黑" pitchFamily="34" charset="-122"/>
                <a:ea typeface="微软雅黑" pitchFamily="34" charset="-122"/>
              </a:rPr>
              <a:t>的 </a:t>
            </a:r>
            <a:r>
              <a:rPr lang="en-US" altLang="zh-CN" sz="1900" dirty="0" smtClean="0">
                <a:solidFill>
                  <a:srgbClr val="FF0000"/>
                </a:solidFill>
                <a:latin typeface="微软雅黑" pitchFamily="34" charset="-122"/>
                <a:ea typeface="微软雅黑" pitchFamily="34" charset="-122"/>
              </a:rPr>
              <a:t>DPL&lt;CPL</a:t>
            </a:r>
            <a:r>
              <a:rPr lang="zh-CN" altLang="en-US" sz="1900" dirty="0" smtClean="0">
                <a:latin typeface="微软雅黑" pitchFamily="34" charset="-122"/>
                <a:ea typeface="微软雅黑" pitchFamily="34" charset="-122"/>
              </a:rPr>
              <a:t>，则发生</a:t>
            </a:r>
            <a:r>
              <a:rPr lang="en-US" altLang="zh-CN" sz="1900" dirty="0" smtClean="0">
                <a:latin typeface="微软雅黑" pitchFamily="34" charset="-122"/>
                <a:ea typeface="微软雅黑" pitchFamily="34" charset="-122"/>
              </a:rPr>
              <a:t>13</a:t>
            </a:r>
            <a:r>
              <a:rPr lang="zh-CN" altLang="en-US" sz="1900" dirty="0" smtClean="0">
                <a:latin typeface="微软雅黑" pitchFamily="34" charset="-122"/>
                <a:ea typeface="微软雅黑" pitchFamily="34" charset="-122"/>
              </a:rPr>
              <a:t>号异常。</a:t>
            </a:r>
            <a:r>
              <a:rPr lang="en-US" altLang="zh-CN" sz="1900" dirty="0" smtClean="0">
                <a:solidFill>
                  <a:srgbClr val="0066CC"/>
                </a:solidFill>
                <a:latin typeface="微软雅黑" pitchFamily="34" charset="-122"/>
                <a:ea typeface="微软雅黑" pitchFamily="34" charset="-122"/>
              </a:rPr>
              <a:t>Linux</a:t>
            </a:r>
            <a:r>
              <a:rPr lang="zh-CN" altLang="en-US" sz="1900" dirty="0" smtClean="0">
                <a:solidFill>
                  <a:srgbClr val="0066CC"/>
                </a:solidFill>
                <a:latin typeface="微软雅黑" pitchFamily="34" charset="-122"/>
                <a:ea typeface="微软雅黑" pitchFamily="34" charset="-122"/>
              </a:rPr>
              <a:t>下，前者不会发生。后者用于防止恶意程序模拟 </a:t>
            </a:r>
            <a:r>
              <a:rPr lang="en-US" altLang="zh-CN" sz="1900" dirty="0" smtClean="0">
                <a:solidFill>
                  <a:srgbClr val="0066CC"/>
                </a:solidFill>
                <a:latin typeface="微软雅黑" pitchFamily="34" charset="-122"/>
                <a:ea typeface="微软雅黑" pitchFamily="34" charset="-122"/>
              </a:rPr>
              <a:t>INT n </a:t>
            </a:r>
            <a:r>
              <a:rPr lang="zh-CN" altLang="en-US" sz="1900" dirty="0" smtClean="0">
                <a:solidFill>
                  <a:srgbClr val="0066CC"/>
                </a:solidFill>
                <a:latin typeface="微软雅黑" pitchFamily="34" charset="-122"/>
                <a:ea typeface="微软雅黑" pitchFamily="34" charset="-122"/>
              </a:rPr>
              <a:t>陷入内核进行破坏性操作。</a:t>
            </a:r>
          </a:p>
          <a:p>
            <a:pPr>
              <a:lnSpc>
                <a:spcPct val="105000"/>
              </a:lnSpc>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4</a:t>
            </a:r>
            <a:r>
              <a:rPr lang="zh-CN" altLang="en-US" sz="1900" dirty="0" smtClean="0">
                <a:latin typeface="微软雅黑" pitchFamily="34" charset="-122"/>
                <a:ea typeface="微软雅黑" pitchFamily="34" charset="-122"/>
              </a:rPr>
              <a:t>）若</a:t>
            </a:r>
            <a:r>
              <a:rPr lang="en-US" altLang="zh-CN" sz="1900" dirty="0" smtClean="0">
                <a:latin typeface="微软雅黑" pitchFamily="34" charset="-122"/>
                <a:ea typeface="微软雅黑" pitchFamily="34" charset="-122"/>
              </a:rPr>
              <a:t>CPL</a:t>
            </a:r>
            <a:r>
              <a:rPr lang="en-US" altLang="zh-CN" sz="1900" dirty="0" smtClean="0">
                <a:latin typeface="微软雅黑" pitchFamily="34" charset="-122"/>
                <a:ea typeface="微软雅黑" pitchFamily="34" charset="-122"/>
                <a:cs typeface="Arial" charset="0"/>
              </a:rPr>
              <a:t>≠</a:t>
            </a:r>
            <a:r>
              <a:rPr lang="en-US" altLang="zh-CN" sz="1900" dirty="0" smtClean="0">
                <a:latin typeface="微软雅黑" pitchFamily="34" charset="-122"/>
                <a:ea typeface="微软雅黑" pitchFamily="34" charset="-122"/>
              </a:rPr>
              <a:t>DPL</a:t>
            </a:r>
            <a:r>
              <a:rPr lang="zh-CN" altLang="en-US" sz="1900" dirty="0" smtClean="0">
                <a:latin typeface="微软雅黑" pitchFamily="34" charset="-122"/>
                <a:ea typeface="微软雅黑" pitchFamily="34" charset="-122"/>
              </a:rPr>
              <a:t>，则从用户态换至内核态，以使用内核栈。切换栈的步骤：</a:t>
            </a:r>
          </a:p>
          <a:p>
            <a:pPr>
              <a:lnSpc>
                <a:spcPct val="105000"/>
              </a:lnSpc>
              <a:buFontTx/>
              <a:buNone/>
            </a:pPr>
            <a:r>
              <a:rPr lang="zh-CN" altLang="en-US" sz="1900" dirty="0" smtClean="0">
                <a:latin typeface="微软雅黑" pitchFamily="34" charset="-122"/>
                <a:ea typeface="微软雅黑" pitchFamily="34" charset="-122"/>
              </a:rPr>
              <a:t>      ① 读 </a:t>
            </a:r>
            <a:r>
              <a:rPr lang="en-US" altLang="zh-CN" sz="1900" dirty="0" smtClean="0">
                <a:latin typeface="微软雅黑" pitchFamily="34" charset="-122"/>
                <a:ea typeface="微软雅黑" pitchFamily="34" charset="-122"/>
              </a:rPr>
              <a:t>TR </a:t>
            </a:r>
            <a:r>
              <a:rPr lang="zh-CN" altLang="en-US" sz="1900" dirty="0" smtClean="0">
                <a:latin typeface="微软雅黑" pitchFamily="34" charset="-122"/>
                <a:ea typeface="微软雅黑" pitchFamily="34" charset="-122"/>
              </a:rPr>
              <a:t>寄存器，以访问正在运行的用户进程的 </a:t>
            </a:r>
            <a:r>
              <a:rPr lang="en-US" altLang="zh-CN" sz="1900" dirty="0" smtClean="0">
                <a:latin typeface="微软雅黑" pitchFamily="34" charset="-122"/>
                <a:ea typeface="微软雅黑" pitchFamily="34" charset="-122"/>
                <a:hlinkClick r:id="rId2" action="ppaction://hlinksldjump"/>
              </a:rPr>
              <a:t>TSS</a:t>
            </a:r>
            <a:r>
              <a:rPr lang="zh-CN" altLang="en-US" sz="1900" dirty="0" smtClean="0">
                <a:latin typeface="微软雅黑" pitchFamily="34" charset="-122"/>
                <a:ea typeface="微软雅黑" pitchFamily="34" charset="-122"/>
              </a:rPr>
              <a:t>段；</a:t>
            </a:r>
          </a:p>
          <a:p>
            <a:pPr>
              <a:lnSpc>
                <a:spcPct val="105000"/>
              </a:lnSpc>
              <a:buFontTx/>
              <a:buNone/>
            </a:pPr>
            <a:r>
              <a:rPr lang="zh-CN" altLang="en-US" sz="1900" dirty="0" smtClean="0">
                <a:latin typeface="微软雅黑" pitchFamily="34" charset="-122"/>
                <a:ea typeface="微软雅黑" pitchFamily="34" charset="-122"/>
              </a:rPr>
              <a:t>      ② 将 </a:t>
            </a:r>
            <a:r>
              <a:rPr lang="en-US" altLang="zh-CN" sz="1900" dirty="0" smtClean="0">
                <a:latin typeface="微软雅黑" pitchFamily="34" charset="-122"/>
                <a:ea typeface="微软雅黑" pitchFamily="34" charset="-122"/>
              </a:rPr>
              <a:t>TSS</a:t>
            </a:r>
            <a:r>
              <a:rPr lang="zh-CN" altLang="en-US" sz="1900" dirty="0" smtClean="0">
                <a:latin typeface="微软雅黑" pitchFamily="34" charset="-122"/>
                <a:ea typeface="微软雅黑" pitchFamily="34" charset="-122"/>
              </a:rPr>
              <a:t>段中保存的内核栈的段选择符和栈指针分别装入寄存器 </a:t>
            </a:r>
            <a:r>
              <a:rPr lang="en-US" altLang="zh-CN" sz="1900" dirty="0" smtClean="0">
                <a:latin typeface="微软雅黑" pitchFamily="34" charset="-122"/>
                <a:ea typeface="微软雅黑" pitchFamily="34" charset="-122"/>
              </a:rPr>
              <a:t>SS </a:t>
            </a:r>
            <a:r>
              <a:rPr lang="zh-CN" altLang="en-US" sz="1900" dirty="0" smtClean="0">
                <a:latin typeface="微软雅黑" pitchFamily="34" charset="-122"/>
                <a:ea typeface="微软雅黑" pitchFamily="34" charset="-122"/>
              </a:rPr>
              <a:t>和 </a:t>
            </a:r>
            <a:r>
              <a:rPr lang="en-US" altLang="zh-CN" sz="1900" dirty="0" smtClean="0">
                <a:latin typeface="微软雅黑" pitchFamily="34" charset="-122"/>
                <a:ea typeface="微软雅黑" pitchFamily="34" charset="-122"/>
              </a:rPr>
              <a:t>ESP</a:t>
            </a:r>
            <a:r>
              <a:rPr lang="zh-CN" altLang="en-US" sz="1900" dirty="0" smtClean="0">
                <a:latin typeface="微软雅黑" pitchFamily="34" charset="-122"/>
                <a:ea typeface="微软雅黑" pitchFamily="34" charset="-122"/>
              </a:rPr>
              <a:t>，然后在内核栈中保存原来用户栈的 </a:t>
            </a:r>
            <a:r>
              <a:rPr lang="en-US" altLang="zh-CN" sz="1900" dirty="0" smtClean="0">
                <a:latin typeface="微软雅黑" pitchFamily="34" charset="-122"/>
                <a:ea typeface="微软雅黑" pitchFamily="34" charset="-122"/>
              </a:rPr>
              <a:t>SS </a:t>
            </a:r>
            <a:r>
              <a:rPr lang="zh-CN" altLang="en-US" sz="1900" dirty="0" smtClean="0">
                <a:latin typeface="微软雅黑" pitchFamily="34" charset="-122"/>
                <a:ea typeface="微软雅黑" pitchFamily="34" charset="-122"/>
              </a:rPr>
              <a:t>和 </a:t>
            </a:r>
            <a:r>
              <a:rPr lang="en-US" altLang="zh-CN" sz="1900" dirty="0" smtClean="0">
                <a:latin typeface="微软雅黑" pitchFamily="34" charset="-122"/>
                <a:ea typeface="微软雅黑" pitchFamily="34" charset="-122"/>
              </a:rPr>
              <a:t>ESP</a:t>
            </a:r>
            <a:r>
              <a:rPr lang="zh-CN" altLang="en-US" sz="1900" dirty="0" smtClean="0">
                <a:latin typeface="微软雅黑" pitchFamily="34" charset="-122"/>
                <a:ea typeface="微软雅黑" pitchFamily="34" charset="-122"/>
              </a:rPr>
              <a:t>。</a:t>
            </a:r>
          </a:p>
          <a:p>
            <a:pPr>
              <a:lnSpc>
                <a:spcPct val="105000"/>
              </a:lnSpc>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5</a:t>
            </a:r>
            <a:r>
              <a:rPr lang="zh-CN" altLang="en-US" sz="1900" dirty="0" smtClean="0">
                <a:latin typeface="微软雅黑" pitchFamily="34" charset="-122"/>
                <a:ea typeface="微软雅黑" pitchFamily="34" charset="-122"/>
              </a:rPr>
              <a:t>）若是故障，则将发生故障的指令的逻辑地址写入 </a:t>
            </a:r>
            <a:r>
              <a:rPr lang="en-US" altLang="zh-CN" sz="1900" dirty="0" smtClean="0">
                <a:latin typeface="微软雅黑" pitchFamily="34" charset="-122"/>
                <a:ea typeface="微软雅黑" pitchFamily="34" charset="-122"/>
              </a:rPr>
              <a:t>CS </a:t>
            </a:r>
            <a:r>
              <a:rPr lang="zh-CN" altLang="en-US" sz="1900" dirty="0" smtClean="0">
                <a:latin typeface="微软雅黑" pitchFamily="34" charset="-122"/>
                <a:ea typeface="微软雅黑" pitchFamily="34" charset="-122"/>
              </a:rPr>
              <a:t>和 </a:t>
            </a:r>
            <a:r>
              <a:rPr lang="en-US" altLang="zh-CN" sz="1900" dirty="0" smtClean="0">
                <a:latin typeface="微软雅黑" pitchFamily="34" charset="-122"/>
                <a:ea typeface="微软雅黑" pitchFamily="34" charset="-122"/>
              </a:rPr>
              <a:t>EIP</a:t>
            </a:r>
            <a:r>
              <a:rPr lang="zh-CN" altLang="en-US" sz="1900" dirty="0" smtClean="0">
                <a:latin typeface="微软雅黑" pitchFamily="34" charset="-122"/>
                <a:ea typeface="微软雅黑" pitchFamily="34" charset="-122"/>
              </a:rPr>
              <a:t>，以使处理后回到故障指令执行。其他情况下，</a:t>
            </a:r>
            <a:r>
              <a:rPr lang="en-US" altLang="zh-CN" sz="1900" dirty="0" smtClean="0">
                <a:latin typeface="微软雅黑" pitchFamily="34" charset="-122"/>
                <a:ea typeface="微软雅黑" pitchFamily="34" charset="-122"/>
              </a:rPr>
              <a:t>CS </a:t>
            </a:r>
            <a:r>
              <a:rPr lang="zh-CN" altLang="en-US" sz="1900" dirty="0" smtClean="0">
                <a:latin typeface="微软雅黑" pitchFamily="34" charset="-122"/>
                <a:ea typeface="微软雅黑" pitchFamily="34" charset="-122"/>
              </a:rPr>
              <a:t>和 </a:t>
            </a:r>
            <a:r>
              <a:rPr lang="en-US" altLang="zh-CN" sz="1900" dirty="0" smtClean="0">
                <a:latin typeface="微软雅黑" pitchFamily="34" charset="-122"/>
                <a:ea typeface="微软雅黑" pitchFamily="34" charset="-122"/>
              </a:rPr>
              <a:t>EIP </a:t>
            </a:r>
            <a:r>
              <a:rPr lang="zh-CN" altLang="en-US" sz="1900" dirty="0" smtClean="0">
                <a:latin typeface="微软雅黑" pitchFamily="34" charset="-122"/>
                <a:ea typeface="微软雅黑" pitchFamily="34" charset="-122"/>
              </a:rPr>
              <a:t>不变，使处理后回到下条指令执行。</a:t>
            </a:r>
          </a:p>
          <a:p>
            <a:pPr>
              <a:lnSpc>
                <a:spcPct val="105000"/>
              </a:lnSpc>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6</a:t>
            </a:r>
            <a:r>
              <a:rPr lang="zh-CN" altLang="en-US" sz="1900" dirty="0" smtClean="0">
                <a:latin typeface="微软雅黑" pitchFamily="34" charset="-122"/>
                <a:ea typeface="微软雅黑" pitchFamily="34" charset="-122"/>
              </a:rPr>
              <a:t>）在当前栈中保存 </a:t>
            </a:r>
            <a:r>
              <a:rPr lang="en-US" altLang="zh-CN" sz="1900" dirty="0" smtClean="0">
                <a:latin typeface="微软雅黑" pitchFamily="34" charset="-122"/>
                <a:ea typeface="微软雅黑" pitchFamily="34" charset="-122"/>
              </a:rPr>
              <a:t>EFLAGS</a:t>
            </a: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CS </a:t>
            </a:r>
            <a:r>
              <a:rPr lang="zh-CN" altLang="en-US" sz="1900" dirty="0" smtClean="0">
                <a:latin typeface="微软雅黑" pitchFamily="34" charset="-122"/>
                <a:ea typeface="微软雅黑" pitchFamily="34" charset="-122"/>
              </a:rPr>
              <a:t>和 </a:t>
            </a:r>
            <a:r>
              <a:rPr lang="en-US" altLang="zh-CN" sz="1900" dirty="0" smtClean="0">
                <a:latin typeface="微软雅黑" pitchFamily="34" charset="-122"/>
                <a:ea typeface="微软雅黑" pitchFamily="34" charset="-122"/>
              </a:rPr>
              <a:t>EIP </a:t>
            </a:r>
            <a:r>
              <a:rPr lang="zh-CN" altLang="en-US" sz="1900" dirty="0" smtClean="0">
                <a:latin typeface="微软雅黑" pitchFamily="34" charset="-122"/>
                <a:ea typeface="微软雅黑" pitchFamily="34" charset="-122"/>
              </a:rPr>
              <a:t>寄存器的内容（</a:t>
            </a:r>
            <a:r>
              <a:rPr lang="zh-CN" altLang="en-US" sz="1900" dirty="0" smtClean="0">
                <a:solidFill>
                  <a:srgbClr val="FF0000"/>
                </a:solidFill>
                <a:latin typeface="微软雅黑" pitchFamily="34" charset="-122"/>
                <a:ea typeface="微软雅黑" pitchFamily="34" charset="-122"/>
              </a:rPr>
              <a:t>断点和程序状态</a:t>
            </a:r>
            <a:r>
              <a:rPr lang="zh-CN" altLang="en-US" sz="1900" dirty="0" smtClean="0">
                <a:latin typeface="微软雅黑" pitchFamily="34" charset="-122"/>
                <a:ea typeface="微软雅黑" pitchFamily="34" charset="-122"/>
              </a:rPr>
              <a:t>）。</a:t>
            </a:r>
          </a:p>
          <a:p>
            <a:pPr>
              <a:lnSpc>
                <a:spcPct val="105000"/>
              </a:lnSpc>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7</a:t>
            </a:r>
            <a:r>
              <a:rPr lang="zh-CN" altLang="en-US" sz="1900" dirty="0" smtClean="0">
                <a:latin typeface="微软雅黑" pitchFamily="34" charset="-122"/>
                <a:ea typeface="微软雅黑" pitchFamily="34" charset="-122"/>
              </a:rPr>
              <a:t>） 若异常产生了一个</a:t>
            </a:r>
            <a:r>
              <a:rPr lang="zh-CN" altLang="en-US" sz="1900" dirty="0" smtClean="0">
                <a:solidFill>
                  <a:srgbClr val="FF0000"/>
                </a:solidFill>
                <a:latin typeface="微软雅黑" pitchFamily="34" charset="-122"/>
                <a:ea typeface="微软雅黑" pitchFamily="34" charset="-122"/>
              </a:rPr>
              <a:t>硬件出错码</a:t>
            </a:r>
            <a:r>
              <a:rPr lang="zh-CN" altLang="en-US" sz="1900" dirty="0" smtClean="0">
                <a:latin typeface="微软雅黑" pitchFamily="34" charset="-122"/>
                <a:ea typeface="微软雅黑" pitchFamily="34" charset="-122"/>
              </a:rPr>
              <a:t>，则将其保存在内核栈中。</a:t>
            </a:r>
          </a:p>
          <a:p>
            <a:pPr>
              <a:lnSpc>
                <a:spcPct val="105000"/>
              </a:lnSpc>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8</a:t>
            </a:r>
            <a:r>
              <a:rPr lang="zh-CN" altLang="en-US" sz="1900" dirty="0" smtClean="0">
                <a:latin typeface="微软雅黑" pitchFamily="34" charset="-122"/>
                <a:ea typeface="微软雅黑" pitchFamily="34" charset="-122"/>
              </a:rPr>
              <a:t>）将</a:t>
            </a:r>
            <a:r>
              <a:rPr lang="en-US" altLang="zh-CN" sz="1900" dirty="0" err="1" smtClean="0">
                <a:latin typeface="微软雅黑" pitchFamily="34" charset="-122"/>
                <a:ea typeface="微软雅黑" pitchFamily="34" charset="-122"/>
              </a:rPr>
              <a:t>IDTi</a:t>
            </a:r>
            <a:r>
              <a:rPr lang="zh-CN" altLang="en-US" sz="1900" dirty="0" smtClean="0">
                <a:latin typeface="微软雅黑" pitchFamily="34" charset="-122"/>
                <a:ea typeface="微软雅黑" pitchFamily="34" charset="-122"/>
              </a:rPr>
              <a:t>中的段选择符装入</a:t>
            </a:r>
            <a:r>
              <a:rPr lang="en-US" altLang="zh-CN" sz="1900" dirty="0" smtClean="0">
                <a:latin typeface="微软雅黑" pitchFamily="34" charset="-122"/>
                <a:ea typeface="微软雅黑" pitchFamily="34" charset="-122"/>
              </a:rPr>
              <a:t>CS</a:t>
            </a:r>
            <a:r>
              <a:rPr lang="zh-CN" altLang="en-US" sz="1900" dirty="0" smtClean="0">
                <a:latin typeface="微软雅黑" pitchFamily="34" charset="-122"/>
                <a:ea typeface="微软雅黑" pitchFamily="34" charset="-122"/>
              </a:rPr>
              <a:t>，</a:t>
            </a:r>
            <a:r>
              <a:rPr lang="en-US" altLang="zh-CN" sz="1900" dirty="0" err="1" smtClean="0">
                <a:latin typeface="微软雅黑" pitchFamily="34" charset="-122"/>
                <a:ea typeface="微软雅黑" pitchFamily="34" charset="-122"/>
              </a:rPr>
              <a:t>IDTi</a:t>
            </a:r>
            <a:r>
              <a:rPr lang="zh-CN" altLang="en-US" sz="1900" dirty="0" smtClean="0">
                <a:latin typeface="微软雅黑" pitchFamily="34" charset="-122"/>
                <a:ea typeface="微软雅黑" pitchFamily="34" charset="-122"/>
              </a:rPr>
              <a:t>中的偏移地址装入</a:t>
            </a:r>
            <a:r>
              <a:rPr lang="en-US" altLang="zh-CN" sz="1900" dirty="0" smtClean="0">
                <a:latin typeface="微软雅黑" pitchFamily="34" charset="-122"/>
                <a:ea typeface="微软雅黑" pitchFamily="34" charset="-122"/>
              </a:rPr>
              <a:t>EIP</a:t>
            </a:r>
            <a:r>
              <a:rPr lang="zh-CN" altLang="en-US" sz="1900" dirty="0" smtClean="0">
                <a:latin typeface="微软雅黑" pitchFamily="34" charset="-122"/>
                <a:ea typeface="微软雅黑" pitchFamily="34" charset="-122"/>
              </a:rPr>
              <a:t>，它们是异常处理程序或中断服务程序第一条指令的逻辑地址（</a:t>
            </a:r>
            <a:r>
              <a:rPr lang="en-US" altLang="zh-CN" sz="1900" dirty="0" smtClean="0">
                <a:latin typeface="微软雅黑" pitchFamily="34" charset="-122"/>
                <a:ea typeface="微软雅黑" pitchFamily="34" charset="-122"/>
              </a:rPr>
              <a:t>Linux</a:t>
            </a:r>
            <a:r>
              <a:rPr lang="zh-CN" altLang="en-US" sz="1900" dirty="0" smtClean="0">
                <a:latin typeface="微软雅黑" pitchFamily="34" charset="-122"/>
                <a:ea typeface="微软雅黑" pitchFamily="34" charset="-122"/>
              </a:rPr>
              <a:t>中段基址</a:t>
            </a:r>
            <a:r>
              <a:rPr lang="en-US" altLang="zh-CN" sz="1900" dirty="0" smtClean="0">
                <a:latin typeface="微软雅黑" pitchFamily="34" charset="-122"/>
                <a:ea typeface="微软雅黑" pitchFamily="34" charset="-122"/>
              </a:rPr>
              <a:t>=0</a:t>
            </a:r>
            <a:r>
              <a:rPr lang="zh-CN" altLang="en-US" sz="1900" dirty="0" smtClean="0">
                <a:latin typeface="微软雅黑" pitchFamily="34" charset="-122"/>
                <a:ea typeface="微软雅黑" pitchFamily="34" charset="-122"/>
              </a:rPr>
              <a:t>）。</a:t>
            </a:r>
            <a:r>
              <a:rPr lang="zh-CN" altLang="en-US" sz="1800" dirty="0" smtClean="0"/>
              <a:t> </a:t>
            </a:r>
          </a:p>
          <a:p>
            <a:pPr>
              <a:lnSpc>
                <a:spcPct val="105000"/>
              </a:lnSpc>
            </a:pPr>
            <a:endParaRPr lang="zh-CN" altLang="en-US" sz="1800" dirty="0" smtClean="0"/>
          </a:p>
        </p:txBody>
      </p:sp>
      <p:sp>
        <p:nvSpPr>
          <p:cNvPr id="785413" name="Text Box 5"/>
          <p:cNvSpPr txBox="1">
            <a:spLocks noChangeArrowheads="1"/>
          </p:cNvSpPr>
          <p:nvPr/>
        </p:nvSpPr>
        <p:spPr bwMode="auto">
          <a:xfrm>
            <a:off x="493713" y="6313488"/>
            <a:ext cx="8272462" cy="412750"/>
          </a:xfrm>
          <a:prstGeom prst="rect">
            <a:avLst/>
          </a:prstGeom>
          <a:noFill/>
          <a:ln w="9525">
            <a:noFill/>
            <a:miter lim="800000"/>
            <a:headEnd/>
            <a:tailEnd/>
          </a:ln>
          <a:effectLst/>
        </p:spPr>
        <p:txBody>
          <a:bodyPr>
            <a:spAutoFit/>
          </a:bodyPr>
          <a:lstStyle/>
          <a:p>
            <a:pPr>
              <a:spcBef>
                <a:spcPct val="50000"/>
              </a:spcBef>
            </a:pPr>
            <a:r>
              <a:rPr lang="zh-CN" altLang="en-US" sz="2100" b="1">
                <a:solidFill>
                  <a:srgbClr val="FF0000"/>
                </a:solidFill>
                <a:latin typeface="微软雅黑" pitchFamily="34" charset="-122"/>
                <a:ea typeface="微软雅黑" pitchFamily="34" charset="-122"/>
              </a:rPr>
              <a:t>下个时钟周期开始，从</a:t>
            </a:r>
            <a:r>
              <a:rPr lang="en-US" altLang="zh-CN" sz="2100" b="1">
                <a:solidFill>
                  <a:srgbClr val="FF0000"/>
                </a:solidFill>
                <a:latin typeface="微软雅黑" pitchFamily="34" charset="-122"/>
                <a:ea typeface="微软雅黑" pitchFamily="34" charset="-122"/>
              </a:rPr>
              <a:t>CS:EIP</a:t>
            </a:r>
            <a:r>
              <a:rPr lang="zh-CN" altLang="en-US" sz="2100" b="1">
                <a:solidFill>
                  <a:srgbClr val="FF0000"/>
                </a:solidFill>
                <a:latin typeface="微软雅黑" pitchFamily="34" charset="-122"/>
                <a:ea typeface="微软雅黑" pitchFamily="34" charset="-122"/>
              </a:rPr>
              <a:t>所指处开始执行异常或中断处理程序！</a:t>
            </a:r>
          </a:p>
        </p:txBody>
      </p:sp>
    </p:spTree>
    <p:extLst>
      <p:ext uri="{BB962C8B-B14F-4D97-AF65-F5344CB8AC3E}">
        <p14:creationId xmlns:p14="http://schemas.microsoft.com/office/powerpoint/2010/main" val="111606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animEffect transition="in" filter="blinds(horizontal)">
                                      <p:cBhvr>
                                        <p:cTn id="7" dur="500"/>
                                        <p:tgtEl>
                                          <p:spTgt spid="785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5411">
                                            <p:txEl>
                                              <p:pRg st="1" end="1"/>
                                            </p:txEl>
                                          </p:spTgt>
                                        </p:tgtEl>
                                        <p:attrNameLst>
                                          <p:attrName>style.visibility</p:attrName>
                                        </p:attrNameLst>
                                      </p:cBhvr>
                                      <p:to>
                                        <p:strVal val="visible"/>
                                      </p:to>
                                    </p:set>
                                    <p:animEffect transition="in" filter="blinds(horizontal)">
                                      <p:cBhvr>
                                        <p:cTn id="12" dur="500"/>
                                        <p:tgtEl>
                                          <p:spTgt spid="785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5411">
                                            <p:txEl>
                                              <p:pRg st="2" end="2"/>
                                            </p:txEl>
                                          </p:spTgt>
                                        </p:tgtEl>
                                        <p:attrNameLst>
                                          <p:attrName>style.visibility</p:attrName>
                                        </p:attrNameLst>
                                      </p:cBhvr>
                                      <p:to>
                                        <p:strVal val="visible"/>
                                      </p:to>
                                    </p:set>
                                    <p:animEffect transition="in" filter="blinds(horizontal)">
                                      <p:cBhvr>
                                        <p:cTn id="17" dur="500"/>
                                        <p:tgtEl>
                                          <p:spTgt spid="785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5411">
                                            <p:txEl>
                                              <p:pRg st="3" end="3"/>
                                            </p:txEl>
                                          </p:spTgt>
                                        </p:tgtEl>
                                        <p:attrNameLst>
                                          <p:attrName>style.visibility</p:attrName>
                                        </p:attrNameLst>
                                      </p:cBhvr>
                                      <p:to>
                                        <p:strVal val="visible"/>
                                      </p:to>
                                    </p:set>
                                    <p:animEffect transition="in" filter="blinds(horizontal)">
                                      <p:cBhvr>
                                        <p:cTn id="22" dur="500"/>
                                        <p:tgtEl>
                                          <p:spTgt spid="785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5411">
                                            <p:txEl>
                                              <p:pRg st="4" end="4"/>
                                            </p:txEl>
                                          </p:spTgt>
                                        </p:tgtEl>
                                        <p:attrNameLst>
                                          <p:attrName>style.visibility</p:attrName>
                                        </p:attrNameLst>
                                      </p:cBhvr>
                                      <p:to>
                                        <p:strVal val="visible"/>
                                      </p:to>
                                    </p:set>
                                    <p:animEffect transition="in" filter="blinds(horizontal)">
                                      <p:cBhvr>
                                        <p:cTn id="27" dur="500"/>
                                        <p:tgtEl>
                                          <p:spTgt spid="785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5411">
                                            <p:txEl>
                                              <p:pRg st="5" end="5"/>
                                            </p:txEl>
                                          </p:spTgt>
                                        </p:tgtEl>
                                        <p:attrNameLst>
                                          <p:attrName>style.visibility</p:attrName>
                                        </p:attrNameLst>
                                      </p:cBhvr>
                                      <p:to>
                                        <p:strVal val="visible"/>
                                      </p:to>
                                    </p:set>
                                    <p:animEffect transition="in" filter="blinds(horizontal)">
                                      <p:cBhvr>
                                        <p:cTn id="32" dur="500"/>
                                        <p:tgtEl>
                                          <p:spTgt spid="785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5411">
                                            <p:txEl>
                                              <p:pRg st="6" end="6"/>
                                            </p:txEl>
                                          </p:spTgt>
                                        </p:tgtEl>
                                        <p:attrNameLst>
                                          <p:attrName>style.visibility</p:attrName>
                                        </p:attrNameLst>
                                      </p:cBhvr>
                                      <p:to>
                                        <p:strVal val="visible"/>
                                      </p:to>
                                    </p:set>
                                    <p:animEffect transition="in" filter="blinds(horizontal)">
                                      <p:cBhvr>
                                        <p:cTn id="37" dur="500"/>
                                        <p:tgtEl>
                                          <p:spTgt spid="7854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85411">
                                            <p:txEl>
                                              <p:pRg st="7" end="7"/>
                                            </p:txEl>
                                          </p:spTgt>
                                        </p:tgtEl>
                                        <p:attrNameLst>
                                          <p:attrName>style.visibility</p:attrName>
                                        </p:attrNameLst>
                                      </p:cBhvr>
                                      <p:to>
                                        <p:strVal val="visible"/>
                                      </p:to>
                                    </p:set>
                                    <p:animEffect transition="in" filter="blinds(horizontal)">
                                      <p:cBhvr>
                                        <p:cTn id="42" dur="500"/>
                                        <p:tgtEl>
                                          <p:spTgt spid="7854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85411">
                                            <p:txEl>
                                              <p:pRg st="8" end="8"/>
                                            </p:txEl>
                                          </p:spTgt>
                                        </p:tgtEl>
                                        <p:attrNameLst>
                                          <p:attrName>style.visibility</p:attrName>
                                        </p:attrNameLst>
                                      </p:cBhvr>
                                      <p:to>
                                        <p:strVal val="visible"/>
                                      </p:to>
                                    </p:set>
                                    <p:animEffect transition="in" filter="blinds(horizontal)">
                                      <p:cBhvr>
                                        <p:cTn id="47" dur="500"/>
                                        <p:tgtEl>
                                          <p:spTgt spid="7854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85411">
                                            <p:txEl>
                                              <p:pRg st="9" end="9"/>
                                            </p:txEl>
                                          </p:spTgt>
                                        </p:tgtEl>
                                        <p:attrNameLst>
                                          <p:attrName>style.visibility</p:attrName>
                                        </p:attrNameLst>
                                      </p:cBhvr>
                                      <p:to>
                                        <p:strVal val="visible"/>
                                      </p:to>
                                    </p:set>
                                    <p:animEffect transition="in" filter="blinds(horizontal)">
                                      <p:cBhvr>
                                        <p:cTn id="52" dur="500"/>
                                        <p:tgtEl>
                                          <p:spTgt spid="7854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5413"/>
                                        </p:tgtEl>
                                        <p:attrNameLst>
                                          <p:attrName>style.visibility</p:attrName>
                                        </p:attrNameLst>
                                      </p:cBhvr>
                                      <p:to>
                                        <p:strVal val="visible"/>
                                      </p:to>
                                    </p:set>
                                    <p:animEffect transition="in" filter="blinds(horizontal)">
                                      <p:cBhvr>
                                        <p:cTn id="57" dur="500"/>
                                        <p:tgtEl>
                                          <p:spTgt spid="78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zh-CN" altLang="en-US" smtClean="0"/>
              <a:t>异常控制流</a:t>
            </a:r>
          </a:p>
        </p:txBody>
      </p:sp>
      <p:sp>
        <p:nvSpPr>
          <p:cNvPr id="740355" name="Rectangle 3"/>
          <p:cNvSpPr>
            <a:spLocks noGrp="1" noChangeArrowheads="1"/>
          </p:cNvSpPr>
          <p:nvPr>
            <p:ph type="body" idx="1"/>
          </p:nvPr>
        </p:nvSpPr>
        <p:spPr>
          <a:xfrm>
            <a:off x="381000" y="836613"/>
            <a:ext cx="8316913" cy="5218112"/>
          </a:xfrm>
        </p:spPr>
        <p:txBody>
          <a:bodyPr/>
          <a:lstStyle/>
          <a:p>
            <a:r>
              <a:rPr lang="en-US" altLang="zh-CN" sz="2300" dirty="0" smtClean="0">
                <a:latin typeface="微软雅黑" pitchFamily="34" charset="-122"/>
                <a:ea typeface="微软雅黑" pitchFamily="34" charset="-122"/>
              </a:rPr>
              <a:t>CPU</a:t>
            </a:r>
            <a:r>
              <a:rPr lang="zh-CN" altLang="en-US" sz="2300" dirty="0" smtClean="0">
                <a:latin typeface="微软雅黑" pitchFamily="34" charset="-122"/>
                <a:ea typeface="微软雅黑" pitchFamily="34" charset="-122"/>
              </a:rPr>
              <a:t>会因为遇到</a:t>
            </a:r>
            <a:r>
              <a:rPr lang="zh-CN" altLang="en-US" sz="2300" dirty="0" smtClean="0">
                <a:solidFill>
                  <a:srgbClr val="FF0000"/>
                </a:solidFill>
                <a:latin typeface="微软雅黑" pitchFamily="34" charset="-122"/>
                <a:ea typeface="微软雅黑" pitchFamily="34" charset="-122"/>
              </a:rPr>
              <a:t>内部异常</a:t>
            </a:r>
            <a:r>
              <a:rPr lang="zh-CN" altLang="en-US" sz="2300" dirty="0" smtClean="0">
                <a:latin typeface="微软雅黑" pitchFamily="34" charset="-122"/>
                <a:ea typeface="微软雅黑" pitchFamily="34" charset="-122"/>
              </a:rPr>
              <a:t>或</a:t>
            </a:r>
            <a:r>
              <a:rPr lang="zh-CN" altLang="en-US" sz="2300" dirty="0" smtClean="0">
                <a:solidFill>
                  <a:srgbClr val="FF0000"/>
                </a:solidFill>
                <a:latin typeface="微软雅黑" pitchFamily="34" charset="-122"/>
                <a:ea typeface="微软雅黑" pitchFamily="34" charset="-122"/>
              </a:rPr>
              <a:t>外部中断</a:t>
            </a:r>
            <a:r>
              <a:rPr lang="zh-CN" altLang="en-US" sz="2300" dirty="0" smtClean="0">
                <a:latin typeface="微软雅黑" pitchFamily="34" charset="-122"/>
                <a:ea typeface="微软雅黑" pitchFamily="34" charset="-122"/>
              </a:rPr>
              <a:t>等原因而打断程序的正常控制流，转去执行操作系统提供的针对这些特殊事件的处理程序。</a:t>
            </a:r>
          </a:p>
          <a:p>
            <a:r>
              <a:rPr lang="zh-CN" altLang="en-US" sz="2300" dirty="0" smtClean="0">
                <a:latin typeface="微软雅黑" pitchFamily="34" charset="-122"/>
                <a:ea typeface="微软雅黑" pitchFamily="34" charset="-122"/>
              </a:rPr>
              <a:t>由于某些特殊情况</a:t>
            </a:r>
            <a:r>
              <a:rPr lang="zh-CN" altLang="en-US" sz="2300" dirty="0" smtClean="0">
                <a:solidFill>
                  <a:srgbClr val="FF0000"/>
                </a:solidFill>
                <a:latin typeface="微软雅黑" pitchFamily="34" charset="-122"/>
                <a:ea typeface="微软雅黑" pitchFamily="34" charset="-122"/>
              </a:rPr>
              <a:t>引起用户程序的正常执行被打断</a:t>
            </a:r>
            <a:r>
              <a:rPr lang="zh-CN" altLang="en-US" sz="2300" dirty="0" smtClean="0">
                <a:latin typeface="微软雅黑" pitchFamily="34" charset="-122"/>
                <a:ea typeface="微软雅黑" pitchFamily="34" charset="-122"/>
              </a:rPr>
              <a:t>所形成的意外控制流称为</a:t>
            </a:r>
            <a:r>
              <a:rPr lang="zh-CN" altLang="en-US" sz="2300" dirty="0" smtClean="0">
                <a:solidFill>
                  <a:srgbClr val="FF0000"/>
                </a:solidFill>
                <a:latin typeface="微软雅黑" pitchFamily="34" charset="-122"/>
                <a:ea typeface="微软雅黑" pitchFamily="34" charset="-122"/>
              </a:rPr>
              <a:t>异常控制流</a:t>
            </a:r>
            <a:r>
              <a:rPr lang="zh-CN" altLang="en-US" sz="2300" dirty="0" smtClean="0">
                <a:latin typeface="微软雅黑" pitchFamily="34" charset="-122"/>
                <a:ea typeface="微软雅黑" pitchFamily="34" charset="-122"/>
              </a:rPr>
              <a:t>（</a:t>
            </a:r>
            <a:r>
              <a:rPr lang="en-US" altLang="zh-CN" sz="2300" dirty="0" smtClean="0">
                <a:latin typeface="微软雅黑" pitchFamily="34" charset="-122"/>
                <a:ea typeface="微软雅黑" pitchFamily="34" charset="-122"/>
              </a:rPr>
              <a:t>Exceptional Control of Flow</a:t>
            </a:r>
            <a:r>
              <a:rPr lang="zh-CN" altLang="en-US" sz="2300" dirty="0" smtClean="0">
                <a:latin typeface="微软雅黑" pitchFamily="34" charset="-122"/>
                <a:ea typeface="微软雅黑" pitchFamily="34" charset="-122"/>
              </a:rPr>
              <a:t>，</a:t>
            </a:r>
            <a:r>
              <a:rPr lang="en-US" altLang="zh-CN" sz="2300" dirty="0" smtClean="0">
                <a:latin typeface="微软雅黑" pitchFamily="34" charset="-122"/>
                <a:ea typeface="微软雅黑" pitchFamily="34" charset="-122"/>
              </a:rPr>
              <a:t>ECF</a:t>
            </a:r>
            <a:r>
              <a:rPr lang="zh-CN" altLang="en-US" sz="2300" dirty="0" smtClean="0">
                <a:latin typeface="微软雅黑" pitchFamily="34" charset="-122"/>
                <a:ea typeface="微软雅黑" pitchFamily="34" charset="-122"/>
              </a:rPr>
              <a:t>）。</a:t>
            </a:r>
          </a:p>
          <a:p>
            <a:r>
              <a:rPr lang="zh-CN" altLang="en-US" sz="2300" dirty="0" smtClean="0">
                <a:latin typeface="微软雅黑" pitchFamily="34" charset="-122"/>
                <a:ea typeface="微软雅黑" pitchFamily="34" charset="-122"/>
              </a:rPr>
              <a:t>异常控制流的形成原因：</a:t>
            </a:r>
          </a:p>
          <a:p>
            <a:pPr lvl="1"/>
            <a:r>
              <a:rPr lang="zh-CN" altLang="en-US" sz="2200" dirty="0" smtClean="0">
                <a:latin typeface="微软雅黑" pitchFamily="34" charset="-122"/>
                <a:ea typeface="微软雅黑" pitchFamily="34" charset="-122"/>
              </a:rPr>
              <a:t>内部异常（缺页、越权、整除</a:t>
            </a:r>
            <a:r>
              <a:rPr lang="en-US" altLang="zh-CN" sz="2200" dirty="0" smtClean="0">
                <a:latin typeface="微软雅黑" pitchFamily="34" charset="-122"/>
                <a:ea typeface="微软雅黑" pitchFamily="34" charset="-122"/>
              </a:rPr>
              <a:t>0</a:t>
            </a:r>
            <a:r>
              <a:rPr lang="zh-CN" altLang="en-US" sz="2200" dirty="0" smtClean="0">
                <a:latin typeface="微软雅黑" pitchFamily="34" charset="-122"/>
                <a:ea typeface="微软雅黑" pitchFamily="34" charset="-122"/>
              </a:rPr>
              <a:t>、溢出等）</a:t>
            </a:r>
          </a:p>
          <a:p>
            <a:pPr lvl="1"/>
            <a:r>
              <a:rPr lang="zh-CN" altLang="en-US" sz="2200" dirty="0" smtClean="0">
                <a:latin typeface="微软雅黑" pitchFamily="34" charset="-122"/>
                <a:ea typeface="微软雅黑" pitchFamily="34" charset="-122"/>
              </a:rPr>
              <a:t>外部中断（</a:t>
            </a:r>
            <a:r>
              <a:rPr lang="en-US" altLang="zh-CN" sz="2200" dirty="0" smtClean="0">
                <a:latin typeface="微软雅黑" pitchFamily="34" charset="-122"/>
                <a:ea typeface="微软雅黑" pitchFamily="34" charset="-122"/>
              </a:rPr>
              <a:t>Ctrl-C</a:t>
            </a:r>
            <a:r>
              <a:rPr lang="zh-CN" altLang="en-US" sz="2200" dirty="0" smtClean="0">
                <a:latin typeface="微软雅黑" pitchFamily="34" charset="-122"/>
                <a:ea typeface="微软雅黑" pitchFamily="34" charset="-122"/>
              </a:rPr>
              <a:t>、打印缺纸、</a:t>
            </a:r>
            <a:r>
              <a:rPr lang="en-US" altLang="zh-CN" sz="2200" dirty="0" smtClean="0">
                <a:latin typeface="微软雅黑" pitchFamily="34" charset="-122"/>
                <a:ea typeface="微软雅黑" pitchFamily="34" charset="-122"/>
              </a:rPr>
              <a:t>DMA</a:t>
            </a:r>
            <a:r>
              <a:rPr lang="zh-CN" altLang="en-US" sz="2200" dirty="0" smtClean="0">
                <a:latin typeface="微软雅黑" pitchFamily="34" charset="-122"/>
                <a:ea typeface="微软雅黑" pitchFamily="34" charset="-122"/>
              </a:rPr>
              <a:t>结束等）</a:t>
            </a:r>
          </a:p>
          <a:p>
            <a:pPr lvl="1"/>
            <a:r>
              <a:rPr lang="zh-CN" altLang="en-US" sz="2200" dirty="0" smtClean="0">
                <a:latin typeface="微软雅黑" pitchFamily="34" charset="-122"/>
                <a:ea typeface="微软雅黑" pitchFamily="34" charset="-122"/>
              </a:rPr>
              <a:t>进程的上下文切换</a:t>
            </a:r>
            <a:r>
              <a:rPr lang="zh-CN" altLang="en-US" sz="2200" dirty="0" smtClean="0">
                <a:solidFill>
                  <a:srgbClr val="CC3300"/>
                </a:solidFill>
                <a:latin typeface="微软雅黑" pitchFamily="34" charset="-122"/>
                <a:ea typeface="微软雅黑" pitchFamily="34" charset="-122"/>
              </a:rPr>
              <a:t>（发生在操作系统层）</a:t>
            </a:r>
          </a:p>
          <a:p>
            <a:pPr lvl="1"/>
            <a:r>
              <a:rPr lang="zh-CN" altLang="en-US" sz="2200" dirty="0" smtClean="0">
                <a:latin typeface="微软雅黑" pitchFamily="34" charset="-122"/>
                <a:ea typeface="微软雅黑" pitchFamily="34" charset="-122"/>
              </a:rPr>
              <a:t>一个进程直接发送信号给另一个进程</a:t>
            </a:r>
            <a:r>
              <a:rPr lang="zh-CN" altLang="en-US" sz="2200" dirty="0" smtClean="0">
                <a:solidFill>
                  <a:srgbClr val="CC3300"/>
                </a:solidFill>
                <a:latin typeface="微软雅黑" pitchFamily="34" charset="-122"/>
                <a:ea typeface="微软雅黑" pitchFamily="34" charset="-122"/>
              </a:rPr>
              <a:t>（发生在应用软件层）</a:t>
            </a:r>
            <a:endParaRPr lang="zh-CN" altLang="en-US" sz="2200" dirty="0" smtClean="0">
              <a:latin typeface="微软雅黑" pitchFamily="34" charset="-122"/>
              <a:ea typeface="微软雅黑" pitchFamily="34" charset="-122"/>
            </a:endParaRPr>
          </a:p>
          <a:p>
            <a:endParaRPr lang="zh-CN" altLang="en-US" sz="2300" dirty="0" smtClean="0">
              <a:latin typeface="微软雅黑" pitchFamily="34" charset="-122"/>
              <a:ea typeface="微软雅黑" pitchFamily="34" charset="-122"/>
            </a:endParaRPr>
          </a:p>
        </p:txBody>
      </p:sp>
      <p:grpSp>
        <p:nvGrpSpPr>
          <p:cNvPr id="740360" name="Group 8"/>
          <p:cNvGrpSpPr>
            <a:grpSpLocks/>
          </p:cNvGrpSpPr>
          <p:nvPr/>
        </p:nvGrpSpPr>
        <p:grpSpPr bwMode="auto">
          <a:xfrm>
            <a:off x="6862763" y="3948113"/>
            <a:ext cx="1354137" cy="827087"/>
            <a:chOff x="4323" y="2487"/>
            <a:chExt cx="853" cy="521"/>
          </a:xfrm>
        </p:grpSpPr>
        <p:sp>
          <p:nvSpPr>
            <p:cNvPr id="740357" name="AutoShape 5"/>
            <p:cNvSpPr>
              <a:spLocks/>
            </p:cNvSpPr>
            <p:nvPr/>
          </p:nvSpPr>
          <p:spPr bwMode="auto">
            <a:xfrm>
              <a:off x="4323" y="2514"/>
              <a:ext cx="139" cy="494"/>
            </a:xfrm>
            <a:prstGeom prst="rightBrace">
              <a:avLst>
                <a:gd name="adj1" fmla="val 29616"/>
                <a:gd name="adj2" fmla="val 50000"/>
              </a:avLst>
            </a:prstGeom>
            <a:noFill/>
            <a:ln w="38100">
              <a:solidFill>
                <a:srgbClr val="CC3300"/>
              </a:solidFill>
              <a:round/>
              <a:headEnd/>
              <a:tailEnd/>
            </a:ln>
            <a:effectLst/>
          </p:spPr>
          <p:txBody>
            <a:bodyPr wrap="none" anchor="ctr"/>
            <a:lstStyle/>
            <a:p>
              <a:endParaRPr lang="zh-CN" altLang="en-US"/>
            </a:p>
          </p:txBody>
        </p:sp>
        <p:sp>
          <p:nvSpPr>
            <p:cNvPr id="740358" name="Text Box 6"/>
            <p:cNvSpPr txBox="1">
              <a:spLocks noChangeArrowheads="1"/>
            </p:cNvSpPr>
            <p:nvPr/>
          </p:nvSpPr>
          <p:spPr bwMode="auto">
            <a:xfrm>
              <a:off x="4436" y="2487"/>
              <a:ext cx="740"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3300"/>
                  </a:solidFill>
                  <a:ea typeface="微软雅黑" pitchFamily="34" charset="-122"/>
                </a:rPr>
                <a:t>发生在硬件层</a:t>
              </a:r>
            </a:p>
          </p:txBody>
        </p:sp>
      </p:grpSp>
      <p:sp>
        <p:nvSpPr>
          <p:cNvPr id="740359" name="Text Box 7"/>
          <p:cNvSpPr txBox="1">
            <a:spLocks noChangeArrowheads="1"/>
          </p:cNvSpPr>
          <p:nvPr/>
        </p:nvSpPr>
        <p:spPr bwMode="auto">
          <a:xfrm>
            <a:off x="1233488" y="5994400"/>
            <a:ext cx="6880225" cy="442913"/>
          </a:xfrm>
          <a:prstGeom prst="rect">
            <a:avLst/>
          </a:prstGeom>
          <a:noFill/>
          <a:ln w="9525">
            <a:noFill/>
            <a:miter lim="800000"/>
            <a:headEnd/>
            <a:tailEnd/>
          </a:ln>
          <a:effectLst/>
        </p:spPr>
        <p:txBody>
          <a:bodyPr>
            <a:spAutoFit/>
          </a:bodyPr>
          <a:lstStyle/>
          <a:p>
            <a:pPr>
              <a:spcBef>
                <a:spcPct val="50000"/>
              </a:spcBef>
            </a:pPr>
            <a:r>
              <a:rPr lang="zh-CN" altLang="en-US" sz="2300" b="1">
                <a:latin typeface="微软雅黑" pitchFamily="34" charset="-122"/>
                <a:ea typeface="微软雅黑" pitchFamily="34" charset="-122"/>
              </a:rPr>
              <a:t>本章主要介绍发生在</a:t>
            </a:r>
            <a:r>
              <a:rPr lang="en-US" altLang="zh-CN" sz="2300" b="1">
                <a:latin typeface="微软雅黑" pitchFamily="34" charset="-122"/>
                <a:ea typeface="微软雅黑" pitchFamily="34" charset="-122"/>
              </a:rPr>
              <a:t>OS</a:t>
            </a:r>
            <a:r>
              <a:rPr lang="zh-CN" altLang="en-US" sz="2300" b="1">
                <a:latin typeface="微软雅黑" pitchFamily="34" charset="-122"/>
                <a:ea typeface="微软雅黑" pitchFamily="34" charset="-122"/>
              </a:rPr>
              <a:t>层和硬件层的异常控制流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animEffect transition="in" filter="blinds(horizontal)">
                                      <p:cBhvr>
                                        <p:cTn id="7" dur="500"/>
                                        <p:tgtEl>
                                          <p:spTgt spid="74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0355">
                                            <p:txEl>
                                              <p:pRg st="1" end="1"/>
                                            </p:txEl>
                                          </p:spTgt>
                                        </p:tgtEl>
                                        <p:attrNameLst>
                                          <p:attrName>style.visibility</p:attrName>
                                        </p:attrNameLst>
                                      </p:cBhvr>
                                      <p:to>
                                        <p:strVal val="visible"/>
                                      </p:to>
                                    </p:set>
                                    <p:animEffect transition="in" filter="blinds(horizontal)">
                                      <p:cBhvr>
                                        <p:cTn id="12" dur="500"/>
                                        <p:tgtEl>
                                          <p:spTgt spid="74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5">
                                            <p:txEl>
                                              <p:pRg st="2" end="2"/>
                                            </p:txEl>
                                          </p:spTgt>
                                        </p:tgtEl>
                                        <p:attrNameLst>
                                          <p:attrName>style.visibility</p:attrName>
                                        </p:attrNameLst>
                                      </p:cBhvr>
                                      <p:to>
                                        <p:strVal val="visible"/>
                                      </p:to>
                                    </p:set>
                                    <p:animEffect transition="in" filter="blinds(horizontal)">
                                      <p:cBhvr>
                                        <p:cTn id="17" dur="500"/>
                                        <p:tgtEl>
                                          <p:spTgt spid="740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0355">
                                            <p:txEl>
                                              <p:pRg st="3" end="3"/>
                                            </p:txEl>
                                          </p:spTgt>
                                        </p:tgtEl>
                                        <p:attrNameLst>
                                          <p:attrName>style.visibility</p:attrName>
                                        </p:attrNameLst>
                                      </p:cBhvr>
                                      <p:to>
                                        <p:strVal val="visible"/>
                                      </p:to>
                                    </p:set>
                                    <p:animEffect transition="in" filter="blinds(horizontal)">
                                      <p:cBhvr>
                                        <p:cTn id="22" dur="500"/>
                                        <p:tgtEl>
                                          <p:spTgt spid="740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0355">
                                            <p:txEl>
                                              <p:pRg st="4" end="4"/>
                                            </p:txEl>
                                          </p:spTgt>
                                        </p:tgtEl>
                                        <p:attrNameLst>
                                          <p:attrName>style.visibility</p:attrName>
                                        </p:attrNameLst>
                                      </p:cBhvr>
                                      <p:to>
                                        <p:strVal val="visible"/>
                                      </p:to>
                                    </p:set>
                                    <p:animEffect transition="in" filter="blinds(horizontal)">
                                      <p:cBhvr>
                                        <p:cTn id="27" dur="500"/>
                                        <p:tgtEl>
                                          <p:spTgt spid="7403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0360"/>
                                        </p:tgtEl>
                                        <p:attrNameLst>
                                          <p:attrName>style.visibility</p:attrName>
                                        </p:attrNameLst>
                                      </p:cBhvr>
                                      <p:to>
                                        <p:strVal val="visible"/>
                                      </p:to>
                                    </p:set>
                                    <p:animEffect transition="in" filter="blinds(horizontal)">
                                      <p:cBhvr>
                                        <p:cTn id="32" dur="500"/>
                                        <p:tgtEl>
                                          <p:spTgt spid="7403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0355">
                                            <p:txEl>
                                              <p:pRg st="5" end="5"/>
                                            </p:txEl>
                                          </p:spTgt>
                                        </p:tgtEl>
                                        <p:attrNameLst>
                                          <p:attrName>style.visibility</p:attrName>
                                        </p:attrNameLst>
                                      </p:cBhvr>
                                      <p:to>
                                        <p:strVal val="visible"/>
                                      </p:to>
                                    </p:set>
                                    <p:animEffect transition="in" filter="blinds(horizontal)">
                                      <p:cBhvr>
                                        <p:cTn id="37" dur="500"/>
                                        <p:tgtEl>
                                          <p:spTgt spid="74035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0355">
                                            <p:txEl>
                                              <p:pRg st="6" end="6"/>
                                            </p:txEl>
                                          </p:spTgt>
                                        </p:tgtEl>
                                        <p:attrNameLst>
                                          <p:attrName>style.visibility</p:attrName>
                                        </p:attrNameLst>
                                      </p:cBhvr>
                                      <p:to>
                                        <p:strVal val="visible"/>
                                      </p:to>
                                    </p:set>
                                    <p:animEffect transition="in" filter="blinds(horizontal)">
                                      <p:cBhvr>
                                        <p:cTn id="42" dur="500"/>
                                        <p:tgtEl>
                                          <p:spTgt spid="74035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0359"/>
                                        </p:tgtEl>
                                        <p:attrNameLst>
                                          <p:attrName>style.visibility</p:attrName>
                                        </p:attrNameLst>
                                      </p:cBhvr>
                                      <p:to>
                                        <p:strVal val="visible"/>
                                      </p:to>
                                    </p:set>
                                    <p:animEffect transition="in" filter="blinds(horizontal)">
                                      <p:cBhvr>
                                        <p:cTn id="4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457200" y="82550"/>
            <a:ext cx="8229600" cy="561975"/>
          </a:xfrm>
        </p:spPr>
        <p:txBody>
          <a:bodyPr/>
          <a:lstStyle/>
          <a:p>
            <a:r>
              <a:rPr lang="en-US" altLang="zh-CN" smtClean="0"/>
              <a:t>IA-32</a:t>
            </a:r>
            <a:r>
              <a:rPr lang="zh-CN" altLang="en-US" smtClean="0"/>
              <a:t>中异常和中断返回过程</a:t>
            </a:r>
          </a:p>
        </p:txBody>
      </p:sp>
      <p:sp>
        <p:nvSpPr>
          <p:cNvPr id="788483" name="Rectangle 3"/>
          <p:cNvSpPr>
            <a:spLocks noGrp="1" noChangeArrowheads="1"/>
          </p:cNvSpPr>
          <p:nvPr>
            <p:ph type="body" idx="1"/>
          </p:nvPr>
        </p:nvSpPr>
        <p:spPr>
          <a:xfrm>
            <a:off x="254000" y="822325"/>
            <a:ext cx="8675688" cy="5740400"/>
          </a:xfrm>
        </p:spPr>
        <p:txBody>
          <a:bodyPr/>
          <a:lstStyle/>
          <a:p>
            <a:pPr>
              <a:lnSpc>
                <a:spcPct val="120000"/>
              </a:lnSpc>
              <a:spcBef>
                <a:spcPct val="35000"/>
              </a:spcBef>
              <a:buFontTx/>
              <a:buNone/>
            </a:pPr>
            <a:r>
              <a:rPr lang="zh-CN" altLang="en-US" sz="2100" dirty="0" smtClean="0">
                <a:latin typeface="微软雅黑" pitchFamily="34" charset="-122"/>
                <a:ea typeface="微软雅黑" pitchFamily="34" charset="-122"/>
              </a:rPr>
              <a:t>    </a:t>
            </a:r>
            <a:r>
              <a:rPr lang="zh-CN" altLang="en-US" sz="2100" dirty="0" smtClean="0">
                <a:solidFill>
                  <a:srgbClr val="0066CC"/>
                </a:solidFill>
                <a:latin typeface="微软雅黑" pitchFamily="34" charset="-122"/>
                <a:ea typeface="微软雅黑" pitchFamily="34" charset="-122"/>
              </a:rPr>
              <a:t>中断或异常处理程序最后一条指令是</a:t>
            </a:r>
            <a:r>
              <a:rPr lang="en-US" altLang="zh-CN" sz="2100" dirty="0" smtClean="0">
                <a:solidFill>
                  <a:srgbClr val="0066CC"/>
                </a:solidFill>
                <a:latin typeface="微软雅黑" pitchFamily="34" charset="-122"/>
                <a:ea typeface="微软雅黑" pitchFamily="34" charset="-122"/>
              </a:rPr>
              <a:t>IRET</a:t>
            </a:r>
            <a:r>
              <a:rPr lang="zh-CN" altLang="en-US" sz="2100" dirty="0" smtClean="0">
                <a:solidFill>
                  <a:srgbClr val="0066CC"/>
                </a:solidFill>
                <a:latin typeface="微软雅黑" pitchFamily="34" charset="-122"/>
                <a:ea typeface="微软雅黑" pitchFamily="34" charset="-122"/>
              </a:rPr>
              <a:t>。</a:t>
            </a:r>
            <a:r>
              <a:rPr lang="en-US" altLang="zh-CN" sz="2100" dirty="0" smtClean="0">
                <a:solidFill>
                  <a:srgbClr val="0066CC"/>
                </a:solidFill>
                <a:latin typeface="微软雅黑" pitchFamily="34" charset="-122"/>
                <a:ea typeface="微软雅黑" pitchFamily="34" charset="-122"/>
              </a:rPr>
              <a:t>CPU</a:t>
            </a:r>
            <a:r>
              <a:rPr lang="zh-CN" altLang="en-US" sz="2100" dirty="0" smtClean="0">
                <a:solidFill>
                  <a:srgbClr val="0066CC"/>
                </a:solidFill>
                <a:latin typeface="微软雅黑" pitchFamily="34" charset="-122"/>
                <a:ea typeface="微软雅黑" pitchFamily="34" charset="-122"/>
              </a:rPr>
              <a:t>在执行</a:t>
            </a:r>
            <a:r>
              <a:rPr lang="en-US" altLang="zh-CN" sz="2100" dirty="0" smtClean="0">
                <a:solidFill>
                  <a:srgbClr val="0066CC"/>
                </a:solidFill>
                <a:latin typeface="微软雅黑" pitchFamily="34" charset="-122"/>
                <a:ea typeface="微软雅黑" pitchFamily="34" charset="-122"/>
              </a:rPr>
              <a:t>IRET</a:t>
            </a:r>
            <a:r>
              <a:rPr lang="zh-CN" altLang="en-US" sz="2100" dirty="0" smtClean="0">
                <a:solidFill>
                  <a:srgbClr val="0066CC"/>
                </a:solidFill>
                <a:latin typeface="微软雅黑" pitchFamily="34" charset="-122"/>
                <a:ea typeface="微软雅黑" pitchFamily="34" charset="-122"/>
              </a:rPr>
              <a:t>指令过程中完成以下工作：</a:t>
            </a:r>
          </a:p>
          <a:p>
            <a:pPr>
              <a:lnSpc>
                <a:spcPct val="120000"/>
              </a:lnSpc>
              <a:spcBef>
                <a:spcPct val="35000"/>
              </a:spcBef>
              <a:buFontTx/>
              <a:buNone/>
            </a:pP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1</a:t>
            </a:r>
            <a:r>
              <a:rPr lang="zh-CN" altLang="en-US" sz="2100" dirty="0" smtClean="0">
                <a:latin typeface="微软雅黑" pitchFamily="34" charset="-122"/>
                <a:ea typeface="微软雅黑" pitchFamily="34" charset="-122"/>
              </a:rPr>
              <a:t>）从栈中弹出硬件出错码（保存过的话）、</a:t>
            </a:r>
            <a:r>
              <a:rPr lang="en-US" altLang="zh-CN" sz="2100" dirty="0" smtClean="0">
                <a:latin typeface="微软雅黑" pitchFamily="34" charset="-122"/>
                <a:ea typeface="微软雅黑" pitchFamily="34" charset="-122"/>
              </a:rPr>
              <a:t>EIP</a:t>
            </a: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CS</a:t>
            </a:r>
            <a:r>
              <a:rPr lang="zh-CN" altLang="en-US" sz="2100" dirty="0" smtClean="0">
                <a:latin typeface="微软雅黑" pitchFamily="34" charset="-122"/>
                <a:ea typeface="微软雅黑" pitchFamily="34" charset="-122"/>
              </a:rPr>
              <a:t>和</a:t>
            </a:r>
            <a:r>
              <a:rPr lang="en-US" altLang="zh-CN" sz="2100" dirty="0" smtClean="0">
                <a:latin typeface="微软雅黑" pitchFamily="34" charset="-122"/>
                <a:ea typeface="微软雅黑" pitchFamily="34" charset="-122"/>
              </a:rPr>
              <a:t>EFLAGS</a:t>
            </a:r>
            <a:endParaRPr lang="zh-CN" altLang="en-US" sz="2100" dirty="0" smtClean="0">
              <a:latin typeface="微软雅黑" pitchFamily="34" charset="-122"/>
              <a:ea typeface="微软雅黑" pitchFamily="34" charset="-122"/>
            </a:endParaRPr>
          </a:p>
          <a:p>
            <a:pPr>
              <a:lnSpc>
                <a:spcPct val="120000"/>
              </a:lnSpc>
              <a:spcBef>
                <a:spcPct val="35000"/>
              </a:spcBef>
              <a:buFontTx/>
              <a:buNone/>
            </a:pP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2</a:t>
            </a:r>
            <a:r>
              <a:rPr lang="zh-CN" altLang="en-US" sz="2100" dirty="0" smtClean="0">
                <a:latin typeface="微软雅黑" pitchFamily="34" charset="-122"/>
                <a:ea typeface="微软雅黑" pitchFamily="34" charset="-122"/>
              </a:rPr>
              <a:t>）检查当前异常或中断处理程序的</a:t>
            </a:r>
            <a:r>
              <a:rPr lang="en-US" altLang="zh-CN" sz="2100" dirty="0" smtClean="0">
                <a:latin typeface="微软雅黑" pitchFamily="34" charset="-122"/>
                <a:ea typeface="微软雅黑" pitchFamily="34" charset="-122"/>
              </a:rPr>
              <a:t>CPL</a:t>
            </a:r>
            <a:r>
              <a:rPr lang="zh-CN" altLang="en-US" sz="2100" dirty="0" smtClean="0">
                <a:latin typeface="微软雅黑" pitchFamily="34" charset="-122"/>
                <a:ea typeface="微软雅黑" pitchFamily="34" charset="-122"/>
              </a:rPr>
              <a:t>是否等于</a:t>
            </a:r>
            <a:r>
              <a:rPr lang="en-US" altLang="zh-CN" sz="2100" dirty="0" smtClean="0">
                <a:latin typeface="微软雅黑" pitchFamily="34" charset="-122"/>
                <a:ea typeface="微软雅黑" pitchFamily="34" charset="-122"/>
              </a:rPr>
              <a:t>CS</a:t>
            </a:r>
            <a:r>
              <a:rPr lang="zh-CN" altLang="en-US" sz="2100" dirty="0" smtClean="0">
                <a:latin typeface="微软雅黑" pitchFamily="34" charset="-122"/>
                <a:ea typeface="微软雅黑" pitchFamily="34" charset="-122"/>
              </a:rPr>
              <a:t>中最低两位，若是则说明异常或中断响应前、后都处于同一个特权级，</a:t>
            </a:r>
            <a:r>
              <a:rPr lang="en-US" altLang="zh-CN" sz="2100" dirty="0" smtClean="0">
                <a:latin typeface="微软雅黑" pitchFamily="34" charset="-122"/>
                <a:ea typeface="微软雅黑" pitchFamily="34" charset="-122"/>
              </a:rPr>
              <a:t>IRET</a:t>
            </a:r>
            <a:r>
              <a:rPr lang="zh-CN" altLang="en-US" sz="2100" dirty="0" smtClean="0">
                <a:latin typeface="微软雅黑" pitchFamily="34" charset="-122"/>
                <a:ea typeface="微软雅黑" pitchFamily="34" charset="-122"/>
              </a:rPr>
              <a:t>指令完成操作；否则，再继续完成下一步工作。</a:t>
            </a:r>
          </a:p>
          <a:p>
            <a:pPr>
              <a:lnSpc>
                <a:spcPct val="120000"/>
              </a:lnSpc>
              <a:spcBef>
                <a:spcPct val="35000"/>
              </a:spcBef>
              <a:buFontTx/>
              <a:buNone/>
            </a:pP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3</a:t>
            </a:r>
            <a:r>
              <a:rPr lang="zh-CN" altLang="en-US" sz="2100" dirty="0" smtClean="0">
                <a:latin typeface="微软雅黑" pitchFamily="34" charset="-122"/>
                <a:ea typeface="微软雅黑" pitchFamily="34" charset="-122"/>
              </a:rPr>
              <a:t>）从内核栈中弹出</a:t>
            </a:r>
            <a:r>
              <a:rPr lang="en-US" altLang="zh-CN" sz="2100" dirty="0" smtClean="0">
                <a:latin typeface="微软雅黑" pitchFamily="34" charset="-122"/>
                <a:ea typeface="微软雅黑" pitchFamily="34" charset="-122"/>
              </a:rPr>
              <a:t>SS</a:t>
            </a:r>
            <a:r>
              <a:rPr lang="zh-CN" altLang="en-US" sz="2100" dirty="0" smtClean="0">
                <a:latin typeface="微软雅黑" pitchFamily="34" charset="-122"/>
                <a:ea typeface="微软雅黑" pitchFamily="34" charset="-122"/>
              </a:rPr>
              <a:t>和</a:t>
            </a:r>
            <a:r>
              <a:rPr lang="en-US" altLang="zh-CN" sz="2100" dirty="0" smtClean="0">
                <a:latin typeface="微软雅黑" pitchFamily="34" charset="-122"/>
                <a:ea typeface="微软雅黑" pitchFamily="34" charset="-122"/>
              </a:rPr>
              <a:t>ESP</a:t>
            </a:r>
            <a:r>
              <a:rPr lang="zh-CN" altLang="en-US" sz="2100" dirty="0" smtClean="0">
                <a:latin typeface="微软雅黑" pitchFamily="34" charset="-122"/>
                <a:ea typeface="微软雅黑" pitchFamily="34" charset="-122"/>
              </a:rPr>
              <a:t>，以恢复到异常或中断响应前的特权级进程所使用的栈。</a:t>
            </a:r>
          </a:p>
          <a:p>
            <a:pPr>
              <a:lnSpc>
                <a:spcPct val="120000"/>
              </a:lnSpc>
              <a:spcBef>
                <a:spcPct val="35000"/>
              </a:spcBef>
              <a:buFontTx/>
              <a:buNone/>
            </a:pP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4</a:t>
            </a:r>
            <a:r>
              <a:rPr lang="zh-CN" altLang="en-US" sz="2100" dirty="0" smtClean="0">
                <a:latin typeface="微软雅黑" pitchFamily="34" charset="-122"/>
                <a:ea typeface="微软雅黑" pitchFamily="34" charset="-122"/>
              </a:rPr>
              <a:t>）检查</a:t>
            </a:r>
            <a:r>
              <a:rPr lang="en-US" altLang="zh-CN" sz="2100" dirty="0" smtClean="0">
                <a:latin typeface="微软雅黑" pitchFamily="34" charset="-122"/>
                <a:ea typeface="微软雅黑" pitchFamily="34" charset="-122"/>
              </a:rPr>
              <a:t>DS</a:t>
            </a: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ES</a:t>
            </a:r>
            <a:r>
              <a:rPr lang="zh-CN" altLang="en-US" sz="2100" dirty="0" smtClean="0">
                <a:latin typeface="微软雅黑" pitchFamily="34" charset="-122"/>
                <a:ea typeface="微软雅黑" pitchFamily="34" charset="-122"/>
              </a:rPr>
              <a:t>、</a:t>
            </a:r>
            <a:r>
              <a:rPr lang="en-US" altLang="zh-CN" sz="2100" dirty="0" smtClean="0">
                <a:latin typeface="微软雅黑" pitchFamily="34" charset="-122"/>
                <a:ea typeface="微软雅黑" pitchFamily="34" charset="-122"/>
              </a:rPr>
              <a:t>FS</a:t>
            </a:r>
            <a:r>
              <a:rPr lang="zh-CN" altLang="en-US" sz="2100" dirty="0" smtClean="0">
                <a:latin typeface="微软雅黑" pitchFamily="34" charset="-122"/>
                <a:ea typeface="微软雅黑" pitchFamily="34" charset="-122"/>
              </a:rPr>
              <a:t>和</a:t>
            </a:r>
            <a:r>
              <a:rPr lang="en-US" altLang="zh-CN" sz="2100" dirty="0" smtClean="0">
                <a:latin typeface="微软雅黑" pitchFamily="34" charset="-122"/>
                <a:ea typeface="微软雅黑" pitchFamily="34" charset="-122"/>
              </a:rPr>
              <a:t>GS</a:t>
            </a:r>
            <a:r>
              <a:rPr lang="zh-CN" altLang="en-US" sz="2100" dirty="0" smtClean="0">
                <a:latin typeface="微软雅黑" pitchFamily="34" charset="-122"/>
                <a:ea typeface="微软雅黑" pitchFamily="34" charset="-122"/>
              </a:rPr>
              <a:t>段寄存器的内容，若其中有某个寄存器的段选择符指向一个段描述符且其</a:t>
            </a:r>
            <a:r>
              <a:rPr lang="en-US" altLang="zh-CN" sz="2100" dirty="0" smtClean="0">
                <a:latin typeface="微软雅黑" pitchFamily="34" charset="-122"/>
                <a:ea typeface="微软雅黑" pitchFamily="34" charset="-122"/>
              </a:rPr>
              <a:t>DPL</a:t>
            </a:r>
            <a:r>
              <a:rPr lang="zh-CN" altLang="en-US" sz="2100" dirty="0" smtClean="0">
                <a:latin typeface="微软雅黑" pitchFamily="34" charset="-122"/>
                <a:ea typeface="微软雅黑" pitchFamily="34" charset="-122"/>
              </a:rPr>
              <a:t>小于</a:t>
            </a:r>
            <a:r>
              <a:rPr lang="en-US" altLang="zh-CN" sz="2100" dirty="0" smtClean="0">
                <a:latin typeface="微软雅黑" pitchFamily="34" charset="-122"/>
                <a:ea typeface="微软雅黑" pitchFamily="34" charset="-122"/>
              </a:rPr>
              <a:t>CPL</a:t>
            </a:r>
            <a:r>
              <a:rPr lang="zh-CN" altLang="en-US" sz="2100" dirty="0" smtClean="0">
                <a:latin typeface="微软雅黑" pitchFamily="34" charset="-122"/>
                <a:ea typeface="微软雅黑" pitchFamily="34" charset="-122"/>
              </a:rPr>
              <a:t>，则将该段寄存器清</a:t>
            </a:r>
            <a:r>
              <a:rPr lang="en-US" altLang="zh-CN" sz="2100" dirty="0" smtClean="0">
                <a:latin typeface="微软雅黑" pitchFamily="34" charset="-122"/>
                <a:ea typeface="微软雅黑" pitchFamily="34" charset="-122"/>
              </a:rPr>
              <a:t>0</a:t>
            </a:r>
            <a:r>
              <a:rPr lang="zh-CN" altLang="en-US" sz="2100" dirty="0" smtClean="0">
                <a:latin typeface="微软雅黑" pitchFamily="34" charset="-122"/>
                <a:ea typeface="微软雅黑" pitchFamily="34" charset="-122"/>
              </a:rPr>
              <a:t>。这是为了防止恶意应用程序（</a:t>
            </a:r>
            <a:r>
              <a:rPr lang="en-US" altLang="zh-CN" sz="2100" dirty="0" smtClean="0">
                <a:latin typeface="微软雅黑" pitchFamily="34" charset="-122"/>
                <a:ea typeface="微软雅黑" pitchFamily="34" charset="-122"/>
              </a:rPr>
              <a:t>CPL=3</a:t>
            </a:r>
            <a:r>
              <a:rPr lang="zh-CN" altLang="en-US" sz="2100" dirty="0" smtClean="0">
                <a:latin typeface="微软雅黑" pitchFamily="34" charset="-122"/>
                <a:ea typeface="微软雅黑" pitchFamily="34" charset="-122"/>
              </a:rPr>
              <a:t>）利用内核以前使用过的段寄存器（</a:t>
            </a:r>
            <a:r>
              <a:rPr lang="en-US" altLang="zh-CN" sz="2100" dirty="0" smtClean="0">
                <a:latin typeface="微软雅黑" pitchFamily="34" charset="-122"/>
                <a:ea typeface="微软雅黑" pitchFamily="34" charset="-122"/>
              </a:rPr>
              <a:t>DPL=0</a:t>
            </a:r>
            <a:r>
              <a:rPr lang="zh-CN" altLang="en-US" sz="2100" dirty="0" smtClean="0">
                <a:latin typeface="微软雅黑" pitchFamily="34" charset="-122"/>
                <a:ea typeface="微软雅黑" pitchFamily="34" charset="-122"/>
              </a:rPr>
              <a:t>）来访问内核地址空间。</a:t>
            </a:r>
          </a:p>
          <a:p>
            <a:pPr>
              <a:lnSpc>
                <a:spcPct val="120000"/>
              </a:lnSpc>
              <a:spcBef>
                <a:spcPct val="35000"/>
              </a:spcBef>
              <a:buFontTx/>
              <a:buNone/>
            </a:pPr>
            <a:r>
              <a:rPr lang="zh-CN" altLang="en-US" sz="2100" dirty="0" smtClean="0">
                <a:latin typeface="微软雅黑" pitchFamily="34" charset="-122"/>
                <a:ea typeface="微软雅黑" pitchFamily="34" charset="-122"/>
              </a:rPr>
              <a:t>    </a:t>
            </a:r>
            <a:r>
              <a:rPr lang="zh-CN" altLang="en-US" sz="2100" dirty="0" smtClean="0">
                <a:solidFill>
                  <a:srgbClr val="FF0000"/>
                </a:solidFill>
                <a:latin typeface="微软雅黑" pitchFamily="34" charset="-122"/>
                <a:ea typeface="微软雅黑" pitchFamily="34" charset="-122"/>
              </a:rPr>
              <a:t>执行完</a:t>
            </a:r>
            <a:r>
              <a:rPr lang="en-US" altLang="zh-CN" sz="2100" dirty="0" smtClean="0">
                <a:solidFill>
                  <a:srgbClr val="FF0000"/>
                </a:solidFill>
                <a:latin typeface="微软雅黑" pitchFamily="34" charset="-122"/>
                <a:ea typeface="微软雅黑" pitchFamily="34" charset="-122"/>
              </a:rPr>
              <a:t>IRET</a:t>
            </a:r>
            <a:r>
              <a:rPr lang="zh-CN" altLang="en-US" sz="2100" dirty="0" smtClean="0">
                <a:solidFill>
                  <a:srgbClr val="FF0000"/>
                </a:solidFill>
                <a:latin typeface="微软雅黑" pitchFamily="34" charset="-122"/>
                <a:ea typeface="微软雅黑" pitchFamily="34" charset="-122"/>
              </a:rPr>
              <a:t>指令后，</a:t>
            </a:r>
            <a:r>
              <a:rPr lang="en-US" altLang="zh-CN" sz="2100" dirty="0" smtClean="0">
                <a:solidFill>
                  <a:srgbClr val="FF0000"/>
                </a:solidFill>
                <a:latin typeface="微软雅黑" pitchFamily="34" charset="-122"/>
                <a:ea typeface="微软雅黑" pitchFamily="34" charset="-122"/>
              </a:rPr>
              <a:t>CPU</a:t>
            </a:r>
            <a:r>
              <a:rPr lang="zh-CN" altLang="en-US" sz="2100" dirty="0" smtClean="0">
                <a:solidFill>
                  <a:srgbClr val="FF0000"/>
                </a:solidFill>
                <a:latin typeface="微软雅黑" pitchFamily="34" charset="-122"/>
                <a:ea typeface="微软雅黑" pitchFamily="34" charset="-122"/>
              </a:rPr>
              <a:t>回到原来发生异常或中断的进程继续执行</a:t>
            </a:r>
          </a:p>
        </p:txBody>
      </p:sp>
    </p:spTree>
    <p:extLst>
      <p:ext uri="{BB962C8B-B14F-4D97-AF65-F5344CB8AC3E}">
        <p14:creationId xmlns:p14="http://schemas.microsoft.com/office/powerpoint/2010/main" val="84037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483">
                                            <p:txEl>
                                              <p:pRg st="1" end="1"/>
                                            </p:txEl>
                                          </p:spTgt>
                                        </p:tgtEl>
                                        <p:attrNameLst>
                                          <p:attrName>style.visibility</p:attrName>
                                        </p:attrNameLst>
                                      </p:cBhvr>
                                      <p:to>
                                        <p:strVal val="visible"/>
                                      </p:to>
                                    </p:set>
                                    <p:animEffect transition="in" filter="blinds(horizontal)">
                                      <p:cBhvr>
                                        <p:cTn id="7" dur="500"/>
                                        <p:tgtEl>
                                          <p:spTgt spid="788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8483">
                                            <p:txEl>
                                              <p:pRg st="2" end="2"/>
                                            </p:txEl>
                                          </p:spTgt>
                                        </p:tgtEl>
                                        <p:attrNameLst>
                                          <p:attrName>style.visibility</p:attrName>
                                        </p:attrNameLst>
                                      </p:cBhvr>
                                      <p:to>
                                        <p:strVal val="visible"/>
                                      </p:to>
                                    </p:set>
                                    <p:animEffect transition="in" filter="blinds(horizontal)">
                                      <p:cBhvr>
                                        <p:cTn id="12" dur="500"/>
                                        <p:tgtEl>
                                          <p:spTgt spid="788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8483">
                                            <p:txEl>
                                              <p:pRg st="3" end="3"/>
                                            </p:txEl>
                                          </p:spTgt>
                                        </p:tgtEl>
                                        <p:attrNameLst>
                                          <p:attrName>style.visibility</p:attrName>
                                        </p:attrNameLst>
                                      </p:cBhvr>
                                      <p:to>
                                        <p:strVal val="visible"/>
                                      </p:to>
                                    </p:set>
                                    <p:animEffect transition="in" filter="blinds(horizontal)">
                                      <p:cBhvr>
                                        <p:cTn id="17" dur="500"/>
                                        <p:tgtEl>
                                          <p:spTgt spid="7884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8483">
                                            <p:txEl>
                                              <p:pRg st="4" end="4"/>
                                            </p:txEl>
                                          </p:spTgt>
                                        </p:tgtEl>
                                        <p:attrNameLst>
                                          <p:attrName>style.visibility</p:attrName>
                                        </p:attrNameLst>
                                      </p:cBhvr>
                                      <p:to>
                                        <p:strVal val="visible"/>
                                      </p:to>
                                    </p:set>
                                    <p:animEffect transition="in" filter="blinds(horizontal)">
                                      <p:cBhvr>
                                        <p:cTn id="22" dur="500"/>
                                        <p:tgtEl>
                                          <p:spTgt spid="7884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8483">
                                            <p:txEl>
                                              <p:pRg st="5" end="5"/>
                                            </p:txEl>
                                          </p:spTgt>
                                        </p:tgtEl>
                                        <p:attrNameLst>
                                          <p:attrName>style.visibility</p:attrName>
                                        </p:attrNameLst>
                                      </p:cBhvr>
                                      <p:to>
                                        <p:strVal val="visible"/>
                                      </p:to>
                                    </p:set>
                                    <p:animEffect transition="in" filter="blinds(horizontal)">
                                      <p:cBhvr>
                                        <p:cTn id="27" dur="500"/>
                                        <p:tgtEl>
                                          <p:spTgt spid="788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515938" y="57150"/>
            <a:ext cx="7499350" cy="581025"/>
          </a:xfrm>
        </p:spPr>
        <p:txBody>
          <a:bodyPr/>
          <a:lstStyle/>
          <a:p>
            <a:r>
              <a:rPr lang="zh-CN" altLang="en-US" sz="4000" smtClean="0"/>
              <a:t>异常控制流</a:t>
            </a:r>
          </a:p>
        </p:txBody>
      </p:sp>
      <p:sp>
        <p:nvSpPr>
          <p:cNvPr id="762883" name="Rectangle 3"/>
          <p:cNvSpPr>
            <a:spLocks noGrp="1" noChangeArrowheads="1"/>
          </p:cNvSpPr>
          <p:nvPr>
            <p:ph type="body" idx="1"/>
          </p:nvPr>
        </p:nvSpPr>
        <p:spPr>
          <a:xfrm>
            <a:off x="454025" y="715963"/>
            <a:ext cx="8229600" cy="5911850"/>
          </a:xfrm>
          <a:noFill/>
          <a:ln/>
        </p:spPr>
        <p:txBody>
          <a:bodyPr/>
          <a:lstStyle/>
          <a:p>
            <a:r>
              <a:rPr lang="zh-CN" altLang="en-US" sz="2200" dirty="0" smtClean="0">
                <a:latin typeface="微软雅黑" pitchFamily="34" charset="-122"/>
                <a:ea typeface="微软雅黑" pitchFamily="34" charset="-122"/>
              </a:rPr>
              <a:t>分以下两个部分介绍</a:t>
            </a:r>
          </a:p>
          <a:p>
            <a:pPr lvl="1">
              <a:spcBef>
                <a:spcPct val="30000"/>
              </a:spcBef>
            </a:pPr>
            <a:r>
              <a:rPr lang="zh-CN" altLang="en-US" dirty="0">
                <a:latin typeface="微软雅黑" pitchFamily="34" charset="-122"/>
                <a:ea typeface="微软雅黑" pitchFamily="34" charset="-122"/>
              </a:rPr>
              <a:t>第一讲：进程与进程的上下文切换</a:t>
            </a:r>
          </a:p>
          <a:p>
            <a:pPr lvl="2">
              <a:spcBef>
                <a:spcPct val="30000"/>
              </a:spcBef>
            </a:pPr>
            <a:r>
              <a:rPr lang="en-US" altLang="zh-CN" sz="2200" dirty="0" smtClean="0">
                <a:latin typeface="微软雅黑" pitchFamily="34" charset="-122"/>
                <a:ea typeface="微软雅黑" pitchFamily="34" charset="-122"/>
              </a:rPr>
              <a:t>CPU</a:t>
            </a:r>
            <a:r>
              <a:rPr lang="zh-CN" altLang="en-US" sz="2200" dirty="0" smtClean="0">
                <a:latin typeface="微软雅黑" pitchFamily="34" charset="-122"/>
                <a:ea typeface="微软雅黑" pitchFamily="34" charset="-122"/>
              </a:rPr>
              <a:t>的控制流、异常控制流</a:t>
            </a:r>
          </a:p>
          <a:p>
            <a:pPr lvl="2">
              <a:spcBef>
                <a:spcPct val="30000"/>
              </a:spcBef>
            </a:pPr>
            <a:r>
              <a:rPr lang="zh-CN" altLang="en-US" sz="2200" dirty="0" smtClean="0">
                <a:latin typeface="微软雅黑" pitchFamily="34" charset="-122"/>
                <a:ea typeface="微软雅黑" pitchFamily="34" charset="-122"/>
              </a:rPr>
              <a:t>程序和进程、引入进程的好处</a:t>
            </a:r>
          </a:p>
          <a:p>
            <a:pPr lvl="2">
              <a:spcBef>
                <a:spcPct val="30000"/>
              </a:spcBef>
            </a:pPr>
            <a:r>
              <a:rPr lang="zh-CN" altLang="en-US" sz="2200" dirty="0" smtClean="0">
                <a:latin typeface="微软雅黑" pitchFamily="34" charset="-122"/>
                <a:ea typeface="微软雅黑" pitchFamily="34" charset="-122"/>
              </a:rPr>
              <a:t>逻辑控制流和物理控制流</a:t>
            </a:r>
          </a:p>
          <a:p>
            <a:pPr lvl="2">
              <a:spcBef>
                <a:spcPct val="30000"/>
              </a:spcBef>
            </a:pPr>
            <a:r>
              <a:rPr lang="zh-CN" altLang="en-US" sz="2200" dirty="0" smtClean="0">
                <a:latin typeface="微软雅黑" pitchFamily="34" charset="-122"/>
                <a:ea typeface="微软雅黑" pitchFamily="34" charset="-122"/>
              </a:rPr>
              <a:t>进程与进程的上下文切换</a:t>
            </a:r>
          </a:p>
          <a:p>
            <a:pPr lvl="2">
              <a:spcBef>
                <a:spcPct val="30000"/>
              </a:spcBef>
            </a:pPr>
            <a:r>
              <a:rPr lang="zh-CN" altLang="en-US" sz="2200" dirty="0" smtClean="0">
                <a:latin typeface="微软雅黑" pitchFamily="34" charset="-122"/>
                <a:ea typeface="微软雅黑" pitchFamily="34" charset="-122"/>
              </a:rPr>
              <a:t>程序的加载和运行 </a:t>
            </a:r>
            <a:endParaRPr lang="zh-CN" altLang="en-US" sz="2600" dirty="0" smtClean="0">
              <a:latin typeface="微软雅黑" pitchFamily="34" charset="-122"/>
              <a:ea typeface="微软雅黑" pitchFamily="34" charset="-122"/>
            </a:endParaRPr>
          </a:p>
          <a:p>
            <a:pPr lvl="1">
              <a:spcBef>
                <a:spcPct val="30000"/>
              </a:spcBef>
            </a:pPr>
            <a:r>
              <a:rPr lang="zh-CN" altLang="en-US" dirty="0">
                <a:latin typeface="微软雅黑" pitchFamily="34" charset="-122"/>
                <a:ea typeface="微软雅黑" pitchFamily="34" charset="-122"/>
              </a:rPr>
              <a:t>第二讲：异常和中断 </a:t>
            </a:r>
          </a:p>
          <a:p>
            <a:pPr lvl="2">
              <a:spcBef>
                <a:spcPct val="30000"/>
              </a:spcBef>
            </a:pPr>
            <a:r>
              <a:rPr lang="zh-CN" altLang="en-US" sz="2200" dirty="0" smtClean="0">
                <a:latin typeface="微软雅黑" pitchFamily="34" charset="-122"/>
                <a:ea typeface="微软雅黑" pitchFamily="34" charset="-122"/>
              </a:rPr>
              <a:t>异常和中断的基本概念</a:t>
            </a:r>
          </a:p>
          <a:p>
            <a:pPr lvl="2">
              <a:spcBef>
                <a:spcPct val="30000"/>
              </a:spcBef>
            </a:pPr>
            <a:r>
              <a:rPr lang="zh-CN" altLang="en-US" sz="2200" dirty="0">
                <a:latin typeface="微软雅黑" pitchFamily="34" charset="-122"/>
                <a:ea typeface="微软雅黑" pitchFamily="34" charset="-122"/>
              </a:rPr>
              <a:t>异常和中断的响应、处理</a:t>
            </a:r>
            <a:endParaRPr lang="en-US" altLang="zh-CN" sz="2200" dirty="0">
              <a:latin typeface="微软雅黑" pitchFamily="34" charset="-122"/>
              <a:ea typeface="微软雅黑" pitchFamily="34" charset="-122"/>
            </a:endParaRPr>
          </a:p>
          <a:p>
            <a:pPr lvl="2">
              <a:spcBef>
                <a:spcPct val="30000"/>
              </a:spcBef>
            </a:pPr>
            <a:r>
              <a:rPr lang="en-US" altLang="zh-CN" sz="2200" dirty="0" smtClean="0">
                <a:solidFill>
                  <a:srgbClr val="FF0000"/>
                </a:solidFill>
                <a:latin typeface="微软雅黑" pitchFamily="34" charset="-122"/>
                <a:ea typeface="微软雅黑" pitchFamily="34" charset="-122"/>
              </a:rPr>
              <a:t>IA-32/Linux</a:t>
            </a:r>
            <a:r>
              <a:rPr lang="zh-CN" altLang="en-US" sz="2200" dirty="0" smtClean="0">
                <a:solidFill>
                  <a:srgbClr val="FF0000"/>
                </a:solidFill>
                <a:latin typeface="微软雅黑" pitchFamily="34" charset="-122"/>
                <a:ea typeface="微软雅黑" pitchFamily="34" charset="-122"/>
              </a:rPr>
              <a:t>下的异常</a:t>
            </a:r>
            <a:r>
              <a:rPr lang="en-US" altLang="zh-CN" sz="2200" dirty="0" smtClean="0">
                <a:solidFill>
                  <a:srgbClr val="FF0000"/>
                </a:solidFill>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中断机制</a:t>
            </a:r>
            <a:endParaRPr lang="en-US" altLang="zh-CN" sz="22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5683194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57200" y="68263"/>
            <a:ext cx="8229600" cy="561975"/>
          </a:xfrm>
        </p:spPr>
        <p:txBody>
          <a:bodyPr/>
          <a:lstStyle/>
          <a:p>
            <a:r>
              <a:rPr lang="en-US" altLang="zh-CN" smtClean="0"/>
              <a:t>Linux</a:t>
            </a:r>
            <a:r>
              <a:rPr lang="zh-CN" altLang="en-US" smtClean="0"/>
              <a:t>中的异常和中断处理</a:t>
            </a:r>
          </a:p>
        </p:txBody>
      </p:sp>
      <p:sp>
        <p:nvSpPr>
          <p:cNvPr id="783363" name="Rectangle 3"/>
          <p:cNvSpPr>
            <a:spLocks noGrp="1" noChangeArrowheads="1"/>
          </p:cNvSpPr>
          <p:nvPr>
            <p:ph type="body" idx="1"/>
          </p:nvPr>
        </p:nvSpPr>
        <p:spPr>
          <a:xfrm>
            <a:off x="222250" y="836613"/>
            <a:ext cx="8678863" cy="5754687"/>
          </a:xfrm>
        </p:spPr>
        <p:txBody>
          <a:bodyPr/>
          <a:lstStyle/>
          <a:p>
            <a:pPr>
              <a:lnSpc>
                <a:spcPct val="110000"/>
              </a:lnSpc>
              <a:spcBef>
                <a:spcPct val="25000"/>
              </a:spcBef>
            </a:pPr>
            <a:r>
              <a:rPr lang="en-US" altLang="zh-CN" sz="2000" dirty="0" smtClean="0">
                <a:latin typeface="微软雅黑" pitchFamily="34" charset="-122"/>
                <a:ea typeface="微软雅黑" pitchFamily="34" charset="-122"/>
              </a:rPr>
              <a:t>Linux</a:t>
            </a:r>
            <a:r>
              <a:rPr lang="zh-CN" altLang="en-US" sz="2000" dirty="0" smtClean="0">
                <a:latin typeface="微软雅黑" pitchFamily="34" charset="-122"/>
                <a:ea typeface="微软雅黑" pitchFamily="34" charset="-122"/>
              </a:rPr>
              <a:t>利用陷阱门来处理异常，利用中断门来处理中断。</a:t>
            </a:r>
          </a:p>
          <a:p>
            <a:pPr>
              <a:lnSpc>
                <a:spcPct val="110000"/>
              </a:lnSpc>
              <a:spcBef>
                <a:spcPct val="25000"/>
              </a:spcBef>
            </a:pPr>
            <a:r>
              <a:rPr lang="zh-CN" altLang="en-US" sz="2000" dirty="0" smtClean="0">
                <a:latin typeface="微软雅黑" pitchFamily="34" charset="-122"/>
                <a:ea typeface="微软雅黑" pitchFamily="34" charset="-122"/>
              </a:rPr>
              <a:t>异常和中断对应处理程序都属于内核代码段，所以，</a:t>
            </a:r>
            <a:r>
              <a:rPr lang="zh-CN" altLang="en-US" sz="2000" dirty="0" smtClean="0">
                <a:solidFill>
                  <a:srgbClr val="FF0000"/>
                </a:solidFill>
                <a:latin typeface="微软雅黑" pitchFamily="34" charset="-122"/>
                <a:ea typeface="微软雅黑" pitchFamily="34" charset="-122"/>
              </a:rPr>
              <a:t>所有中断门和陷阱门的段选择符</a:t>
            </a:r>
            <a:r>
              <a:rPr lang="en-US" altLang="zh-CN" sz="2000" dirty="0" smtClean="0">
                <a:solidFill>
                  <a:srgbClr val="FF0000"/>
                </a:solidFill>
                <a:latin typeface="微软雅黑" pitchFamily="34" charset="-122"/>
                <a:ea typeface="微软雅黑" pitchFamily="34" charset="-122"/>
              </a:rPr>
              <a:t>(0x60)</a:t>
            </a:r>
            <a:r>
              <a:rPr lang="zh-CN" altLang="en-US" sz="2000" dirty="0" smtClean="0">
                <a:latin typeface="微软雅黑" pitchFamily="34" charset="-122"/>
                <a:ea typeface="微软雅黑" pitchFamily="34" charset="-122"/>
              </a:rPr>
              <a:t>都指向 </a:t>
            </a:r>
            <a:r>
              <a:rPr lang="en-US" altLang="zh-CN" sz="2000" dirty="0" smtClean="0">
                <a:solidFill>
                  <a:srgbClr val="FF0000"/>
                </a:solidFill>
                <a:latin typeface="微软雅黑" pitchFamily="34" charset="-122"/>
                <a:ea typeface="微软雅黑" pitchFamily="34" charset="-122"/>
              </a:rPr>
              <a:t>GDT </a:t>
            </a:r>
            <a:r>
              <a:rPr lang="zh-CN" altLang="en-US" sz="2000" dirty="0" smtClean="0">
                <a:solidFill>
                  <a:srgbClr val="FF0000"/>
                </a:solidFill>
                <a:latin typeface="微软雅黑" pitchFamily="34" charset="-122"/>
                <a:ea typeface="微软雅黑" pitchFamily="34" charset="-122"/>
              </a:rPr>
              <a:t>中的“内核代码段”描述符</a:t>
            </a:r>
            <a:r>
              <a:rPr lang="zh-CN" altLang="en-US" sz="2000" dirty="0" smtClean="0">
                <a:latin typeface="微软雅黑" pitchFamily="34" charset="-122"/>
                <a:ea typeface="微软雅黑" pitchFamily="34" charset="-122"/>
              </a:rPr>
              <a:t>。</a:t>
            </a:r>
          </a:p>
          <a:p>
            <a:pPr>
              <a:lnSpc>
                <a:spcPct val="110000"/>
              </a:lnSpc>
              <a:spcBef>
                <a:spcPct val="25000"/>
              </a:spcBef>
            </a:pPr>
            <a:r>
              <a:rPr lang="zh-CN" altLang="en-US" sz="2000" dirty="0" smtClean="0">
                <a:latin typeface="微软雅黑" pitchFamily="34" charset="-122"/>
                <a:ea typeface="微软雅黑" pitchFamily="34" charset="-122"/>
              </a:rPr>
              <a:t>通过中断门进入到一个中断服务程序时，</a:t>
            </a:r>
            <a:r>
              <a:rPr lang="en-US" altLang="zh-CN" sz="2000" dirty="0" smtClean="0">
                <a:latin typeface="微软雅黑" pitchFamily="34" charset="-122"/>
                <a:ea typeface="微软雅黑" pitchFamily="34" charset="-122"/>
              </a:rPr>
              <a:t>CPU </a:t>
            </a:r>
            <a:r>
              <a:rPr lang="zh-CN" altLang="en-US" sz="2000" dirty="0" smtClean="0">
                <a:latin typeface="微软雅黑" pitchFamily="34" charset="-122"/>
                <a:ea typeface="微软雅黑" pitchFamily="34" charset="-122"/>
              </a:rPr>
              <a:t>会清除 </a:t>
            </a:r>
            <a:r>
              <a:rPr lang="en-US" altLang="zh-CN" sz="2000" dirty="0" smtClean="0">
                <a:latin typeface="微软雅黑" pitchFamily="34" charset="-122"/>
                <a:ea typeface="微软雅黑" pitchFamily="34" charset="-122"/>
              </a:rPr>
              <a:t>EFLAGS </a:t>
            </a:r>
            <a:r>
              <a:rPr lang="zh-CN" altLang="en-US" sz="2000" dirty="0" smtClean="0">
                <a:latin typeface="微软雅黑" pitchFamily="34" charset="-122"/>
                <a:ea typeface="微软雅黑" pitchFamily="34" charset="-122"/>
              </a:rPr>
              <a:t>寄存器中的 </a:t>
            </a:r>
            <a:r>
              <a:rPr lang="en-US" altLang="zh-CN" sz="2000" dirty="0" smtClean="0">
                <a:latin typeface="微软雅黑" pitchFamily="34" charset="-122"/>
                <a:ea typeface="微软雅黑" pitchFamily="34" charset="-122"/>
              </a:rPr>
              <a:t>IF </a:t>
            </a:r>
            <a:r>
              <a:rPr lang="zh-CN" altLang="en-US" sz="2000" dirty="0" smtClean="0">
                <a:latin typeface="微软雅黑" pitchFamily="34" charset="-122"/>
                <a:ea typeface="微软雅黑" pitchFamily="34" charset="-122"/>
              </a:rPr>
              <a:t>标志，即</a:t>
            </a:r>
            <a:r>
              <a:rPr lang="zh-CN" altLang="en-US" sz="2000" dirty="0" smtClean="0">
                <a:solidFill>
                  <a:srgbClr val="990000"/>
                </a:solidFill>
                <a:latin typeface="微软雅黑" pitchFamily="34" charset="-122"/>
                <a:ea typeface="微软雅黑" pitchFamily="34" charset="-122"/>
              </a:rPr>
              <a:t>关中断</a:t>
            </a:r>
            <a:r>
              <a:rPr lang="zh-CN" altLang="en-US" sz="2000" dirty="0" smtClean="0">
                <a:latin typeface="微软雅黑" pitchFamily="34" charset="-122"/>
                <a:ea typeface="微软雅黑" pitchFamily="34" charset="-122"/>
              </a:rPr>
              <a:t>；通过陷阱门进入一个异常处理程序时，</a:t>
            </a:r>
            <a:r>
              <a:rPr lang="en-US" altLang="zh-CN" sz="2000" dirty="0" smtClean="0">
                <a:latin typeface="微软雅黑" pitchFamily="34" charset="-122"/>
                <a:ea typeface="微软雅黑" pitchFamily="34" charset="-122"/>
              </a:rPr>
              <a:t>CPU </a:t>
            </a:r>
            <a:r>
              <a:rPr lang="zh-CN" altLang="en-US" sz="2000" dirty="0" smtClean="0">
                <a:latin typeface="微软雅黑" pitchFamily="34" charset="-122"/>
                <a:ea typeface="微软雅黑" pitchFamily="34" charset="-122"/>
              </a:rPr>
              <a:t>不会修改 </a:t>
            </a:r>
            <a:r>
              <a:rPr lang="en-US" altLang="zh-CN" sz="2000" dirty="0" smtClean="0">
                <a:latin typeface="微软雅黑" pitchFamily="34" charset="-122"/>
                <a:ea typeface="微软雅黑" pitchFamily="34" charset="-122"/>
              </a:rPr>
              <a:t>IF </a:t>
            </a:r>
            <a:r>
              <a:rPr lang="zh-CN" altLang="en-US" sz="2000" dirty="0" smtClean="0">
                <a:latin typeface="微软雅黑" pitchFamily="34" charset="-122"/>
                <a:ea typeface="微软雅黑" pitchFamily="34" charset="-122"/>
              </a:rPr>
              <a:t>标志。也就是说，</a:t>
            </a:r>
            <a:r>
              <a:rPr lang="zh-CN" altLang="en-US" sz="2000" dirty="0" smtClean="0">
                <a:solidFill>
                  <a:srgbClr val="0066CC"/>
                </a:solidFill>
                <a:latin typeface="微软雅黑" pitchFamily="34" charset="-122"/>
                <a:ea typeface="微软雅黑" pitchFamily="34" charset="-122"/>
              </a:rPr>
              <a:t>外部中断不支持嵌套处理</a:t>
            </a:r>
            <a:r>
              <a:rPr lang="zh-CN" altLang="en-US" sz="2000" dirty="0" smtClean="0">
                <a:latin typeface="微软雅黑" pitchFamily="34" charset="-122"/>
                <a:ea typeface="微软雅黑" pitchFamily="34" charset="-122"/>
              </a:rPr>
              <a:t>，而</a:t>
            </a:r>
            <a:r>
              <a:rPr lang="zh-CN" altLang="en-US" sz="2000" dirty="0" smtClean="0">
                <a:solidFill>
                  <a:srgbClr val="0066CC"/>
                </a:solidFill>
                <a:latin typeface="微软雅黑" pitchFamily="34" charset="-122"/>
                <a:ea typeface="微软雅黑" pitchFamily="34" charset="-122"/>
              </a:rPr>
              <a:t>内部异常则支持嵌套处理</a:t>
            </a:r>
            <a:r>
              <a:rPr lang="zh-CN" altLang="en-US" sz="2000" dirty="0" smtClean="0">
                <a:latin typeface="微软雅黑" pitchFamily="34" charset="-122"/>
                <a:ea typeface="微软雅黑" pitchFamily="34" charset="-122"/>
              </a:rPr>
              <a:t>。</a:t>
            </a:r>
          </a:p>
          <a:p>
            <a:pPr>
              <a:lnSpc>
                <a:spcPct val="110000"/>
              </a:lnSpc>
              <a:spcBef>
                <a:spcPct val="25000"/>
              </a:spcBef>
            </a:pPr>
            <a:r>
              <a:rPr lang="zh-CN" altLang="en-US" sz="2000" dirty="0" smtClean="0">
                <a:solidFill>
                  <a:srgbClr val="FF0000"/>
                </a:solidFill>
                <a:latin typeface="微软雅黑" pitchFamily="34" charset="-122"/>
                <a:ea typeface="微软雅黑" pitchFamily="34" charset="-122"/>
              </a:rPr>
              <a:t>任务门描述符</a:t>
            </a:r>
            <a:r>
              <a:rPr lang="zh-CN" altLang="en-US" sz="2000" dirty="0" smtClean="0">
                <a:latin typeface="微软雅黑" pitchFamily="34" charset="-122"/>
                <a:ea typeface="微软雅黑" pitchFamily="34" charset="-122"/>
              </a:rPr>
              <a:t>中不包含偏移地址，只包含 </a:t>
            </a:r>
            <a:r>
              <a:rPr lang="en-US" altLang="zh-CN" sz="2000" dirty="0" smtClean="0">
                <a:latin typeface="微软雅黑" pitchFamily="34" charset="-122"/>
                <a:ea typeface="微软雅黑" pitchFamily="34" charset="-122"/>
              </a:rPr>
              <a:t>TSS </a:t>
            </a:r>
            <a:r>
              <a:rPr lang="zh-CN" altLang="en-US" sz="2000" dirty="0" smtClean="0">
                <a:latin typeface="微软雅黑" pitchFamily="34" charset="-122"/>
                <a:ea typeface="微软雅黑" pitchFamily="34" charset="-122"/>
              </a:rPr>
              <a:t>段选择符，这个段选择符指向 </a:t>
            </a:r>
            <a:r>
              <a:rPr lang="en-US" altLang="zh-CN" sz="2000" dirty="0" smtClean="0">
                <a:latin typeface="微软雅黑" pitchFamily="34" charset="-122"/>
                <a:ea typeface="微软雅黑" pitchFamily="34" charset="-122"/>
              </a:rPr>
              <a:t>GDT </a:t>
            </a:r>
            <a:r>
              <a:rPr lang="zh-CN" altLang="en-US" sz="2000" dirty="0" smtClean="0">
                <a:latin typeface="微软雅黑" pitchFamily="34" charset="-122"/>
                <a:ea typeface="微软雅黑" pitchFamily="34" charset="-122"/>
              </a:rPr>
              <a:t>中的一个 </a:t>
            </a:r>
            <a:r>
              <a:rPr lang="en-US" altLang="zh-CN" sz="2000" dirty="0" smtClean="0">
                <a:latin typeface="微软雅黑" pitchFamily="34" charset="-122"/>
                <a:ea typeface="微软雅黑" pitchFamily="34" charset="-122"/>
              </a:rPr>
              <a:t>TSS </a:t>
            </a:r>
            <a:r>
              <a:rPr lang="zh-CN" altLang="en-US" sz="2000" dirty="0" smtClean="0">
                <a:latin typeface="微软雅黑" pitchFamily="34" charset="-122"/>
                <a:ea typeface="微软雅黑" pitchFamily="34" charset="-122"/>
              </a:rPr>
              <a:t>段描述符，</a:t>
            </a:r>
            <a:r>
              <a:rPr lang="en-US" altLang="zh-CN" sz="2000" dirty="0" smtClean="0">
                <a:latin typeface="微软雅黑" pitchFamily="34" charset="-122"/>
                <a:ea typeface="微软雅黑" pitchFamily="34" charset="-122"/>
              </a:rPr>
              <a:t>CPU </a:t>
            </a:r>
            <a:r>
              <a:rPr lang="zh-CN" altLang="en-US" sz="2000" dirty="0" smtClean="0">
                <a:latin typeface="微软雅黑" pitchFamily="34" charset="-122"/>
                <a:ea typeface="微软雅黑" pitchFamily="34" charset="-122"/>
              </a:rPr>
              <a:t>根据 </a:t>
            </a:r>
            <a:r>
              <a:rPr lang="en-US" altLang="zh-CN" sz="2000" dirty="0" smtClean="0">
                <a:latin typeface="微软雅黑" pitchFamily="34" charset="-122"/>
                <a:ea typeface="微软雅黑" pitchFamily="34" charset="-122"/>
              </a:rPr>
              <a:t>TSS </a:t>
            </a:r>
            <a:r>
              <a:rPr lang="zh-CN" altLang="en-US" sz="2000" dirty="0" smtClean="0">
                <a:latin typeface="微软雅黑" pitchFamily="34" charset="-122"/>
                <a:ea typeface="微软雅黑" pitchFamily="34" charset="-122"/>
              </a:rPr>
              <a:t>段中的相关信息装载 </a:t>
            </a:r>
            <a:r>
              <a:rPr lang="en-US" altLang="zh-CN" sz="2000" dirty="0" smtClean="0">
                <a:latin typeface="微软雅黑" pitchFamily="34" charset="-122"/>
                <a:ea typeface="微软雅黑" pitchFamily="34" charset="-122"/>
              </a:rPr>
              <a:t>EIP </a:t>
            </a:r>
            <a:r>
              <a:rPr lang="zh-CN" altLang="en-US" sz="2000" dirty="0" smtClean="0">
                <a:latin typeface="微软雅黑" pitchFamily="34" charset="-122"/>
                <a:ea typeface="微软雅黑" pitchFamily="34" charset="-122"/>
              </a:rPr>
              <a:t>和 </a:t>
            </a:r>
            <a:r>
              <a:rPr lang="en-US" altLang="zh-CN" sz="2000" dirty="0" smtClean="0">
                <a:latin typeface="微软雅黑" pitchFamily="34" charset="-122"/>
                <a:ea typeface="微软雅黑" pitchFamily="34" charset="-122"/>
              </a:rPr>
              <a:t>ESP </a:t>
            </a:r>
            <a:r>
              <a:rPr lang="zh-CN" altLang="en-US" sz="2000" dirty="0" smtClean="0">
                <a:latin typeface="微软雅黑" pitchFamily="34" charset="-122"/>
                <a:ea typeface="微软雅黑" pitchFamily="34" charset="-122"/>
              </a:rPr>
              <a:t>等寄存器，从而执行相应的异常处理程序。</a:t>
            </a:r>
          </a:p>
          <a:p>
            <a:pPr>
              <a:lnSpc>
                <a:spcPct val="110000"/>
              </a:lnSpc>
              <a:spcBef>
                <a:spcPct val="25000"/>
              </a:spcBef>
            </a:pPr>
            <a:r>
              <a:rPr lang="en-US" altLang="zh-CN" sz="2000" dirty="0" smtClean="0">
                <a:latin typeface="微软雅黑" pitchFamily="34" charset="-122"/>
                <a:ea typeface="微软雅黑" pitchFamily="34" charset="-122"/>
              </a:rPr>
              <a:t>Linux</a:t>
            </a:r>
            <a:r>
              <a:rPr lang="zh-CN" altLang="en-US" sz="2000" dirty="0" smtClean="0">
                <a:latin typeface="微软雅黑" pitchFamily="34" charset="-122"/>
                <a:ea typeface="微软雅黑" pitchFamily="34" charset="-122"/>
              </a:rPr>
              <a:t>中，将类型号为</a:t>
            </a:r>
            <a:r>
              <a:rPr lang="en-US" altLang="zh-CN" sz="2000" dirty="0" smtClean="0">
                <a:latin typeface="微软雅黑" pitchFamily="34" charset="-122"/>
                <a:ea typeface="微软雅黑" pitchFamily="34" charset="-122"/>
              </a:rPr>
              <a:t>8</a:t>
            </a:r>
            <a:r>
              <a:rPr lang="zh-CN" altLang="en-US" sz="2000" dirty="0" smtClean="0">
                <a:latin typeface="微软雅黑" pitchFamily="34" charset="-122"/>
                <a:ea typeface="微软雅黑" pitchFamily="34" charset="-122"/>
              </a:rPr>
              <a:t>的</a:t>
            </a:r>
            <a:r>
              <a:rPr lang="zh-CN" altLang="en-US" sz="2000" dirty="0" smtClean="0">
                <a:solidFill>
                  <a:srgbClr val="990000"/>
                </a:solidFill>
                <a:latin typeface="微软雅黑" pitchFamily="34" charset="-122"/>
                <a:ea typeface="微软雅黑" pitchFamily="34" charset="-122"/>
              </a:rPr>
              <a:t>双重故障（</a:t>
            </a:r>
            <a:r>
              <a:rPr lang="en-US" altLang="zh-CN" sz="2000" dirty="0" smtClean="0">
                <a:solidFill>
                  <a:srgbClr val="990000"/>
                </a:solidFill>
                <a:latin typeface="微软雅黑" pitchFamily="34" charset="-122"/>
                <a:ea typeface="微软雅黑" pitchFamily="34" charset="-122"/>
              </a:rPr>
              <a:t>#DF</a:t>
            </a:r>
            <a:r>
              <a:rPr lang="zh-CN" altLang="en-US" sz="2000" dirty="0" smtClean="0">
                <a:solidFill>
                  <a:srgbClr val="990000"/>
                </a:solidFill>
                <a:latin typeface="微软雅黑" pitchFamily="34" charset="-122"/>
                <a:ea typeface="微软雅黑" pitchFamily="34" charset="-122"/>
              </a:rPr>
              <a:t>）用任务门实现</a:t>
            </a:r>
            <a:r>
              <a:rPr lang="zh-CN" altLang="en-US" sz="2000" dirty="0" smtClean="0">
                <a:latin typeface="微软雅黑" pitchFamily="34" charset="-122"/>
                <a:ea typeface="微软雅黑" pitchFamily="34" charset="-122"/>
              </a:rPr>
              <a:t>，而且是唯一通过任务门实现的异常。</a:t>
            </a:r>
          </a:p>
          <a:p>
            <a:pPr>
              <a:lnSpc>
                <a:spcPct val="110000"/>
              </a:lnSpc>
              <a:spcBef>
                <a:spcPct val="25000"/>
              </a:spcBef>
            </a:pPr>
            <a:r>
              <a:rPr lang="zh-CN" altLang="en-US" sz="2000" dirty="0" smtClean="0">
                <a:solidFill>
                  <a:srgbClr val="FF0000"/>
                </a:solidFill>
                <a:latin typeface="微软雅黑" pitchFamily="34" charset="-122"/>
                <a:ea typeface="微软雅黑" pitchFamily="34" charset="-122"/>
              </a:rPr>
              <a:t>双重故障 </a:t>
            </a:r>
            <a:r>
              <a:rPr lang="en-US" altLang="zh-CN" sz="2000" dirty="0" smtClean="0">
                <a:solidFill>
                  <a:srgbClr val="FF0000"/>
                </a:solidFill>
                <a:latin typeface="微软雅黑" pitchFamily="34" charset="-122"/>
                <a:ea typeface="微软雅黑" pitchFamily="34" charset="-122"/>
              </a:rPr>
              <a:t>TSS </a:t>
            </a:r>
            <a:r>
              <a:rPr lang="zh-CN" altLang="en-US" sz="2000" dirty="0" smtClean="0">
                <a:solidFill>
                  <a:srgbClr val="FF0000"/>
                </a:solidFill>
                <a:latin typeface="微软雅黑" pitchFamily="34" charset="-122"/>
                <a:ea typeface="微软雅黑" pitchFamily="34" charset="-122"/>
              </a:rPr>
              <a:t>段描述符在 </a:t>
            </a:r>
            <a:r>
              <a:rPr lang="en-US" altLang="zh-CN" sz="2000" dirty="0" smtClean="0">
                <a:solidFill>
                  <a:srgbClr val="FF0000"/>
                </a:solidFill>
                <a:latin typeface="微软雅黑" pitchFamily="34" charset="-122"/>
                <a:ea typeface="微软雅黑" pitchFamily="34" charset="-122"/>
              </a:rPr>
              <a:t>GDT </a:t>
            </a:r>
            <a:r>
              <a:rPr lang="zh-CN" altLang="en-US" sz="2000" dirty="0" smtClean="0">
                <a:solidFill>
                  <a:srgbClr val="FF0000"/>
                </a:solidFill>
                <a:latin typeface="微软雅黑" pitchFamily="34" charset="-122"/>
                <a:ea typeface="微软雅黑" pitchFamily="34" charset="-122"/>
              </a:rPr>
              <a:t>中位于索引值为 </a:t>
            </a:r>
            <a:r>
              <a:rPr lang="en-US" altLang="zh-CN" sz="2000" dirty="0" smtClean="0">
                <a:solidFill>
                  <a:srgbClr val="FF0000"/>
                </a:solidFill>
                <a:latin typeface="微软雅黑" pitchFamily="34" charset="-122"/>
                <a:ea typeface="微软雅黑" pitchFamily="34" charset="-122"/>
              </a:rPr>
              <a:t>0x1f </a:t>
            </a:r>
            <a:r>
              <a:rPr lang="zh-CN" altLang="en-US" sz="2000" dirty="0" smtClean="0">
                <a:solidFill>
                  <a:srgbClr val="FF0000"/>
                </a:solidFill>
                <a:latin typeface="微软雅黑" pitchFamily="34" charset="-122"/>
                <a:ea typeface="微软雅黑" pitchFamily="34" charset="-122"/>
              </a:rPr>
              <a:t>的表项处</a:t>
            </a:r>
            <a:r>
              <a:rPr lang="zh-CN" altLang="en-US" sz="2000" dirty="0" smtClean="0">
                <a:latin typeface="微软雅黑" pitchFamily="34" charset="-122"/>
                <a:ea typeface="微软雅黑" pitchFamily="34" charset="-122"/>
              </a:rPr>
              <a:t>，即</a:t>
            </a:r>
            <a:r>
              <a:rPr lang="en-US" altLang="zh-CN" sz="2000" dirty="0" smtClean="0">
                <a:latin typeface="微软雅黑" pitchFamily="34" charset="-122"/>
                <a:ea typeface="微软雅黑" pitchFamily="34" charset="-122"/>
              </a:rPr>
              <a:t>13</a:t>
            </a:r>
            <a:r>
              <a:rPr lang="zh-CN" altLang="en-US" sz="2000" dirty="0" smtClean="0">
                <a:latin typeface="微软雅黑" pitchFamily="34" charset="-122"/>
                <a:ea typeface="微软雅黑" pitchFamily="34" charset="-122"/>
              </a:rPr>
              <a:t>位索引为</a:t>
            </a:r>
            <a:r>
              <a:rPr lang="en-US" altLang="zh-CN" sz="2000" dirty="0" smtClean="0">
                <a:latin typeface="微软雅黑" pitchFamily="34" charset="-122"/>
                <a:ea typeface="微软雅黑" pitchFamily="34" charset="-122"/>
              </a:rPr>
              <a:t>0 0000 0001 1111</a:t>
            </a:r>
            <a:r>
              <a:rPr lang="zh-CN" altLang="en-US" sz="2000" dirty="0" smtClean="0">
                <a:latin typeface="微软雅黑" pitchFamily="34" charset="-122"/>
                <a:ea typeface="微软雅黑" pitchFamily="34" charset="-122"/>
              </a:rPr>
              <a:t>，且其</a:t>
            </a:r>
            <a:r>
              <a:rPr lang="en-US" altLang="zh-CN" sz="2000" dirty="0" smtClean="0">
                <a:latin typeface="微软雅黑" pitchFamily="34" charset="-122"/>
                <a:ea typeface="微软雅黑" pitchFamily="34" charset="-122"/>
              </a:rPr>
              <a:t>TI=0</a:t>
            </a:r>
            <a:r>
              <a:rPr lang="zh-CN" altLang="en-US" sz="2000" dirty="0" smtClean="0">
                <a:latin typeface="微软雅黑" pitchFamily="34" charset="-122"/>
                <a:ea typeface="微软雅黑" pitchFamily="34" charset="-122"/>
              </a:rPr>
              <a:t>（指向 </a:t>
            </a:r>
            <a:r>
              <a:rPr lang="en-US" altLang="zh-CN" sz="2000" dirty="0" smtClean="0">
                <a:latin typeface="微软雅黑" pitchFamily="34" charset="-122"/>
                <a:ea typeface="微软雅黑" pitchFamily="34" charset="-122"/>
              </a:rPr>
              <a:t>GDT</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RPL=00</a:t>
            </a:r>
            <a:r>
              <a:rPr lang="zh-CN" altLang="en-US" sz="2000" dirty="0" smtClean="0">
                <a:latin typeface="微软雅黑" pitchFamily="34" charset="-122"/>
                <a:ea typeface="微软雅黑" pitchFamily="34" charset="-122"/>
              </a:rPr>
              <a:t>（内核级代码），即任务门描述符中的</a:t>
            </a:r>
            <a:r>
              <a:rPr lang="zh-CN" altLang="en-US" sz="2000" dirty="0" smtClean="0">
                <a:solidFill>
                  <a:srgbClr val="FF0000"/>
                </a:solidFill>
                <a:latin typeface="微软雅黑" pitchFamily="34" charset="-122"/>
                <a:ea typeface="微软雅黑" pitchFamily="34" charset="-122"/>
              </a:rPr>
              <a:t>段选择符为</a:t>
            </a:r>
            <a:r>
              <a:rPr lang="en-US" altLang="zh-CN" sz="2000" dirty="0" smtClean="0">
                <a:solidFill>
                  <a:srgbClr val="FF0000"/>
                </a:solidFill>
                <a:latin typeface="微软雅黑" pitchFamily="34" charset="-122"/>
                <a:ea typeface="微软雅黑" pitchFamily="34" charset="-122"/>
              </a:rPr>
              <a:t>00F8H</a:t>
            </a:r>
            <a:r>
              <a:rPr lang="zh-CN" altLang="en-US" sz="2000" dirty="0" smtClean="0">
                <a:latin typeface="微软雅黑" pitchFamily="34" charset="-122"/>
                <a:ea typeface="微软雅黑" pitchFamily="34" charset="-122"/>
              </a:rPr>
              <a:t>。</a:t>
            </a:r>
          </a:p>
        </p:txBody>
      </p:sp>
      <p:sp>
        <p:nvSpPr>
          <p:cNvPr id="783364" name="Text Box 4"/>
          <p:cNvSpPr txBox="1">
            <a:spLocks noChangeArrowheads="1"/>
          </p:cNvSpPr>
          <p:nvPr/>
        </p:nvSpPr>
        <p:spPr bwMode="auto">
          <a:xfrm>
            <a:off x="1973263" y="3033713"/>
            <a:ext cx="6808787" cy="396875"/>
          </a:xfrm>
          <a:prstGeom prst="rect">
            <a:avLst/>
          </a:prstGeom>
          <a:noFill/>
          <a:ln w="9525">
            <a:noFill/>
            <a:miter lim="800000"/>
            <a:headEnd/>
            <a:tailEnd/>
          </a:ln>
          <a:effectLst/>
        </p:spPr>
        <p:txBody>
          <a:bodyPr>
            <a:spAutoFit/>
          </a:bodyPr>
          <a:lstStyle/>
          <a:p>
            <a:pPr>
              <a:spcBef>
                <a:spcPct val="50000"/>
              </a:spcBef>
            </a:pPr>
            <a:r>
              <a:rPr lang="en-US" altLang="zh-CN" sz="2000" b="1" dirty="0">
                <a:solidFill>
                  <a:srgbClr val="990000"/>
                </a:solidFill>
                <a:latin typeface="微软雅黑" pitchFamily="34" charset="-122"/>
                <a:ea typeface="微软雅黑" pitchFamily="34" charset="-122"/>
              </a:rPr>
              <a:t>Why</a:t>
            </a:r>
            <a:r>
              <a:rPr lang="zh-CN" altLang="en-US" sz="2000" b="1" dirty="0">
                <a:solidFill>
                  <a:srgbClr val="990000"/>
                </a:solidFill>
                <a:latin typeface="微软雅黑" pitchFamily="34" charset="-122"/>
                <a:ea typeface="微软雅黑" pitchFamily="34" charset="-122"/>
              </a:rPr>
              <a:t>？试想一下处理缺页时又有非法指令或栈溢出等！</a:t>
            </a:r>
          </a:p>
        </p:txBody>
      </p:sp>
    </p:spTree>
    <p:extLst>
      <p:ext uri="{BB962C8B-B14F-4D97-AF65-F5344CB8AC3E}">
        <p14:creationId xmlns:p14="http://schemas.microsoft.com/office/powerpoint/2010/main" val="261102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3363">
                                            <p:txEl>
                                              <p:pRg st="0" end="0"/>
                                            </p:txEl>
                                          </p:spTgt>
                                        </p:tgtEl>
                                        <p:attrNameLst>
                                          <p:attrName>style.visibility</p:attrName>
                                        </p:attrNameLst>
                                      </p:cBhvr>
                                      <p:to>
                                        <p:strVal val="visible"/>
                                      </p:to>
                                    </p:set>
                                    <p:animEffect transition="in" filter="blinds(horizontal)">
                                      <p:cBhvr>
                                        <p:cTn id="7" dur="500"/>
                                        <p:tgtEl>
                                          <p:spTgt spid="78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3363">
                                            <p:txEl>
                                              <p:pRg st="1" end="1"/>
                                            </p:txEl>
                                          </p:spTgt>
                                        </p:tgtEl>
                                        <p:attrNameLst>
                                          <p:attrName>style.visibility</p:attrName>
                                        </p:attrNameLst>
                                      </p:cBhvr>
                                      <p:to>
                                        <p:strVal val="visible"/>
                                      </p:to>
                                    </p:set>
                                    <p:animEffect transition="in" filter="blinds(horizontal)">
                                      <p:cBhvr>
                                        <p:cTn id="12" dur="500"/>
                                        <p:tgtEl>
                                          <p:spTgt spid="783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3363">
                                            <p:txEl>
                                              <p:pRg st="2" end="2"/>
                                            </p:txEl>
                                          </p:spTgt>
                                        </p:tgtEl>
                                        <p:attrNameLst>
                                          <p:attrName>style.visibility</p:attrName>
                                        </p:attrNameLst>
                                      </p:cBhvr>
                                      <p:to>
                                        <p:strVal val="visible"/>
                                      </p:to>
                                    </p:set>
                                    <p:animEffect transition="in" filter="blinds(horizontal)">
                                      <p:cBhvr>
                                        <p:cTn id="17" dur="500"/>
                                        <p:tgtEl>
                                          <p:spTgt spid="783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3364"/>
                                        </p:tgtEl>
                                        <p:attrNameLst>
                                          <p:attrName>style.visibility</p:attrName>
                                        </p:attrNameLst>
                                      </p:cBhvr>
                                      <p:to>
                                        <p:strVal val="visible"/>
                                      </p:to>
                                    </p:set>
                                    <p:animEffect transition="in" filter="blinds(horizontal)">
                                      <p:cBhvr>
                                        <p:cTn id="22" dur="500"/>
                                        <p:tgtEl>
                                          <p:spTgt spid="7833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3363">
                                            <p:txEl>
                                              <p:pRg st="3" end="3"/>
                                            </p:txEl>
                                          </p:spTgt>
                                        </p:tgtEl>
                                        <p:attrNameLst>
                                          <p:attrName>style.visibility</p:attrName>
                                        </p:attrNameLst>
                                      </p:cBhvr>
                                      <p:to>
                                        <p:strVal val="visible"/>
                                      </p:to>
                                    </p:set>
                                    <p:animEffect transition="in" filter="blinds(horizontal)">
                                      <p:cBhvr>
                                        <p:cTn id="27" dur="500"/>
                                        <p:tgtEl>
                                          <p:spTgt spid="7833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3363">
                                            <p:txEl>
                                              <p:pRg st="4" end="4"/>
                                            </p:txEl>
                                          </p:spTgt>
                                        </p:tgtEl>
                                        <p:attrNameLst>
                                          <p:attrName>style.visibility</p:attrName>
                                        </p:attrNameLst>
                                      </p:cBhvr>
                                      <p:to>
                                        <p:strVal val="visible"/>
                                      </p:to>
                                    </p:set>
                                    <p:animEffect transition="in" filter="blinds(horizontal)">
                                      <p:cBhvr>
                                        <p:cTn id="32" dur="500"/>
                                        <p:tgtEl>
                                          <p:spTgt spid="7833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3363">
                                            <p:txEl>
                                              <p:pRg st="5" end="5"/>
                                            </p:txEl>
                                          </p:spTgt>
                                        </p:tgtEl>
                                        <p:attrNameLst>
                                          <p:attrName>style.visibility</p:attrName>
                                        </p:attrNameLst>
                                      </p:cBhvr>
                                      <p:to>
                                        <p:strVal val="visible"/>
                                      </p:to>
                                    </p:set>
                                    <p:animEffect transition="in" filter="blinds(horizontal)">
                                      <p:cBhvr>
                                        <p:cTn id="37" dur="500"/>
                                        <p:tgtEl>
                                          <p:spTgt spid="783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457200" y="82550"/>
            <a:ext cx="8229600" cy="561975"/>
          </a:xfrm>
        </p:spPr>
        <p:txBody>
          <a:bodyPr/>
          <a:lstStyle/>
          <a:p>
            <a:r>
              <a:rPr lang="en-US" altLang="zh-CN" sz="3200" smtClean="0"/>
              <a:t>Linux</a:t>
            </a:r>
            <a:r>
              <a:rPr lang="zh-CN" altLang="en-US" sz="3200" smtClean="0"/>
              <a:t>中的中断门、陷阱门和任务门</a:t>
            </a:r>
          </a:p>
        </p:txBody>
      </p:sp>
      <p:sp>
        <p:nvSpPr>
          <p:cNvPr id="787459" name="Rectangle 3"/>
          <p:cNvSpPr>
            <a:spLocks noGrp="1" noChangeArrowheads="1"/>
          </p:cNvSpPr>
          <p:nvPr>
            <p:ph type="body" idx="1"/>
          </p:nvPr>
        </p:nvSpPr>
        <p:spPr/>
        <p:txBody>
          <a:bodyPr/>
          <a:lstStyle/>
          <a:p>
            <a:endParaRPr lang="zh-CN" altLang="en-US" smtClean="0"/>
          </a:p>
        </p:txBody>
      </p:sp>
      <p:pic>
        <p:nvPicPr>
          <p:cNvPr id="787460" name="Picture 4"/>
          <p:cNvPicPr>
            <a:picLocks noChangeAspect="1" noChangeArrowheads="1"/>
          </p:cNvPicPr>
          <p:nvPr/>
        </p:nvPicPr>
        <p:blipFill>
          <a:blip r:embed="rId2"/>
          <a:srcRect/>
          <a:stretch>
            <a:fillRect/>
          </a:stretch>
        </p:blipFill>
        <p:spPr bwMode="auto">
          <a:xfrm>
            <a:off x="285750" y="854075"/>
            <a:ext cx="8642350" cy="5829300"/>
          </a:xfrm>
          <a:prstGeom prst="rect">
            <a:avLst/>
          </a:prstGeom>
          <a:noFill/>
        </p:spPr>
      </p:pic>
      <p:grpSp>
        <p:nvGrpSpPr>
          <p:cNvPr id="787467" name="Group 11"/>
          <p:cNvGrpSpPr>
            <a:grpSpLocks/>
          </p:cNvGrpSpPr>
          <p:nvPr/>
        </p:nvGrpSpPr>
        <p:grpSpPr bwMode="auto">
          <a:xfrm>
            <a:off x="319088" y="3149600"/>
            <a:ext cx="4994275" cy="2452688"/>
            <a:chOff x="201" y="1984"/>
            <a:chExt cx="3146" cy="1545"/>
          </a:xfrm>
        </p:grpSpPr>
        <p:sp>
          <p:nvSpPr>
            <p:cNvPr id="787461" name="Rectangle 5"/>
            <p:cNvSpPr>
              <a:spLocks noChangeArrowheads="1"/>
            </p:cNvSpPr>
            <p:nvPr/>
          </p:nvSpPr>
          <p:spPr bwMode="auto">
            <a:xfrm>
              <a:off x="201" y="3273"/>
              <a:ext cx="3081" cy="256"/>
            </a:xfrm>
            <a:prstGeom prst="rect">
              <a:avLst/>
            </a:prstGeom>
            <a:noFill/>
            <a:ln w="57150">
              <a:solidFill>
                <a:srgbClr val="990000"/>
              </a:solidFill>
              <a:miter lim="800000"/>
              <a:headEnd/>
              <a:tailEnd/>
            </a:ln>
            <a:effectLst/>
          </p:spPr>
          <p:txBody>
            <a:bodyPr wrap="none" anchor="ctr"/>
            <a:lstStyle/>
            <a:p>
              <a:endParaRPr lang="zh-CN" altLang="en-US"/>
            </a:p>
          </p:txBody>
        </p:sp>
        <p:sp>
          <p:nvSpPr>
            <p:cNvPr id="787463" name="Text Box 7"/>
            <p:cNvSpPr txBox="1">
              <a:spLocks noChangeArrowheads="1"/>
            </p:cNvSpPr>
            <p:nvPr/>
          </p:nvSpPr>
          <p:spPr bwMode="auto">
            <a:xfrm>
              <a:off x="2168" y="1984"/>
              <a:ext cx="1179" cy="902"/>
            </a:xfrm>
            <a:prstGeom prst="rect">
              <a:avLst/>
            </a:prstGeom>
            <a:noFill/>
            <a:ln w="9525">
              <a:noFill/>
              <a:miter lim="800000"/>
              <a:headEnd/>
              <a:tailEnd/>
            </a:ln>
            <a:effectLst/>
          </p:spPr>
          <p:txBody>
            <a:bodyPr>
              <a:spAutoFit/>
            </a:bodyPr>
            <a:lstStyle/>
            <a:p>
              <a:pPr>
                <a:spcBef>
                  <a:spcPct val="50000"/>
                </a:spcBef>
              </a:pPr>
              <a:r>
                <a:rPr lang="zh-CN" altLang="en-US" sz="2200" b="1">
                  <a:solidFill>
                    <a:srgbClr val="990000"/>
                  </a:solidFill>
                  <a:latin typeface="微软雅黑" pitchFamily="34" charset="-122"/>
                  <a:ea typeface="微软雅黑" pitchFamily="34" charset="-122"/>
                </a:rPr>
                <a:t>所有中断门和陷阱门描述符中的段选择符都是</a:t>
              </a:r>
              <a:r>
                <a:rPr lang="en-US" altLang="zh-CN" sz="2200" b="1">
                  <a:solidFill>
                    <a:srgbClr val="990000"/>
                  </a:solidFill>
                  <a:latin typeface="微软雅黑" pitchFamily="34" charset="-122"/>
                  <a:ea typeface="微软雅黑" pitchFamily="34" charset="-122"/>
                </a:rPr>
                <a:t>0x60</a:t>
              </a:r>
            </a:p>
          </p:txBody>
        </p:sp>
        <p:sp>
          <p:nvSpPr>
            <p:cNvPr id="787464" name="Line 8"/>
            <p:cNvSpPr>
              <a:spLocks noChangeShapeType="1"/>
            </p:cNvSpPr>
            <p:nvPr/>
          </p:nvSpPr>
          <p:spPr bwMode="auto">
            <a:xfrm flipH="1">
              <a:off x="2066" y="2843"/>
              <a:ext cx="357" cy="421"/>
            </a:xfrm>
            <a:prstGeom prst="line">
              <a:avLst/>
            </a:prstGeom>
            <a:noFill/>
            <a:ln w="38100">
              <a:solidFill>
                <a:srgbClr val="990000"/>
              </a:solidFill>
              <a:round/>
              <a:headEnd/>
              <a:tailEnd type="triangle" w="med" len="med"/>
            </a:ln>
            <a:effectLst/>
          </p:spPr>
          <p:txBody>
            <a:bodyPr/>
            <a:lstStyle/>
            <a:p>
              <a:endParaRPr lang="zh-CN" altLang="en-US"/>
            </a:p>
          </p:txBody>
        </p:sp>
      </p:grpSp>
      <p:grpSp>
        <p:nvGrpSpPr>
          <p:cNvPr id="787468" name="Group 12"/>
          <p:cNvGrpSpPr>
            <a:grpSpLocks/>
          </p:cNvGrpSpPr>
          <p:nvPr/>
        </p:nvGrpSpPr>
        <p:grpSpPr bwMode="auto">
          <a:xfrm>
            <a:off x="5360988" y="4621213"/>
            <a:ext cx="3597275" cy="2003425"/>
            <a:chOff x="3387" y="2902"/>
            <a:chExt cx="2266" cy="1262"/>
          </a:xfrm>
        </p:grpSpPr>
        <p:sp>
          <p:nvSpPr>
            <p:cNvPr id="787462" name="Rectangle 6"/>
            <p:cNvSpPr>
              <a:spLocks noChangeArrowheads="1"/>
            </p:cNvSpPr>
            <p:nvPr/>
          </p:nvSpPr>
          <p:spPr bwMode="auto">
            <a:xfrm>
              <a:off x="3387" y="3908"/>
              <a:ext cx="1599" cy="256"/>
            </a:xfrm>
            <a:prstGeom prst="rect">
              <a:avLst/>
            </a:prstGeom>
            <a:noFill/>
            <a:ln w="57150">
              <a:solidFill>
                <a:srgbClr val="990000"/>
              </a:solidFill>
              <a:miter lim="800000"/>
              <a:headEnd/>
              <a:tailEnd/>
            </a:ln>
            <a:effectLst/>
          </p:spPr>
          <p:txBody>
            <a:bodyPr wrap="none" anchor="ctr"/>
            <a:lstStyle/>
            <a:p>
              <a:endParaRPr lang="zh-CN" altLang="en-US"/>
            </a:p>
          </p:txBody>
        </p:sp>
        <p:sp>
          <p:nvSpPr>
            <p:cNvPr id="787465" name="Text Box 9"/>
            <p:cNvSpPr txBox="1">
              <a:spLocks noChangeArrowheads="1"/>
            </p:cNvSpPr>
            <p:nvPr/>
          </p:nvSpPr>
          <p:spPr bwMode="auto">
            <a:xfrm>
              <a:off x="4474" y="2902"/>
              <a:ext cx="1179" cy="691"/>
            </a:xfrm>
            <a:prstGeom prst="rect">
              <a:avLst/>
            </a:prstGeom>
            <a:noFill/>
            <a:ln w="9525">
              <a:noFill/>
              <a:miter lim="800000"/>
              <a:headEnd/>
              <a:tailEnd/>
            </a:ln>
            <a:effectLst/>
          </p:spPr>
          <p:txBody>
            <a:bodyPr>
              <a:spAutoFit/>
            </a:bodyPr>
            <a:lstStyle/>
            <a:p>
              <a:pPr>
                <a:spcBef>
                  <a:spcPct val="50000"/>
                </a:spcBef>
              </a:pPr>
              <a:r>
                <a:rPr lang="zh-CN" altLang="en-US" sz="2200" b="1">
                  <a:solidFill>
                    <a:srgbClr val="990000"/>
                  </a:solidFill>
                  <a:latin typeface="微软雅黑" pitchFamily="34" charset="-122"/>
                  <a:ea typeface="微软雅黑" pitchFamily="34" charset="-122"/>
                </a:rPr>
                <a:t>任务门描述符中的段选择符都是</a:t>
              </a:r>
              <a:r>
                <a:rPr lang="en-US" altLang="zh-CN" sz="2200" b="1">
                  <a:solidFill>
                    <a:srgbClr val="990000"/>
                  </a:solidFill>
                  <a:latin typeface="微软雅黑" pitchFamily="34" charset="-122"/>
                  <a:ea typeface="微软雅黑" pitchFamily="34" charset="-122"/>
                </a:rPr>
                <a:t>0xf8</a:t>
              </a:r>
            </a:p>
          </p:txBody>
        </p:sp>
        <p:sp>
          <p:nvSpPr>
            <p:cNvPr id="787466" name="Line 10"/>
            <p:cNvSpPr>
              <a:spLocks noChangeShapeType="1"/>
            </p:cNvSpPr>
            <p:nvPr/>
          </p:nvSpPr>
          <p:spPr bwMode="auto">
            <a:xfrm>
              <a:off x="5101" y="3566"/>
              <a:ext cx="110" cy="356"/>
            </a:xfrm>
            <a:prstGeom prst="line">
              <a:avLst/>
            </a:prstGeom>
            <a:noFill/>
            <a:ln w="38100">
              <a:solidFill>
                <a:srgbClr val="990000"/>
              </a:solidFill>
              <a:round/>
              <a:headEnd/>
              <a:tailEnd type="triangle" w="med" len="med"/>
            </a:ln>
            <a:effectLst/>
          </p:spPr>
          <p:txBody>
            <a:bodyPr/>
            <a:lstStyle/>
            <a:p>
              <a:endParaRPr lang="zh-CN" altLang="en-US"/>
            </a:p>
          </p:txBody>
        </p:sp>
      </p:grpSp>
    </p:spTree>
    <p:extLst>
      <p:ext uri="{BB962C8B-B14F-4D97-AF65-F5344CB8AC3E}">
        <p14:creationId xmlns:p14="http://schemas.microsoft.com/office/powerpoint/2010/main" val="376171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7467"/>
                                        </p:tgtEl>
                                        <p:attrNameLst>
                                          <p:attrName>style.visibility</p:attrName>
                                        </p:attrNameLst>
                                      </p:cBhvr>
                                      <p:to>
                                        <p:strVal val="visible"/>
                                      </p:to>
                                    </p:set>
                                    <p:animEffect transition="in" filter="blinds(horizontal)">
                                      <p:cBhvr>
                                        <p:cTn id="7" dur="500"/>
                                        <p:tgtEl>
                                          <p:spTgt spid="787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7468"/>
                                        </p:tgtEl>
                                        <p:attrNameLst>
                                          <p:attrName>style.visibility</p:attrName>
                                        </p:attrNameLst>
                                      </p:cBhvr>
                                      <p:to>
                                        <p:strVal val="visible"/>
                                      </p:to>
                                    </p:set>
                                    <p:animEffect transition="in" filter="blinds(horizontal)">
                                      <p:cBhvr>
                                        <p:cTn id="12" dur="500"/>
                                        <p:tgtEl>
                                          <p:spTgt spid="787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r>
              <a:rPr lang="en-US" altLang="zh-CN" dirty="0" smtClean="0"/>
              <a:t>Linux</a:t>
            </a:r>
            <a:r>
              <a:rPr lang="zh-CN" altLang="en-US" dirty="0" smtClean="0"/>
              <a:t>中中断描述符表的初始化</a:t>
            </a:r>
          </a:p>
        </p:txBody>
      </p:sp>
      <p:sp>
        <p:nvSpPr>
          <p:cNvPr id="786435" name="Rectangle 3"/>
          <p:cNvSpPr>
            <a:spLocks noGrp="1" noChangeArrowheads="1"/>
          </p:cNvSpPr>
          <p:nvPr>
            <p:ph type="body" idx="1"/>
          </p:nvPr>
        </p:nvSpPr>
        <p:spPr>
          <a:xfrm>
            <a:off x="279400" y="836613"/>
            <a:ext cx="8418513" cy="5680075"/>
          </a:xfrm>
        </p:spPr>
        <p:txBody>
          <a:bodyPr/>
          <a:lstStyle/>
          <a:p>
            <a:pPr>
              <a:buFontTx/>
              <a:buNone/>
            </a:pPr>
            <a:r>
              <a:rPr lang="pt-BR" altLang="zh-CN" sz="1600" dirty="0" smtClean="0">
                <a:latin typeface="微软雅黑" pitchFamily="34" charset="-122"/>
                <a:ea typeface="微软雅黑" pitchFamily="34" charset="-122"/>
              </a:rPr>
              <a:t>     </a:t>
            </a:r>
            <a:r>
              <a:rPr lang="pt-BR" altLang="zh-CN" sz="1900" dirty="0" smtClean="0">
                <a:solidFill>
                  <a:srgbClr val="0066CC"/>
                </a:solidFill>
                <a:latin typeface="微软雅黑" pitchFamily="34" charset="-122"/>
                <a:ea typeface="微软雅黑" pitchFamily="34" charset="-122"/>
              </a:rPr>
              <a:t>CPU</a:t>
            </a:r>
            <a:r>
              <a:rPr lang="zh-CN" altLang="pt-BR" sz="1900" dirty="0" smtClean="0">
                <a:solidFill>
                  <a:srgbClr val="0066CC"/>
                </a:solidFill>
                <a:latin typeface="微软雅黑" pitchFamily="34" charset="-122"/>
                <a:ea typeface="微软雅黑" pitchFamily="34" charset="-122"/>
              </a:rPr>
              <a:t>负责对异常和中断的检测与响应，而操作系统则负责初始化 </a:t>
            </a:r>
            <a:r>
              <a:rPr lang="pt-BR" altLang="zh-CN" sz="1900" dirty="0" smtClean="0">
                <a:solidFill>
                  <a:srgbClr val="0066CC"/>
                </a:solidFill>
                <a:latin typeface="微软雅黑" pitchFamily="34" charset="-122"/>
                <a:ea typeface="微软雅黑" pitchFamily="34" charset="-122"/>
              </a:rPr>
              <a:t>IDT </a:t>
            </a:r>
            <a:r>
              <a:rPr lang="zh-CN" altLang="pt-BR" sz="1900" dirty="0" smtClean="0">
                <a:solidFill>
                  <a:srgbClr val="0066CC"/>
                </a:solidFill>
                <a:latin typeface="微软雅黑" pitchFamily="34" charset="-122"/>
                <a:ea typeface="微软雅黑" pitchFamily="34" charset="-122"/>
              </a:rPr>
              <a:t>以及编制好异常处理程序或中断服务程序。</a:t>
            </a:r>
            <a:r>
              <a:rPr lang="pt-BR" altLang="zh-CN" sz="1900" dirty="0" smtClean="0">
                <a:solidFill>
                  <a:srgbClr val="0066CC"/>
                </a:solidFill>
                <a:latin typeface="微软雅黑" pitchFamily="34" charset="-122"/>
                <a:ea typeface="微软雅黑" pitchFamily="34" charset="-122"/>
              </a:rPr>
              <a:t>Linux</a:t>
            </a:r>
            <a:r>
              <a:rPr lang="zh-CN" altLang="pt-BR" sz="1900" dirty="0" smtClean="0">
                <a:solidFill>
                  <a:srgbClr val="0066CC"/>
                </a:solidFill>
                <a:latin typeface="微软雅黑" pitchFamily="34" charset="-122"/>
                <a:ea typeface="微软雅黑" pitchFamily="34" charset="-122"/>
              </a:rPr>
              <a:t>运用提供的三种门描述符格式，构造了以下</a:t>
            </a:r>
            <a:r>
              <a:rPr lang="pt-BR" altLang="zh-CN" sz="1900" dirty="0" smtClean="0">
                <a:solidFill>
                  <a:srgbClr val="0066CC"/>
                </a:solidFill>
                <a:latin typeface="微软雅黑" pitchFamily="34" charset="-122"/>
                <a:ea typeface="微软雅黑" pitchFamily="34" charset="-122"/>
              </a:rPr>
              <a:t>5</a:t>
            </a:r>
            <a:r>
              <a:rPr lang="zh-CN" altLang="pt-BR" sz="1900" dirty="0" smtClean="0">
                <a:solidFill>
                  <a:srgbClr val="0066CC"/>
                </a:solidFill>
                <a:latin typeface="微软雅黑" pitchFamily="34" charset="-122"/>
                <a:ea typeface="微软雅黑" pitchFamily="34" charset="-122"/>
              </a:rPr>
              <a:t>种类型的门描述符。</a:t>
            </a:r>
          </a:p>
          <a:p>
            <a:pPr>
              <a:buFontTx/>
              <a:buNone/>
            </a:pP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1</a:t>
            </a:r>
            <a:r>
              <a:rPr lang="zh-CN" altLang="pt-BR" sz="1900" dirty="0" smtClean="0">
                <a:latin typeface="微软雅黑" pitchFamily="34" charset="-122"/>
                <a:ea typeface="微软雅黑" pitchFamily="34" charset="-122"/>
              </a:rPr>
              <a:t>）</a:t>
            </a:r>
            <a:r>
              <a:rPr lang="zh-CN" altLang="pt-BR" sz="1900" dirty="0" smtClean="0">
                <a:solidFill>
                  <a:srgbClr val="FF0000"/>
                </a:solidFill>
                <a:latin typeface="微软雅黑" pitchFamily="34" charset="-122"/>
                <a:ea typeface="微软雅黑" pitchFamily="34" charset="-122"/>
              </a:rPr>
              <a:t>中断门</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DPL=0</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TYPE=1110B</a:t>
            </a:r>
            <a:r>
              <a:rPr lang="zh-CN" altLang="pt-BR" sz="1900" dirty="0" smtClean="0">
                <a:latin typeface="微软雅黑" pitchFamily="34" charset="-122"/>
                <a:ea typeface="微软雅黑" pitchFamily="34" charset="-122"/>
              </a:rPr>
              <a:t>。激活所有中断</a:t>
            </a:r>
          </a:p>
          <a:p>
            <a:pPr>
              <a:buFontTx/>
              <a:buNone/>
            </a:pP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2</a:t>
            </a:r>
            <a:r>
              <a:rPr lang="zh-CN" altLang="pt-BR" sz="1900" dirty="0" smtClean="0">
                <a:latin typeface="微软雅黑" pitchFamily="34" charset="-122"/>
                <a:ea typeface="微软雅黑" pitchFamily="34" charset="-122"/>
              </a:rPr>
              <a:t>）</a:t>
            </a:r>
            <a:r>
              <a:rPr lang="zh-CN" altLang="pt-BR" sz="1900" dirty="0" smtClean="0">
                <a:solidFill>
                  <a:srgbClr val="FF0000"/>
                </a:solidFill>
                <a:latin typeface="微软雅黑" pitchFamily="34" charset="-122"/>
                <a:ea typeface="微软雅黑" pitchFamily="34" charset="-122"/>
              </a:rPr>
              <a:t>系统门</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DPL=3</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TYPE=1111B</a:t>
            </a:r>
            <a:r>
              <a:rPr lang="zh-CN" altLang="pt-BR" sz="1900" dirty="0" smtClean="0">
                <a:latin typeface="微软雅黑" pitchFamily="34" charset="-122"/>
                <a:ea typeface="微软雅黑" pitchFamily="34" charset="-122"/>
              </a:rPr>
              <a:t>。激活</a:t>
            </a:r>
            <a:r>
              <a:rPr lang="pt-BR" altLang="zh-CN" sz="1900" dirty="0" smtClean="0">
                <a:latin typeface="微软雅黑" pitchFamily="34" charset="-122"/>
                <a:ea typeface="微软雅黑" pitchFamily="34" charset="-122"/>
              </a:rPr>
              <a:t>4</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5</a:t>
            </a:r>
            <a:r>
              <a:rPr lang="zh-CN" altLang="pt-BR" sz="1900" dirty="0" smtClean="0">
                <a:latin typeface="微软雅黑" pitchFamily="34" charset="-122"/>
                <a:ea typeface="微软雅黑" pitchFamily="34" charset="-122"/>
              </a:rPr>
              <a:t>和</a:t>
            </a:r>
            <a:r>
              <a:rPr lang="pt-BR" altLang="zh-CN" sz="1900" dirty="0" smtClean="0">
                <a:latin typeface="微软雅黑" pitchFamily="34" charset="-122"/>
                <a:ea typeface="微软雅黑" pitchFamily="34" charset="-122"/>
              </a:rPr>
              <a:t>128</a:t>
            </a:r>
            <a:r>
              <a:rPr lang="zh-CN" altLang="pt-BR" sz="1900" dirty="0" smtClean="0">
                <a:latin typeface="微软雅黑" pitchFamily="34" charset="-122"/>
                <a:ea typeface="微软雅黑" pitchFamily="34" charset="-122"/>
              </a:rPr>
              <a:t>三个陷阱异常，分别对应指令</a:t>
            </a:r>
            <a:r>
              <a:rPr lang="pt-BR" altLang="zh-CN" sz="1900" dirty="0" smtClean="0">
                <a:latin typeface="微软雅黑" pitchFamily="34" charset="-122"/>
                <a:ea typeface="微软雅黑" pitchFamily="34" charset="-122"/>
              </a:rPr>
              <a:t>into</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bound</a:t>
            </a:r>
            <a:r>
              <a:rPr lang="zh-CN" altLang="pt-BR" sz="1900" dirty="0" smtClean="0">
                <a:latin typeface="微软雅黑" pitchFamily="34" charset="-122"/>
                <a:ea typeface="微软雅黑" pitchFamily="34" charset="-122"/>
              </a:rPr>
              <a:t>和</a:t>
            </a:r>
            <a:r>
              <a:rPr lang="pt-BR" altLang="zh-CN" sz="1900" dirty="0" smtClean="0">
                <a:latin typeface="微软雅黑" pitchFamily="34" charset="-122"/>
                <a:ea typeface="微软雅黑" pitchFamily="34" charset="-122"/>
              </a:rPr>
              <a:t>int $0x80</a:t>
            </a:r>
            <a:r>
              <a:rPr lang="zh-CN" altLang="pt-BR" sz="1900" dirty="0" smtClean="0">
                <a:latin typeface="微软雅黑" pitchFamily="34" charset="-122"/>
                <a:ea typeface="微软雅黑" pitchFamily="34" charset="-122"/>
              </a:rPr>
              <a:t>三条指令。因</a:t>
            </a:r>
            <a:r>
              <a:rPr lang="pt-BR" altLang="zh-CN" sz="1900" dirty="0" smtClean="0">
                <a:latin typeface="微软雅黑" pitchFamily="34" charset="-122"/>
                <a:ea typeface="微软雅黑" pitchFamily="34" charset="-122"/>
              </a:rPr>
              <a:t>DPL</a:t>
            </a:r>
            <a:r>
              <a:rPr lang="zh-CN" altLang="pt-BR" sz="1900" dirty="0" smtClean="0">
                <a:latin typeface="微软雅黑" pitchFamily="34" charset="-122"/>
                <a:ea typeface="微软雅黑" pitchFamily="34" charset="-122"/>
              </a:rPr>
              <a:t>为</a:t>
            </a:r>
            <a:r>
              <a:rPr lang="pt-BR" altLang="zh-CN" sz="1900" dirty="0" smtClean="0">
                <a:latin typeface="微软雅黑" pitchFamily="34" charset="-122"/>
                <a:ea typeface="微软雅黑" pitchFamily="34" charset="-122"/>
              </a:rPr>
              <a:t>3</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CPL≤DPL</a:t>
            </a:r>
            <a:r>
              <a:rPr lang="zh-CN" altLang="pt-BR" sz="1900" dirty="0" smtClean="0">
                <a:latin typeface="微软雅黑" pitchFamily="34" charset="-122"/>
                <a:ea typeface="微软雅黑" pitchFamily="34" charset="-122"/>
              </a:rPr>
              <a:t>，故在用户态下可使用这三条指令</a:t>
            </a:r>
          </a:p>
          <a:p>
            <a:pPr>
              <a:buFontTx/>
              <a:buNone/>
            </a:pP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3</a:t>
            </a:r>
            <a:r>
              <a:rPr lang="zh-CN" altLang="pt-BR" sz="1900" dirty="0" smtClean="0">
                <a:latin typeface="微软雅黑" pitchFamily="34" charset="-122"/>
                <a:ea typeface="微软雅黑" pitchFamily="34" charset="-122"/>
              </a:rPr>
              <a:t>）</a:t>
            </a:r>
            <a:r>
              <a:rPr lang="zh-CN" altLang="pt-BR" sz="1900" dirty="0" smtClean="0">
                <a:solidFill>
                  <a:srgbClr val="FF0000"/>
                </a:solidFill>
                <a:latin typeface="微软雅黑" pitchFamily="34" charset="-122"/>
                <a:ea typeface="微软雅黑" pitchFamily="34" charset="-122"/>
              </a:rPr>
              <a:t>系统中断门</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DPL=3</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TYPE=1110B</a:t>
            </a:r>
            <a:r>
              <a:rPr lang="zh-CN" altLang="pt-BR" sz="1900" dirty="0" smtClean="0">
                <a:latin typeface="微软雅黑" pitchFamily="34" charset="-122"/>
                <a:ea typeface="微软雅黑" pitchFamily="34" charset="-122"/>
              </a:rPr>
              <a:t>。激活</a:t>
            </a:r>
            <a:r>
              <a:rPr lang="pt-BR" altLang="zh-CN" sz="1900" dirty="0" smtClean="0">
                <a:latin typeface="微软雅黑" pitchFamily="34" charset="-122"/>
                <a:ea typeface="微软雅黑" pitchFamily="34" charset="-122"/>
              </a:rPr>
              <a:t>3</a:t>
            </a:r>
            <a:r>
              <a:rPr lang="zh-CN" altLang="pt-BR" sz="1900" dirty="0" smtClean="0">
                <a:latin typeface="微软雅黑" pitchFamily="34" charset="-122"/>
                <a:ea typeface="微软雅黑" pitchFamily="34" charset="-122"/>
              </a:rPr>
              <a:t>号中断（即调试断点），对应指令</a:t>
            </a:r>
            <a:r>
              <a:rPr lang="pt-BR" altLang="zh-CN" sz="1900" dirty="0" smtClean="0">
                <a:latin typeface="微软雅黑" pitchFamily="34" charset="-122"/>
                <a:ea typeface="微软雅黑" pitchFamily="34" charset="-122"/>
              </a:rPr>
              <a:t>int 3</a:t>
            </a:r>
            <a:r>
              <a:rPr lang="zh-CN" altLang="pt-BR" sz="1900" dirty="0" smtClean="0">
                <a:latin typeface="微软雅黑" pitchFamily="34" charset="-122"/>
                <a:ea typeface="微软雅黑" pitchFamily="34" charset="-122"/>
              </a:rPr>
              <a:t>。因</a:t>
            </a:r>
            <a:r>
              <a:rPr lang="pt-BR" altLang="zh-CN" sz="1900" dirty="0" smtClean="0">
                <a:latin typeface="微软雅黑" pitchFamily="34" charset="-122"/>
                <a:ea typeface="微软雅黑" pitchFamily="34" charset="-122"/>
              </a:rPr>
              <a:t>DPL</a:t>
            </a:r>
            <a:r>
              <a:rPr lang="zh-CN" altLang="pt-BR" sz="1900" dirty="0" smtClean="0">
                <a:latin typeface="微软雅黑" pitchFamily="34" charset="-122"/>
                <a:ea typeface="微软雅黑" pitchFamily="34" charset="-122"/>
              </a:rPr>
              <a:t>为</a:t>
            </a:r>
            <a:r>
              <a:rPr lang="pt-BR" altLang="zh-CN" sz="1900" dirty="0" smtClean="0">
                <a:latin typeface="微软雅黑" pitchFamily="34" charset="-122"/>
                <a:ea typeface="微软雅黑" pitchFamily="34" charset="-122"/>
              </a:rPr>
              <a:t>3</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CPL≤DPL</a:t>
            </a:r>
            <a:r>
              <a:rPr lang="zh-CN" altLang="pt-BR" sz="1900" dirty="0" smtClean="0">
                <a:latin typeface="微软雅黑" pitchFamily="34" charset="-122"/>
                <a:ea typeface="微软雅黑" pitchFamily="34" charset="-122"/>
              </a:rPr>
              <a:t>，故用户态下可使用</a:t>
            </a:r>
            <a:r>
              <a:rPr lang="pt-BR" altLang="zh-CN" sz="1900" dirty="0" smtClean="0">
                <a:latin typeface="微软雅黑" pitchFamily="34" charset="-122"/>
                <a:ea typeface="微软雅黑" pitchFamily="34" charset="-122"/>
              </a:rPr>
              <a:t>int 3</a:t>
            </a:r>
            <a:r>
              <a:rPr lang="zh-CN" altLang="pt-BR" sz="1900" dirty="0" smtClean="0">
                <a:latin typeface="微软雅黑" pitchFamily="34" charset="-122"/>
                <a:ea typeface="微软雅黑" pitchFamily="34" charset="-122"/>
              </a:rPr>
              <a:t>指令。</a:t>
            </a:r>
          </a:p>
          <a:p>
            <a:pPr>
              <a:buFontTx/>
              <a:buNone/>
            </a:pP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4</a:t>
            </a:r>
            <a:r>
              <a:rPr lang="zh-CN" altLang="pt-BR" sz="1900" dirty="0" smtClean="0">
                <a:latin typeface="微软雅黑" pitchFamily="34" charset="-122"/>
                <a:ea typeface="微软雅黑" pitchFamily="34" charset="-122"/>
              </a:rPr>
              <a:t>）</a:t>
            </a:r>
            <a:r>
              <a:rPr lang="zh-CN" altLang="pt-BR" sz="1900" dirty="0" smtClean="0">
                <a:solidFill>
                  <a:srgbClr val="FF0000"/>
                </a:solidFill>
                <a:latin typeface="微软雅黑" pitchFamily="34" charset="-122"/>
                <a:ea typeface="微软雅黑" pitchFamily="34" charset="-122"/>
              </a:rPr>
              <a:t>陷阱门</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DPL=0</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TYPE=1111B</a:t>
            </a:r>
            <a:r>
              <a:rPr lang="zh-CN" altLang="pt-BR" sz="1900" dirty="0" smtClean="0">
                <a:latin typeface="微软雅黑" pitchFamily="34" charset="-122"/>
                <a:ea typeface="微软雅黑" pitchFamily="34" charset="-122"/>
              </a:rPr>
              <a:t>。激活所有内部异常，并</a:t>
            </a:r>
            <a:r>
              <a:rPr lang="zh-CN" altLang="pt-BR" sz="1900" dirty="0" smtClean="0">
                <a:solidFill>
                  <a:srgbClr val="3366FF"/>
                </a:solidFill>
                <a:latin typeface="微软雅黑" pitchFamily="34" charset="-122"/>
                <a:ea typeface="微软雅黑" pitchFamily="34" charset="-122"/>
              </a:rPr>
              <a:t>阻止用户程序使用</a:t>
            </a:r>
            <a:r>
              <a:rPr lang="pt-BR" altLang="zh-CN" sz="1900" dirty="0" smtClean="0">
                <a:solidFill>
                  <a:srgbClr val="3366FF"/>
                </a:solidFill>
                <a:latin typeface="微软雅黑" pitchFamily="34" charset="-122"/>
                <a:ea typeface="微软雅黑" pitchFamily="34" charset="-122"/>
              </a:rPr>
              <a:t>INT n</a:t>
            </a:r>
            <a:r>
              <a:rPr lang="zh-CN" altLang="pt-BR" sz="1900" dirty="0" smtClean="0">
                <a:solidFill>
                  <a:srgbClr val="3366FF"/>
                </a:solidFill>
                <a:latin typeface="微软雅黑" pitchFamily="34" charset="-122"/>
                <a:ea typeface="微软雅黑" pitchFamily="34" charset="-122"/>
              </a:rPr>
              <a:t>（</a:t>
            </a:r>
            <a:r>
              <a:rPr lang="pt-BR" altLang="zh-CN" sz="1900" dirty="0" smtClean="0">
                <a:solidFill>
                  <a:srgbClr val="3366FF"/>
                </a:solidFill>
                <a:latin typeface="微软雅黑" pitchFamily="34" charset="-122"/>
                <a:ea typeface="微软雅黑" pitchFamily="34" charset="-122"/>
              </a:rPr>
              <a:t>n≠128</a:t>
            </a:r>
            <a:r>
              <a:rPr lang="zh-CN" altLang="pt-BR" sz="1900" dirty="0" smtClean="0">
                <a:solidFill>
                  <a:srgbClr val="3366FF"/>
                </a:solidFill>
                <a:latin typeface="微软雅黑" pitchFamily="34" charset="-122"/>
                <a:ea typeface="微软雅黑" pitchFamily="34" charset="-122"/>
              </a:rPr>
              <a:t>或</a:t>
            </a:r>
            <a:r>
              <a:rPr lang="pt-BR" altLang="zh-CN" sz="1900" dirty="0" smtClean="0">
                <a:solidFill>
                  <a:srgbClr val="3366FF"/>
                </a:solidFill>
                <a:latin typeface="微软雅黑" pitchFamily="34" charset="-122"/>
                <a:ea typeface="微软雅黑" pitchFamily="34" charset="-122"/>
              </a:rPr>
              <a:t>3</a:t>
            </a:r>
            <a:r>
              <a:rPr lang="zh-CN" altLang="pt-BR" sz="1900" dirty="0" smtClean="0">
                <a:solidFill>
                  <a:srgbClr val="3366FF"/>
                </a:solidFill>
                <a:latin typeface="微软雅黑" pitchFamily="34" charset="-122"/>
                <a:ea typeface="微软雅黑" pitchFamily="34" charset="-122"/>
              </a:rPr>
              <a:t>）指令模拟非法异常来陷入内核态运行</a:t>
            </a:r>
            <a:r>
              <a:rPr lang="zh-CN" altLang="pt-BR" sz="1900" dirty="0" smtClean="0">
                <a:latin typeface="微软雅黑" pitchFamily="34" charset="-122"/>
                <a:ea typeface="微软雅黑" pitchFamily="34" charset="-122"/>
              </a:rPr>
              <a:t>。</a:t>
            </a:r>
          </a:p>
          <a:p>
            <a:pPr>
              <a:buFontTx/>
              <a:buNone/>
            </a:pP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5</a:t>
            </a:r>
            <a:r>
              <a:rPr lang="zh-CN" altLang="pt-BR" sz="1900" dirty="0" smtClean="0">
                <a:latin typeface="微软雅黑" pitchFamily="34" charset="-122"/>
                <a:ea typeface="微软雅黑" pitchFamily="34" charset="-122"/>
              </a:rPr>
              <a:t>）</a:t>
            </a:r>
            <a:r>
              <a:rPr lang="zh-CN" altLang="pt-BR" sz="1900" dirty="0" smtClean="0">
                <a:solidFill>
                  <a:srgbClr val="FF0000"/>
                </a:solidFill>
                <a:latin typeface="微软雅黑" pitchFamily="34" charset="-122"/>
                <a:ea typeface="微软雅黑" pitchFamily="34" charset="-122"/>
              </a:rPr>
              <a:t>任务门</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DPL=0</a:t>
            </a:r>
            <a:r>
              <a:rPr lang="zh-CN" altLang="pt-BR" sz="1900" dirty="0" smtClean="0">
                <a:latin typeface="微软雅黑" pitchFamily="34" charset="-122"/>
                <a:ea typeface="微软雅黑" pitchFamily="34" charset="-122"/>
              </a:rPr>
              <a:t>，</a:t>
            </a:r>
            <a:r>
              <a:rPr lang="pt-BR" altLang="zh-CN" sz="1900" dirty="0" smtClean="0">
                <a:latin typeface="微软雅黑" pitchFamily="34" charset="-122"/>
                <a:ea typeface="微软雅黑" pitchFamily="34" charset="-122"/>
              </a:rPr>
              <a:t>TYPE=0101B</a:t>
            </a:r>
            <a:r>
              <a:rPr lang="zh-CN" altLang="pt-BR" sz="1900" dirty="0" smtClean="0">
                <a:latin typeface="微软雅黑" pitchFamily="34" charset="-122"/>
                <a:ea typeface="微软雅黑" pitchFamily="34" charset="-122"/>
              </a:rPr>
              <a:t>。激活</a:t>
            </a:r>
            <a:r>
              <a:rPr lang="pt-BR" altLang="zh-CN" sz="1900" dirty="0" smtClean="0">
                <a:latin typeface="微软雅黑" pitchFamily="34" charset="-122"/>
                <a:ea typeface="微软雅黑" pitchFamily="34" charset="-122"/>
              </a:rPr>
              <a:t>8</a:t>
            </a:r>
            <a:r>
              <a:rPr lang="zh-CN" altLang="pt-BR" sz="1900" dirty="0" smtClean="0">
                <a:latin typeface="微软雅黑" pitchFamily="34" charset="-122"/>
                <a:ea typeface="微软雅黑" pitchFamily="34" charset="-122"/>
              </a:rPr>
              <a:t>号中断（双重故障）。</a:t>
            </a:r>
            <a:endParaRPr lang="zh-CN" altLang="en-US" sz="1900" dirty="0" smtClean="0">
              <a:latin typeface="微软雅黑" pitchFamily="34" charset="-122"/>
              <a:ea typeface="微软雅黑" pitchFamily="34" charset="-122"/>
            </a:endParaRPr>
          </a:p>
          <a:p>
            <a:pPr>
              <a:buFontTx/>
              <a:buNone/>
            </a:pPr>
            <a:r>
              <a:rPr lang="en-US" altLang="zh-CN" sz="1900" dirty="0" smtClean="0">
                <a:latin typeface="微软雅黑" pitchFamily="34" charset="-122"/>
                <a:ea typeface="微软雅黑" pitchFamily="34" charset="-122"/>
              </a:rPr>
              <a:t>     </a:t>
            </a:r>
            <a:r>
              <a:rPr lang="en-US" altLang="zh-CN" sz="1900" dirty="0" smtClean="0">
                <a:solidFill>
                  <a:srgbClr val="CC3300"/>
                </a:solidFill>
                <a:latin typeface="微软雅黑" pitchFamily="34" charset="-122"/>
                <a:ea typeface="微软雅黑" pitchFamily="34" charset="-122"/>
              </a:rPr>
              <a:t>Linux</a:t>
            </a:r>
            <a:r>
              <a:rPr lang="zh-CN" altLang="en-US" sz="1900" dirty="0" smtClean="0">
                <a:solidFill>
                  <a:srgbClr val="CC3300"/>
                </a:solidFill>
                <a:latin typeface="微软雅黑" pitchFamily="34" charset="-122"/>
                <a:ea typeface="微软雅黑" pitchFamily="34" charset="-122"/>
              </a:rPr>
              <a:t>内核在启用异常和中断机制之前，先设置好 </a:t>
            </a:r>
            <a:r>
              <a:rPr lang="en-US" altLang="zh-CN" sz="1900" dirty="0" smtClean="0">
                <a:solidFill>
                  <a:srgbClr val="CC3300"/>
                </a:solidFill>
                <a:latin typeface="微软雅黑" pitchFamily="34" charset="-122"/>
                <a:ea typeface="微软雅黑" pitchFamily="34" charset="-122"/>
              </a:rPr>
              <a:t>IDT </a:t>
            </a:r>
            <a:r>
              <a:rPr lang="zh-CN" altLang="en-US" sz="1900" dirty="0" smtClean="0">
                <a:solidFill>
                  <a:srgbClr val="CC3300"/>
                </a:solidFill>
                <a:latin typeface="微软雅黑" pitchFamily="34" charset="-122"/>
                <a:ea typeface="微软雅黑" pitchFamily="34" charset="-122"/>
              </a:rPr>
              <a:t>的每个表项，并把</a:t>
            </a:r>
            <a:r>
              <a:rPr lang="en-US" altLang="zh-CN" sz="1900" dirty="0" smtClean="0">
                <a:solidFill>
                  <a:srgbClr val="CC3300"/>
                </a:solidFill>
                <a:latin typeface="微软雅黑" pitchFamily="34" charset="-122"/>
                <a:ea typeface="微软雅黑" pitchFamily="34" charset="-122"/>
              </a:rPr>
              <a:t>IDT </a:t>
            </a:r>
            <a:r>
              <a:rPr lang="zh-CN" altLang="en-US" sz="1900" dirty="0" smtClean="0">
                <a:solidFill>
                  <a:srgbClr val="CC3300"/>
                </a:solidFill>
                <a:latin typeface="微软雅黑" pitchFamily="34" charset="-122"/>
                <a:ea typeface="微软雅黑" pitchFamily="34" charset="-122"/>
              </a:rPr>
              <a:t>首址存入 </a:t>
            </a:r>
            <a:r>
              <a:rPr lang="en-US" altLang="zh-CN" sz="1900" dirty="0" smtClean="0">
                <a:solidFill>
                  <a:srgbClr val="CC3300"/>
                </a:solidFill>
                <a:latin typeface="微软雅黑" pitchFamily="34" charset="-122"/>
                <a:ea typeface="微软雅黑" pitchFamily="34" charset="-122"/>
              </a:rPr>
              <a:t>IDTR</a:t>
            </a:r>
            <a:r>
              <a:rPr lang="zh-CN" altLang="en-US" sz="1900" dirty="0" smtClean="0">
                <a:solidFill>
                  <a:srgbClr val="CC3300"/>
                </a:solidFill>
                <a:latin typeface="微软雅黑" pitchFamily="34" charset="-122"/>
                <a:ea typeface="微软雅黑" pitchFamily="34" charset="-122"/>
              </a:rPr>
              <a:t>。系统初始化时，</a:t>
            </a:r>
            <a:r>
              <a:rPr lang="en-US" altLang="zh-CN" sz="1900" dirty="0" smtClean="0">
                <a:solidFill>
                  <a:srgbClr val="CC3300"/>
                </a:solidFill>
                <a:latin typeface="微软雅黑" pitchFamily="34" charset="-122"/>
                <a:ea typeface="微软雅黑" pitchFamily="34" charset="-122"/>
              </a:rPr>
              <a:t>Linux</a:t>
            </a:r>
            <a:r>
              <a:rPr lang="zh-CN" altLang="en-US" sz="1900" dirty="0" smtClean="0">
                <a:solidFill>
                  <a:srgbClr val="CC3300"/>
                </a:solidFill>
                <a:latin typeface="微软雅黑" pitchFamily="34" charset="-122"/>
                <a:ea typeface="微软雅黑" pitchFamily="34" charset="-122"/>
              </a:rPr>
              <a:t>完成对 </a:t>
            </a:r>
            <a:r>
              <a:rPr lang="en-US" altLang="zh-CN" sz="1900" dirty="0" smtClean="0">
                <a:solidFill>
                  <a:srgbClr val="CC3300"/>
                </a:solidFill>
                <a:latin typeface="微软雅黑" pitchFamily="34" charset="-122"/>
                <a:ea typeface="微软雅黑" pitchFamily="34" charset="-122"/>
              </a:rPr>
              <a:t>GDT</a:t>
            </a:r>
            <a:r>
              <a:rPr lang="zh-CN" altLang="en-US" sz="1900" dirty="0" smtClean="0">
                <a:solidFill>
                  <a:srgbClr val="CC3300"/>
                </a:solidFill>
                <a:latin typeface="微软雅黑" pitchFamily="34" charset="-122"/>
                <a:ea typeface="微软雅黑" pitchFamily="34" charset="-122"/>
              </a:rPr>
              <a:t>、</a:t>
            </a:r>
            <a:r>
              <a:rPr lang="en-US" altLang="zh-CN" sz="1900" dirty="0" smtClean="0">
                <a:solidFill>
                  <a:srgbClr val="CC3300"/>
                </a:solidFill>
                <a:latin typeface="微软雅黑" pitchFamily="34" charset="-122"/>
                <a:ea typeface="微软雅黑" pitchFamily="34" charset="-122"/>
              </a:rPr>
              <a:t>GDTR</a:t>
            </a:r>
            <a:r>
              <a:rPr lang="zh-CN" altLang="en-US" sz="1900" dirty="0" smtClean="0">
                <a:solidFill>
                  <a:srgbClr val="CC3300"/>
                </a:solidFill>
                <a:latin typeface="微软雅黑" pitchFamily="34" charset="-122"/>
                <a:ea typeface="微软雅黑" pitchFamily="34" charset="-122"/>
              </a:rPr>
              <a:t>、</a:t>
            </a:r>
            <a:r>
              <a:rPr lang="en-US" altLang="zh-CN" sz="1900" dirty="0" smtClean="0">
                <a:solidFill>
                  <a:srgbClr val="CC3300"/>
                </a:solidFill>
                <a:latin typeface="微软雅黑" pitchFamily="34" charset="-122"/>
                <a:ea typeface="微软雅黑" pitchFamily="34" charset="-122"/>
              </a:rPr>
              <a:t>IDT </a:t>
            </a:r>
            <a:r>
              <a:rPr lang="zh-CN" altLang="en-US" sz="1900" dirty="0" smtClean="0">
                <a:solidFill>
                  <a:srgbClr val="CC3300"/>
                </a:solidFill>
                <a:latin typeface="微软雅黑" pitchFamily="34" charset="-122"/>
                <a:ea typeface="微软雅黑" pitchFamily="34" charset="-122"/>
              </a:rPr>
              <a:t>和 </a:t>
            </a:r>
            <a:r>
              <a:rPr lang="en-US" altLang="zh-CN" sz="1900" dirty="0" smtClean="0">
                <a:solidFill>
                  <a:srgbClr val="CC3300"/>
                </a:solidFill>
                <a:latin typeface="微软雅黑" pitchFamily="34" charset="-122"/>
                <a:ea typeface="微软雅黑" pitchFamily="34" charset="-122"/>
              </a:rPr>
              <a:t>IDTR </a:t>
            </a:r>
            <a:r>
              <a:rPr lang="zh-CN" altLang="en-US" sz="1900" dirty="0" smtClean="0">
                <a:solidFill>
                  <a:srgbClr val="CC3300"/>
                </a:solidFill>
                <a:latin typeface="微软雅黑" pitchFamily="34" charset="-122"/>
                <a:ea typeface="微软雅黑" pitchFamily="34" charset="-122"/>
              </a:rPr>
              <a:t>等的设置，以后一旦发生异常或中断，</a:t>
            </a:r>
            <a:r>
              <a:rPr lang="en-US" altLang="zh-CN" sz="1900" dirty="0" smtClean="0">
                <a:solidFill>
                  <a:srgbClr val="CC3300"/>
                </a:solidFill>
                <a:latin typeface="微软雅黑" pitchFamily="34" charset="-122"/>
                <a:ea typeface="微软雅黑" pitchFamily="34" charset="-122"/>
              </a:rPr>
              <a:t>CPU</a:t>
            </a:r>
            <a:r>
              <a:rPr lang="zh-CN" altLang="en-US" sz="1900" dirty="0" smtClean="0">
                <a:solidFill>
                  <a:srgbClr val="CC3300"/>
                </a:solidFill>
                <a:latin typeface="微软雅黑" pitchFamily="34" charset="-122"/>
                <a:ea typeface="微软雅黑" pitchFamily="34" charset="-122"/>
              </a:rPr>
              <a:t>就可通过异常和中断响应机制调出异常或中断处理程序执行。</a:t>
            </a:r>
            <a:r>
              <a:rPr lang="zh-CN" altLang="pt-BR" sz="1900" dirty="0" smtClean="0">
                <a:latin typeface="微软雅黑" pitchFamily="34" charset="-122"/>
                <a:ea typeface="微软雅黑" pitchFamily="34" charset="-122"/>
              </a:rPr>
              <a:t> </a:t>
            </a:r>
            <a:endParaRPr lang="zh-CN" altLang="en-US" sz="19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1145493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r>
              <a:rPr lang="en-US" altLang="zh-CN" smtClean="0"/>
              <a:t>Linux</a:t>
            </a:r>
            <a:r>
              <a:rPr lang="zh-CN" altLang="en-US" smtClean="0"/>
              <a:t>中对异常的处理</a:t>
            </a:r>
          </a:p>
        </p:txBody>
      </p:sp>
      <p:sp>
        <p:nvSpPr>
          <p:cNvPr id="789507" name="Rectangle 3"/>
          <p:cNvSpPr>
            <a:spLocks noGrp="1" noChangeArrowheads="1"/>
          </p:cNvSpPr>
          <p:nvPr>
            <p:ph type="body" idx="1"/>
          </p:nvPr>
        </p:nvSpPr>
        <p:spPr>
          <a:xfrm>
            <a:off x="468313" y="836613"/>
            <a:ext cx="8229600" cy="5697537"/>
          </a:xfrm>
        </p:spPr>
        <p:txBody>
          <a:bodyPr/>
          <a:lstStyle/>
          <a:p>
            <a:pPr>
              <a:spcBef>
                <a:spcPct val="35000"/>
              </a:spcBef>
            </a:pPr>
            <a:r>
              <a:rPr lang="zh-CN" altLang="en-US" sz="2000" dirty="0" smtClean="0">
                <a:latin typeface="微软雅黑" pitchFamily="34" charset="-122"/>
                <a:ea typeface="微软雅黑" pitchFamily="34" charset="-122"/>
              </a:rPr>
              <a:t>异常处理程序发送相应的信号给发生异常的当前进程，或者进行故障恢复，然后返回到断点处执行。</a:t>
            </a:r>
          </a:p>
          <a:p>
            <a:pPr>
              <a:spcBef>
                <a:spcPct val="35000"/>
              </a:spcBef>
              <a:buFontTx/>
              <a:buNone/>
            </a:pPr>
            <a:r>
              <a:rPr lang="zh-CN" altLang="en-US" sz="2000" dirty="0" smtClean="0">
                <a:latin typeface="微软雅黑" pitchFamily="34" charset="-122"/>
                <a:ea typeface="微软雅黑" pitchFamily="34" charset="-122"/>
              </a:rPr>
              <a:t>     </a:t>
            </a:r>
            <a:r>
              <a:rPr lang="zh-CN" altLang="en-US" sz="2000" dirty="0" smtClean="0">
                <a:solidFill>
                  <a:srgbClr val="3366FF"/>
                </a:solidFill>
                <a:latin typeface="微软雅黑" pitchFamily="34" charset="-122"/>
                <a:ea typeface="微软雅黑" pitchFamily="34" charset="-122"/>
              </a:rPr>
              <a:t>例如，若执行了非法操作，</a:t>
            </a:r>
            <a:r>
              <a:rPr lang="en-US" altLang="zh-CN" sz="2000" dirty="0" smtClean="0">
                <a:solidFill>
                  <a:srgbClr val="3366FF"/>
                </a:solidFill>
                <a:latin typeface="微软雅黑" pitchFamily="34" charset="-122"/>
                <a:ea typeface="微软雅黑" pitchFamily="34" charset="-122"/>
              </a:rPr>
              <a:t>CPU</a:t>
            </a:r>
            <a:r>
              <a:rPr lang="zh-CN" altLang="en-US" sz="2000" dirty="0" smtClean="0">
                <a:solidFill>
                  <a:srgbClr val="3366FF"/>
                </a:solidFill>
                <a:latin typeface="微软雅黑" pitchFamily="34" charset="-122"/>
                <a:ea typeface="微软雅黑" pitchFamily="34" charset="-122"/>
              </a:rPr>
              <a:t>就产生</a:t>
            </a:r>
            <a:r>
              <a:rPr lang="en-US" altLang="zh-CN" sz="2000" dirty="0" smtClean="0">
                <a:solidFill>
                  <a:srgbClr val="3366FF"/>
                </a:solidFill>
                <a:latin typeface="微软雅黑" pitchFamily="34" charset="-122"/>
                <a:ea typeface="微软雅黑" pitchFamily="34" charset="-122"/>
              </a:rPr>
              <a:t>6</a:t>
            </a:r>
            <a:r>
              <a:rPr lang="zh-CN" altLang="en-US" sz="2000" dirty="0" smtClean="0">
                <a:solidFill>
                  <a:srgbClr val="3366FF"/>
                </a:solidFill>
                <a:latin typeface="微软雅黑" pitchFamily="34" charset="-122"/>
                <a:ea typeface="微软雅黑" pitchFamily="34" charset="-122"/>
              </a:rPr>
              <a:t>号异常（</a:t>
            </a:r>
            <a:r>
              <a:rPr lang="en-US" altLang="zh-CN" sz="2000" dirty="0" smtClean="0">
                <a:solidFill>
                  <a:srgbClr val="3366FF"/>
                </a:solidFill>
                <a:latin typeface="微软雅黑" pitchFamily="34" charset="-122"/>
                <a:ea typeface="微软雅黑" pitchFamily="34" charset="-122"/>
              </a:rPr>
              <a:t>#UD</a:t>
            </a:r>
            <a:r>
              <a:rPr lang="zh-CN" altLang="en-US" sz="2000" dirty="0" smtClean="0">
                <a:solidFill>
                  <a:srgbClr val="3366FF"/>
                </a:solidFill>
                <a:latin typeface="微软雅黑" pitchFamily="34" charset="-122"/>
                <a:ea typeface="微软雅黑" pitchFamily="34" charset="-122"/>
              </a:rPr>
              <a:t>），在对应的异常处理程序中，向当前进程发送一个</a:t>
            </a:r>
            <a:r>
              <a:rPr lang="en-US" altLang="zh-CN" sz="2000" dirty="0" smtClean="0">
                <a:solidFill>
                  <a:srgbClr val="3366FF"/>
                </a:solidFill>
                <a:latin typeface="微软雅黑" pitchFamily="34" charset="-122"/>
                <a:ea typeface="微软雅黑" pitchFamily="34" charset="-122"/>
              </a:rPr>
              <a:t>SIGILL</a:t>
            </a:r>
            <a:r>
              <a:rPr lang="zh-CN" altLang="en-US" sz="2000" dirty="0" smtClean="0">
                <a:solidFill>
                  <a:srgbClr val="3366FF"/>
                </a:solidFill>
                <a:latin typeface="微软雅黑" pitchFamily="34" charset="-122"/>
                <a:ea typeface="微软雅黑" pitchFamily="34" charset="-122"/>
              </a:rPr>
              <a:t>信号，以通知当前进程中止运行。</a:t>
            </a:r>
          </a:p>
          <a:p>
            <a:pPr>
              <a:spcBef>
                <a:spcPct val="35000"/>
              </a:spcBef>
            </a:pPr>
            <a:r>
              <a:rPr lang="zh-CN" altLang="en-US" sz="2000" dirty="0" smtClean="0">
                <a:latin typeface="微软雅黑" pitchFamily="34" charset="-122"/>
                <a:ea typeface="微软雅黑" pitchFamily="34" charset="-122"/>
              </a:rPr>
              <a:t>采用向发生异常的进程发送信号的机制实现异常处理，</a:t>
            </a:r>
            <a:r>
              <a:rPr lang="zh-CN" altLang="en-US" sz="2000" dirty="0" smtClean="0">
                <a:solidFill>
                  <a:srgbClr val="FF0000"/>
                </a:solidFill>
                <a:latin typeface="微软雅黑" pitchFamily="34" charset="-122"/>
                <a:ea typeface="微软雅黑" pitchFamily="34" charset="-122"/>
              </a:rPr>
              <a:t>可尽快完成在内核态的异常处理过程</a:t>
            </a:r>
            <a:r>
              <a:rPr lang="zh-CN" altLang="en-US" sz="2000" dirty="0" smtClean="0">
                <a:latin typeface="微软雅黑" pitchFamily="34" charset="-122"/>
                <a:ea typeface="微软雅黑" pitchFamily="34" charset="-122"/>
              </a:rPr>
              <a:t>，因为异常处理过程越长，嵌套执行异常的可能性越大，而异常嵌套执行会付出较大的代价。</a:t>
            </a:r>
          </a:p>
          <a:p>
            <a:pPr>
              <a:spcBef>
                <a:spcPct val="35000"/>
              </a:spcBef>
            </a:pPr>
            <a:r>
              <a:rPr lang="zh-CN" altLang="en-US" sz="2000" dirty="0" smtClean="0">
                <a:latin typeface="微软雅黑" pitchFamily="34" charset="-122"/>
                <a:ea typeface="微软雅黑" pitchFamily="34" charset="-122"/>
              </a:rPr>
              <a:t>并不是所有异常处理都只是发送一个信号到发生异常的进程。</a:t>
            </a:r>
          </a:p>
          <a:p>
            <a:pPr>
              <a:spcBef>
                <a:spcPct val="35000"/>
              </a:spcBef>
              <a:buFontTx/>
              <a:buNone/>
            </a:pPr>
            <a:r>
              <a:rPr lang="zh-CN" altLang="en-US" sz="2000" dirty="0" smtClean="0">
                <a:latin typeface="微软雅黑" pitchFamily="34" charset="-122"/>
                <a:ea typeface="微软雅黑" pitchFamily="34" charset="-122"/>
              </a:rPr>
              <a:t>     </a:t>
            </a:r>
            <a:r>
              <a:rPr lang="zh-CN" altLang="en-US" sz="2000" dirty="0" smtClean="0">
                <a:solidFill>
                  <a:srgbClr val="3366FF"/>
                </a:solidFill>
                <a:latin typeface="微软雅黑" pitchFamily="34" charset="-122"/>
                <a:ea typeface="微软雅黑" pitchFamily="34" charset="-122"/>
              </a:rPr>
              <a:t>例如，对于</a:t>
            </a:r>
            <a:r>
              <a:rPr lang="en-US" altLang="zh-CN" sz="2000" dirty="0" smtClean="0">
                <a:solidFill>
                  <a:srgbClr val="3366FF"/>
                </a:solidFill>
                <a:latin typeface="微软雅黑" pitchFamily="34" charset="-122"/>
                <a:ea typeface="微软雅黑" pitchFamily="34" charset="-122"/>
              </a:rPr>
              <a:t>14</a:t>
            </a:r>
            <a:r>
              <a:rPr lang="zh-CN" altLang="en-US" sz="2000" dirty="0" smtClean="0">
                <a:solidFill>
                  <a:srgbClr val="3366FF"/>
                </a:solidFill>
                <a:latin typeface="微软雅黑" pitchFamily="34" charset="-122"/>
                <a:ea typeface="微软雅黑" pitchFamily="34" charset="-122"/>
              </a:rPr>
              <a:t>号页故障异常（</a:t>
            </a:r>
            <a:r>
              <a:rPr lang="en-US" altLang="zh-CN" sz="2000" dirty="0" smtClean="0">
                <a:solidFill>
                  <a:srgbClr val="3366FF"/>
                </a:solidFill>
                <a:latin typeface="微软雅黑" pitchFamily="34" charset="-122"/>
                <a:ea typeface="微软雅黑" pitchFamily="34" charset="-122"/>
              </a:rPr>
              <a:t>#PF</a:t>
            </a:r>
            <a:r>
              <a:rPr lang="zh-CN" altLang="en-US" sz="2000" dirty="0" smtClean="0">
                <a:solidFill>
                  <a:srgbClr val="3366FF"/>
                </a:solidFill>
                <a:latin typeface="微软雅黑" pitchFamily="34" charset="-122"/>
                <a:ea typeface="微软雅黑" pitchFamily="34" charset="-122"/>
              </a:rPr>
              <a:t>），需要判断是否</a:t>
            </a:r>
            <a:r>
              <a:rPr lang="zh-CN" altLang="en-US" sz="2000" dirty="0" smtClean="0">
                <a:solidFill>
                  <a:srgbClr val="008000"/>
                </a:solidFill>
                <a:latin typeface="微软雅黑" pitchFamily="34" charset="-122"/>
                <a:ea typeface="微软雅黑" pitchFamily="34" charset="-122"/>
              </a:rPr>
              <a:t>访问越级</a:t>
            </a:r>
            <a:r>
              <a:rPr lang="zh-CN" altLang="en-US" sz="2000" dirty="0" smtClean="0">
                <a:solidFill>
                  <a:srgbClr val="3366FF"/>
                </a:solidFill>
                <a:latin typeface="微软雅黑" pitchFamily="34" charset="-122"/>
                <a:ea typeface="微软雅黑" pitchFamily="34" charset="-122"/>
              </a:rPr>
              <a:t>、</a:t>
            </a:r>
            <a:r>
              <a:rPr lang="zh-CN" altLang="en-US" sz="2000" dirty="0" smtClean="0">
                <a:solidFill>
                  <a:srgbClr val="008000"/>
                </a:solidFill>
                <a:latin typeface="微软雅黑" pitchFamily="34" charset="-122"/>
                <a:ea typeface="微软雅黑" pitchFamily="34" charset="-122"/>
              </a:rPr>
              <a:t>越权</a:t>
            </a:r>
            <a:r>
              <a:rPr lang="zh-CN" altLang="en-US" sz="2000" dirty="0" smtClean="0">
                <a:solidFill>
                  <a:srgbClr val="3366FF"/>
                </a:solidFill>
                <a:latin typeface="微软雅黑" pitchFamily="34" charset="-122"/>
                <a:ea typeface="微软雅黑" pitchFamily="34" charset="-122"/>
              </a:rPr>
              <a:t>或</a:t>
            </a:r>
            <a:r>
              <a:rPr lang="zh-CN" altLang="en-US" sz="2000" dirty="0" smtClean="0">
                <a:solidFill>
                  <a:srgbClr val="008000"/>
                </a:solidFill>
                <a:latin typeface="微软雅黑" pitchFamily="34" charset="-122"/>
                <a:ea typeface="微软雅黑" pitchFamily="34" charset="-122"/>
              </a:rPr>
              <a:t>越界</a:t>
            </a:r>
            <a:r>
              <a:rPr lang="zh-CN" altLang="en-US" sz="2000" dirty="0" smtClean="0">
                <a:solidFill>
                  <a:srgbClr val="3366FF"/>
                </a:solidFill>
                <a:latin typeface="微软雅黑" pitchFamily="34" charset="-122"/>
                <a:ea typeface="微软雅黑" pitchFamily="34" charset="-122"/>
              </a:rPr>
              <a:t>等，若发生了这些无法恢复的故障，则页故障处理程序发送</a:t>
            </a:r>
            <a:r>
              <a:rPr lang="en-US" altLang="zh-CN" sz="2000" dirty="0" smtClean="0">
                <a:solidFill>
                  <a:srgbClr val="3366FF"/>
                </a:solidFill>
                <a:latin typeface="微软雅黑" pitchFamily="34" charset="-122"/>
                <a:ea typeface="微软雅黑" pitchFamily="34" charset="-122"/>
              </a:rPr>
              <a:t>SIGSEGV</a:t>
            </a:r>
            <a:r>
              <a:rPr lang="zh-CN" altLang="en-US" sz="2000" dirty="0" smtClean="0">
                <a:solidFill>
                  <a:srgbClr val="3366FF"/>
                </a:solidFill>
                <a:latin typeface="微软雅黑" pitchFamily="34" charset="-122"/>
                <a:ea typeface="微软雅黑" pitchFamily="34" charset="-122"/>
              </a:rPr>
              <a:t>信号给发生页故障异常的进程；</a:t>
            </a:r>
            <a:r>
              <a:rPr lang="zh-CN" altLang="en-US" sz="2000" dirty="0" smtClean="0">
                <a:solidFill>
                  <a:srgbClr val="FF0000"/>
                </a:solidFill>
                <a:latin typeface="微软雅黑" pitchFamily="34" charset="-122"/>
                <a:ea typeface="微软雅黑" pitchFamily="34" charset="-122"/>
              </a:rPr>
              <a:t>若只是缺页，则页故障处理程序负责把所缺失页面从磁盘装入主存，</a:t>
            </a:r>
            <a:r>
              <a:rPr lang="zh-CN" altLang="en-US" sz="2000" dirty="0" smtClean="0">
                <a:solidFill>
                  <a:srgbClr val="3366FF"/>
                </a:solidFill>
                <a:latin typeface="微软雅黑" pitchFamily="34" charset="-122"/>
                <a:ea typeface="微软雅黑" pitchFamily="34" charset="-122"/>
              </a:rPr>
              <a:t>然后返回到发生缺页故障的指令继续执行。</a:t>
            </a:r>
            <a:r>
              <a:rPr lang="zh-CN" altLang="en-US" sz="2000" dirty="0" smtClean="0">
                <a:solidFill>
                  <a:srgbClr val="3366FF"/>
                </a:solidFill>
              </a:rPr>
              <a:t> </a:t>
            </a:r>
          </a:p>
        </p:txBody>
      </p:sp>
    </p:spTree>
    <p:extLst>
      <p:ext uri="{BB962C8B-B14F-4D97-AF65-F5344CB8AC3E}">
        <p14:creationId xmlns:p14="http://schemas.microsoft.com/office/powerpoint/2010/main" val="2586546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457200" y="96838"/>
            <a:ext cx="8229600" cy="561975"/>
          </a:xfrm>
        </p:spPr>
        <p:txBody>
          <a:bodyPr/>
          <a:lstStyle/>
          <a:p>
            <a:r>
              <a:rPr lang="en-US" altLang="zh-CN" smtClean="0"/>
              <a:t>Linux</a:t>
            </a:r>
            <a:r>
              <a:rPr lang="zh-CN" altLang="en-US" smtClean="0"/>
              <a:t>中对异常的处理</a:t>
            </a:r>
          </a:p>
        </p:txBody>
      </p:sp>
      <p:sp>
        <p:nvSpPr>
          <p:cNvPr id="790531" name="Rectangle 3"/>
          <p:cNvSpPr>
            <a:spLocks noGrp="1" noChangeArrowheads="1"/>
          </p:cNvSpPr>
          <p:nvPr>
            <p:ph type="body" idx="1"/>
          </p:nvPr>
        </p:nvSpPr>
        <p:spPr>
          <a:xfrm>
            <a:off x="214313" y="822325"/>
            <a:ext cx="8582025" cy="2503488"/>
          </a:xfrm>
        </p:spPr>
        <p:txBody>
          <a:bodyPr/>
          <a:lstStyle/>
          <a:p>
            <a:pPr>
              <a:lnSpc>
                <a:spcPct val="105000"/>
              </a:lnSpc>
              <a:spcBef>
                <a:spcPct val="30000"/>
              </a:spcBef>
              <a:buFontTx/>
              <a:buNone/>
            </a:pPr>
            <a:r>
              <a:rPr lang="zh-CN" altLang="en-US" sz="1900" dirty="0" smtClean="0">
                <a:latin typeface="微软雅黑" pitchFamily="34" charset="-122"/>
                <a:ea typeface="微软雅黑" pitchFamily="34" charset="-122"/>
              </a:rPr>
              <a:t>所有异常处理程序的结构是一致的，都可划分成以下三个部分：</a:t>
            </a:r>
          </a:p>
          <a:p>
            <a:pPr>
              <a:lnSpc>
                <a:spcPct val="105000"/>
              </a:lnSpc>
              <a:spcBef>
                <a:spcPct val="30000"/>
              </a:spcBef>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1</a:t>
            </a:r>
            <a:r>
              <a:rPr lang="zh-CN" altLang="en-US" sz="1900" dirty="0" smtClean="0">
                <a:latin typeface="微软雅黑" pitchFamily="34" charset="-122"/>
                <a:ea typeface="微软雅黑" pitchFamily="34" charset="-122"/>
              </a:rPr>
              <a:t>）</a:t>
            </a:r>
            <a:r>
              <a:rPr lang="zh-CN" altLang="en-US" sz="1900" dirty="0" smtClean="0">
                <a:solidFill>
                  <a:srgbClr val="FF0000"/>
                </a:solidFill>
                <a:latin typeface="微软雅黑" pitchFamily="34" charset="-122"/>
                <a:ea typeface="微软雅黑" pitchFamily="34" charset="-122"/>
              </a:rPr>
              <a:t>准备阶段：</a:t>
            </a:r>
            <a:r>
              <a:rPr lang="zh-CN" altLang="en-US" sz="1900" dirty="0" smtClean="0">
                <a:latin typeface="微软雅黑" pitchFamily="34" charset="-122"/>
                <a:ea typeface="微软雅黑" pitchFamily="34" charset="-122"/>
              </a:rPr>
              <a:t>在内核栈</a:t>
            </a:r>
            <a:r>
              <a:rPr lang="zh-CN" altLang="en-US" sz="1900" dirty="0" smtClean="0">
                <a:solidFill>
                  <a:srgbClr val="0066CC"/>
                </a:solidFill>
                <a:latin typeface="微软雅黑" pitchFamily="34" charset="-122"/>
                <a:ea typeface="微软雅黑" pitchFamily="34" charset="-122"/>
              </a:rPr>
              <a:t>保存通用寄存器内容</a:t>
            </a:r>
            <a:r>
              <a:rPr lang="zh-CN" altLang="en-US" sz="1900" dirty="0" smtClean="0">
                <a:latin typeface="微软雅黑" pitchFamily="34" charset="-122"/>
                <a:ea typeface="微软雅黑" pitchFamily="34" charset="-122"/>
              </a:rPr>
              <a:t>（称为</a:t>
            </a:r>
            <a:r>
              <a:rPr lang="zh-CN" altLang="en-US" sz="1900" dirty="0" smtClean="0">
                <a:solidFill>
                  <a:srgbClr val="0066CC"/>
                </a:solidFill>
                <a:latin typeface="微软雅黑" pitchFamily="34" charset="-122"/>
                <a:ea typeface="微软雅黑" pitchFamily="34" charset="-122"/>
              </a:rPr>
              <a:t>现场信息</a:t>
            </a:r>
            <a:r>
              <a:rPr lang="zh-CN" altLang="en-US" sz="1900" dirty="0" smtClean="0">
                <a:latin typeface="微软雅黑" pitchFamily="34" charset="-122"/>
                <a:ea typeface="微软雅黑" pitchFamily="34" charset="-122"/>
              </a:rPr>
              <a:t>），这部分大多用汇编语言程序实现。</a:t>
            </a:r>
          </a:p>
          <a:p>
            <a:pPr>
              <a:lnSpc>
                <a:spcPct val="105000"/>
              </a:lnSpc>
              <a:spcBef>
                <a:spcPct val="30000"/>
              </a:spcBef>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2</a:t>
            </a:r>
            <a:r>
              <a:rPr lang="zh-CN" altLang="en-US" sz="1900" dirty="0" smtClean="0">
                <a:latin typeface="微软雅黑" pitchFamily="34" charset="-122"/>
                <a:ea typeface="微软雅黑" pitchFamily="34" charset="-122"/>
              </a:rPr>
              <a:t>）</a:t>
            </a:r>
            <a:r>
              <a:rPr lang="zh-CN" altLang="en-US" sz="1900" dirty="0" smtClean="0">
                <a:solidFill>
                  <a:srgbClr val="FF0000"/>
                </a:solidFill>
                <a:latin typeface="微软雅黑" pitchFamily="34" charset="-122"/>
                <a:ea typeface="微软雅黑" pitchFamily="34" charset="-122"/>
              </a:rPr>
              <a:t>处理阶段：</a:t>
            </a:r>
            <a:r>
              <a:rPr lang="zh-CN" altLang="en-US" sz="1900" dirty="0" smtClean="0">
                <a:latin typeface="微软雅黑" pitchFamily="34" charset="-122"/>
                <a:ea typeface="微软雅黑" pitchFamily="34" charset="-122"/>
              </a:rPr>
              <a:t>采用</a:t>
            </a:r>
            <a:r>
              <a:rPr lang="en-US" altLang="zh-CN" sz="1900" dirty="0" smtClean="0">
                <a:latin typeface="微软雅黑" pitchFamily="34" charset="-122"/>
                <a:ea typeface="微软雅黑" pitchFamily="34" charset="-122"/>
              </a:rPr>
              <a:t>C</a:t>
            </a:r>
            <a:r>
              <a:rPr lang="zh-CN" altLang="en-US" sz="1900" dirty="0" smtClean="0">
                <a:latin typeface="微软雅黑" pitchFamily="34" charset="-122"/>
                <a:ea typeface="微软雅黑" pitchFamily="34" charset="-122"/>
              </a:rPr>
              <a:t>函数进行具体处理。函数名由</a:t>
            </a:r>
            <a:r>
              <a:rPr lang="en-US" altLang="zh-CN" sz="1900" dirty="0" smtClean="0">
                <a:latin typeface="微软雅黑" pitchFamily="34" charset="-122"/>
                <a:ea typeface="微软雅黑" pitchFamily="34" charset="-122"/>
              </a:rPr>
              <a:t>do_</a:t>
            </a:r>
            <a:r>
              <a:rPr lang="zh-CN" altLang="en-US" sz="1900" dirty="0" smtClean="0">
                <a:latin typeface="微软雅黑" pitchFamily="34" charset="-122"/>
                <a:ea typeface="微软雅黑" pitchFamily="34" charset="-122"/>
              </a:rPr>
              <a:t>前缀和处理程序名组成，如 </a:t>
            </a:r>
            <a:r>
              <a:rPr lang="en-US" altLang="zh-CN" sz="1900" dirty="0" err="1" smtClean="0">
                <a:latin typeface="微软雅黑" pitchFamily="34" charset="-122"/>
                <a:ea typeface="微软雅黑" pitchFamily="34" charset="-122"/>
              </a:rPr>
              <a:t>do_overflow</a:t>
            </a:r>
            <a:r>
              <a:rPr lang="en-US" altLang="zh-CN" sz="1900" dirty="0" smtClean="0">
                <a:latin typeface="微软雅黑" pitchFamily="34" charset="-122"/>
                <a:ea typeface="微软雅黑" pitchFamily="34" charset="-122"/>
              </a:rPr>
              <a:t> </a:t>
            </a:r>
            <a:r>
              <a:rPr lang="zh-CN" altLang="en-US" sz="1900" dirty="0" smtClean="0">
                <a:latin typeface="微软雅黑" pitchFamily="34" charset="-122"/>
                <a:ea typeface="微软雅黑" pitchFamily="34" charset="-122"/>
              </a:rPr>
              <a:t>为溢出处理函数。</a:t>
            </a:r>
          </a:p>
          <a:p>
            <a:pPr>
              <a:lnSpc>
                <a:spcPct val="105000"/>
              </a:lnSpc>
              <a:spcBef>
                <a:spcPct val="30000"/>
              </a:spcBef>
              <a:buFontTx/>
              <a:buNone/>
            </a:pPr>
            <a:r>
              <a:rPr lang="zh-CN" altLang="en-US" sz="1900" dirty="0" smtClean="0">
                <a:solidFill>
                  <a:srgbClr val="FF0000"/>
                </a:solidFill>
                <a:latin typeface="微软雅黑" pitchFamily="34" charset="-122"/>
                <a:ea typeface="微软雅黑" pitchFamily="34" charset="-122"/>
              </a:rPr>
              <a:t>     </a:t>
            </a:r>
            <a:r>
              <a:rPr lang="zh-CN" altLang="en-US" sz="1900" dirty="0" smtClean="0">
                <a:solidFill>
                  <a:srgbClr val="0066CC"/>
                </a:solidFill>
                <a:latin typeface="微软雅黑" pitchFamily="34" charset="-122"/>
                <a:ea typeface="微软雅黑" pitchFamily="34" charset="-122"/>
              </a:rPr>
              <a:t>大部分函数的处理方式：保存硬件出错码</a:t>
            </a:r>
            <a:r>
              <a:rPr lang="zh-CN" altLang="en-US" sz="1900" dirty="0" smtClean="0">
                <a:solidFill>
                  <a:srgbClr val="008000"/>
                </a:solidFill>
                <a:latin typeface="微软雅黑" pitchFamily="34" charset="-122"/>
                <a:ea typeface="微软雅黑" pitchFamily="34" charset="-122"/>
              </a:rPr>
              <a:t>（如果有的话）</a:t>
            </a:r>
            <a:r>
              <a:rPr lang="zh-CN" altLang="en-US" sz="1900" dirty="0" smtClean="0">
                <a:solidFill>
                  <a:srgbClr val="0066CC"/>
                </a:solidFill>
                <a:latin typeface="微软雅黑" pitchFamily="34" charset="-122"/>
                <a:ea typeface="微软雅黑" pitchFamily="34" charset="-122"/>
              </a:rPr>
              <a:t>和异常类型号，然 后，向当前进程发送一个信号。</a:t>
            </a:r>
          </a:p>
        </p:txBody>
      </p:sp>
      <p:pic>
        <p:nvPicPr>
          <p:cNvPr id="790532" name="Picture 4"/>
          <p:cNvPicPr>
            <a:picLocks noChangeAspect="1" noChangeArrowheads="1"/>
          </p:cNvPicPr>
          <p:nvPr/>
        </p:nvPicPr>
        <p:blipFill>
          <a:blip r:embed="rId2"/>
          <a:srcRect/>
          <a:stretch>
            <a:fillRect/>
          </a:stretch>
        </p:blipFill>
        <p:spPr bwMode="auto">
          <a:xfrm>
            <a:off x="4800600" y="3376613"/>
            <a:ext cx="4329113" cy="2817812"/>
          </a:xfrm>
          <a:prstGeom prst="rect">
            <a:avLst/>
          </a:prstGeom>
          <a:noFill/>
        </p:spPr>
      </p:pic>
      <p:sp>
        <p:nvSpPr>
          <p:cNvPr id="790533" name="Rectangle 5"/>
          <p:cNvSpPr>
            <a:spLocks noChangeArrowheads="1"/>
          </p:cNvSpPr>
          <p:nvPr/>
        </p:nvSpPr>
        <p:spPr bwMode="auto">
          <a:xfrm>
            <a:off x="261938" y="3476625"/>
            <a:ext cx="4478337" cy="2974975"/>
          </a:xfrm>
          <a:prstGeom prst="rect">
            <a:avLst/>
          </a:prstGeom>
          <a:noFill/>
          <a:ln w="9525">
            <a:noFill/>
            <a:miter lim="800000"/>
            <a:headEnd/>
            <a:tailEnd/>
          </a:ln>
          <a:effectLst/>
        </p:spPr>
        <p:txBody>
          <a:bodyPr>
            <a:spAutoFit/>
          </a:bodyPr>
          <a:lstStyle/>
          <a:p>
            <a:pPr>
              <a:lnSpc>
                <a:spcPct val="115000"/>
              </a:lnSpc>
              <a:spcBef>
                <a:spcPct val="20000"/>
              </a:spcBef>
            </a:pPr>
            <a:r>
              <a:rPr lang="zh-CN" altLang="en-US" sz="1900" b="1">
                <a:solidFill>
                  <a:srgbClr val="009242"/>
                </a:solidFill>
                <a:latin typeface="微软雅黑" pitchFamily="34" charset="-122"/>
                <a:ea typeface="微软雅黑" pitchFamily="34" charset="-122"/>
              </a:rPr>
              <a:t>当前进程接受到信号后，若有对应信号处理程序，则转信号处理程序执行；若没有，则调用内核</a:t>
            </a:r>
            <a:r>
              <a:rPr lang="en-US" altLang="zh-CN" sz="1900" b="1">
                <a:solidFill>
                  <a:srgbClr val="009242"/>
                </a:solidFill>
                <a:latin typeface="微软雅黑" pitchFamily="34" charset="-122"/>
                <a:ea typeface="微软雅黑" pitchFamily="34" charset="-122"/>
              </a:rPr>
              <a:t>abort</a:t>
            </a:r>
            <a:r>
              <a:rPr lang="zh-CN" altLang="en-US" sz="1900" b="1">
                <a:solidFill>
                  <a:srgbClr val="009242"/>
                </a:solidFill>
                <a:latin typeface="微软雅黑" pitchFamily="34" charset="-122"/>
                <a:ea typeface="微软雅黑" pitchFamily="34" charset="-122"/>
              </a:rPr>
              <a:t>例程执行，以终止当前进程。</a:t>
            </a:r>
          </a:p>
          <a:p>
            <a:pPr>
              <a:lnSpc>
                <a:spcPct val="115000"/>
              </a:lnSpc>
              <a:spcBef>
                <a:spcPct val="20000"/>
              </a:spcBef>
            </a:pPr>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3</a:t>
            </a:r>
            <a:r>
              <a:rPr lang="zh-CN" altLang="en-US" sz="1900" b="1">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恢复阶段：</a:t>
            </a:r>
            <a:r>
              <a:rPr lang="zh-CN" altLang="en-US" sz="1900" b="1">
                <a:latin typeface="微软雅黑" pitchFamily="34" charset="-122"/>
                <a:ea typeface="微软雅黑" pitchFamily="34" charset="-122"/>
              </a:rPr>
              <a:t>恢复保存在内核栈中的  </a:t>
            </a:r>
          </a:p>
          <a:p>
            <a:pPr>
              <a:lnSpc>
                <a:spcPct val="115000"/>
              </a:lnSpc>
              <a:spcBef>
                <a:spcPct val="20000"/>
              </a:spcBef>
            </a:pPr>
            <a:r>
              <a:rPr lang="zh-CN" altLang="en-US" sz="1900" b="1">
                <a:latin typeface="微软雅黑" pitchFamily="34" charset="-122"/>
                <a:ea typeface="微软雅黑" pitchFamily="34" charset="-122"/>
              </a:rPr>
              <a:t>      各个寄存器的内容，切换到用户态并</a:t>
            </a:r>
          </a:p>
          <a:p>
            <a:pPr>
              <a:lnSpc>
                <a:spcPct val="115000"/>
              </a:lnSpc>
              <a:spcBef>
                <a:spcPct val="20000"/>
              </a:spcBef>
            </a:pPr>
            <a:r>
              <a:rPr lang="zh-CN" altLang="en-US" sz="1900" b="1">
                <a:latin typeface="微软雅黑" pitchFamily="34" charset="-122"/>
                <a:ea typeface="微软雅黑" pitchFamily="34" charset="-122"/>
              </a:rPr>
              <a:t>      返回到当前进程的断点处继续执行</a:t>
            </a:r>
            <a:r>
              <a:rPr lang="zh-CN" altLang="en-US" b="1">
                <a:latin typeface="微软雅黑" pitchFamily="34" charset="-122"/>
                <a:ea typeface="微软雅黑" pitchFamily="34" charset="-122"/>
              </a:rPr>
              <a:t>。</a:t>
            </a:r>
            <a:r>
              <a:rPr lang="zh-CN" altLang="en-US"/>
              <a:t> </a:t>
            </a:r>
            <a:endParaRPr lang="zh-CN" altLang="en-US" sz="1900" b="1">
              <a:latin typeface="微软雅黑" pitchFamily="34" charset="-122"/>
              <a:ea typeface="微软雅黑" pitchFamily="34" charset="-122"/>
            </a:endParaRPr>
          </a:p>
          <a:p>
            <a:pPr>
              <a:lnSpc>
                <a:spcPct val="115000"/>
              </a:lnSpc>
              <a:spcBef>
                <a:spcPct val="20000"/>
              </a:spcBef>
            </a:pPr>
            <a:r>
              <a:rPr lang="zh-CN" altLang="en-US" sz="1900" b="1">
                <a:latin typeface="微软雅黑" pitchFamily="34" charset="-122"/>
                <a:ea typeface="微软雅黑" pitchFamily="34" charset="-122"/>
              </a:rPr>
              <a:t>      </a:t>
            </a:r>
          </a:p>
        </p:txBody>
      </p:sp>
    </p:spTree>
    <p:extLst>
      <p:ext uri="{BB962C8B-B14F-4D97-AF65-F5344CB8AC3E}">
        <p14:creationId xmlns:p14="http://schemas.microsoft.com/office/powerpoint/2010/main" val="37548464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327025" y="53975"/>
            <a:ext cx="8359775" cy="561975"/>
          </a:xfrm>
        </p:spPr>
        <p:txBody>
          <a:bodyPr/>
          <a:lstStyle/>
          <a:p>
            <a:pPr algn="l"/>
            <a:r>
              <a:rPr lang="en-US" altLang="zh-CN" smtClean="0"/>
              <a:t>Linux</a:t>
            </a:r>
            <a:r>
              <a:rPr lang="zh-CN" altLang="en-US" smtClean="0"/>
              <a:t>中对异常的处理</a:t>
            </a:r>
          </a:p>
        </p:txBody>
      </p:sp>
      <p:sp>
        <p:nvSpPr>
          <p:cNvPr id="791559" name="Rectangle 7"/>
          <p:cNvSpPr>
            <a:spLocks noChangeArrowheads="1"/>
          </p:cNvSpPr>
          <p:nvPr/>
        </p:nvSpPr>
        <p:spPr bwMode="auto">
          <a:xfrm>
            <a:off x="57150" y="1019175"/>
            <a:ext cx="1160463" cy="2501900"/>
          </a:xfrm>
          <a:prstGeom prst="rect">
            <a:avLst/>
          </a:prstGeom>
          <a:noFill/>
          <a:ln w="9525">
            <a:noFill/>
            <a:miter lim="800000"/>
            <a:headEnd/>
            <a:tailEnd/>
          </a:ln>
          <a:effectLst/>
        </p:spPr>
        <p:txBody>
          <a:bodyPr anchor="ctr">
            <a:spAutoFit/>
          </a:bodyPr>
          <a:lstStyle/>
          <a:p>
            <a:pPr eaLnBrk="0" hangingPunct="0">
              <a:lnSpc>
                <a:spcPct val="125000"/>
              </a:lnSpc>
            </a:pPr>
            <a:r>
              <a:rPr lang="en-US" altLang="zh-CN" sz="2100" b="1">
                <a:latin typeface="微软雅黑" pitchFamily="34" charset="-122"/>
                <a:ea typeface="微软雅黑" pitchFamily="34" charset="-122"/>
              </a:rPr>
              <a:t>Linux</a:t>
            </a:r>
            <a:r>
              <a:rPr lang="zh-CN" altLang="en-US" sz="2100" b="1">
                <a:latin typeface="微软雅黑" pitchFamily="34" charset="-122"/>
                <a:ea typeface="微软雅黑" pitchFamily="34" charset="-122"/>
              </a:rPr>
              <a:t>中异常对应的信号名和处理程序名</a:t>
            </a:r>
            <a:r>
              <a:rPr lang="zh-CN" altLang="en-US"/>
              <a:t> </a:t>
            </a:r>
          </a:p>
        </p:txBody>
      </p:sp>
      <p:grpSp>
        <p:nvGrpSpPr>
          <p:cNvPr id="791568" name="Group 16"/>
          <p:cNvGrpSpPr>
            <a:grpSpLocks/>
          </p:cNvGrpSpPr>
          <p:nvPr/>
        </p:nvGrpSpPr>
        <p:grpSpPr bwMode="auto">
          <a:xfrm>
            <a:off x="1308100" y="0"/>
            <a:ext cx="7835900" cy="6858000"/>
            <a:chOff x="1171" y="0"/>
            <a:chExt cx="4589" cy="4320"/>
          </a:xfrm>
        </p:grpSpPr>
        <p:pic>
          <p:nvPicPr>
            <p:cNvPr id="791556" name="Picture 4"/>
            <p:cNvPicPr>
              <a:picLocks noChangeAspect="1" noChangeArrowheads="1"/>
            </p:cNvPicPr>
            <p:nvPr/>
          </p:nvPicPr>
          <p:blipFill>
            <a:blip r:embed="rId2"/>
            <a:srcRect/>
            <a:stretch>
              <a:fillRect/>
            </a:stretch>
          </p:blipFill>
          <p:spPr bwMode="auto">
            <a:xfrm>
              <a:off x="1171" y="0"/>
              <a:ext cx="4589" cy="4320"/>
            </a:xfrm>
            <a:prstGeom prst="rect">
              <a:avLst/>
            </a:prstGeom>
            <a:noFill/>
          </p:spPr>
        </p:pic>
        <p:sp>
          <p:nvSpPr>
            <p:cNvPr id="791560" name="Rectangle 8"/>
            <p:cNvSpPr>
              <a:spLocks noChangeArrowheads="1"/>
            </p:cNvSpPr>
            <p:nvPr/>
          </p:nvSpPr>
          <p:spPr bwMode="auto">
            <a:xfrm>
              <a:off x="2113" y="430"/>
              <a:ext cx="3611" cy="201"/>
            </a:xfrm>
            <a:prstGeom prst="rect">
              <a:avLst/>
            </a:prstGeom>
            <a:solidFill>
              <a:srgbClr val="FF0000">
                <a:alpha val="17000"/>
              </a:srgbClr>
            </a:solidFill>
            <a:ln w="9525">
              <a:solidFill>
                <a:schemeClr val="tx1"/>
              </a:solidFill>
              <a:miter lim="800000"/>
              <a:headEnd/>
              <a:tailEnd/>
            </a:ln>
            <a:effectLst/>
          </p:spPr>
          <p:txBody>
            <a:bodyPr wrap="none" anchor="ctr"/>
            <a:lstStyle/>
            <a:p>
              <a:endParaRPr lang="zh-CN" altLang="en-US"/>
            </a:p>
          </p:txBody>
        </p:sp>
        <p:sp>
          <p:nvSpPr>
            <p:cNvPr id="791561" name="Rectangle 9"/>
            <p:cNvSpPr>
              <a:spLocks noChangeArrowheads="1"/>
            </p:cNvSpPr>
            <p:nvPr/>
          </p:nvSpPr>
          <p:spPr bwMode="auto">
            <a:xfrm>
              <a:off x="2113" y="845"/>
              <a:ext cx="3620" cy="201"/>
            </a:xfrm>
            <a:prstGeom prst="rect">
              <a:avLst/>
            </a:prstGeom>
            <a:solidFill>
              <a:srgbClr val="FF0000">
                <a:alpha val="17000"/>
              </a:srgbClr>
            </a:solidFill>
            <a:ln w="9525">
              <a:solidFill>
                <a:schemeClr val="tx1"/>
              </a:solidFill>
              <a:miter lim="800000"/>
              <a:headEnd/>
              <a:tailEnd/>
            </a:ln>
            <a:effectLst/>
          </p:spPr>
          <p:txBody>
            <a:bodyPr wrap="none" anchor="ctr"/>
            <a:lstStyle/>
            <a:p>
              <a:endParaRPr lang="zh-CN" altLang="en-US"/>
            </a:p>
          </p:txBody>
        </p:sp>
        <p:sp>
          <p:nvSpPr>
            <p:cNvPr id="791562" name="Rectangle 10"/>
            <p:cNvSpPr>
              <a:spLocks noChangeArrowheads="1"/>
            </p:cNvSpPr>
            <p:nvPr/>
          </p:nvSpPr>
          <p:spPr bwMode="auto">
            <a:xfrm>
              <a:off x="2113" y="1055"/>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sp>
          <p:nvSpPr>
            <p:cNvPr id="791563" name="Rectangle 11"/>
            <p:cNvSpPr>
              <a:spLocks noChangeArrowheads="1"/>
            </p:cNvSpPr>
            <p:nvPr/>
          </p:nvSpPr>
          <p:spPr bwMode="auto">
            <a:xfrm>
              <a:off x="2118" y="1249"/>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sp>
          <p:nvSpPr>
            <p:cNvPr id="791564" name="Rectangle 12"/>
            <p:cNvSpPr>
              <a:spLocks noChangeArrowheads="1"/>
            </p:cNvSpPr>
            <p:nvPr/>
          </p:nvSpPr>
          <p:spPr bwMode="auto">
            <a:xfrm>
              <a:off x="2122" y="2269"/>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sp>
          <p:nvSpPr>
            <p:cNvPr id="791565" name="Rectangle 13"/>
            <p:cNvSpPr>
              <a:spLocks noChangeArrowheads="1"/>
            </p:cNvSpPr>
            <p:nvPr/>
          </p:nvSpPr>
          <p:spPr bwMode="auto">
            <a:xfrm>
              <a:off x="2122" y="2875"/>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sp>
          <p:nvSpPr>
            <p:cNvPr id="791566" name="Rectangle 14"/>
            <p:cNvSpPr>
              <a:spLocks noChangeArrowheads="1"/>
            </p:cNvSpPr>
            <p:nvPr/>
          </p:nvSpPr>
          <p:spPr bwMode="auto">
            <a:xfrm>
              <a:off x="2122" y="3084"/>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sp>
          <p:nvSpPr>
            <p:cNvPr id="791567" name="Rectangle 15"/>
            <p:cNvSpPr>
              <a:spLocks noChangeArrowheads="1"/>
            </p:cNvSpPr>
            <p:nvPr/>
          </p:nvSpPr>
          <p:spPr bwMode="auto">
            <a:xfrm>
              <a:off x="2115" y="3688"/>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grpSp>
      <p:sp>
        <p:nvSpPr>
          <p:cNvPr id="791569" name="Text Box 17"/>
          <p:cNvSpPr txBox="1">
            <a:spLocks noChangeArrowheads="1"/>
          </p:cNvSpPr>
          <p:nvPr/>
        </p:nvSpPr>
        <p:spPr bwMode="auto">
          <a:xfrm>
            <a:off x="203200" y="4064000"/>
            <a:ext cx="987425" cy="2225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为何除法错显示却是</a:t>
            </a:r>
            <a:r>
              <a:rPr lang="zh-CN" altLang="en-US" sz="2000" b="1">
                <a:solidFill>
                  <a:srgbClr val="FF0000"/>
                </a:solidFill>
                <a:latin typeface="微软雅黑"/>
                <a:ea typeface="微软雅黑" pitchFamily="34" charset="-122"/>
              </a:rPr>
              <a:t>“</a:t>
            </a:r>
            <a:r>
              <a:rPr lang="zh-CN" altLang="en-US" sz="2000" b="1">
                <a:solidFill>
                  <a:srgbClr val="FF0000"/>
                </a:solidFill>
                <a:ea typeface="微软雅黑" pitchFamily="34" charset="-122"/>
              </a:rPr>
              <a:t>浮点异常</a:t>
            </a:r>
            <a:r>
              <a:rPr lang="zh-CN" altLang="en-US" sz="2000" b="1">
                <a:solidFill>
                  <a:srgbClr val="FF0000"/>
                </a:solidFill>
                <a:latin typeface="微软雅黑"/>
                <a:ea typeface="微软雅黑" pitchFamily="34" charset="-122"/>
              </a:rPr>
              <a:t>”</a:t>
            </a:r>
            <a:r>
              <a:rPr lang="zh-CN" altLang="en-US" sz="2000" b="1">
                <a:solidFill>
                  <a:srgbClr val="FF0000"/>
                </a:solidFill>
                <a:ea typeface="微软雅黑" pitchFamily="34" charset="-122"/>
              </a:rPr>
              <a:t>的原因！</a:t>
            </a:r>
          </a:p>
        </p:txBody>
      </p:sp>
      <p:sp>
        <p:nvSpPr>
          <p:cNvPr id="791570" name="Line 18"/>
          <p:cNvSpPr>
            <a:spLocks noChangeShapeType="1"/>
          </p:cNvSpPr>
          <p:nvPr/>
        </p:nvSpPr>
        <p:spPr bwMode="auto">
          <a:xfrm flipV="1">
            <a:off x="827088" y="566738"/>
            <a:ext cx="7213600" cy="3497262"/>
          </a:xfrm>
          <a:prstGeom prst="line">
            <a:avLst/>
          </a:prstGeom>
          <a:noFill/>
          <a:ln w="9525">
            <a:solidFill>
              <a:srgbClr val="FF0000"/>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262236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559"/>
                                        </p:tgtEl>
                                        <p:attrNameLst>
                                          <p:attrName>style.visibility</p:attrName>
                                        </p:attrNameLst>
                                      </p:cBhvr>
                                      <p:to>
                                        <p:strVal val="visible"/>
                                      </p:to>
                                    </p:set>
                                    <p:animEffect transition="in" filter="blinds(horizontal)">
                                      <p:cBhvr>
                                        <p:cTn id="7" dur="500"/>
                                        <p:tgtEl>
                                          <p:spTgt spid="7915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1568"/>
                                        </p:tgtEl>
                                        <p:attrNameLst>
                                          <p:attrName>style.visibility</p:attrName>
                                        </p:attrNameLst>
                                      </p:cBhvr>
                                      <p:to>
                                        <p:strVal val="visible"/>
                                      </p:to>
                                    </p:set>
                                    <p:animEffect transition="in" filter="blinds(horizontal)">
                                      <p:cBhvr>
                                        <p:cTn id="12" dur="500"/>
                                        <p:tgtEl>
                                          <p:spTgt spid="7915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1569"/>
                                        </p:tgtEl>
                                        <p:attrNameLst>
                                          <p:attrName>style.visibility</p:attrName>
                                        </p:attrNameLst>
                                      </p:cBhvr>
                                      <p:to>
                                        <p:strVal val="visible"/>
                                      </p:to>
                                    </p:set>
                                    <p:animEffect transition="in" filter="blinds(horizontal)">
                                      <p:cBhvr>
                                        <p:cTn id="17" dur="500"/>
                                        <p:tgtEl>
                                          <p:spTgt spid="7915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1570"/>
                                        </p:tgtEl>
                                        <p:attrNameLst>
                                          <p:attrName>style.visibility</p:attrName>
                                        </p:attrNameLst>
                                      </p:cBhvr>
                                      <p:to>
                                        <p:strVal val="visible"/>
                                      </p:to>
                                    </p:set>
                                    <p:animEffect transition="in" filter="blinds(horizontal)">
                                      <p:cBhvr>
                                        <p:cTn id="22" dur="500"/>
                                        <p:tgtEl>
                                          <p:spTgt spid="791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9" grpId="0"/>
      <p:bldP spid="791569" grpId="0"/>
      <p:bldP spid="79157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US" altLang="zh-CN" smtClean="0"/>
              <a:t>Linux</a:t>
            </a:r>
            <a:r>
              <a:rPr lang="zh-CN" altLang="en-US" smtClean="0"/>
              <a:t>中对中断的处理</a:t>
            </a:r>
          </a:p>
        </p:txBody>
      </p:sp>
      <p:sp>
        <p:nvSpPr>
          <p:cNvPr id="793603" name="Rectangle 3"/>
          <p:cNvSpPr>
            <a:spLocks noGrp="1" noChangeArrowheads="1"/>
          </p:cNvSpPr>
          <p:nvPr>
            <p:ph type="body" idx="1"/>
          </p:nvPr>
        </p:nvSpPr>
        <p:spPr>
          <a:xfrm>
            <a:off x="468313" y="879475"/>
            <a:ext cx="8477250" cy="5741988"/>
          </a:xfrm>
        </p:spPr>
        <p:txBody>
          <a:bodyPr/>
          <a:lstStyle/>
          <a:p>
            <a:pPr>
              <a:lnSpc>
                <a:spcPct val="120000"/>
              </a:lnSpc>
              <a:spcBef>
                <a:spcPct val="30000"/>
              </a:spcBef>
            </a:pPr>
            <a:r>
              <a:rPr lang="en-US" altLang="zh-CN" sz="2100" dirty="0" smtClean="0">
                <a:latin typeface="微软雅黑" pitchFamily="34" charset="-122"/>
                <a:ea typeface="微软雅黑" pitchFamily="34" charset="-122"/>
              </a:rPr>
              <a:t>PIC</a:t>
            </a:r>
            <a:r>
              <a:rPr lang="zh-CN" altLang="en-US" sz="2100" dirty="0" smtClean="0">
                <a:latin typeface="微软雅黑" pitchFamily="34" charset="-122"/>
                <a:ea typeface="微软雅黑" pitchFamily="34" charset="-122"/>
              </a:rPr>
              <a:t>需对所有外设来的 </a:t>
            </a:r>
            <a:r>
              <a:rPr lang="en-US" altLang="zh-CN" sz="2100" dirty="0" smtClean="0">
                <a:latin typeface="微软雅黑" pitchFamily="34" charset="-122"/>
                <a:ea typeface="微软雅黑" pitchFamily="34" charset="-122"/>
              </a:rPr>
              <a:t>IRQ</a:t>
            </a:r>
            <a:r>
              <a:rPr lang="zh-CN" altLang="en-US" sz="2100" dirty="0" smtClean="0">
                <a:latin typeface="微软雅黑" pitchFamily="34" charset="-122"/>
                <a:ea typeface="微软雅黑" pitchFamily="34" charset="-122"/>
              </a:rPr>
              <a:t>请求按优先级排队，若至少有一个</a:t>
            </a:r>
            <a:r>
              <a:rPr lang="en-US" altLang="zh-CN" sz="2100" dirty="0" smtClean="0">
                <a:latin typeface="微软雅黑" pitchFamily="34" charset="-122"/>
                <a:ea typeface="微软雅黑" pitchFamily="34" charset="-122"/>
              </a:rPr>
              <a:t>IRQ</a:t>
            </a:r>
            <a:r>
              <a:rPr lang="zh-CN" altLang="en-US" sz="2100" dirty="0" smtClean="0">
                <a:latin typeface="微软雅黑" pitchFamily="34" charset="-122"/>
                <a:ea typeface="微软雅黑" pitchFamily="34" charset="-122"/>
              </a:rPr>
              <a:t>线有请求且未被屏蔽，则 </a:t>
            </a:r>
            <a:r>
              <a:rPr lang="en-US" altLang="zh-CN" sz="2100" dirty="0" smtClean="0">
                <a:latin typeface="微软雅黑" pitchFamily="34" charset="-122"/>
                <a:ea typeface="微软雅黑" pitchFamily="34" charset="-122"/>
              </a:rPr>
              <a:t>PIC</a:t>
            </a:r>
            <a:r>
              <a:rPr lang="zh-CN" altLang="en-US" sz="2100" dirty="0" smtClean="0">
                <a:latin typeface="微软雅黑" pitchFamily="34" charset="-122"/>
                <a:ea typeface="微软雅黑" pitchFamily="34" charset="-122"/>
              </a:rPr>
              <a:t>向 </a:t>
            </a:r>
            <a:r>
              <a:rPr lang="en-US" altLang="zh-CN" sz="2100" dirty="0" smtClean="0">
                <a:latin typeface="微软雅黑" pitchFamily="34" charset="-122"/>
                <a:ea typeface="微软雅黑" pitchFamily="34" charset="-122"/>
              </a:rPr>
              <a:t>CPU</a:t>
            </a:r>
            <a:r>
              <a:rPr lang="zh-CN" altLang="en-US" sz="2100" dirty="0" smtClean="0">
                <a:latin typeface="微软雅黑" pitchFamily="34" charset="-122"/>
                <a:ea typeface="微软雅黑" pitchFamily="34" charset="-122"/>
              </a:rPr>
              <a:t>的 </a:t>
            </a:r>
            <a:r>
              <a:rPr lang="en-US" altLang="zh-CN" sz="2100" dirty="0" smtClean="0">
                <a:latin typeface="微软雅黑" pitchFamily="34" charset="-122"/>
                <a:ea typeface="微软雅黑" pitchFamily="34" charset="-122"/>
              </a:rPr>
              <a:t>INTR</a:t>
            </a:r>
            <a:r>
              <a:rPr lang="zh-CN" altLang="en-US" sz="2100" dirty="0" smtClean="0">
                <a:latin typeface="微软雅黑" pitchFamily="34" charset="-122"/>
                <a:ea typeface="微软雅黑" pitchFamily="34" charset="-122"/>
              </a:rPr>
              <a:t>引脚发中断请求。</a:t>
            </a:r>
          </a:p>
          <a:p>
            <a:pPr>
              <a:lnSpc>
                <a:spcPct val="120000"/>
              </a:lnSpc>
              <a:spcBef>
                <a:spcPct val="30000"/>
              </a:spcBef>
            </a:pPr>
            <a:r>
              <a:rPr lang="en-US" altLang="zh-CN" sz="2100" dirty="0" smtClean="0">
                <a:latin typeface="微软雅黑" pitchFamily="34" charset="-122"/>
                <a:ea typeface="微软雅黑" pitchFamily="34" charset="-122"/>
              </a:rPr>
              <a:t>CPU</a:t>
            </a:r>
            <a:r>
              <a:rPr lang="zh-CN" altLang="en-US" sz="2100" dirty="0" smtClean="0">
                <a:latin typeface="微软雅黑" pitchFamily="34" charset="-122"/>
                <a:ea typeface="微软雅黑" pitchFamily="34" charset="-122"/>
              </a:rPr>
              <a:t>每执行完一条指令都会查询 </a:t>
            </a:r>
            <a:r>
              <a:rPr lang="en-US" altLang="zh-CN" sz="2100" dirty="0" smtClean="0">
                <a:latin typeface="微软雅黑" pitchFamily="34" charset="-122"/>
                <a:ea typeface="微软雅黑" pitchFamily="34" charset="-122"/>
              </a:rPr>
              <a:t>INTR</a:t>
            </a:r>
            <a:r>
              <a:rPr lang="zh-CN" altLang="en-US" sz="2100" dirty="0" smtClean="0">
                <a:latin typeface="微软雅黑" pitchFamily="34" charset="-122"/>
                <a:ea typeface="微软雅黑" pitchFamily="34" charset="-122"/>
              </a:rPr>
              <a:t>，若发现有中断请求，则进入中断响应过程，调出中断服务程序执行。</a:t>
            </a:r>
          </a:p>
          <a:p>
            <a:pPr>
              <a:lnSpc>
                <a:spcPct val="120000"/>
              </a:lnSpc>
              <a:spcBef>
                <a:spcPct val="30000"/>
              </a:spcBef>
              <a:buFontTx/>
              <a:buNone/>
            </a:pPr>
            <a:r>
              <a:rPr lang="zh-CN" altLang="en-US" sz="2100" dirty="0" smtClean="0">
                <a:latin typeface="微软雅黑" pitchFamily="34" charset="-122"/>
                <a:ea typeface="微软雅黑" pitchFamily="34" charset="-122"/>
              </a:rPr>
              <a:t>所有中断服务程序的结构类似，都划分为以下三个阶段。</a:t>
            </a:r>
            <a:endParaRPr lang="zh-CN" altLang="pt-BR" sz="2100" dirty="0" smtClean="0">
              <a:latin typeface="微软雅黑" pitchFamily="34" charset="-122"/>
              <a:ea typeface="微软雅黑" pitchFamily="34" charset="-122"/>
            </a:endParaRPr>
          </a:p>
          <a:p>
            <a:pPr>
              <a:lnSpc>
                <a:spcPct val="120000"/>
              </a:lnSpc>
              <a:spcBef>
                <a:spcPct val="30000"/>
              </a:spcBef>
              <a:buFontTx/>
              <a:buNone/>
            </a:pPr>
            <a:r>
              <a:rPr lang="zh-CN" altLang="pt-BR" sz="2100" dirty="0" smtClean="0">
                <a:latin typeface="微软雅黑" pitchFamily="34" charset="-122"/>
                <a:ea typeface="微软雅黑" pitchFamily="34" charset="-122"/>
              </a:rPr>
              <a:t>① </a:t>
            </a:r>
            <a:r>
              <a:rPr lang="zh-CN" altLang="pt-BR" sz="2100" dirty="0" smtClean="0">
                <a:solidFill>
                  <a:srgbClr val="FF0000"/>
                </a:solidFill>
                <a:latin typeface="微软雅黑" pitchFamily="34" charset="-122"/>
                <a:ea typeface="微软雅黑" pitchFamily="34" charset="-122"/>
              </a:rPr>
              <a:t>准备阶段</a:t>
            </a:r>
            <a:r>
              <a:rPr lang="zh-CN" altLang="pt-BR" sz="2100" dirty="0" smtClean="0">
                <a:latin typeface="微软雅黑" pitchFamily="34" charset="-122"/>
                <a:ea typeface="微软雅黑" pitchFamily="34" charset="-122"/>
              </a:rPr>
              <a:t>：在内核栈中保存各通用寄存器的内容（称为现场信息）以及所请求 </a:t>
            </a:r>
            <a:r>
              <a:rPr lang="en-US" altLang="zh-CN" sz="2100" dirty="0" err="1" smtClean="0">
                <a:latin typeface="微软雅黑" pitchFamily="34" charset="-122"/>
                <a:ea typeface="微软雅黑" pitchFamily="34" charset="-122"/>
              </a:rPr>
              <a:t>IRQi</a:t>
            </a: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的值等，并给</a:t>
            </a:r>
            <a:r>
              <a:rPr lang="en-US" altLang="zh-CN" sz="2100" dirty="0" smtClean="0">
                <a:latin typeface="微软雅黑" pitchFamily="34" charset="-122"/>
                <a:ea typeface="微软雅黑" pitchFamily="34" charset="-122"/>
              </a:rPr>
              <a:t>PIC</a:t>
            </a:r>
            <a:r>
              <a:rPr lang="zh-CN" altLang="en-US" sz="2100" dirty="0" smtClean="0">
                <a:latin typeface="微软雅黑" pitchFamily="34" charset="-122"/>
                <a:ea typeface="微软雅黑" pitchFamily="34" charset="-122"/>
              </a:rPr>
              <a:t>回送应答信息，允许其发送新的中断请求信号。</a:t>
            </a:r>
            <a:endParaRPr lang="zh-CN" altLang="pt-BR" sz="2100" dirty="0" smtClean="0">
              <a:latin typeface="微软雅黑" pitchFamily="34" charset="-122"/>
              <a:ea typeface="微软雅黑" pitchFamily="34" charset="-122"/>
            </a:endParaRPr>
          </a:p>
          <a:p>
            <a:pPr>
              <a:lnSpc>
                <a:spcPct val="120000"/>
              </a:lnSpc>
              <a:spcBef>
                <a:spcPct val="30000"/>
              </a:spcBef>
              <a:buFontTx/>
              <a:buNone/>
            </a:pPr>
            <a:r>
              <a:rPr lang="zh-CN" altLang="pt-BR" sz="2100" dirty="0" smtClean="0">
                <a:latin typeface="微软雅黑" pitchFamily="34" charset="-122"/>
                <a:ea typeface="微软雅黑" pitchFamily="34" charset="-122"/>
              </a:rPr>
              <a:t>② </a:t>
            </a:r>
            <a:r>
              <a:rPr lang="zh-CN" altLang="pt-BR" sz="2100" dirty="0" smtClean="0">
                <a:solidFill>
                  <a:srgbClr val="FF0000"/>
                </a:solidFill>
                <a:latin typeface="微软雅黑" pitchFamily="34" charset="-122"/>
                <a:ea typeface="微软雅黑" pitchFamily="34" charset="-122"/>
              </a:rPr>
              <a:t>处理阶段</a:t>
            </a:r>
            <a:r>
              <a:rPr lang="zh-CN" altLang="pt-BR" sz="2100" dirty="0" smtClean="0">
                <a:latin typeface="微软雅黑" pitchFamily="34" charset="-122"/>
                <a:ea typeface="微软雅黑" pitchFamily="34" charset="-122"/>
              </a:rPr>
              <a:t>：执行 </a:t>
            </a:r>
            <a:r>
              <a:rPr lang="pt-BR" altLang="zh-CN" sz="2100" dirty="0" smtClean="0">
                <a:latin typeface="微软雅黑" pitchFamily="34" charset="-122"/>
                <a:ea typeface="微软雅黑" pitchFamily="34" charset="-122"/>
              </a:rPr>
              <a:t>IRQi </a:t>
            </a:r>
            <a:r>
              <a:rPr lang="zh-CN" altLang="pt-BR" sz="2100" dirty="0" smtClean="0">
                <a:latin typeface="微软雅黑" pitchFamily="34" charset="-122"/>
                <a:ea typeface="微软雅黑" pitchFamily="34" charset="-122"/>
              </a:rPr>
              <a:t>对应的中断服务例程 </a:t>
            </a:r>
            <a:r>
              <a:rPr lang="pt-BR" altLang="zh-CN" sz="2100" dirty="0" smtClean="0">
                <a:latin typeface="微软雅黑" pitchFamily="34" charset="-122"/>
                <a:ea typeface="微软雅黑" pitchFamily="34" charset="-122"/>
              </a:rPr>
              <a:t>ISR</a:t>
            </a:r>
            <a:r>
              <a:rPr lang="zh-CN" altLang="pt-BR" sz="2100" dirty="0" smtClean="0">
                <a:latin typeface="微软雅黑" pitchFamily="34" charset="-122"/>
                <a:ea typeface="微软雅黑" pitchFamily="34" charset="-122"/>
              </a:rPr>
              <a:t> （</a:t>
            </a:r>
            <a:r>
              <a:rPr lang="pt-BR" altLang="zh-CN" sz="2100" dirty="0" smtClean="0">
                <a:latin typeface="微软雅黑" pitchFamily="34" charset="-122"/>
                <a:ea typeface="微软雅黑" pitchFamily="34" charset="-122"/>
              </a:rPr>
              <a:t>Interrupt Server Routine</a:t>
            </a:r>
            <a:r>
              <a:rPr lang="zh-CN" altLang="pt-BR" sz="2100" dirty="0" smtClean="0">
                <a:latin typeface="微软雅黑" pitchFamily="34" charset="-122"/>
                <a:ea typeface="微软雅黑" pitchFamily="34" charset="-122"/>
              </a:rPr>
              <a:t>）。中断类型号为</a:t>
            </a:r>
            <a:r>
              <a:rPr lang="pt-BR" altLang="zh-CN" sz="2100" dirty="0" smtClean="0">
                <a:solidFill>
                  <a:srgbClr val="FF0000"/>
                </a:solidFill>
                <a:latin typeface="微软雅黑" pitchFamily="34" charset="-122"/>
                <a:ea typeface="微软雅黑" pitchFamily="34" charset="-122"/>
              </a:rPr>
              <a:t>32+i</a:t>
            </a:r>
          </a:p>
          <a:p>
            <a:pPr>
              <a:lnSpc>
                <a:spcPct val="120000"/>
              </a:lnSpc>
              <a:spcBef>
                <a:spcPct val="30000"/>
              </a:spcBef>
              <a:buFontTx/>
              <a:buNone/>
            </a:pPr>
            <a:r>
              <a:rPr lang="zh-CN" altLang="pt-BR" sz="2100" dirty="0" smtClean="0">
                <a:latin typeface="微软雅黑" pitchFamily="34" charset="-122"/>
                <a:ea typeface="微软雅黑" pitchFamily="34" charset="-122"/>
              </a:rPr>
              <a:t>③ </a:t>
            </a:r>
            <a:r>
              <a:rPr lang="zh-CN" altLang="pt-BR" sz="2100" dirty="0" smtClean="0">
                <a:solidFill>
                  <a:srgbClr val="FF0000"/>
                </a:solidFill>
                <a:latin typeface="微软雅黑" pitchFamily="34" charset="-122"/>
                <a:ea typeface="微软雅黑" pitchFamily="34" charset="-122"/>
              </a:rPr>
              <a:t>恢复阶段</a:t>
            </a:r>
            <a:r>
              <a:rPr lang="zh-CN" altLang="pt-BR" sz="2100" dirty="0" smtClean="0">
                <a:latin typeface="微软雅黑" pitchFamily="34" charset="-122"/>
                <a:ea typeface="微软雅黑" pitchFamily="34" charset="-122"/>
              </a:rPr>
              <a:t>：恢复保存在内核栈中的各个寄存器的内容，切换到用户态并返回到当前进程的逻辑控制流的断点处继续执行。</a:t>
            </a:r>
            <a:endParaRPr lang="zh-CN" altLang="en-US" sz="21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6471689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457200" y="96838"/>
            <a:ext cx="8229600" cy="561975"/>
          </a:xfrm>
        </p:spPr>
        <p:txBody>
          <a:bodyPr/>
          <a:lstStyle/>
          <a:p>
            <a:r>
              <a:rPr lang="en-US" altLang="zh-CN" dirty="0" smtClean="0"/>
              <a:t>IA-32/Linux</a:t>
            </a:r>
            <a:r>
              <a:rPr lang="zh-CN" altLang="en-US" dirty="0" smtClean="0"/>
              <a:t>的系统调用 </a:t>
            </a:r>
          </a:p>
        </p:txBody>
      </p:sp>
      <p:sp>
        <p:nvSpPr>
          <p:cNvPr id="794627" name="Rectangle 3"/>
          <p:cNvSpPr>
            <a:spLocks noGrp="1" noChangeArrowheads="1"/>
          </p:cNvSpPr>
          <p:nvPr>
            <p:ph type="body" idx="1"/>
          </p:nvPr>
        </p:nvSpPr>
        <p:spPr>
          <a:xfrm>
            <a:off x="222250" y="720725"/>
            <a:ext cx="8636000" cy="1851025"/>
          </a:xfrm>
        </p:spPr>
        <p:txBody>
          <a:bodyPr/>
          <a:lstStyle/>
          <a:p>
            <a:pPr>
              <a:lnSpc>
                <a:spcPct val="105000"/>
              </a:lnSpc>
              <a:spcBef>
                <a:spcPct val="15000"/>
              </a:spcBef>
            </a:pPr>
            <a:r>
              <a:rPr lang="zh-CN" altLang="en-US" sz="2000" dirty="0" smtClean="0">
                <a:latin typeface="微软雅黑" pitchFamily="34" charset="-122"/>
                <a:ea typeface="微软雅黑" pitchFamily="34" charset="-122"/>
              </a:rPr>
              <a:t>系统调用是特殊异常事件，是</a:t>
            </a:r>
            <a:r>
              <a:rPr lang="en-US" altLang="zh-CN" sz="2000" dirty="0" smtClean="0">
                <a:latin typeface="微软雅黑" pitchFamily="34" charset="-122"/>
                <a:ea typeface="微软雅黑" pitchFamily="34" charset="-122"/>
              </a:rPr>
              <a:t>OS</a:t>
            </a:r>
            <a:r>
              <a:rPr lang="zh-CN" altLang="en-US" sz="2000" dirty="0" smtClean="0">
                <a:latin typeface="微软雅黑" pitchFamily="34" charset="-122"/>
                <a:ea typeface="微软雅黑" pitchFamily="34" charset="-122"/>
              </a:rPr>
              <a:t>为用户程序提供服务的手段。</a:t>
            </a:r>
          </a:p>
          <a:p>
            <a:pPr>
              <a:lnSpc>
                <a:spcPct val="105000"/>
              </a:lnSpc>
              <a:spcBef>
                <a:spcPct val="15000"/>
              </a:spcBef>
            </a:pPr>
            <a:r>
              <a:rPr lang="en-US" altLang="zh-CN" sz="2000" dirty="0" smtClean="0">
                <a:latin typeface="微软雅黑" pitchFamily="34" charset="-122"/>
                <a:ea typeface="微软雅黑" pitchFamily="34" charset="-122"/>
              </a:rPr>
              <a:t>Linux</a:t>
            </a:r>
            <a:r>
              <a:rPr lang="zh-CN" altLang="en-US" sz="2000" dirty="0" smtClean="0">
                <a:latin typeface="微软雅黑" pitchFamily="34" charset="-122"/>
                <a:ea typeface="微软雅黑" pitchFamily="34" charset="-122"/>
              </a:rPr>
              <a:t>提供了几百种系统调用，主要分为以下几类：</a:t>
            </a:r>
          </a:p>
          <a:p>
            <a:pPr lvl="1">
              <a:lnSpc>
                <a:spcPct val="105000"/>
              </a:lnSpc>
              <a:spcBef>
                <a:spcPct val="15000"/>
              </a:spcBef>
            </a:pPr>
            <a:r>
              <a:rPr lang="zh-CN" altLang="en-US" dirty="0" smtClean="0">
                <a:latin typeface="微软雅黑" pitchFamily="34" charset="-122"/>
                <a:ea typeface="微软雅黑" pitchFamily="34" charset="-122"/>
              </a:rPr>
              <a:t>进程控制、文件操作、文件系统操作、系统控制、内存管理、网络管理、用户管理、进程通信等</a:t>
            </a:r>
          </a:p>
          <a:p>
            <a:pPr>
              <a:lnSpc>
                <a:spcPct val="105000"/>
              </a:lnSpc>
              <a:spcBef>
                <a:spcPct val="15000"/>
              </a:spcBef>
            </a:pPr>
            <a:r>
              <a:rPr lang="zh-CN" altLang="en-US" sz="2000" dirty="0" smtClean="0">
                <a:solidFill>
                  <a:srgbClr val="FF0000"/>
                </a:solidFill>
                <a:latin typeface="微软雅黑" pitchFamily="34" charset="-122"/>
                <a:ea typeface="微软雅黑" pitchFamily="34" charset="-122"/>
              </a:rPr>
              <a:t>系统调用号</a:t>
            </a:r>
            <a:r>
              <a:rPr lang="zh-CN" altLang="en-US" sz="2000" dirty="0" smtClean="0">
                <a:latin typeface="微软雅黑" pitchFamily="34" charset="-122"/>
                <a:ea typeface="微软雅黑" pitchFamily="34" charset="-122"/>
              </a:rPr>
              <a:t>是</a:t>
            </a:r>
            <a:r>
              <a:rPr lang="zh-CN" altLang="en-US" sz="2000" dirty="0" smtClean="0">
                <a:solidFill>
                  <a:srgbClr val="FF0000"/>
                </a:solidFill>
                <a:latin typeface="微软雅黑" pitchFamily="34" charset="-122"/>
                <a:ea typeface="微软雅黑" pitchFamily="34" charset="-122"/>
              </a:rPr>
              <a:t>系统调用跳转表</a:t>
            </a:r>
            <a:r>
              <a:rPr lang="zh-CN" altLang="en-US" sz="2000" dirty="0" smtClean="0">
                <a:latin typeface="微软雅黑" pitchFamily="34" charset="-122"/>
                <a:ea typeface="微软雅黑" pitchFamily="34" charset="-122"/>
              </a:rPr>
              <a:t>索引值，表中给出</a:t>
            </a:r>
            <a:r>
              <a:rPr lang="zh-CN" altLang="en-US" sz="2000" dirty="0" smtClean="0">
                <a:solidFill>
                  <a:srgbClr val="FF0000"/>
                </a:solidFill>
                <a:latin typeface="微软雅黑" pitchFamily="34" charset="-122"/>
                <a:ea typeface="微软雅黑" pitchFamily="34" charset="-122"/>
              </a:rPr>
              <a:t>系统调用服务例程</a:t>
            </a:r>
            <a:r>
              <a:rPr lang="zh-CN" altLang="en-US" sz="2000" dirty="0" smtClean="0">
                <a:latin typeface="微软雅黑" pitchFamily="34" charset="-122"/>
                <a:ea typeface="微软雅黑" pitchFamily="34" charset="-122"/>
              </a:rPr>
              <a:t>首址</a:t>
            </a:r>
          </a:p>
          <a:p>
            <a:pPr>
              <a:lnSpc>
                <a:spcPct val="105000"/>
              </a:lnSpc>
              <a:spcBef>
                <a:spcPct val="15000"/>
              </a:spcBef>
              <a:buFontTx/>
              <a:buNone/>
            </a:pPr>
            <a:endParaRPr lang="zh-CN" altLang="en-US" sz="2000" dirty="0" smtClean="0">
              <a:latin typeface="微软雅黑" pitchFamily="34" charset="-122"/>
              <a:ea typeface="微软雅黑" pitchFamily="34" charset="-122"/>
            </a:endParaRPr>
          </a:p>
        </p:txBody>
      </p:sp>
      <p:pic>
        <p:nvPicPr>
          <p:cNvPr id="794628" name="Picture 4"/>
          <p:cNvPicPr>
            <a:picLocks noChangeAspect="1" noChangeArrowheads="1"/>
          </p:cNvPicPr>
          <p:nvPr/>
        </p:nvPicPr>
        <p:blipFill>
          <a:blip r:embed="rId2"/>
          <a:srcRect/>
          <a:stretch>
            <a:fillRect/>
          </a:stretch>
        </p:blipFill>
        <p:spPr bwMode="auto">
          <a:xfrm>
            <a:off x="227013" y="2647950"/>
            <a:ext cx="8916987" cy="4210050"/>
          </a:xfrm>
          <a:prstGeom prst="rect">
            <a:avLst/>
          </a:prstGeom>
          <a:noFill/>
        </p:spPr>
      </p:pic>
    </p:spTree>
    <p:extLst>
      <p:ext uri="{BB962C8B-B14F-4D97-AF65-F5344CB8AC3E}">
        <p14:creationId xmlns:p14="http://schemas.microsoft.com/office/powerpoint/2010/main" val="1348247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zh-CN" altLang="en-US" smtClean="0">
                <a:latin typeface="黑体"/>
              </a:rPr>
              <a:t>“</a:t>
            </a:r>
            <a:r>
              <a:rPr lang="zh-CN" altLang="en-US" smtClean="0"/>
              <a:t>程序</a:t>
            </a:r>
            <a:r>
              <a:rPr lang="zh-CN" altLang="en-US" smtClean="0">
                <a:latin typeface="黑体"/>
              </a:rPr>
              <a:t>”</a:t>
            </a:r>
            <a:r>
              <a:rPr lang="zh-CN" altLang="en-US" smtClean="0"/>
              <a:t>和</a:t>
            </a:r>
            <a:r>
              <a:rPr lang="zh-CN" altLang="en-US" smtClean="0">
                <a:latin typeface="黑体"/>
              </a:rPr>
              <a:t>“</a:t>
            </a:r>
            <a:r>
              <a:rPr lang="zh-CN" altLang="en-US" smtClean="0"/>
              <a:t>进程</a:t>
            </a:r>
            <a:r>
              <a:rPr lang="zh-CN" altLang="en-US" smtClean="0">
                <a:latin typeface="黑体"/>
              </a:rPr>
              <a:t>”</a:t>
            </a:r>
            <a:endParaRPr lang="zh-CN" altLang="en-US" smtClean="0"/>
          </a:p>
        </p:txBody>
      </p:sp>
      <p:sp>
        <p:nvSpPr>
          <p:cNvPr id="739331" name="Rectangle 3"/>
          <p:cNvSpPr>
            <a:spLocks noGrp="1" noChangeArrowheads="1"/>
          </p:cNvSpPr>
          <p:nvPr>
            <p:ph type="body" idx="1"/>
          </p:nvPr>
        </p:nvSpPr>
        <p:spPr>
          <a:xfrm>
            <a:off x="400050" y="2878138"/>
            <a:ext cx="8447088" cy="3894137"/>
          </a:xfrm>
        </p:spPr>
        <p:txBody>
          <a:bodyPr/>
          <a:lstStyle/>
          <a:p>
            <a:r>
              <a:rPr lang="zh-CN" altLang="en-US" sz="2200" smtClean="0">
                <a:latin typeface="微软雅黑" pitchFamily="34" charset="-122"/>
                <a:ea typeface="微软雅黑" pitchFamily="34" charset="-122"/>
              </a:rPr>
              <a:t>进程是</a:t>
            </a:r>
            <a:r>
              <a:rPr lang="en-US" altLang="zh-CN" sz="2200" smtClean="0">
                <a:latin typeface="微软雅黑" pitchFamily="34" charset="-122"/>
                <a:ea typeface="微软雅黑" pitchFamily="34" charset="-122"/>
              </a:rPr>
              <a:t>OS</a:t>
            </a:r>
            <a:r>
              <a:rPr lang="zh-CN" altLang="en-US" sz="2200" smtClean="0">
                <a:latin typeface="微软雅黑" pitchFamily="34" charset="-122"/>
                <a:ea typeface="微软雅黑" pitchFamily="34" charset="-122"/>
              </a:rPr>
              <a:t>对</a:t>
            </a:r>
            <a:r>
              <a:rPr lang="en-US" altLang="zh-CN" sz="2200" smtClean="0">
                <a:latin typeface="微软雅黑" pitchFamily="34" charset="-122"/>
                <a:ea typeface="微软雅黑" pitchFamily="34" charset="-122"/>
              </a:rPr>
              <a:t>CPU</a:t>
            </a:r>
            <a:r>
              <a:rPr lang="zh-CN" altLang="en-US" sz="2200" smtClean="0">
                <a:latin typeface="微软雅黑" pitchFamily="34" charset="-122"/>
                <a:ea typeface="微软雅黑" pitchFamily="34" charset="-122"/>
              </a:rPr>
              <a:t>执行的程序的运行过程的一种抽象。</a:t>
            </a:r>
            <a:r>
              <a:rPr lang="zh-CN" altLang="en-US" sz="2200" smtClean="0">
                <a:solidFill>
                  <a:srgbClr val="FF0000"/>
                </a:solidFill>
                <a:latin typeface="微软雅黑" pitchFamily="34" charset="-122"/>
                <a:ea typeface="微软雅黑" pitchFamily="34" charset="-122"/>
              </a:rPr>
              <a:t>进程有自己的生命周期</a:t>
            </a:r>
            <a:r>
              <a:rPr lang="zh-CN" altLang="en-US" sz="2200" smtClean="0">
                <a:latin typeface="微软雅黑" pitchFamily="34" charset="-122"/>
                <a:ea typeface="微软雅黑" pitchFamily="34" charset="-122"/>
              </a:rPr>
              <a:t>，它由于任务的启动而创建，随着任务的完成（或终止）而消亡，它所占用的资源也随着进程的终止而释放。</a:t>
            </a:r>
          </a:p>
          <a:p>
            <a:r>
              <a:rPr lang="zh-CN" altLang="en-US" sz="2200" smtClean="0">
                <a:latin typeface="微软雅黑" pitchFamily="34" charset="-122"/>
                <a:ea typeface="微软雅黑" pitchFamily="34" charset="-122"/>
              </a:rPr>
              <a:t>一个可执行目标文件（即程序）可被加载执行多次，也即，一个程序可能对应多个不同的进程。</a:t>
            </a:r>
          </a:p>
          <a:p>
            <a:pPr lvl="1"/>
            <a:r>
              <a:rPr lang="zh-CN" altLang="en-US" sz="2200" smtClean="0">
                <a:latin typeface="微软雅黑" pitchFamily="34" charset="-122"/>
                <a:ea typeface="微软雅黑" pitchFamily="34" charset="-122"/>
              </a:rPr>
              <a:t>例如，用</a:t>
            </a:r>
            <a:r>
              <a:rPr lang="en-US" altLang="zh-CN" sz="2200" smtClean="0">
                <a:latin typeface="微软雅黑" pitchFamily="34" charset="-122"/>
                <a:ea typeface="微软雅黑" pitchFamily="34" charset="-122"/>
              </a:rPr>
              <a:t>word</a:t>
            </a:r>
            <a:r>
              <a:rPr lang="zh-CN" altLang="en-US" sz="2200" smtClean="0">
                <a:latin typeface="微软雅黑" pitchFamily="34" charset="-122"/>
                <a:ea typeface="微软雅黑" pitchFamily="34" charset="-122"/>
              </a:rPr>
              <a:t>程序编辑一个文档时，相应的用户进程就是</a:t>
            </a:r>
            <a:r>
              <a:rPr lang="en-US" altLang="zh-CN" sz="2200" smtClean="0">
                <a:latin typeface="微软雅黑" pitchFamily="34" charset="-122"/>
                <a:ea typeface="微软雅黑" pitchFamily="34" charset="-122"/>
              </a:rPr>
              <a:t>winword.exe</a:t>
            </a:r>
            <a:r>
              <a:rPr lang="zh-CN" altLang="en-US" sz="2200" smtClean="0">
                <a:latin typeface="微软雅黑" pitchFamily="34" charset="-122"/>
                <a:ea typeface="微软雅黑" pitchFamily="34" charset="-122"/>
              </a:rPr>
              <a:t>，如果多次启动同一个</a:t>
            </a:r>
            <a:r>
              <a:rPr lang="en-US" altLang="zh-CN" sz="2200" smtClean="0">
                <a:latin typeface="微软雅黑" pitchFamily="34" charset="-122"/>
                <a:ea typeface="微软雅黑" pitchFamily="34" charset="-122"/>
              </a:rPr>
              <a:t>word</a:t>
            </a:r>
            <a:r>
              <a:rPr lang="zh-CN" altLang="en-US" sz="2200" smtClean="0">
                <a:latin typeface="微软雅黑" pitchFamily="34" charset="-122"/>
                <a:ea typeface="微软雅黑" pitchFamily="34" charset="-122"/>
              </a:rPr>
              <a:t>程序，就得到多个</a:t>
            </a:r>
            <a:r>
              <a:rPr lang="en-US" altLang="zh-CN" sz="2200" smtClean="0">
                <a:latin typeface="微软雅黑" pitchFamily="34" charset="-122"/>
                <a:ea typeface="微软雅黑" pitchFamily="34" charset="-122"/>
              </a:rPr>
              <a:t>winword.exe</a:t>
            </a:r>
            <a:r>
              <a:rPr lang="zh-CN" altLang="en-US" sz="2200" smtClean="0">
                <a:latin typeface="微软雅黑" pitchFamily="34" charset="-122"/>
                <a:ea typeface="微软雅黑" pitchFamily="34" charset="-122"/>
              </a:rPr>
              <a:t>进程，</a:t>
            </a:r>
            <a:r>
              <a:rPr lang="zh-CN" altLang="en-US" sz="2200" smtClean="0">
                <a:solidFill>
                  <a:srgbClr val="FF0000"/>
                </a:solidFill>
                <a:latin typeface="微软雅黑" pitchFamily="34" charset="-122"/>
                <a:ea typeface="微软雅黑" pitchFamily="34" charset="-122"/>
              </a:rPr>
              <a:t>处理不同的数据</a:t>
            </a:r>
            <a:r>
              <a:rPr lang="zh-CN" altLang="en-US" sz="2200" smtClean="0">
                <a:latin typeface="微软雅黑" pitchFamily="34" charset="-122"/>
                <a:ea typeface="微软雅黑" pitchFamily="34" charset="-122"/>
              </a:rPr>
              <a:t>。 </a:t>
            </a:r>
          </a:p>
        </p:txBody>
      </p:sp>
      <p:sp>
        <p:nvSpPr>
          <p:cNvPr id="483331" name="Rectangle 3"/>
          <p:cNvSpPr>
            <a:spLocks noChangeArrowheads="1"/>
          </p:cNvSpPr>
          <p:nvPr/>
        </p:nvSpPr>
        <p:spPr bwMode="auto">
          <a:xfrm>
            <a:off x="280988" y="822325"/>
            <a:ext cx="8580437" cy="2184400"/>
          </a:xfrm>
          <a:prstGeom prst="rect">
            <a:avLst/>
          </a:prstGeom>
          <a:noFill/>
          <a:ln w="9525">
            <a:noFill/>
            <a:miter lim="800000"/>
            <a:headEnd/>
            <a:tailEnd/>
          </a:ln>
        </p:spPr>
        <p:txBody>
          <a:bodyPr/>
          <a:lstStyle/>
          <a:p>
            <a:pPr marL="342900" indent="-342900" eaLnBrk="0" hangingPunct="0">
              <a:lnSpc>
                <a:spcPct val="115000"/>
              </a:lnSpc>
              <a:spcBef>
                <a:spcPct val="20000"/>
              </a:spcBef>
            </a:pPr>
            <a:r>
              <a:rPr lang="zh-CN" altLang="en-US" sz="2200" b="1" dirty="0">
                <a:solidFill>
                  <a:srgbClr val="FF0000"/>
                </a:solidFill>
                <a:latin typeface="微软雅黑" pitchFamily="34" charset="-122"/>
                <a:ea typeface="微软雅黑" pitchFamily="34" charset="-122"/>
              </a:rPr>
              <a:t>程序（</a:t>
            </a:r>
            <a:r>
              <a:rPr lang="en-US" altLang="zh-CN" sz="2200" b="1" dirty="0">
                <a:solidFill>
                  <a:srgbClr val="FF0000"/>
                </a:solidFill>
                <a:latin typeface="微软雅黑" pitchFamily="34" charset="-122"/>
                <a:ea typeface="微软雅黑" pitchFamily="34" charset="-122"/>
              </a:rPr>
              <a:t>program</a:t>
            </a:r>
            <a:r>
              <a:rPr lang="zh-CN" altLang="en-US" sz="2200" b="1" dirty="0">
                <a:solidFill>
                  <a:srgbClr val="FF0000"/>
                </a:solidFill>
                <a:latin typeface="微软雅黑" pitchFamily="34" charset="-122"/>
                <a:ea typeface="微软雅黑" pitchFamily="34" charset="-122"/>
              </a:rPr>
              <a:t>）</a:t>
            </a:r>
            <a:r>
              <a:rPr lang="zh-CN" altLang="en-US" sz="2200" b="1" dirty="0">
                <a:latin typeface="微软雅黑" pitchFamily="34" charset="-122"/>
                <a:ea typeface="微软雅黑" pitchFamily="34" charset="-122"/>
              </a:rPr>
              <a:t>指按某种方式组合形成的代码和数据集合，代码即是机器指令序列，因而程序是一种</a:t>
            </a:r>
            <a:r>
              <a:rPr lang="zh-CN" altLang="en-US" sz="2200" b="1" dirty="0">
                <a:solidFill>
                  <a:srgbClr val="FF0000"/>
                </a:solidFill>
                <a:latin typeface="微软雅黑" pitchFamily="34" charset="-122"/>
                <a:ea typeface="微软雅黑" pitchFamily="34" charset="-122"/>
              </a:rPr>
              <a:t>静态</a:t>
            </a:r>
            <a:r>
              <a:rPr lang="zh-CN" altLang="en-US" sz="2200" b="1" dirty="0">
                <a:latin typeface="微软雅黑" pitchFamily="34" charset="-122"/>
                <a:ea typeface="微软雅黑" pitchFamily="34" charset="-122"/>
              </a:rPr>
              <a:t>概念。</a:t>
            </a:r>
          </a:p>
          <a:p>
            <a:pPr marL="342900" indent="-342900" eaLnBrk="0" hangingPunct="0">
              <a:lnSpc>
                <a:spcPct val="115000"/>
              </a:lnSpc>
              <a:spcBef>
                <a:spcPct val="20000"/>
              </a:spcBef>
            </a:pPr>
            <a:r>
              <a:rPr lang="zh-CN" altLang="en-US" sz="2200" b="1" dirty="0">
                <a:solidFill>
                  <a:srgbClr val="FF0000"/>
                </a:solidFill>
                <a:latin typeface="微软雅黑" pitchFamily="34" charset="-122"/>
                <a:ea typeface="微软雅黑" pitchFamily="34" charset="-122"/>
              </a:rPr>
              <a:t>进程（ </a:t>
            </a:r>
            <a:r>
              <a:rPr lang="en-US" altLang="zh-CN" sz="2200" b="1" dirty="0">
                <a:solidFill>
                  <a:srgbClr val="FF0000"/>
                </a:solidFill>
                <a:latin typeface="微软雅黑" pitchFamily="34" charset="-122"/>
                <a:ea typeface="微软雅黑" pitchFamily="34" charset="-122"/>
              </a:rPr>
              <a:t>process</a:t>
            </a:r>
            <a:r>
              <a:rPr lang="zh-CN" altLang="en-US" sz="2200" b="1" dirty="0">
                <a:solidFill>
                  <a:srgbClr val="FF0000"/>
                </a:solidFill>
                <a:latin typeface="微软雅黑" pitchFamily="34" charset="-122"/>
                <a:ea typeface="微软雅黑" pitchFamily="34" charset="-122"/>
              </a:rPr>
              <a:t>）</a:t>
            </a:r>
            <a:r>
              <a:rPr lang="zh-CN" altLang="en-US" sz="2200" b="1" dirty="0">
                <a:latin typeface="微软雅黑" pitchFamily="34" charset="-122"/>
                <a:ea typeface="微软雅黑" pitchFamily="34" charset="-122"/>
              </a:rPr>
              <a:t>指程序的一次运行过程。更确切说，进程是具有独立功能的</a:t>
            </a:r>
            <a:r>
              <a:rPr lang="zh-CN" altLang="en-US" sz="2200" b="1" dirty="0">
                <a:solidFill>
                  <a:srgbClr val="FF0000"/>
                </a:solidFill>
                <a:latin typeface="微软雅黑" pitchFamily="34" charset="-122"/>
                <a:ea typeface="微软雅黑" pitchFamily="34" charset="-122"/>
              </a:rPr>
              <a:t>一个程序关于某个数据集合</a:t>
            </a:r>
            <a:r>
              <a:rPr lang="zh-CN" altLang="en-US" sz="2200" b="1" dirty="0">
                <a:latin typeface="微软雅黑" pitchFamily="34" charset="-122"/>
                <a:ea typeface="微软雅黑" pitchFamily="34" charset="-122"/>
              </a:rPr>
              <a:t>的一次运行活动，因而进程具有</a:t>
            </a:r>
            <a:r>
              <a:rPr lang="zh-CN" altLang="en-US" sz="2200" b="1" dirty="0">
                <a:solidFill>
                  <a:srgbClr val="FF0000"/>
                </a:solidFill>
                <a:latin typeface="微软雅黑" pitchFamily="34" charset="-122"/>
                <a:ea typeface="微软雅黑" pitchFamily="34" charset="-122"/>
              </a:rPr>
              <a:t>动态</a:t>
            </a:r>
            <a:r>
              <a:rPr lang="zh-CN" altLang="en-US" sz="2200" b="1" dirty="0">
                <a:latin typeface="微软雅黑" pitchFamily="34" charset="-122"/>
                <a:ea typeface="微软雅黑" pitchFamily="34" charset="-122"/>
              </a:rPr>
              <a:t>含义 。</a:t>
            </a:r>
            <a:r>
              <a:rPr lang="zh-CN" altLang="en-US" sz="2200" b="1" dirty="0">
                <a:solidFill>
                  <a:srgbClr val="0066CC"/>
                </a:solidFill>
                <a:latin typeface="微软雅黑" pitchFamily="34" charset="-122"/>
                <a:ea typeface="微软雅黑" pitchFamily="34" charset="-122"/>
              </a:rPr>
              <a:t>同一个程序处理不同的数据就是不同的进程</a:t>
            </a:r>
            <a:endParaRPr lang="en-US" altLang="zh-CN" sz="2200" b="1" dirty="0">
              <a:solidFill>
                <a:srgbClr val="0066CC"/>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Effect transition="in" filter="blinds(horizontal)">
                                      <p:cBhvr>
                                        <p:cTn id="7" dur="500"/>
                                        <p:tgtEl>
                                          <p:spTgt spid="483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3331">
                                            <p:txEl>
                                              <p:pRg st="1" end="1"/>
                                            </p:txEl>
                                          </p:spTgt>
                                        </p:tgtEl>
                                        <p:attrNameLst>
                                          <p:attrName>style.visibility</p:attrName>
                                        </p:attrNameLst>
                                      </p:cBhvr>
                                      <p:to>
                                        <p:strVal val="visible"/>
                                      </p:to>
                                    </p:set>
                                    <p:animEffect transition="in" filter="blinds(horizontal)">
                                      <p:cBhvr>
                                        <p:cTn id="12" dur="500"/>
                                        <p:tgtEl>
                                          <p:spTgt spid="483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9331">
                                            <p:txEl>
                                              <p:pRg st="0" end="0"/>
                                            </p:txEl>
                                          </p:spTgt>
                                        </p:tgtEl>
                                        <p:attrNameLst>
                                          <p:attrName>style.visibility</p:attrName>
                                        </p:attrNameLst>
                                      </p:cBhvr>
                                      <p:to>
                                        <p:strVal val="visible"/>
                                      </p:to>
                                    </p:set>
                                    <p:animEffect transition="in" filter="blinds(horizontal)">
                                      <p:cBhvr>
                                        <p:cTn id="17" dur="500"/>
                                        <p:tgtEl>
                                          <p:spTgt spid="7393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9331">
                                            <p:txEl>
                                              <p:pRg st="1" end="1"/>
                                            </p:txEl>
                                          </p:spTgt>
                                        </p:tgtEl>
                                        <p:attrNameLst>
                                          <p:attrName>style.visibility</p:attrName>
                                        </p:attrNameLst>
                                      </p:cBhvr>
                                      <p:to>
                                        <p:strVal val="visible"/>
                                      </p:to>
                                    </p:set>
                                    <p:animEffect transition="in" filter="blinds(horizontal)">
                                      <p:cBhvr>
                                        <p:cTn id="22" dur="500"/>
                                        <p:tgtEl>
                                          <p:spTgt spid="7393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9331">
                                            <p:txEl>
                                              <p:pRg st="2" end="2"/>
                                            </p:txEl>
                                          </p:spTgt>
                                        </p:tgtEl>
                                        <p:attrNameLst>
                                          <p:attrName>style.visibility</p:attrName>
                                        </p:attrNameLst>
                                      </p:cBhvr>
                                      <p:to>
                                        <p:strVal val="visible"/>
                                      </p:to>
                                    </p:set>
                                    <p:animEffect transition="in" filter="blinds(horizontal)">
                                      <p:cBhvr>
                                        <p:cTn id="27" dur="500"/>
                                        <p:tgtEl>
                                          <p:spTgt spid="739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a:spLocks noChangeArrowheads="1"/>
          </p:cNvSpPr>
          <p:nvPr/>
        </p:nvSpPr>
        <p:spPr bwMode="auto">
          <a:xfrm>
            <a:off x="266700" y="3330575"/>
            <a:ext cx="5907088" cy="2286000"/>
          </a:xfrm>
          <a:prstGeom prst="rect">
            <a:avLst/>
          </a:prstGeom>
          <a:solidFill>
            <a:srgbClr val="E9E1C9"/>
          </a:solidFill>
          <a:ln w="28575" algn="ctr">
            <a:noFill/>
            <a:round/>
            <a:headEnd/>
            <a:tailEnd type="triangle" w="med" len="med"/>
          </a:ln>
        </p:spPr>
        <p:txBody>
          <a:bodyPr anchor="ctr" anchorCtr="1"/>
          <a:lstStyle/>
          <a:p>
            <a:pPr algn="ctr" eaLnBrk="0" hangingPunct="0"/>
            <a:endParaRPr lang="en-US" altLang="zh-CN" sz="2400" b="1">
              <a:latin typeface="Calibri" pitchFamily="34" charset="0"/>
            </a:endParaRPr>
          </a:p>
        </p:txBody>
      </p:sp>
      <p:sp>
        <p:nvSpPr>
          <p:cNvPr id="806915" name="Rectangle 2"/>
          <p:cNvSpPr>
            <a:spLocks noGrp="1" noChangeArrowheads="1"/>
          </p:cNvSpPr>
          <p:nvPr>
            <p:ph type="title" idx="4294967295"/>
          </p:nvPr>
        </p:nvSpPr>
        <p:spPr>
          <a:xfrm>
            <a:off x="463550" y="127000"/>
            <a:ext cx="7123113" cy="422275"/>
          </a:xfrm>
        </p:spPr>
        <p:txBody>
          <a:bodyPr/>
          <a:lstStyle/>
          <a:p>
            <a:r>
              <a:rPr lang="en-US" altLang="zh-CN" smtClean="0">
                <a:ea typeface="宋体" pitchFamily="2" charset="-122"/>
              </a:rPr>
              <a:t>Trap</a:t>
            </a:r>
            <a:r>
              <a:rPr lang="zh-CN" altLang="en-US" smtClean="0"/>
              <a:t>举例</a:t>
            </a:r>
            <a:r>
              <a:rPr lang="en-US" altLang="zh-CN" smtClean="0">
                <a:ea typeface="宋体" pitchFamily="2" charset="-122"/>
              </a:rPr>
              <a:t>: Opening File</a:t>
            </a:r>
          </a:p>
        </p:txBody>
      </p:sp>
      <p:sp>
        <p:nvSpPr>
          <p:cNvPr id="480271" name="Rectangle 15"/>
          <p:cNvSpPr>
            <a:spLocks noGrp="1" noChangeArrowheads="1"/>
          </p:cNvSpPr>
          <p:nvPr>
            <p:ph type="body" idx="4294967295"/>
          </p:nvPr>
        </p:nvSpPr>
        <p:spPr>
          <a:xfrm>
            <a:off x="296863" y="773113"/>
            <a:ext cx="8366125" cy="1089025"/>
          </a:xfrm>
        </p:spPr>
        <p:txBody>
          <a:bodyPr/>
          <a:lstStyle/>
          <a:p>
            <a:r>
              <a:rPr lang="zh-CN" altLang="en-US" sz="2100" smtClean="0">
                <a:latin typeface="微软雅黑" pitchFamily="34" charset="-122"/>
                <a:ea typeface="微软雅黑" pitchFamily="34" charset="-122"/>
              </a:rPr>
              <a:t>用户程序中调用函数</a:t>
            </a:r>
            <a:r>
              <a:rPr lang="en-US" altLang="zh-CN" sz="2100" smtClean="0">
                <a:latin typeface="微软雅黑" pitchFamily="34" charset="-122"/>
                <a:ea typeface="微软雅黑" pitchFamily="34" charset="-122"/>
              </a:rPr>
              <a:t> open(filename, options)</a:t>
            </a:r>
          </a:p>
          <a:p>
            <a:r>
              <a:rPr lang="en-US" altLang="zh-CN" sz="2100" smtClean="0">
                <a:latin typeface="微软雅黑" pitchFamily="34" charset="-122"/>
                <a:ea typeface="微软雅黑" pitchFamily="34" charset="-122"/>
              </a:rPr>
              <a:t>open</a:t>
            </a:r>
            <a:r>
              <a:rPr lang="zh-CN" altLang="en-US" sz="2100" smtClean="0">
                <a:latin typeface="微软雅黑" pitchFamily="34" charset="-122"/>
                <a:ea typeface="微软雅黑" pitchFamily="34" charset="-122"/>
              </a:rPr>
              <a:t>函数执行陷阱指令（即系统调用指令</a:t>
            </a:r>
            <a:r>
              <a:rPr lang="zh-CN" altLang="en-US" sz="2100" smtClean="0">
                <a:solidFill>
                  <a:srgbClr val="CC3300"/>
                </a:solidFill>
                <a:latin typeface="微软雅黑" pitchFamily="34" charset="-122"/>
                <a:ea typeface="微软雅黑" pitchFamily="34" charset="-122"/>
              </a:rPr>
              <a:t>“</a:t>
            </a:r>
            <a:r>
              <a:rPr lang="en-US" altLang="zh-CN" sz="2100" smtClean="0">
                <a:solidFill>
                  <a:srgbClr val="CC3300"/>
                </a:solidFill>
                <a:latin typeface="微软雅黑" pitchFamily="34" charset="-122"/>
                <a:ea typeface="微软雅黑" pitchFamily="34" charset="-122"/>
              </a:rPr>
              <a:t>int”</a:t>
            </a:r>
            <a:r>
              <a:rPr lang="zh-CN" altLang="en-US" sz="2100" smtClean="0">
                <a:solidFill>
                  <a:srgbClr val="CC3300"/>
                </a:solidFill>
                <a:latin typeface="微软雅黑" pitchFamily="34" charset="-122"/>
                <a:ea typeface="微软雅黑" pitchFamily="34" charset="-122"/>
              </a:rPr>
              <a:t>）</a:t>
            </a:r>
            <a:endParaRPr lang="en-US" altLang="zh-CN" sz="2200" b="0" smtClean="0"/>
          </a:p>
        </p:txBody>
      </p:sp>
      <p:sp>
        <p:nvSpPr>
          <p:cNvPr id="480272" name="Text Box 16"/>
          <p:cNvSpPr txBox="1">
            <a:spLocks noChangeArrowheads="1"/>
          </p:cNvSpPr>
          <p:nvPr/>
        </p:nvSpPr>
        <p:spPr bwMode="auto">
          <a:xfrm>
            <a:off x="779463" y="1706563"/>
            <a:ext cx="6296025" cy="1549400"/>
          </a:xfrm>
          <a:prstGeom prst="rect">
            <a:avLst/>
          </a:prstGeom>
          <a:solidFill>
            <a:schemeClr val="bg1">
              <a:lumMod val="95000"/>
            </a:schemeClr>
          </a:solidFill>
          <a:ln w="12700">
            <a:solidFill>
              <a:schemeClr val="tx1"/>
            </a:solidFill>
            <a:miter lim="800000"/>
            <a:headEnd/>
            <a:tailEnd/>
          </a:ln>
          <a:effectLst/>
        </p:spPr>
        <p:txBody>
          <a:bodyPr>
            <a:spAutoFit/>
          </a:bodyPr>
          <a:lstStyle/>
          <a:p>
            <a:pPr eaLnBrk="0" hangingPunct="0">
              <a:lnSpc>
                <a:spcPct val="95000"/>
              </a:lnSpc>
            </a:pPr>
            <a:r>
              <a:rPr lang="en-US" altLang="zh-CN" sz="2000" b="1">
                <a:latin typeface="微软雅黑" pitchFamily="34" charset="-122"/>
                <a:ea typeface="微软雅黑" pitchFamily="34" charset="-122"/>
              </a:rPr>
              <a:t>0804d070 &lt;__libc_open&gt;:</a:t>
            </a:r>
          </a:p>
          <a:p>
            <a:pPr eaLnBrk="0" hangingPunct="0">
              <a:lnSpc>
                <a:spcPct val="95000"/>
              </a:lnSpc>
            </a:pPr>
            <a:r>
              <a:rPr lang="en-US" altLang="zh-CN" sz="2000" b="1">
                <a:latin typeface="微软雅黑" pitchFamily="34" charset="-122"/>
                <a:ea typeface="微软雅黑" pitchFamily="34" charset="-122"/>
              </a:rPr>
              <a:t> . . .</a:t>
            </a:r>
          </a:p>
          <a:p>
            <a:pPr eaLnBrk="0" hangingPunct="0">
              <a:lnSpc>
                <a:spcPct val="95000"/>
              </a:lnSpc>
            </a:pPr>
            <a:r>
              <a:rPr lang="en-US" altLang="zh-CN" sz="2000" b="1">
                <a:latin typeface="微软雅黑" pitchFamily="34" charset="-122"/>
                <a:ea typeface="微软雅黑" pitchFamily="34" charset="-122"/>
              </a:rPr>
              <a:t> 804d082:	cd 80               </a:t>
            </a:r>
            <a:r>
              <a:rPr lang="en-US" altLang="zh-CN" sz="2000" b="1">
                <a:solidFill>
                  <a:srgbClr val="FF0000"/>
                </a:solidFill>
                <a:latin typeface="微软雅黑" pitchFamily="34" charset="-122"/>
                <a:ea typeface="微软雅黑" pitchFamily="34" charset="-122"/>
              </a:rPr>
              <a:t>int    $0x80</a:t>
            </a:r>
          </a:p>
          <a:p>
            <a:pPr eaLnBrk="0" hangingPunct="0">
              <a:lnSpc>
                <a:spcPct val="95000"/>
              </a:lnSpc>
            </a:pPr>
            <a:r>
              <a:rPr lang="en-US" altLang="zh-CN" sz="2000" b="1">
                <a:latin typeface="微软雅黑" pitchFamily="34" charset="-122"/>
                <a:ea typeface="微软雅黑" pitchFamily="34" charset="-122"/>
              </a:rPr>
              <a:t> 804d084:	5b                   	pop    %ebx</a:t>
            </a:r>
          </a:p>
          <a:p>
            <a:pPr eaLnBrk="0" hangingPunct="0">
              <a:lnSpc>
                <a:spcPct val="95000"/>
              </a:lnSpc>
            </a:pPr>
            <a:r>
              <a:rPr lang="en-US" altLang="zh-CN" sz="2000" b="1">
                <a:latin typeface="微软雅黑" pitchFamily="34" charset="-122"/>
                <a:ea typeface="微软雅黑" pitchFamily="34" charset="-122"/>
              </a:rPr>
              <a:t> . . .</a:t>
            </a:r>
          </a:p>
        </p:txBody>
      </p:sp>
      <p:sp>
        <p:nvSpPr>
          <p:cNvPr id="17" name="Rectangle 4"/>
          <p:cNvSpPr>
            <a:spLocks noChangeArrowheads="1"/>
          </p:cNvSpPr>
          <p:nvPr/>
        </p:nvSpPr>
        <p:spPr bwMode="auto">
          <a:xfrm>
            <a:off x="1382713" y="3432175"/>
            <a:ext cx="1771650" cy="454025"/>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400" b="1" i="1">
                <a:solidFill>
                  <a:srgbClr val="CC3300"/>
                </a:solidFill>
                <a:latin typeface="Calibri" pitchFamily="34" charset="0"/>
              </a:rPr>
              <a:t>User Process</a:t>
            </a:r>
          </a:p>
        </p:txBody>
      </p:sp>
      <p:sp>
        <p:nvSpPr>
          <p:cNvPr id="18" name="Rectangle 5"/>
          <p:cNvSpPr>
            <a:spLocks noChangeArrowheads="1"/>
          </p:cNvSpPr>
          <p:nvPr/>
        </p:nvSpPr>
        <p:spPr bwMode="auto">
          <a:xfrm>
            <a:off x="4673600" y="3562350"/>
            <a:ext cx="525463" cy="454025"/>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400" b="1" i="1">
                <a:solidFill>
                  <a:srgbClr val="CC3300"/>
                </a:solidFill>
                <a:latin typeface="Calibri" pitchFamily="34" charset="0"/>
              </a:rPr>
              <a:t>OS</a:t>
            </a:r>
          </a:p>
        </p:txBody>
      </p:sp>
      <p:sp>
        <p:nvSpPr>
          <p:cNvPr id="19" name="Line 6"/>
          <p:cNvSpPr>
            <a:spLocks noChangeShapeType="1"/>
          </p:cNvSpPr>
          <p:nvPr/>
        </p:nvSpPr>
        <p:spPr bwMode="auto">
          <a:xfrm>
            <a:off x="2225675" y="3852863"/>
            <a:ext cx="0" cy="598487"/>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0" name="Line 7"/>
          <p:cNvSpPr>
            <a:spLocks noChangeShapeType="1"/>
          </p:cNvSpPr>
          <p:nvPr/>
        </p:nvSpPr>
        <p:spPr bwMode="auto">
          <a:xfrm>
            <a:off x="2189163" y="4457700"/>
            <a:ext cx="2806700" cy="0"/>
          </a:xfrm>
          <a:prstGeom prst="line">
            <a:avLst/>
          </a:prstGeom>
          <a:noFill/>
          <a:ln w="28575">
            <a:solidFill>
              <a:schemeClr val="tx1"/>
            </a:solidFill>
            <a:prstDash val="dash"/>
            <a:round/>
            <a:headEnd/>
            <a:tailEnd type="triangle" w="med" len="med"/>
          </a:ln>
        </p:spPr>
        <p:txBody>
          <a:bodyPr wrap="none" anchor="ctr"/>
          <a:lstStyle/>
          <a:p>
            <a:endParaRPr lang="zh-CN" altLang="en-US"/>
          </a:p>
        </p:txBody>
      </p:sp>
      <p:sp>
        <p:nvSpPr>
          <p:cNvPr id="21" name="Line 8"/>
          <p:cNvSpPr>
            <a:spLocks noChangeShapeType="1"/>
          </p:cNvSpPr>
          <p:nvPr/>
        </p:nvSpPr>
        <p:spPr bwMode="auto">
          <a:xfrm>
            <a:off x="5002213" y="4464050"/>
            <a:ext cx="0" cy="5969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2" name="Line 9"/>
          <p:cNvSpPr>
            <a:spLocks noChangeShapeType="1"/>
          </p:cNvSpPr>
          <p:nvPr/>
        </p:nvSpPr>
        <p:spPr bwMode="auto">
          <a:xfrm flipH="1" flipV="1">
            <a:off x="2206625" y="4643438"/>
            <a:ext cx="2801938" cy="430212"/>
          </a:xfrm>
          <a:prstGeom prst="line">
            <a:avLst/>
          </a:prstGeom>
          <a:noFill/>
          <a:ln w="28575">
            <a:solidFill>
              <a:schemeClr val="tx1"/>
            </a:solidFill>
            <a:prstDash val="dash"/>
            <a:round/>
            <a:headEnd/>
            <a:tailEnd type="triangle" w="med" len="med"/>
          </a:ln>
        </p:spPr>
        <p:txBody>
          <a:bodyPr wrap="none" anchor="ctr"/>
          <a:lstStyle/>
          <a:p>
            <a:endParaRPr lang="zh-CN" altLang="en-US"/>
          </a:p>
        </p:txBody>
      </p:sp>
      <p:sp>
        <p:nvSpPr>
          <p:cNvPr id="23" name="Line 10"/>
          <p:cNvSpPr>
            <a:spLocks noChangeShapeType="1"/>
          </p:cNvSpPr>
          <p:nvPr/>
        </p:nvSpPr>
        <p:spPr bwMode="auto">
          <a:xfrm flipH="1">
            <a:off x="2205038" y="4656138"/>
            <a:ext cx="6350" cy="909637"/>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4" name="Rectangle 11"/>
          <p:cNvSpPr>
            <a:spLocks noChangeArrowheads="1"/>
          </p:cNvSpPr>
          <p:nvPr/>
        </p:nvSpPr>
        <p:spPr bwMode="auto">
          <a:xfrm>
            <a:off x="3051175" y="4064000"/>
            <a:ext cx="1092200" cy="409575"/>
          </a:xfrm>
          <a:prstGeom prst="rect">
            <a:avLst/>
          </a:prstGeom>
          <a:noFill/>
          <a:ln w="12700">
            <a:noFill/>
            <a:miter lim="800000"/>
            <a:headEnd/>
            <a:tailEnd/>
          </a:ln>
        </p:spPr>
        <p:txBody>
          <a:bodyPr wrap="none" lIns="90479" tIns="44446" rIns="90479" bIns="44446">
            <a:spAutoFit/>
          </a:bodyPr>
          <a:lstStyle/>
          <a:p>
            <a:pPr eaLnBrk="0" hangingPunct="0"/>
            <a:r>
              <a:rPr lang="zh-CN" altLang="en-US" sz="2100" b="1">
                <a:latin typeface="微软雅黑" pitchFamily="34" charset="-122"/>
                <a:ea typeface="微软雅黑" pitchFamily="34" charset="-122"/>
              </a:rPr>
              <a:t>陷入</a:t>
            </a:r>
            <a:r>
              <a:rPr lang="en-US" altLang="zh-CN" sz="2100" b="1">
                <a:latin typeface="微软雅黑" pitchFamily="34" charset="-122"/>
                <a:ea typeface="微软雅黑" pitchFamily="34" charset="-122"/>
              </a:rPr>
              <a:t>OS</a:t>
            </a:r>
          </a:p>
        </p:txBody>
      </p:sp>
      <p:sp>
        <p:nvSpPr>
          <p:cNvPr id="25" name="Rectangle 12"/>
          <p:cNvSpPr>
            <a:spLocks noChangeArrowheads="1"/>
          </p:cNvSpPr>
          <p:nvPr/>
        </p:nvSpPr>
        <p:spPr bwMode="auto">
          <a:xfrm>
            <a:off x="5032375" y="4405313"/>
            <a:ext cx="1219200" cy="730250"/>
          </a:xfrm>
          <a:prstGeom prst="rect">
            <a:avLst/>
          </a:prstGeom>
          <a:noFill/>
          <a:ln w="12700">
            <a:noFill/>
            <a:miter lim="800000"/>
            <a:headEnd/>
            <a:tailEnd/>
          </a:ln>
        </p:spPr>
        <p:txBody>
          <a:bodyPr lIns="90479" tIns="44446" rIns="90479" bIns="44446">
            <a:spAutoFit/>
          </a:bodyPr>
          <a:lstStyle/>
          <a:p>
            <a:pPr eaLnBrk="0" hangingPunct="0"/>
            <a:r>
              <a:rPr lang="zh-CN" altLang="en-US" sz="2100" b="1">
                <a:latin typeface="Calibri" pitchFamily="34" charset="0"/>
                <a:ea typeface="微软雅黑" pitchFamily="34" charset="-122"/>
              </a:rPr>
              <a:t>文件打开操作</a:t>
            </a:r>
          </a:p>
        </p:txBody>
      </p:sp>
      <p:sp>
        <p:nvSpPr>
          <p:cNvPr id="26" name="Rectangle 13"/>
          <p:cNvSpPr>
            <a:spLocks noChangeArrowheads="1"/>
          </p:cNvSpPr>
          <p:nvPr/>
        </p:nvSpPr>
        <p:spPr bwMode="auto">
          <a:xfrm>
            <a:off x="2151063" y="4945063"/>
            <a:ext cx="2578100" cy="409575"/>
          </a:xfrm>
          <a:prstGeom prst="rect">
            <a:avLst/>
          </a:prstGeom>
          <a:noFill/>
          <a:ln w="12700">
            <a:noFill/>
            <a:miter lim="800000"/>
            <a:headEnd/>
            <a:tailEnd/>
          </a:ln>
        </p:spPr>
        <p:txBody>
          <a:bodyPr wrap="none" lIns="90479" tIns="44446" rIns="90479" bIns="44446">
            <a:spAutoFit/>
          </a:bodyPr>
          <a:lstStyle/>
          <a:p>
            <a:pPr eaLnBrk="0" hangingPunct="0"/>
            <a:r>
              <a:rPr lang="zh-CN" altLang="en-US" sz="2100" b="1">
                <a:latin typeface="微软雅黑" pitchFamily="34" charset="-122"/>
                <a:ea typeface="微软雅黑" pitchFamily="34" charset="-122"/>
              </a:rPr>
              <a:t>返回到</a:t>
            </a:r>
            <a:r>
              <a:rPr lang="en-US" altLang="zh-CN" sz="2100" b="1">
                <a:latin typeface="微软雅黑" pitchFamily="34" charset="-122"/>
                <a:ea typeface="微软雅黑" pitchFamily="34" charset="-122"/>
              </a:rPr>
              <a:t>pop</a:t>
            </a:r>
            <a:r>
              <a:rPr lang="zh-CN" altLang="en-US" sz="2100" b="1">
                <a:latin typeface="微软雅黑" pitchFamily="34" charset="-122"/>
                <a:ea typeface="微软雅黑" pitchFamily="34" charset="-122"/>
              </a:rPr>
              <a:t>指令执行</a:t>
            </a:r>
          </a:p>
        </p:txBody>
      </p:sp>
      <p:sp>
        <p:nvSpPr>
          <p:cNvPr id="28" name="Text Box 15"/>
          <p:cNvSpPr txBox="1">
            <a:spLocks noChangeArrowheads="1"/>
          </p:cNvSpPr>
          <p:nvPr/>
        </p:nvSpPr>
        <p:spPr bwMode="auto">
          <a:xfrm>
            <a:off x="641350" y="4197350"/>
            <a:ext cx="1455738" cy="412750"/>
          </a:xfrm>
          <a:prstGeom prst="rect">
            <a:avLst/>
          </a:prstGeom>
          <a:noFill/>
          <a:ln w="25400">
            <a:noFill/>
            <a:miter lim="800000"/>
            <a:headEnd/>
            <a:tailEnd/>
          </a:ln>
        </p:spPr>
        <p:txBody>
          <a:bodyPr>
            <a:spAutoFit/>
          </a:bodyPr>
          <a:lstStyle/>
          <a:p>
            <a:pPr eaLnBrk="0" hangingPunct="0"/>
            <a:r>
              <a:rPr lang="en-US" altLang="zh-CN" sz="2100" b="1">
                <a:latin typeface="微软雅黑" pitchFamily="34" charset="-122"/>
                <a:ea typeface="微软雅黑" pitchFamily="34" charset="-122"/>
              </a:rPr>
              <a:t>int $0x80</a:t>
            </a:r>
            <a:endParaRPr lang="zh-CN" altLang="en-US" sz="2100" b="1">
              <a:latin typeface="微软雅黑" pitchFamily="34" charset="-122"/>
              <a:ea typeface="微软雅黑" pitchFamily="34" charset="-122"/>
            </a:endParaRPr>
          </a:p>
        </p:txBody>
      </p:sp>
      <p:sp>
        <p:nvSpPr>
          <p:cNvPr id="29" name="Text Box 16"/>
          <p:cNvSpPr txBox="1">
            <a:spLocks noChangeArrowheads="1"/>
          </p:cNvSpPr>
          <p:nvPr/>
        </p:nvSpPr>
        <p:spPr bwMode="auto">
          <a:xfrm>
            <a:off x="638175" y="4500563"/>
            <a:ext cx="1603375" cy="396875"/>
          </a:xfrm>
          <a:prstGeom prst="rect">
            <a:avLst/>
          </a:prstGeom>
          <a:noFill/>
          <a:ln w="25400">
            <a:noFill/>
            <a:miter lim="800000"/>
            <a:headEnd/>
            <a:tailEnd/>
          </a:ln>
        </p:spPr>
        <p:txBody>
          <a:bodyPr>
            <a:spAutoFit/>
          </a:bodyPr>
          <a:lstStyle/>
          <a:p>
            <a:pPr eaLnBrk="0" hangingPunct="0"/>
            <a:r>
              <a:rPr lang="en-US" altLang="zh-CN" sz="2000" b="1">
                <a:latin typeface="微软雅黑" pitchFamily="34" charset="-122"/>
                <a:ea typeface="微软雅黑" pitchFamily="34" charset="-122"/>
              </a:rPr>
              <a:t>pop %ebx</a:t>
            </a:r>
          </a:p>
        </p:txBody>
      </p:sp>
      <p:sp>
        <p:nvSpPr>
          <p:cNvPr id="806930" name="Rectangle 18"/>
          <p:cNvSpPr>
            <a:spLocks noChangeArrowheads="1"/>
          </p:cNvSpPr>
          <p:nvPr/>
        </p:nvSpPr>
        <p:spPr bwMode="auto">
          <a:xfrm>
            <a:off x="196850" y="5845175"/>
            <a:ext cx="8691563"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Open</a:t>
            </a:r>
            <a:r>
              <a:rPr lang="zh-CN" altLang="en-US" sz="2000" b="1">
                <a:latin typeface="微软雅黑" pitchFamily="34" charset="-122"/>
                <a:ea typeface="微软雅黑" pitchFamily="34" charset="-122"/>
              </a:rPr>
              <a:t>系统调用（</a:t>
            </a:r>
            <a:r>
              <a:rPr lang="en-US" altLang="zh-CN" sz="2000" b="1">
                <a:latin typeface="微软雅黑" pitchFamily="34" charset="-122"/>
                <a:ea typeface="微软雅黑" pitchFamily="34" charset="-122"/>
              </a:rPr>
              <a:t>system call</a:t>
            </a:r>
            <a:r>
              <a:rPr lang="zh-CN" altLang="en-US" sz="2000" b="1">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OS must find or create file, get it ready for reading or writing</a:t>
            </a:r>
            <a:r>
              <a:rPr lang="zh-CN" altLang="en-US" sz="2000" b="1">
                <a:solidFill>
                  <a:srgbClr val="008000"/>
                </a:solidFill>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Returns integer file descriptor</a:t>
            </a:r>
          </a:p>
        </p:txBody>
      </p:sp>
      <p:sp>
        <p:nvSpPr>
          <p:cNvPr id="806931" name="Text Box 19"/>
          <p:cNvSpPr txBox="1">
            <a:spLocks noChangeArrowheads="1"/>
          </p:cNvSpPr>
          <p:nvPr/>
        </p:nvSpPr>
        <p:spPr bwMode="auto">
          <a:xfrm>
            <a:off x="6140450" y="3584575"/>
            <a:ext cx="2814638" cy="13112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3366FF"/>
                </a:solidFill>
                <a:latin typeface="微软雅黑" pitchFamily="34" charset="-122"/>
                <a:ea typeface="微软雅黑" pitchFamily="34" charset="-122"/>
              </a:rPr>
              <a:t>通过执行“</a:t>
            </a:r>
            <a:r>
              <a:rPr lang="en-US" altLang="zh-CN" sz="2000" b="1" dirty="0" err="1">
                <a:solidFill>
                  <a:srgbClr val="3366FF"/>
                </a:solidFill>
                <a:latin typeface="微软雅黑" pitchFamily="34" charset="-122"/>
                <a:ea typeface="微软雅黑" pitchFamily="34" charset="-122"/>
              </a:rPr>
              <a:t>int</a:t>
            </a:r>
            <a:r>
              <a:rPr lang="en-US" altLang="zh-CN" sz="2000" b="1" dirty="0">
                <a:solidFill>
                  <a:srgbClr val="3366FF"/>
                </a:solidFill>
                <a:latin typeface="微软雅黑" pitchFamily="34" charset="-122"/>
                <a:ea typeface="微软雅黑" pitchFamily="34" charset="-122"/>
              </a:rPr>
              <a:t> $0x80”</a:t>
            </a:r>
            <a:r>
              <a:rPr lang="zh-CN" altLang="en-US" sz="2000" b="1" dirty="0">
                <a:solidFill>
                  <a:srgbClr val="3366FF"/>
                </a:solidFill>
                <a:latin typeface="微软雅黑" pitchFamily="34" charset="-122"/>
                <a:ea typeface="微软雅黑" pitchFamily="34" charset="-122"/>
              </a:rPr>
              <a:t>指令，调出</a:t>
            </a:r>
            <a:r>
              <a:rPr lang="en-US" altLang="zh-CN" sz="2000" b="1" dirty="0">
                <a:solidFill>
                  <a:srgbClr val="3366FF"/>
                </a:solidFill>
                <a:latin typeface="微软雅黑" pitchFamily="34" charset="-122"/>
                <a:ea typeface="微软雅黑" pitchFamily="34" charset="-122"/>
              </a:rPr>
              <a:t>OS</a:t>
            </a:r>
            <a:r>
              <a:rPr lang="zh-CN" altLang="en-US" sz="2000" b="1" dirty="0">
                <a:solidFill>
                  <a:srgbClr val="3366FF"/>
                </a:solidFill>
                <a:latin typeface="微软雅黑" pitchFamily="34" charset="-122"/>
                <a:ea typeface="微软雅黑" pitchFamily="34" charset="-122"/>
              </a:rPr>
              <a:t>完成一个具体的“服务”（称为</a:t>
            </a:r>
            <a:r>
              <a:rPr lang="zh-CN" altLang="en-US" sz="2000" b="1" dirty="0">
                <a:solidFill>
                  <a:srgbClr val="FF0000"/>
                </a:solidFill>
                <a:latin typeface="微软雅黑" pitchFamily="34" charset="-122"/>
                <a:ea typeface="微软雅黑" pitchFamily="34" charset="-122"/>
              </a:rPr>
              <a:t>系统调用</a:t>
            </a:r>
            <a:r>
              <a:rPr lang="zh-CN" altLang="en-US" sz="2000" b="1" dirty="0">
                <a:solidFill>
                  <a:srgbClr val="3366FF"/>
                </a:solidFill>
                <a:latin typeface="微软雅黑" pitchFamily="34" charset="-122"/>
                <a:ea typeface="微软雅黑" pitchFamily="34" charset="-122"/>
              </a:rPr>
              <a:t>）</a:t>
            </a:r>
          </a:p>
        </p:txBody>
      </p:sp>
    </p:spTree>
    <p:extLst>
      <p:ext uri="{BB962C8B-B14F-4D97-AF65-F5344CB8AC3E}">
        <p14:creationId xmlns:p14="http://schemas.microsoft.com/office/powerpoint/2010/main" val="1191095517"/>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r>
              <a:rPr lang="en-US" altLang="zh-CN" smtClean="0"/>
              <a:t>IA-32/Linux</a:t>
            </a:r>
            <a:r>
              <a:rPr lang="zh-CN" altLang="en-US" smtClean="0"/>
              <a:t>的系统调用</a:t>
            </a:r>
          </a:p>
        </p:txBody>
      </p:sp>
      <p:sp>
        <p:nvSpPr>
          <p:cNvPr id="796675" name="Rectangle 3"/>
          <p:cNvSpPr>
            <a:spLocks noGrp="1" noChangeArrowheads="1"/>
          </p:cNvSpPr>
          <p:nvPr>
            <p:ph type="body" idx="1"/>
          </p:nvPr>
        </p:nvSpPr>
        <p:spPr>
          <a:xfrm>
            <a:off x="220663" y="793750"/>
            <a:ext cx="8696325" cy="5754688"/>
          </a:xfrm>
        </p:spPr>
        <p:txBody>
          <a:bodyPr/>
          <a:lstStyle/>
          <a:p>
            <a:pPr>
              <a:lnSpc>
                <a:spcPct val="110000"/>
              </a:lnSpc>
              <a:spcBef>
                <a:spcPct val="15000"/>
              </a:spcBef>
            </a:pPr>
            <a:r>
              <a:rPr lang="zh-CN" altLang="en-US" sz="2000" dirty="0" smtClean="0">
                <a:latin typeface="微软雅黑" pitchFamily="34" charset="-122"/>
                <a:ea typeface="微软雅黑" pitchFamily="34" charset="-122"/>
              </a:rPr>
              <a:t>通常，系统调用被封装成用户程序能直接调用的函数，如</a:t>
            </a:r>
            <a:r>
              <a:rPr lang="en-US" altLang="zh-CN" sz="2000" dirty="0" smtClean="0">
                <a:latin typeface="微软雅黑" pitchFamily="34" charset="-122"/>
                <a:ea typeface="微软雅黑" pitchFamily="34" charset="-122"/>
              </a:rPr>
              <a:t>exit()</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read()</a:t>
            </a:r>
            <a:r>
              <a:rPr lang="zh-CN" altLang="en-US" sz="2000" dirty="0" smtClean="0">
                <a:latin typeface="微软雅黑" pitchFamily="34" charset="-122"/>
                <a:ea typeface="微软雅黑" pitchFamily="34" charset="-122"/>
              </a:rPr>
              <a:t>和</a:t>
            </a:r>
            <a:r>
              <a:rPr lang="en-US" altLang="zh-CN" sz="2000" dirty="0" smtClean="0">
                <a:latin typeface="微软雅黑" pitchFamily="34" charset="-122"/>
                <a:ea typeface="微软雅黑" pitchFamily="34" charset="-122"/>
              </a:rPr>
              <a:t>open()</a:t>
            </a:r>
            <a:r>
              <a:rPr lang="zh-CN" altLang="en-US" sz="2000" dirty="0" smtClean="0">
                <a:latin typeface="微软雅黑" pitchFamily="34" charset="-122"/>
                <a:ea typeface="微软雅黑" pitchFamily="34" charset="-122"/>
              </a:rPr>
              <a:t>，这些是标准</a:t>
            </a:r>
            <a:r>
              <a:rPr lang="en-US" altLang="zh-CN" sz="2000" dirty="0" smtClean="0">
                <a:latin typeface="微软雅黑" pitchFamily="34" charset="-122"/>
                <a:ea typeface="微软雅黑" pitchFamily="34" charset="-122"/>
              </a:rPr>
              <a:t>C</a:t>
            </a:r>
            <a:r>
              <a:rPr lang="zh-CN" altLang="en-US" sz="2000" dirty="0" smtClean="0">
                <a:latin typeface="微软雅黑" pitchFamily="34" charset="-122"/>
                <a:ea typeface="微软雅黑" pitchFamily="34" charset="-122"/>
              </a:rPr>
              <a:t>库中系统调用对应的</a:t>
            </a:r>
            <a:r>
              <a:rPr lang="zh-CN" altLang="en-US" sz="2000" dirty="0" smtClean="0">
                <a:solidFill>
                  <a:srgbClr val="FF0000"/>
                </a:solidFill>
                <a:latin typeface="微软雅黑" pitchFamily="34" charset="-122"/>
                <a:ea typeface="微软雅黑" pitchFamily="34" charset="-122"/>
              </a:rPr>
              <a:t>封装函数</a:t>
            </a:r>
            <a:r>
              <a:rPr lang="zh-CN" altLang="en-US" sz="2000" dirty="0" smtClean="0">
                <a:latin typeface="微软雅黑" pitchFamily="34" charset="-122"/>
                <a:ea typeface="微软雅黑" pitchFamily="34" charset="-122"/>
              </a:rPr>
              <a:t> 。</a:t>
            </a:r>
          </a:p>
          <a:p>
            <a:pPr>
              <a:lnSpc>
                <a:spcPct val="110000"/>
              </a:lnSpc>
              <a:spcBef>
                <a:spcPct val="15000"/>
              </a:spcBef>
            </a:pPr>
            <a:r>
              <a:rPr lang="en-US" altLang="zh-CN" sz="2000" dirty="0" smtClean="0">
                <a:latin typeface="微软雅黑" pitchFamily="34" charset="-122"/>
                <a:ea typeface="微软雅黑" pitchFamily="34" charset="-122"/>
              </a:rPr>
              <a:t>Linux</a:t>
            </a:r>
            <a:r>
              <a:rPr lang="zh-CN" altLang="en-US" sz="2000" dirty="0" smtClean="0">
                <a:latin typeface="微软雅黑" pitchFamily="34" charset="-122"/>
                <a:ea typeface="微软雅黑" pitchFamily="34" charset="-122"/>
              </a:rPr>
              <a:t>中系统调用所用参数通过寄存器传递，传递参数的寄存器顺序依次为：</a:t>
            </a:r>
            <a:r>
              <a:rPr lang="en-US" altLang="zh-CN" sz="2000" dirty="0" smtClean="0">
                <a:latin typeface="微软雅黑" pitchFamily="34" charset="-122"/>
                <a:ea typeface="微软雅黑" pitchFamily="34" charset="-122"/>
              </a:rPr>
              <a:t>EAX</a:t>
            </a:r>
            <a:r>
              <a:rPr lang="zh-CN" altLang="en-US" sz="2000" dirty="0" smtClean="0">
                <a:latin typeface="微软雅黑" pitchFamily="34" charset="-122"/>
                <a:ea typeface="微软雅黑" pitchFamily="34" charset="-122"/>
              </a:rPr>
              <a:t>（调用号）、</a:t>
            </a:r>
            <a:r>
              <a:rPr lang="en-US" altLang="zh-CN" sz="2000" dirty="0" smtClean="0">
                <a:latin typeface="微软雅黑" pitchFamily="34" charset="-122"/>
                <a:ea typeface="微软雅黑" pitchFamily="34" charset="-122"/>
              </a:rPr>
              <a:t>EBX</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ECX</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EDX</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ESI</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EDI</a:t>
            </a:r>
            <a:r>
              <a:rPr lang="zh-CN" altLang="en-US" sz="2000" dirty="0" smtClean="0">
                <a:latin typeface="微软雅黑" pitchFamily="34" charset="-122"/>
                <a:ea typeface="微软雅黑" pitchFamily="34" charset="-122"/>
              </a:rPr>
              <a:t>和</a:t>
            </a:r>
            <a:r>
              <a:rPr lang="en-US" altLang="zh-CN" sz="2000" dirty="0" smtClean="0">
                <a:latin typeface="微软雅黑" pitchFamily="34" charset="-122"/>
                <a:ea typeface="微软雅黑" pitchFamily="34" charset="-122"/>
              </a:rPr>
              <a:t>EBP</a:t>
            </a:r>
            <a:r>
              <a:rPr lang="zh-CN" altLang="en-US" sz="2000" dirty="0" smtClean="0">
                <a:latin typeface="微软雅黑" pitchFamily="34" charset="-122"/>
                <a:ea typeface="微软雅黑" pitchFamily="34" charset="-122"/>
              </a:rPr>
              <a:t>，除调用号以外，最多</a:t>
            </a:r>
            <a:r>
              <a:rPr lang="en-US" altLang="zh-CN" sz="2000" dirty="0" smtClean="0">
                <a:latin typeface="微软雅黑" pitchFamily="34" charset="-122"/>
                <a:ea typeface="微软雅黑" pitchFamily="34" charset="-122"/>
              </a:rPr>
              <a:t>6</a:t>
            </a:r>
            <a:r>
              <a:rPr lang="zh-CN" altLang="en-US" sz="2000" dirty="0" smtClean="0">
                <a:latin typeface="微软雅黑" pitchFamily="34" charset="-122"/>
                <a:ea typeface="微软雅黑" pitchFamily="34" charset="-122"/>
              </a:rPr>
              <a:t>个参数。</a:t>
            </a:r>
          </a:p>
          <a:p>
            <a:pPr>
              <a:lnSpc>
                <a:spcPct val="110000"/>
              </a:lnSpc>
              <a:spcBef>
                <a:spcPct val="15000"/>
              </a:spcBef>
            </a:pPr>
            <a:r>
              <a:rPr lang="zh-CN" altLang="en-US" sz="2000" dirty="0" smtClean="0">
                <a:latin typeface="微软雅黑" pitchFamily="34" charset="-122"/>
                <a:ea typeface="微软雅黑" pitchFamily="34" charset="-122"/>
              </a:rPr>
              <a:t>封装函数对应的机器级代码有一个统一的结构：</a:t>
            </a:r>
          </a:p>
          <a:p>
            <a:pPr lvl="1">
              <a:lnSpc>
                <a:spcPct val="110000"/>
              </a:lnSpc>
              <a:spcBef>
                <a:spcPct val="15000"/>
              </a:spcBef>
            </a:pPr>
            <a:r>
              <a:rPr lang="zh-CN" altLang="en-US" dirty="0" smtClean="0">
                <a:latin typeface="微软雅黑" pitchFamily="34" charset="-122"/>
                <a:ea typeface="微软雅黑" pitchFamily="34" charset="-122"/>
              </a:rPr>
              <a:t>总是若干条传送指令后跟一条陷阱指令。传送指令用来传递系统调用的参数，陷阱指令（如</a:t>
            </a:r>
            <a:r>
              <a:rPr lang="en-US" altLang="zh-CN" dirty="0" err="1" smtClean="0">
                <a:latin typeface="微软雅黑" pitchFamily="34" charset="-122"/>
                <a:ea typeface="微软雅黑" pitchFamily="34" charset="-122"/>
              </a:rPr>
              <a:t>int</a:t>
            </a:r>
            <a:r>
              <a:rPr lang="en-US" altLang="zh-CN" dirty="0" smtClean="0">
                <a:latin typeface="微软雅黑" pitchFamily="34" charset="-122"/>
                <a:ea typeface="微软雅黑" pitchFamily="34" charset="-122"/>
              </a:rPr>
              <a:t> $0x80</a:t>
            </a:r>
            <a:r>
              <a:rPr lang="zh-CN" altLang="en-US" dirty="0" smtClean="0">
                <a:latin typeface="微软雅黑" pitchFamily="34" charset="-122"/>
                <a:ea typeface="微软雅黑" pitchFamily="34" charset="-122"/>
              </a:rPr>
              <a:t>）用来陷入内核进行处理。</a:t>
            </a:r>
          </a:p>
          <a:p>
            <a:pPr>
              <a:lnSpc>
                <a:spcPct val="110000"/>
              </a:lnSpc>
              <a:spcBef>
                <a:spcPct val="15000"/>
              </a:spcBef>
            </a:pPr>
            <a:r>
              <a:rPr lang="zh-CN" altLang="en-US" sz="2000" dirty="0" smtClean="0">
                <a:latin typeface="微软雅黑" pitchFamily="34" charset="-122"/>
                <a:ea typeface="微软雅黑" pitchFamily="34" charset="-122"/>
              </a:rPr>
              <a:t>例如，若用户程序调用系统调用</a:t>
            </a:r>
            <a:r>
              <a:rPr lang="en-US" altLang="zh-CN" sz="2000" dirty="0" smtClean="0">
                <a:solidFill>
                  <a:srgbClr val="FF0000"/>
                </a:solidFill>
                <a:latin typeface="微软雅黑" pitchFamily="34" charset="-122"/>
                <a:ea typeface="微软雅黑" pitchFamily="34" charset="-122"/>
              </a:rPr>
              <a:t>write(1, “hello, world!\n”,14)</a:t>
            </a:r>
            <a:r>
              <a:rPr lang="zh-CN" altLang="en-US" sz="2000" dirty="0" smtClean="0">
                <a:latin typeface="微软雅黑" pitchFamily="34" charset="-122"/>
                <a:ea typeface="微软雅黑" pitchFamily="34" charset="-122"/>
              </a:rPr>
              <a:t>，将字符串“</a:t>
            </a:r>
            <a:r>
              <a:rPr lang="en-US" altLang="zh-CN" sz="2000" dirty="0" smtClean="0">
                <a:latin typeface="微软雅黑" pitchFamily="34" charset="-122"/>
                <a:ea typeface="微软雅黑" pitchFamily="34" charset="-122"/>
              </a:rPr>
              <a:t>hello, world!\n”</a:t>
            </a:r>
            <a:r>
              <a:rPr lang="zh-CN" altLang="en-US" sz="2000" dirty="0" smtClean="0">
                <a:latin typeface="微软雅黑" pitchFamily="34" charset="-122"/>
                <a:ea typeface="微软雅黑" pitchFamily="34" charset="-122"/>
              </a:rPr>
              <a:t>中</a:t>
            </a:r>
            <a:r>
              <a:rPr lang="en-US" altLang="zh-CN" sz="2000" dirty="0" smtClean="0">
                <a:latin typeface="微软雅黑" pitchFamily="34" charset="-122"/>
                <a:ea typeface="微软雅黑" pitchFamily="34" charset="-122"/>
              </a:rPr>
              <a:t>14</a:t>
            </a:r>
            <a:r>
              <a:rPr lang="zh-CN" altLang="en-US" sz="2000" dirty="0" smtClean="0">
                <a:latin typeface="微软雅黑" pitchFamily="34" charset="-122"/>
                <a:ea typeface="微软雅黑" pitchFamily="34" charset="-122"/>
              </a:rPr>
              <a:t>个字符显示在标准输出设备文件</a:t>
            </a:r>
            <a:r>
              <a:rPr lang="en-US" altLang="zh-CN" sz="2000" dirty="0" err="1" smtClean="0">
                <a:latin typeface="微软雅黑" pitchFamily="34" charset="-122"/>
                <a:ea typeface="微软雅黑" pitchFamily="34" charset="-122"/>
              </a:rPr>
              <a:t>stdout</a:t>
            </a:r>
            <a:r>
              <a:rPr lang="zh-CN" altLang="en-US" sz="2000" dirty="0" smtClean="0">
                <a:latin typeface="微软雅黑" pitchFamily="34" charset="-122"/>
                <a:ea typeface="微软雅黑" pitchFamily="34" charset="-122"/>
              </a:rPr>
              <a:t>上，则其封装函数对应机器级代码（用汇编指令表示）如下：</a:t>
            </a:r>
          </a:p>
          <a:p>
            <a:pPr>
              <a:lnSpc>
                <a:spcPct val="110000"/>
              </a:lnSpc>
              <a:spcBef>
                <a:spcPct val="15000"/>
              </a:spcBef>
              <a:buFontTx/>
              <a:buNone/>
            </a:pPr>
            <a:r>
              <a:rPr lang="en-US" altLang="zh-CN" sz="2000" dirty="0" smtClean="0">
                <a:latin typeface="微软雅黑" pitchFamily="34" charset="-122"/>
                <a:ea typeface="微软雅黑" pitchFamily="34" charset="-122"/>
              </a:rPr>
              <a:t>	</a:t>
            </a:r>
            <a:r>
              <a:rPr lang="en-US" altLang="zh-CN" sz="2000" dirty="0" err="1" smtClean="0">
                <a:solidFill>
                  <a:srgbClr val="FF0000"/>
                </a:solidFill>
                <a:latin typeface="微软雅黑" pitchFamily="34" charset="-122"/>
                <a:ea typeface="微软雅黑" pitchFamily="34" charset="-122"/>
              </a:rPr>
              <a:t>movl</a:t>
            </a:r>
            <a:r>
              <a:rPr lang="en-US" altLang="zh-CN" sz="2000" dirty="0" smtClean="0">
                <a:solidFill>
                  <a:srgbClr val="FF0000"/>
                </a:solidFill>
                <a:latin typeface="微软雅黑" pitchFamily="34" charset="-122"/>
                <a:ea typeface="微软雅黑" pitchFamily="34" charset="-122"/>
              </a:rPr>
              <a:t>  $4, %</a:t>
            </a:r>
            <a:r>
              <a:rPr lang="en-US" altLang="zh-CN" sz="2000" dirty="0" err="1" smtClean="0">
                <a:solidFill>
                  <a:srgbClr val="FF0000"/>
                </a:solidFill>
                <a:latin typeface="微软雅黑" pitchFamily="34" charset="-122"/>
                <a:ea typeface="微软雅黑" pitchFamily="34" charset="-122"/>
              </a:rPr>
              <a:t>eax</a:t>
            </a:r>
            <a:r>
              <a:rPr lang="en-US" altLang="zh-CN" sz="2000" dirty="0" smtClean="0">
                <a:solidFill>
                  <a:srgbClr val="FF0000"/>
                </a:solidFill>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调用号为</a:t>
            </a:r>
            <a:r>
              <a:rPr lang="en-US" altLang="zh-CN" sz="2000" dirty="0" smtClean="0">
                <a:solidFill>
                  <a:srgbClr val="FF0000"/>
                </a:solidFill>
                <a:latin typeface="微软雅黑" pitchFamily="34" charset="-122"/>
                <a:ea typeface="微软雅黑" pitchFamily="34" charset="-122"/>
              </a:rPr>
              <a:t>4</a:t>
            </a:r>
            <a:r>
              <a:rPr lang="zh-CN" altLang="en-US" sz="2000" dirty="0" smtClean="0">
                <a:solidFill>
                  <a:srgbClr val="FF0000"/>
                </a:solidFill>
                <a:latin typeface="微软雅黑" pitchFamily="34" charset="-122"/>
                <a:ea typeface="微软雅黑" pitchFamily="34" charset="-122"/>
              </a:rPr>
              <a:t>，送</a:t>
            </a:r>
            <a:r>
              <a:rPr lang="en-US" altLang="zh-CN" sz="2000" dirty="0" smtClean="0">
                <a:solidFill>
                  <a:srgbClr val="FF0000"/>
                </a:solidFill>
                <a:latin typeface="微软雅黑" pitchFamily="34" charset="-122"/>
                <a:ea typeface="微软雅黑" pitchFamily="34" charset="-122"/>
              </a:rPr>
              <a:t>EAX</a:t>
            </a:r>
          </a:p>
          <a:p>
            <a:pPr>
              <a:lnSpc>
                <a:spcPct val="110000"/>
              </a:lnSpc>
              <a:spcBef>
                <a:spcPct val="15000"/>
              </a:spcBef>
              <a:buFontTx/>
              <a:buNone/>
            </a:pPr>
            <a:r>
              <a:rPr lang="en-US" altLang="zh-CN" sz="2000" dirty="0" smtClean="0">
                <a:solidFill>
                  <a:srgbClr val="FF0000"/>
                </a:solidFill>
                <a:latin typeface="微软雅黑" pitchFamily="34" charset="-122"/>
                <a:ea typeface="微软雅黑" pitchFamily="34" charset="-122"/>
              </a:rPr>
              <a:t>	</a:t>
            </a:r>
            <a:r>
              <a:rPr lang="en-US" altLang="zh-CN" sz="2000" dirty="0" err="1" smtClean="0">
                <a:solidFill>
                  <a:srgbClr val="FF0000"/>
                </a:solidFill>
                <a:latin typeface="微软雅黑" pitchFamily="34" charset="-122"/>
                <a:ea typeface="微软雅黑" pitchFamily="34" charset="-122"/>
              </a:rPr>
              <a:t>movl</a:t>
            </a:r>
            <a:r>
              <a:rPr lang="en-US" altLang="zh-CN" sz="2000" dirty="0" smtClean="0">
                <a:solidFill>
                  <a:srgbClr val="FF0000"/>
                </a:solidFill>
                <a:latin typeface="微软雅黑" pitchFamily="34" charset="-122"/>
                <a:ea typeface="微软雅黑" pitchFamily="34" charset="-122"/>
              </a:rPr>
              <a:t>  $1, %</a:t>
            </a:r>
            <a:r>
              <a:rPr lang="en-US" altLang="zh-CN" sz="2000" dirty="0" err="1" smtClean="0">
                <a:solidFill>
                  <a:srgbClr val="FF0000"/>
                </a:solidFill>
                <a:latin typeface="微软雅黑" pitchFamily="34" charset="-122"/>
                <a:ea typeface="微软雅黑" pitchFamily="34" charset="-122"/>
              </a:rPr>
              <a:t>ebx</a:t>
            </a:r>
            <a:r>
              <a:rPr lang="en-US" altLang="zh-CN" sz="2000" dirty="0" smtClean="0">
                <a:solidFill>
                  <a:srgbClr val="FF0000"/>
                </a:solidFill>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标准输出设备</a:t>
            </a:r>
            <a:r>
              <a:rPr lang="en-US" altLang="zh-CN" sz="2000" dirty="0" err="1" smtClean="0">
                <a:solidFill>
                  <a:srgbClr val="FF0000"/>
                </a:solidFill>
                <a:latin typeface="微软雅黑" pitchFamily="34" charset="-122"/>
                <a:ea typeface="微软雅黑" pitchFamily="34" charset="-122"/>
              </a:rPr>
              <a:t>stdout</a:t>
            </a:r>
            <a:r>
              <a:rPr lang="zh-CN" altLang="en-US" sz="2000" dirty="0" smtClean="0">
                <a:solidFill>
                  <a:srgbClr val="FF0000"/>
                </a:solidFill>
                <a:latin typeface="微软雅黑" pitchFamily="34" charset="-122"/>
                <a:ea typeface="微软雅黑" pitchFamily="34" charset="-122"/>
              </a:rPr>
              <a:t>的文件描述符为</a:t>
            </a:r>
            <a:r>
              <a:rPr lang="en-US" altLang="zh-CN" sz="2000" dirty="0" smtClean="0">
                <a:solidFill>
                  <a:srgbClr val="FF0000"/>
                </a:solidFill>
                <a:latin typeface="微软雅黑" pitchFamily="34" charset="-122"/>
                <a:ea typeface="微软雅黑" pitchFamily="34" charset="-122"/>
              </a:rPr>
              <a:t>1</a:t>
            </a:r>
            <a:r>
              <a:rPr lang="zh-CN" altLang="en-US" sz="2000" dirty="0" smtClean="0">
                <a:solidFill>
                  <a:srgbClr val="FF0000"/>
                </a:solidFill>
                <a:latin typeface="微软雅黑" pitchFamily="34" charset="-122"/>
                <a:ea typeface="微软雅黑" pitchFamily="34" charset="-122"/>
              </a:rPr>
              <a:t>，送</a:t>
            </a:r>
            <a:r>
              <a:rPr lang="en-US" altLang="zh-CN" sz="2000" dirty="0" smtClean="0">
                <a:solidFill>
                  <a:srgbClr val="FF0000"/>
                </a:solidFill>
                <a:latin typeface="微软雅黑" pitchFamily="34" charset="-122"/>
                <a:ea typeface="微软雅黑" pitchFamily="34" charset="-122"/>
              </a:rPr>
              <a:t>EBX</a:t>
            </a:r>
          </a:p>
          <a:p>
            <a:pPr>
              <a:lnSpc>
                <a:spcPct val="110000"/>
              </a:lnSpc>
              <a:spcBef>
                <a:spcPct val="15000"/>
              </a:spcBef>
              <a:buFontTx/>
              <a:buNone/>
            </a:pPr>
            <a:r>
              <a:rPr lang="en-US" altLang="zh-CN" sz="2000" dirty="0" smtClean="0">
                <a:solidFill>
                  <a:srgbClr val="FF0000"/>
                </a:solidFill>
                <a:latin typeface="微软雅黑" pitchFamily="34" charset="-122"/>
                <a:ea typeface="微软雅黑" pitchFamily="34" charset="-122"/>
              </a:rPr>
              <a:t>     </a:t>
            </a:r>
            <a:r>
              <a:rPr lang="en-US" altLang="zh-CN" sz="2000" dirty="0" err="1" smtClean="0">
                <a:solidFill>
                  <a:srgbClr val="FF0000"/>
                </a:solidFill>
                <a:latin typeface="微软雅黑" pitchFamily="34" charset="-122"/>
                <a:ea typeface="微软雅黑" pitchFamily="34" charset="-122"/>
              </a:rPr>
              <a:t>movl</a:t>
            </a:r>
            <a:r>
              <a:rPr lang="en-US" altLang="zh-CN" sz="2000" dirty="0" smtClean="0">
                <a:solidFill>
                  <a:srgbClr val="FF0000"/>
                </a:solidFill>
                <a:latin typeface="微软雅黑" pitchFamily="34" charset="-122"/>
                <a:ea typeface="微软雅黑" pitchFamily="34" charset="-122"/>
              </a:rPr>
              <a:t>  $string, %</a:t>
            </a:r>
            <a:r>
              <a:rPr lang="en-US" altLang="zh-CN" sz="2000" dirty="0" err="1" smtClean="0">
                <a:solidFill>
                  <a:srgbClr val="FF0000"/>
                </a:solidFill>
                <a:latin typeface="微软雅黑" pitchFamily="34" charset="-122"/>
                <a:ea typeface="微软雅黑" pitchFamily="34" charset="-122"/>
              </a:rPr>
              <a:t>ecx</a:t>
            </a:r>
            <a:r>
              <a:rPr lang="en-US" altLang="zh-CN" sz="2000" dirty="0" smtClean="0">
                <a:solidFill>
                  <a:srgbClr val="FF0000"/>
                </a:solidFill>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字符串“</a:t>
            </a:r>
            <a:r>
              <a:rPr lang="en-US" altLang="zh-CN" sz="2000" dirty="0" smtClean="0">
                <a:solidFill>
                  <a:srgbClr val="FF0000"/>
                </a:solidFill>
                <a:latin typeface="微软雅黑" pitchFamily="34" charset="-122"/>
                <a:ea typeface="微软雅黑" pitchFamily="34" charset="-122"/>
              </a:rPr>
              <a:t>hello, world!\n”</a:t>
            </a:r>
            <a:r>
              <a:rPr lang="zh-CN" altLang="en-US" sz="2000" dirty="0" smtClean="0">
                <a:solidFill>
                  <a:srgbClr val="FF0000"/>
                </a:solidFill>
                <a:latin typeface="微软雅黑" pitchFamily="34" charset="-122"/>
                <a:ea typeface="微软雅黑" pitchFamily="34" charset="-122"/>
              </a:rPr>
              <a:t>首址送</a:t>
            </a:r>
            <a:r>
              <a:rPr lang="en-US" altLang="zh-CN" sz="2000" dirty="0" smtClean="0">
                <a:solidFill>
                  <a:srgbClr val="FF0000"/>
                </a:solidFill>
                <a:latin typeface="微软雅黑" pitchFamily="34" charset="-122"/>
                <a:ea typeface="微软雅黑" pitchFamily="34" charset="-122"/>
              </a:rPr>
              <a:t>ECX</a:t>
            </a:r>
          </a:p>
          <a:p>
            <a:pPr>
              <a:lnSpc>
                <a:spcPct val="110000"/>
              </a:lnSpc>
              <a:spcBef>
                <a:spcPct val="15000"/>
              </a:spcBef>
              <a:buFontTx/>
              <a:buNone/>
            </a:pPr>
            <a:r>
              <a:rPr lang="en-US" altLang="zh-CN" sz="2000" dirty="0" smtClean="0">
                <a:solidFill>
                  <a:srgbClr val="FF0000"/>
                </a:solidFill>
                <a:latin typeface="微软雅黑" pitchFamily="34" charset="-122"/>
                <a:ea typeface="微软雅黑" pitchFamily="34" charset="-122"/>
              </a:rPr>
              <a:t>     </a:t>
            </a:r>
            <a:r>
              <a:rPr lang="en-US" altLang="zh-CN" sz="2000" dirty="0" err="1" smtClean="0">
                <a:solidFill>
                  <a:srgbClr val="FF0000"/>
                </a:solidFill>
                <a:latin typeface="微软雅黑" pitchFamily="34" charset="-122"/>
                <a:ea typeface="微软雅黑" pitchFamily="34" charset="-122"/>
              </a:rPr>
              <a:t>movl</a:t>
            </a:r>
            <a:r>
              <a:rPr lang="en-US" altLang="zh-CN" sz="2000" dirty="0" smtClean="0">
                <a:solidFill>
                  <a:srgbClr val="FF0000"/>
                </a:solidFill>
                <a:latin typeface="微软雅黑" pitchFamily="34" charset="-122"/>
                <a:ea typeface="微软雅黑" pitchFamily="34" charset="-122"/>
              </a:rPr>
              <a:t>  $14, %</a:t>
            </a:r>
            <a:r>
              <a:rPr lang="en-US" altLang="zh-CN" sz="2000" dirty="0" err="1" smtClean="0">
                <a:solidFill>
                  <a:srgbClr val="FF0000"/>
                </a:solidFill>
                <a:latin typeface="微软雅黑" pitchFamily="34" charset="-122"/>
                <a:ea typeface="微软雅黑" pitchFamily="34" charset="-122"/>
              </a:rPr>
              <a:t>edx</a:t>
            </a:r>
            <a:r>
              <a:rPr lang="en-US" altLang="zh-CN" sz="2000" dirty="0" smtClean="0">
                <a:solidFill>
                  <a:srgbClr val="FF0000"/>
                </a:solidFill>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字符串的长度为</a:t>
            </a:r>
            <a:r>
              <a:rPr lang="en-US" altLang="zh-CN" sz="2000" dirty="0" smtClean="0">
                <a:solidFill>
                  <a:srgbClr val="FF0000"/>
                </a:solidFill>
                <a:latin typeface="微软雅黑" pitchFamily="34" charset="-122"/>
                <a:ea typeface="微软雅黑" pitchFamily="34" charset="-122"/>
              </a:rPr>
              <a:t>14</a:t>
            </a:r>
            <a:r>
              <a:rPr lang="zh-CN" altLang="en-US" sz="2000" dirty="0" smtClean="0">
                <a:solidFill>
                  <a:srgbClr val="FF0000"/>
                </a:solidFill>
                <a:latin typeface="微软雅黑" pitchFamily="34" charset="-122"/>
                <a:ea typeface="微软雅黑" pitchFamily="34" charset="-122"/>
              </a:rPr>
              <a:t>，送</a:t>
            </a:r>
            <a:r>
              <a:rPr lang="en-US" altLang="zh-CN" sz="2000" dirty="0" smtClean="0">
                <a:solidFill>
                  <a:srgbClr val="FF0000"/>
                </a:solidFill>
                <a:latin typeface="微软雅黑" pitchFamily="34" charset="-122"/>
                <a:ea typeface="微软雅黑" pitchFamily="34" charset="-122"/>
              </a:rPr>
              <a:t>EDX</a:t>
            </a:r>
          </a:p>
          <a:p>
            <a:pPr>
              <a:lnSpc>
                <a:spcPct val="110000"/>
              </a:lnSpc>
              <a:spcBef>
                <a:spcPct val="15000"/>
              </a:spcBef>
              <a:buFontTx/>
              <a:buNone/>
            </a:pPr>
            <a:r>
              <a:rPr lang="en-US" altLang="zh-CN" sz="2000" dirty="0" smtClean="0">
                <a:solidFill>
                  <a:srgbClr val="FF0000"/>
                </a:solidFill>
                <a:latin typeface="微软雅黑" pitchFamily="34" charset="-122"/>
                <a:ea typeface="微软雅黑" pitchFamily="34" charset="-122"/>
              </a:rPr>
              <a:t>     </a:t>
            </a:r>
            <a:r>
              <a:rPr lang="en-US" altLang="zh-CN" sz="2000" dirty="0" err="1" smtClean="0">
                <a:solidFill>
                  <a:srgbClr val="FF0000"/>
                </a:solidFill>
                <a:latin typeface="微软雅黑" pitchFamily="34" charset="-122"/>
                <a:ea typeface="微软雅黑" pitchFamily="34" charset="-122"/>
              </a:rPr>
              <a:t>int</a:t>
            </a:r>
            <a:r>
              <a:rPr lang="en-US" altLang="zh-CN" sz="2000" dirty="0" smtClean="0">
                <a:solidFill>
                  <a:srgbClr val="FF0000"/>
                </a:solidFill>
                <a:latin typeface="微软雅黑" pitchFamily="34" charset="-122"/>
                <a:ea typeface="微软雅黑" pitchFamily="34" charset="-122"/>
              </a:rPr>
              <a:t>    $0x80 	 //</a:t>
            </a:r>
            <a:r>
              <a:rPr lang="zh-CN" altLang="en-US" sz="2000" dirty="0" smtClean="0">
                <a:solidFill>
                  <a:srgbClr val="FF0000"/>
                </a:solidFill>
                <a:latin typeface="微软雅黑" pitchFamily="34" charset="-122"/>
                <a:ea typeface="微软雅黑" pitchFamily="34" charset="-122"/>
              </a:rPr>
              <a:t>系统调用</a:t>
            </a:r>
          </a:p>
        </p:txBody>
      </p:sp>
    </p:spTree>
    <p:extLst>
      <p:ext uri="{BB962C8B-B14F-4D97-AF65-F5344CB8AC3E}">
        <p14:creationId xmlns:p14="http://schemas.microsoft.com/office/powerpoint/2010/main" val="3246444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zh-CN" altLang="en-US" smtClean="0"/>
              <a:t>软中断指令</a:t>
            </a:r>
            <a:r>
              <a:rPr lang="en-US" altLang="zh-CN" smtClean="0"/>
              <a:t>int $0x80</a:t>
            </a:r>
            <a:r>
              <a:rPr lang="zh-CN" altLang="en-US" smtClean="0"/>
              <a:t>的执行过程</a:t>
            </a:r>
            <a:r>
              <a:rPr lang="zh-CN" altLang="en-US" sz="3200" smtClean="0"/>
              <a:t> </a:t>
            </a:r>
          </a:p>
        </p:txBody>
      </p:sp>
      <p:sp>
        <p:nvSpPr>
          <p:cNvPr id="797699" name="Rectangle 3"/>
          <p:cNvSpPr>
            <a:spLocks noGrp="1" noChangeArrowheads="1"/>
          </p:cNvSpPr>
          <p:nvPr>
            <p:ph type="body" idx="1"/>
          </p:nvPr>
        </p:nvSpPr>
        <p:spPr>
          <a:xfrm>
            <a:off x="250825" y="836613"/>
            <a:ext cx="8534400" cy="5494337"/>
          </a:xfrm>
        </p:spPr>
        <p:txBody>
          <a:bodyPr/>
          <a:lstStyle/>
          <a:p>
            <a:pPr marL="457200" indent="-457200">
              <a:lnSpc>
                <a:spcPct val="125000"/>
              </a:lnSpc>
              <a:buFontTx/>
              <a:buNone/>
            </a:pPr>
            <a:r>
              <a:rPr lang="zh-CN" altLang="en-US" sz="2000" dirty="0" smtClean="0">
                <a:latin typeface="微软雅黑" pitchFamily="34" charset="-122"/>
                <a:ea typeface="微软雅黑" pitchFamily="34" charset="-122"/>
              </a:rPr>
              <a:t>它是陷阱类（</a:t>
            </a:r>
            <a:r>
              <a:rPr lang="zh-CN" altLang="en-US" sz="2000" dirty="0" smtClean="0">
                <a:solidFill>
                  <a:srgbClr val="FF0000"/>
                </a:solidFill>
                <a:latin typeface="微软雅黑" pitchFamily="34" charset="-122"/>
                <a:ea typeface="微软雅黑" pitchFamily="34" charset="-122"/>
              </a:rPr>
              <a:t>编程异常</a:t>
            </a:r>
            <a:r>
              <a:rPr lang="zh-CN" altLang="en-US" sz="2000" dirty="0" smtClean="0">
                <a:latin typeface="微软雅黑" pitchFamily="34" charset="-122"/>
                <a:ea typeface="微软雅黑" pitchFamily="34" charset="-122"/>
              </a:rPr>
              <a:t>）事件，因此它与异常响应过程一样。</a:t>
            </a:r>
          </a:p>
          <a:p>
            <a:pPr marL="457200" indent="-457200">
              <a:lnSpc>
                <a:spcPct val="125000"/>
              </a:lnSpc>
              <a:buFontTx/>
              <a:buAutoNum type="arabicParenR"/>
            </a:pPr>
            <a:r>
              <a:rPr lang="zh-CN" altLang="en-US" sz="2000" dirty="0" smtClean="0">
                <a:latin typeface="微软雅黑" pitchFamily="34" charset="-122"/>
                <a:ea typeface="微软雅黑" pitchFamily="34" charset="-122"/>
              </a:rPr>
              <a:t>将</a:t>
            </a:r>
            <a:r>
              <a:rPr lang="en-US" altLang="zh-CN" sz="2000" dirty="0" err="1" smtClean="0">
                <a:latin typeface="微软雅黑" pitchFamily="34" charset="-122"/>
                <a:ea typeface="微软雅黑" pitchFamily="34" charset="-122"/>
              </a:rPr>
              <a:t>IDTi</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i</a:t>
            </a:r>
            <a:r>
              <a:rPr lang="en-US" altLang="zh-CN" sz="2000" dirty="0" smtClean="0">
                <a:latin typeface="微软雅黑" pitchFamily="34" charset="-122"/>
                <a:ea typeface="微软雅黑" pitchFamily="34" charset="-122"/>
              </a:rPr>
              <a:t>=128</a:t>
            </a:r>
            <a:r>
              <a:rPr lang="zh-CN" altLang="en-US" sz="2000" dirty="0" smtClean="0">
                <a:latin typeface="微软雅黑" pitchFamily="34" charset="-122"/>
                <a:ea typeface="微软雅黑" pitchFamily="34" charset="-122"/>
              </a:rPr>
              <a:t>）中</a:t>
            </a:r>
            <a:r>
              <a:rPr lang="zh-CN" altLang="en-US" sz="2000" dirty="0" smtClean="0">
                <a:latin typeface="微软雅黑" pitchFamily="34" charset="-122"/>
                <a:ea typeface="微软雅黑" pitchFamily="34" charset="-122"/>
                <a:hlinkClick r:id="" action="ppaction://noaction"/>
              </a:rPr>
              <a:t>段选择符</a:t>
            </a:r>
            <a:r>
              <a:rPr lang="zh-CN" altLang="en-US" sz="2000" dirty="0" smtClean="0">
                <a:solidFill>
                  <a:srgbClr val="990000"/>
                </a:solidFill>
                <a:latin typeface="微软雅黑" pitchFamily="34" charset="-122"/>
                <a:ea typeface="微软雅黑" pitchFamily="34" charset="-122"/>
              </a:rPr>
              <a:t>（</a:t>
            </a:r>
            <a:r>
              <a:rPr lang="en-US" altLang="zh-CN" sz="2000" dirty="0" smtClean="0">
                <a:solidFill>
                  <a:srgbClr val="990000"/>
                </a:solidFill>
                <a:latin typeface="微软雅黑" pitchFamily="34" charset="-122"/>
                <a:ea typeface="微软雅黑" pitchFamily="34" charset="-122"/>
              </a:rPr>
              <a:t>0x60</a:t>
            </a:r>
            <a:r>
              <a:rPr lang="zh-CN" altLang="en-US" sz="2000" dirty="0" smtClean="0">
                <a:solidFill>
                  <a:srgbClr val="990000"/>
                </a:solidFill>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所指</a:t>
            </a:r>
            <a:r>
              <a:rPr lang="en-US" altLang="zh-CN" sz="2000" dirty="0" smtClean="0">
                <a:latin typeface="微软雅黑" pitchFamily="34" charset="-122"/>
                <a:ea typeface="微软雅黑" pitchFamily="34" charset="-122"/>
              </a:rPr>
              <a:t>GDT</a:t>
            </a:r>
            <a:r>
              <a:rPr lang="zh-CN" altLang="en-US" sz="2000" dirty="0" smtClean="0">
                <a:latin typeface="微软雅黑" pitchFamily="34" charset="-122"/>
                <a:ea typeface="微软雅黑" pitchFamily="34" charset="-122"/>
              </a:rPr>
              <a:t>中的内核代码段描述符取出， 其</a:t>
            </a:r>
            <a:r>
              <a:rPr lang="en-US" altLang="zh-CN" sz="2000" dirty="0" smtClean="0">
                <a:solidFill>
                  <a:srgbClr val="FF0000"/>
                </a:solidFill>
                <a:latin typeface="微软雅黑" pitchFamily="34" charset="-122"/>
                <a:ea typeface="微软雅黑" pitchFamily="34" charset="-122"/>
              </a:rPr>
              <a:t>DPL=0</a:t>
            </a:r>
            <a:r>
              <a:rPr lang="zh-CN" altLang="en-US" sz="2000" dirty="0" smtClean="0">
                <a:latin typeface="微软雅黑" pitchFamily="34" charset="-122"/>
                <a:ea typeface="微软雅黑" pitchFamily="34" charset="-122"/>
              </a:rPr>
              <a:t>，此时</a:t>
            </a:r>
            <a:r>
              <a:rPr lang="en-US" altLang="zh-CN" sz="2000" dirty="0" smtClean="0">
                <a:solidFill>
                  <a:srgbClr val="FF0000"/>
                </a:solidFill>
                <a:latin typeface="微软雅黑" pitchFamily="34" charset="-122"/>
                <a:ea typeface="微软雅黑" pitchFamily="34" charset="-122"/>
              </a:rPr>
              <a:t>CPL=3</a:t>
            </a:r>
            <a:r>
              <a:rPr lang="zh-CN" altLang="en-US" sz="2000" dirty="0" smtClean="0">
                <a:latin typeface="微软雅黑" pitchFamily="34" charset="-122"/>
                <a:ea typeface="微软雅黑" pitchFamily="34" charset="-122"/>
              </a:rPr>
              <a:t>（因为</a:t>
            </a:r>
            <a:r>
              <a:rPr lang="en-US" altLang="zh-CN" sz="2000" dirty="0" err="1" smtClean="0">
                <a:latin typeface="微软雅黑" pitchFamily="34" charset="-122"/>
                <a:ea typeface="微软雅黑" pitchFamily="34" charset="-122"/>
              </a:rPr>
              <a:t>int</a:t>
            </a:r>
            <a:r>
              <a:rPr lang="en-US" altLang="zh-CN" sz="2000" dirty="0" smtClean="0">
                <a:latin typeface="微软雅黑" pitchFamily="34" charset="-122"/>
                <a:ea typeface="微软雅黑" pitchFamily="34" charset="-122"/>
              </a:rPr>
              <a:t> $0x80</a:t>
            </a:r>
            <a:r>
              <a:rPr lang="zh-CN" altLang="en-US" sz="2000" dirty="0" smtClean="0">
                <a:latin typeface="微软雅黑" pitchFamily="34" charset="-122"/>
                <a:ea typeface="微软雅黑" pitchFamily="34" charset="-122"/>
              </a:rPr>
              <a:t>指令在用户进程中执行），因而</a:t>
            </a:r>
            <a:r>
              <a:rPr lang="en-US" altLang="zh-CN" sz="2000" dirty="0" smtClean="0">
                <a:latin typeface="微软雅黑" pitchFamily="34" charset="-122"/>
                <a:ea typeface="微软雅黑" pitchFamily="34" charset="-122"/>
              </a:rPr>
              <a:t>CPL&gt;DPL</a:t>
            </a:r>
            <a:r>
              <a:rPr lang="zh-CN" altLang="en-US" sz="2000" dirty="0" smtClean="0">
                <a:latin typeface="微软雅黑" pitchFamily="34" charset="-122"/>
                <a:ea typeface="微软雅黑" pitchFamily="34" charset="-122"/>
              </a:rPr>
              <a:t>且</a:t>
            </a:r>
            <a:r>
              <a:rPr lang="en-US" altLang="zh-CN" sz="2000" dirty="0" err="1" smtClean="0">
                <a:latin typeface="微软雅黑" pitchFamily="34" charset="-122"/>
                <a:ea typeface="微软雅黑" pitchFamily="34" charset="-122"/>
                <a:hlinkClick r:id="rId2" action="ppaction://hlinksldjump"/>
              </a:rPr>
              <a:t>IDTi</a:t>
            </a:r>
            <a:r>
              <a:rPr lang="en-US" altLang="zh-CN" sz="2000" dirty="0" smtClean="0">
                <a:latin typeface="微软雅黑" pitchFamily="34" charset="-122"/>
                <a:ea typeface="微软雅黑" pitchFamily="34" charset="-122"/>
                <a:hlinkClick r:id="rId2" action="ppaction://hlinksldjump"/>
              </a:rPr>
              <a:t> </a:t>
            </a:r>
            <a:r>
              <a:rPr lang="zh-CN" altLang="en-US" sz="2000" dirty="0" smtClean="0">
                <a:latin typeface="微软雅黑" pitchFamily="34" charset="-122"/>
                <a:ea typeface="微软雅黑" pitchFamily="34" charset="-122"/>
                <a:hlinkClick r:id="rId2" action="ppaction://hlinksldjump"/>
              </a:rPr>
              <a:t>的 </a:t>
            </a:r>
            <a:r>
              <a:rPr lang="en-US" altLang="zh-CN" sz="2000" dirty="0" smtClean="0">
                <a:latin typeface="微软雅黑" pitchFamily="34" charset="-122"/>
                <a:ea typeface="微软雅黑" pitchFamily="34" charset="-122"/>
                <a:hlinkClick r:id="rId2" action="ppaction://hlinksldjump"/>
              </a:rPr>
              <a:t>DPL</a:t>
            </a:r>
            <a:r>
              <a:rPr lang="en-US" altLang="zh-CN" sz="2000" dirty="0" smtClean="0">
                <a:latin typeface="微软雅黑" pitchFamily="34" charset="-122"/>
                <a:ea typeface="微软雅黑" pitchFamily="34" charset="-122"/>
              </a:rPr>
              <a:t>=CPL</a:t>
            </a:r>
            <a:r>
              <a:rPr lang="zh-CN" altLang="en-US" sz="2000" dirty="0" smtClean="0">
                <a:latin typeface="微软雅黑" pitchFamily="34" charset="-122"/>
                <a:ea typeface="微软雅黑" pitchFamily="34" charset="-122"/>
              </a:rPr>
              <a:t>，故未发生</a:t>
            </a:r>
            <a:r>
              <a:rPr lang="en-US" altLang="zh-CN" sz="2000" dirty="0" smtClean="0">
                <a:latin typeface="微软雅黑" pitchFamily="34" charset="-122"/>
                <a:ea typeface="微软雅黑" pitchFamily="34" charset="-122"/>
                <a:hlinkClick r:id="rId3" action="ppaction://hlinksldjump"/>
              </a:rPr>
              <a:t>13</a:t>
            </a:r>
            <a:r>
              <a:rPr lang="zh-CN" altLang="en-US" sz="2000" dirty="0" smtClean="0">
                <a:latin typeface="微软雅黑" pitchFamily="34" charset="-122"/>
                <a:ea typeface="微软雅黑" pitchFamily="34" charset="-122"/>
                <a:hlinkClick r:id="rId3" action="ppaction://hlinksldjump"/>
              </a:rPr>
              <a:t>号异常</a:t>
            </a:r>
            <a:r>
              <a:rPr lang="zh-CN" altLang="en-US" sz="2000" dirty="0" smtClean="0">
                <a:latin typeface="微软雅黑" pitchFamily="34" charset="-122"/>
                <a:ea typeface="微软雅黑" pitchFamily="34" charset="-122"/>
              </a:rPr>
              <a:t>。</a:t>
            </a:r>
          </a:p>
          <a:p>
            <a:pPr marL="457200" indent="-457200">
              <a:lnSpc>
                <a:spcPct val="125000"/>
              </a:lnSpc>
              <a:buFontTx/>
              <a:buAutoNum type="arabicParenR"/>
            </a:pPr>
            <a:r>
              <a:rPr lang="zh-CN" altLang="en-US" sz="2000" dirty="0" smtClean="0">
                <a:latin typeface="微软雅黑" pitchFamily="34" charset="-122"/>
                <a:ea typeface="微软雅黑" pitchFamily="34" charset="-122"/>
              </a:rPr>
              <a:t>读 </a:t>
            </a:r>
            <a:r>
              <a:rPr lang="en-US" altLang="zh-CN" sz="2000" dirty="0" smtClean="0">
                <a:latin typeface="微软雅黑" pitchFamily="34" charset="-122"/>
                <a:ea typeface="微软雅黑" pitchFamily="34" charset="-122"/>
              </a:rPr>
              <a:t>TR </a:t>
            </a:r>
            <a:r>
              <a:rPr lang="zh-CN" altLang="en-US" sz="2000" dirty="0" smtClean="0">
                <a:latin typeface="微软雅黑" pitchFamily="34" charset="-122"/>
                <a:ea typeface="微软雅黑" pitchFamily="34" charset="-122"/>
              </a:rPr>
              <a:t>寄存器，以访问</a:t>
            </a:r>
            <a:r>
              <a:rPr lang="en-US" altLang="zh-CN" sz="2000" dirty="0" smtClean="0">
                <a:latin typeface="微软雅黑" pitchFamily="34" charset="-122"/>
                <a:ea typeface="微软雅黑" pitchFamily="34" charset="-122"/>
              </a:rPr>
              <a:t>TSS</a:t>
            </a:r>
            <a:r>
              <a:rPr lang="zh-CN" altLang="en-US" sz="2000" dirty="0" smtClean="0">
                <a:latin typeface="微软雅黑" pitchFamily="34" charset="-122"/>
                <a:ea typeface="微软雅黑" pitchFamily="34" charset="-122"/>
              </a:rPr>
              <a:t>，从</a:t>
            </a:r>
            <a:r>
              <a:rPr lang="en-US" altLang="zh-CN" sz="2000" dirty="0" smtClean="0">
                <a:latin typeface="微软雅黑" pitchFamily="34" charset="-122"/>
                <a:ea typeface="微软雅黑" pitchFamily="34" charset="-122"/>
              </a:rPr>
              <a:t>TSS</a:t>
            </a:r>
            <a:r>
              <a:rPr lang="zh-CN" altLang="en-US" sz="2000" dirty="0" smtClean="0">
                <a:latin typeface="微软雅黑" pitchFamily="34" charset="-122"/>
                <a:ea typeface="微软雅黑" pitchFamily="34" charset="-122"/>
              </a:rPr>
              <a:t>中将内核栈的段寄存器内容和栈指针装入</a:t>
            </a:r>
            <a:r>
              <a:rPr lang="en-US" altLang="zh-CN" sz="2000" dirty="0" smtClean="0">
                <a:latin typeface="微软雅黑" pitchFamily="34" charset="-122"/>
                <a:ea typeface="微软雅黑" pitchFamily="34" charset="-122"/>
              </a:rPr>
              <a:t>SS</a:t>
            </a:r>
            <a:r>
              <a:rPr lang="zh-CN" altLang="en-US" sz="2000" dirty="0" smtClean="0">
                <a:latin typeface="微软雅黑" pitchFamily="34" charset="-122"/>
                <a:ea typeface="微软雅黑" pitchFamily="34" charset="-122"/>
              </a:rPr>
              <a:t>和</a:t>
            </a:r>
            <a:r>
              <a:rPr lang="en-US" altLang="zh-CN" sz="2000" dirty="0" smtClean="0">
                <a:latin typeface="微软雅黑" pitchFamily="34" charset="-122"/>
                <a:ea typeface="微软雅黑" pitchFamily="34" charset="-122"/>
              </a:rPr>
              <a:t>ESP</a:t>
            </a:r>
            <a:r>
              <a:rPr lang="zh-CN" altLang="en-US" sz="2000" dirty="0" smtClean="0">
                <a:latin typeface="微软雅黑" pitchFamily="34" charset="-122"/>
                <a:ea typeface="微软雅黑" pitchFamily="34" charset="-122"/>
              </a:rPr>
              <a:t>；</a:t>
            </a:r>
          </a:p>
          <a:p>
            <a:pPr marL="457200" indent="-457200">
              <a:lnSpc>
                <a:spcPct val="125000"/>
              </a:lnSpc>
              <a:buFontTx/>
              <a:buAutoNum type="arabicParenR"/>
            </a:pPr>
            <a:r>
              <a:rPr lang="zh-CN" altLang="en-US" sz="2000" dirty="0" smtClean="0">
                <a:latin typeface="微软雅黑" pitchFamily="34" charset="-122"/>
                <a:ea typeface="微软雅黑" pitchFamily="34" charset="-122"/>
              </a:rPr>
              <a:t>依次将执行完指令</a:t>
            </a:r>
            <a:r>
              <a:rPr lang="en-US" altLang="zh-CN" sz="2000" dirty="0" err="1" smtClean="0">
                <a:latin typeface="微软雅黑" pitchFamily="34" charset="-122"/>
                <a:ea typeface="微软雅黑" pitchFamily="34" charset="-122"/>
              </a:rPr>
              <a:t>int</a:t>
            </a:r>
            <a:r>
              <a:rPr lang="en-US" altLang="zh-CN" sz="2000" dirty="0" smtClean="0">
                <a:latin typeface="微软雅黑" pitchFamily="34" charset="-122"/>
                <a:ea typeface="微软雅黑" pitchFamily="34" charset="-122"/>
              </a:rPr>
              <a:t> $0x80</a:t>
            </a:r>
            <a:r>
              <a:rPr lang="zh-CN" altLang="en-US" sz="2000" dirty="0" smtClean="0">
                <a:latin typeface="微软雅黑" pitchFamily="34" charset="-122"/>
                <a:ea typeface="微软雅黑" pitchFamily="34" charset="-122"/>
              </a:rPr>
              <a:t>时的</a:t>
            </a:r>
            <a:r>
              <a:rPr lang="en-US" altLang="zh-CN" sz="2000" dirty="0" smtClean="0">
                <a:latin typeface="微软雅黑" pitchFamily="34" charset="-122"/>
                <a:ea typeface="微软雅黑" pitchFamily="34" charset="-122"/>
              </a:rPr>
              <a:t>SS</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ESP</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EFLAGS</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CS</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EIP</a:t>
            </a:r>
            <a:r>
              <a:rPr lang="zh-CN" altLang="en-US" sz="2000" dirty="0" smtClean="0">
                <a:latin typeface="微软雅黑" pitchFamily="34" charset="-122"/>
                <a:ea typeface="微软雅黑" pitchFamily="34" charset="-122"/>
              </a:rPr>
              <a:t>的内容（即断点和程序状态）保存到内核栈中，即当前</a:t>
            </a:r>
            <a:r>
              <a:rPr lang="en-US" altLang="zh-CN" sz="2000" dirty="0" smtClean="0">
                <a:latin typeface="微软雅黑" pitchFamily="34" charset="-122"/>
                <a:ea typeface="微软雅黑" pitchFamily="34" charset="-122"/>
              </a:rPr>
              <a:t>SS∶ESP</a:t>
            </a:r>
            <a:r>
              <a:rPr lang="zh-CN" altLang="en-US" sz="2000" dirty="0" smtClean="0">
                <a:latin typeface="微软雅黑" pitchFamily="34" charset="-122"/>
                <a:ea typeface="微软雅黑" pitchFamily="34" charset="-122"/>
              </a:rPr>
              <a:t>所指之处；</a:t>
            </a:r>
          </a:p>
          <a:p>
            <a:pPr marL="457200" indent="-457200">
              <a:lnSpc>
                <a:spcPct val="125000"/>
              </a:lnSpc>
              <a:buFontTx/>
              <a:buAutoNum type="arabicParenR"/>
            </a:pPr>
            <a:r>
              <a:rPr lang="zh-CN" altLang="en-US" sz="2000" dirty="0" smtClean="0">
                <a:latin typeface="微软雅黑" pitchFamily="34" charset="-122"/>
                <a:ea typeface="微软雅黑" pitchFamily="34" charset="-122"/>
              </a:rPr>
              <a:t>将</a:t>
            </a:r>
            <a:r>
              <a:rPr lang="en-US" altLang="zh-CN" sz="2000" dirty="0" err="1" smtClean="0">
                <a:latin typeface="微软雅黑" pitchFamily="34" charset="-122"/>
                <a:ea typeface="微软雅黑" pitchFamily="34" charset="-122"/>
              </a:rPr>
              <a:t>IDTi</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i</a:t>
            </a:r>
            <a:r>
              <a:rPr lang="en-US" altLang="zh-CN" sz="2000" dirty="0" smtClean="0">
                <a:latin typeface="微软雅黑" pitchFamily="34" charset="-122"/>
                <a:ea typeface="微软雅黑" pitchFamily="34" charset="-122"/>
              </a:rPr>
              <a:t>=128</a:t>
            </a:r>
            <a:r>
              <a:rPr lang="zh-CN" altLang="en-US" sz="2000" dirty="0" smtClean="0">
                <a:latin typeface="微软雅黑" pitchFamily="34" charset="-122"/>
                <a:ea typeface="微软雅黑" pitchFamily="34" charset="-122"/>
              </a:rPr>
              <a:t>）中段选择符</a:t>
            </a:r>
            <a:r>
              <a:rPr lang="zh-CN" altLang="en-US" sz="2000" dirty="0" smtClean="0">
                <a:solidFill>
                  <a:srgbClr val="990000"/>
                </a:solidFill>
                <a:latin typeface="微软雅黑" pitchFamily="34" charset="-122"/>
                <a:ea typeface="微软雅黑" pitchFamily="34" charset="-122"/>
              </a:rPr>
              <a:t>（</a:t>
            </a:r>
            <a:r>
              <a:rPr lang="en-US" altLang="zh-CN" sz="2000" dirty="0" smtClean="0">
                <a:solidFill>
                  <a:srgbClr val="990000"/>
                </a:solidFill>
                <a:latin typeface="微软雅黑" pitchFamily="34" charset="-122"/>
                <a:ea typeface="微软雅黑" pitchFamily="34" charset="-122"/>
              </a:rPr>
              <a:t>0x60</a:t>
            </a:r>
            <a:r>
              <a:rPr lang="zh-CN" altLang="en-US" sz="2000" dirty="0" smtClean="0">
                <a:solidFill>
                  <a:srgbClr val="990000"/>
                </a:solidFill>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装入</a:t>
            </a:r>
            <a:r>
              <a:rPr lang="en-US" altLang="zh-CN" sz="2000" dirty="0" smtClean="0">
                <a:latin typeface="微软雅黑" pitchFamily="34" charset="-122"/>
                <a:ea typeface="微软雅黑" pitchFamily="34" charset="-122"/>
              </a:rPr>
              <a:t>CS</a:t>
            </a:r>
            <a:r>
              <a:rPr lang="zh-CN" altLang="en-US" sz="2000" dirty="0" smtClean="0">
                <a:latin typeface="微软雅黑" pitchFamily="34" charset="-122"/>
                <a:ea typeface="微软雅黑" pitchFamily="34" charset="-122"/>
              </a:rPr>
              <a:t>，偏移地址装入</a:t>
            </a:r>
            <a:r>
              <a:rPr lang="en-US" altLang="zh-CN" sz="2000" dirty="0" smtClean="0">
                <a:latin typeface="微软雅黑" pitchFamily="34" charset="-122"/>
                <a:ea typeface="微软雅黑" pitchFamily="34" charset="-122"/>
              </a:rPr>
              <a:t>EIP</a:t>
            </a:r>
            <a:r>
              <a:rPr lang="zh-CN" altLang="en-US" sz="2000" dirty="0" smtClean="0">
                <a:latin typeface="微软雅黑" pitchFamily="34" charset="-122"/>
                <a:ea typeface="微软雅黑" pitchFamily="34" charset="-122"/>
              </a:rPr>
              <a:t>。</a:t>
            </a:r>
          </a:p>
          <a:p>
            <a:pPr marL="457200" indent="-457200">
              <a:lnSpc>
                <a:spcPct val="125000"/>
              </a:lnSpc>
              <a:buFontTx/>
              <a:buNone/>
            </a:pPr>
            <a:r>
              <a:rPr lang="zh-CN" altLang="en-US" sz="2000" dirty="0" smtClean="0">
                <a:latin typeface="微软雅黑" pitchFamily="34" charset="-122"/>
                <a:ea typeface="微软雅黑" pitchFamily="34" charset="-122"/>
              </a:rPr>
              <a:t>      这里，</a:t>
            </a:r>
            <a:r>
              <a:rPr lang="en-US" altLang="zh-CN" sz="2000" dirty="0" smtClean="0">
                <a:latin typeface="微软雅黑" pitchFamily="34" charset="-122"/>
                <a:ea typeface="微软雅黑" pitchFamily="34" charset="-122"/>
              </a:rPr>
              <a:t>CS:EIP</a:t>
            </a:r>
            <a:r>
              <a:rPr lang="zh-CN" altLang="en-US" sz="2000" dirty="0" smtClean="0">
                <a:latin typeface="微软雅黑" pitchFamily="34" charset="-122"/>
                <a:ea typeface="微软雅黑" pitchFamily="34" charset="-122"/>
              </a:rPr>
              <a:t>即是</a:t>
            </a:r>
            <a:r>
              <a:rPr lang="zh-CN" altLang="en-US" sz="2000" dirty="0" smtClean="0">
                <a:solidFill>
                  <a:srgbClr val="FF0000"/>
                </a:solidFill>
                <a:latin typeface="微软雅黑" pitchFamily="34" charset="-122"/>
                <a:ea typeface="微软雅黑" pitchFamily="34" charset="-122"/>
              </a:rPr>
              <a:t>系统调用处理程序</a:t>
            </a:r>
            <a:r>
              <a:rPr lang="en-US" altLang="zh-CN" sz="2000" dirty="0" err="1" smtClean="0">
                <a:solidFill>
                  <a:srgbClr val="FF0000"/>
                </a:solidFill>
                <a:latin typeface="微软雅黑" pitchFamily="34" charset="-122"/>
                <a:ea typeface="微软雅黑" pitchFamily="34" charset="-122"/>
              </a:rPr>
              <a:t>system_call</a:t>
            </a:r>
            <a:r>
              <a:rPr lang="zh-CN" altLang="en-US" sz="2000" dirty="0" smtClean="0">
                <a:solidFill>
                  <a:srgbClr val="008000"/>
                </a:solidFill>
                <a:latin typeface="微软雅黑" pitchFamily="34" charset="-122"/>
                <a:ea typeface="微软雅黑" pitchFamily="34" charset="-122"/>
              </a:rPr>
              <a:t>（所有系统调用的入口程序）</a:t>
            </a:r>
            <a:r>
              <a:rPr lang="zh-CN" altLang="en-US" sz="2000" dirty="0" smtClean="0">
                <a:latin typeface="微软雅黑" pitchFamily="34" charset="-122"/>
                <a:ea typeface="微软雅黑" pitchFamily="34" charset="-122"/>
              </a:rPr>
              <a:t>第一条指令的逻辑地址。</a:t>
            </a:r>
          </a:p>
          <a:p>
            <a:pPr marL="457200" indent="-457200"/>
            <a:endParaRPr lang="zh-CN" altLang="en-US" sz="2000" dirty="0" smtClean="0">
              <a:latin typeface="微软雅黑" pitchFamily="34" charset="-122"/>
              <a:ea typeface="微软雅黑" pitchFamily="34" charset="-122"/>
            </a:endParaRPr>
          </a:p>
        </p:txBody>
      </p:sp>
      <p:sp>
        <p:nvSpPr>
          <p:cNvPr id="797701" name="Rectangle 5"/>
          <p:cNvSpPr>
            <a:spLocks noChangeArrowheads="1"/>
          </p:cNvSpPr>
          <p:nvPr/>
        </p:nvSpPr>
        <p:spPr bwMode="auto">
          <a:xfrm>
            <a:off x="520700" y="5499100"/>
            <a:ext cx="8032750" cy="1144588"/>
          </a:xfrm>
          <a:prstGeom prst="rect">
            <a:avLst/>
          </a:prstGeom>
          <a:noFill/>
          <a:ln w="9525">
            <a:noFill/>
            <a:miter lim="800000"/>
            <a:headEnd/>
            <a:tailEnd/>
          </a:ln>
          <a:effectLst/>
        </p:spPr>
        <p:txBody>
          <a:bodyPr anchor="ctr">
            <a:spAutoFit/>
          </a:bodyPr>
          <a:lstStyle/>
          <a:p>
            <a:pPr>
              <a:lnSpc>
                <a:spcPct val="115000"/>
              </a:lnSpc>
            </a:pPr>
            <a:r>
              <a:rPr lang="zh-CN" altLang="en-US" sz="2000" b="1" dirty="0">
                <a:solidFill>
                  <a:srgbClr val="0066CC"/>
                </a:solidFill>
                <a:latin typeface="微软雅黑" pitchFamily="34" charset="-122"/>
                <a:ea typeface="微软雅黑" pitchFamily="34" charset="-122"/>
              </a:rPr>
              <a:t>执行</a:t>
            </a:r>
            <a:r>
              <a:rPr lang="en-US" altLang="zh-CN" sz="2000" b="1" dirty="0" err="1">
                <a:solidFill>
                  <a:srgbClr val="0066CC"/>
                </a:solidFill>
                <a:latin typeface="微软雅黑" pitchFamily="34" charset="-122"/>
                <a:ea typeface="微软雅黑" pitchFamily="34" charset="-122"/>
              </a:rPr>
              <a:t>int</a:t>
            </a:r>
            <a:r>
              <a:rPr lang="en-US" altLang="zh-CN" sz="2000" b="1" dirty="0">
                <a:solidFill>
                  <a:srgbClr val="0066CC"/>
                </a:solidFill>
                <a:latin typeface="微软雅黑" pitchFamily="34" charset="-122"/>
                <a:ea typeface="微软雅黑" pitchFamily="34" charset="-122"/>
              </a:rPr>
              <a:t> $0x80</a:t>
            </a:r>
            <a:r>
              <a:rPr lang="zh-CN" altLang="en-US" sz="2000" b="1" dirty="0">
                <a:solidFill>
                  <a:srgbClr val="0066CC"/>
                </a:solidFill>
                <a:latin typeface="微软雅黑" pitchFamily="34" charset="-122"/>
                <a:ea typeface="微软雅黑" pitchFamily="34" charset="-122"/>
              </a:rPr>
              <a:t>需一连串的一致性和安全性检查，因而速度较慢。从</a:t>
            </a:r>
            <a:r>
              <a:rPr lang="en-US" altLang="zh-CN" sz="2000" b="1" dirty="0">
                <a:solidFill>
                  <a:srgbClr val="0066CC"/>
                </a:solidFill>
                <a:latin typeface="微软雅黑" pitchFamily="34" charset="-122"/>
                <a:ea typeface="微软雅黑" pitchFamily="34" charset="-122"/>
              </a:rPr>
              <a:t>Pentium II</a:t>
            </a:r>
            <a:r>
              <a:rPr lang="zh-CN" altLang="en-US" sz="2000" b="1" dirty="0">
                <a:solidFill>
                  <a:srgbClr val="0066CC"/>
                </a:solidFill>
                <a:latin typeface="微软雅黑" pitchFamily="34" charset="-122"/>
                <a:ea typeface="微软雅黑" pitchFamily="34" charset="-122"/>
              </a:rPr>
              <a:t>开始，</a:t>
            </a:r>
            <a:r>
              <a:rPr lang="en-US" altLang="zh-CN" sz="2000" b="1" dirty="0">
                <a:solidFill>
                  <a:srgbClr val="0066CC"/>
                </a:solidFill>
                <a:latin typeface="微软雅黑" pitchFamily="34" charset="-122"/>
                <a:ea typeface="微软雅黑" pitchFamily="34" charset="-122"/>
              </a:rPr>
              <a:t>Intel</a:t>
            </a:r>
            <a:r>
              <a:rPr lang="zh-CN" altLang="en-US" sz="2000" b="1" dirty="0">
                <a:solidFill>
                  <a:srgbClr val="0066CC"/>
                </a:solidFill>
                <a:latin typeface="微软雅黑" pitchFamily="34" charset="-122"/>
                <a:ea typeface="微软雅黑" pitchFamily="34" charset="-122"/>
              </a:rPr>
              <a:t>引入了指令</a:t>
            </a:r>
            <a:r>
              <a:rPr lang="en-US" altLang="zh-CN" sz="2000" b="1" dirty="0" err="1">
                <a:solidFill>
                  <a:srgbClr val="0066CC"/>
                </a:solidFill>
                <a:latin typeface="微软雅黑" pitchFamily="34" charset="-122"/>
                <a:ea typeface="微软雅黑" pitchFamily="34" charset="-122"/>
              </a:rPr>
              <a:t>sysenter</a:t>
            </a:r>
            <a:r>
              <a:rPr lang="zh-CN" altLang="en-US" sz="2000" b="1" dirty="0">
                <a:solidFill>
                  <a:srgbClr val="0066CC"/>
                </a:solidFill>
                <a:latin typeface="微软雅黑" pitchFamily="34" charset="-122"/>
                <a:ea typeface="微软雅黑" pitchFamily="34" charset="-122"/>
              </a:rPr>
              <a:t>和</a:t>
            </a:r>
            <a:r>
              <a:rPr lang="en-US" altLang="zh-CN" sz="2000" b="1" dirty="0" err="1">
                <a:solidFill>
                  <a:srgbClr val="0066CC"/>
                </a:solidFill>
                <a:latin typeface="微软雅黑" pitchFamily="34" charset="-122"/>
                <a:ea typeface="微软雅黑" pitchFamily="34" charset="-122"/>
              </a:rPr>
              <a:t>sysexit</a:t>
            </a:r>
            <a:r>
              <a:rPr lang="zh-CN" altLang="en-US" sz="2000" b="1" dirty="0">
                <a:solidFill>
                  <a:srgbClr val="0066CC"/>
                </a:solidFill>
                <a:latin typeface="微软雅黑" pitchFamily="34" charset="-122"/>
                <a:ea typeface="微软雅黑" pitchFamily="34" charset="-122"/>
              </a:rPr>
              <a:t>，分别用于</a:t>
            </a:r>
            <a:r>
              <a:rPr lang="zh-CN" altLang="en-US" sz="2000" b="1" dirty="0">
                <a:solidFill>
                  <a:srgbClr val="FF0000"/>
                </a:solidFill>
                <a:latin typeface="微软雅黑" pitchFamily="34" charset="-122"/>
                <a:ea typeface="微软雅黑" pitchFamily="34" charset="-122"/>
              </a:rPr>
              <a:t>从用户态到内核态</a:t>
            </a:r>
            <a:r>
              <a:rPr lang="zh-CN" altLang="en-US" sz="2000" b="1" dirty="0">
                <a:solidFill>
                  <a:srgbClr val="0066CC"/>
                </a:solidFill>
                <a:latin typeface="微软雅黑" pitchFamily="34" charset="-122"/>
                <a:ea typeface="微软雅黑" pitchFamily="34" charset="-122"/>
              </a:rPr>
              <a:t>、</a:t>
            </a:r>
            <a:r>
              <a:rPr lang="zh-CN" altLang="en-US" sz="2000" b="1" dirty="0">
                <a:solidFill>
                  <a:srgbClr val="FF0000"/>
                </a:solidFill>
                <a:latin typeface="微软雅黑" pitchFamily="34" charset="-122"/>
                <a:ea typeface="微软雅黑" pitchFamily="34" charset="-122"/>
              </a:rPr>
              <a:t>从用户态到内核态</a:t>
            </a:r>
            <a:r>
              <a:rPr lang="zh-CN" altLang="en-US" sz="2000" b="1" dirty="0">
                <a:solidFill>
                  <a:srgbClr val="0066CC"/>
                </a:solidFill>
                <a:latin typeface="微软雅黑" pitchFamily="34" charset="-122"/>
                <a:ea typeface="微软雅黑" pitchFamily="34" charset="-122"/>
              </a:rPr>
              <a:t>的快速切换</a:t>
            </a:r>
            <a:r>
              <a:rPr lang="zh-CN" altLang="en-US" dirty="0">
                <a:solidFill>
                  <a:srgbClr val="0066CC"/>
                </a:solidFill>
              </a:rPr>
              <a:t>。 </a:t>
            </a:r>
          </a:p>
        </p:txBody>
      </p:sp>
    </p:spTree>
    <p:extLst>
      <p:ext uri="{BB962C8B-B14F-4D97-AF65-F5344CB8AC3E}">
        <p14:creationId xmlns:p14="http://schemas.microsoft.com/office/powerpoint/2010/main" val="35545990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en-US" sz="3200" smtClean="0"/>
              <a:t>总  结</a:t>
            </a:r>
          </a:p>
        </p:txBody>
      </p:sp>
      <p:sp>
        <p:nvSpPr>
          <p:cNvPr id="556035" name="Rectangle 3"/>
          <p:cNvSpPr>
            <a:spLocks noGrp="1" noChangeArrowheads="1"/>
          </p:cNvSpPr>
          <p:nvPr>
            <p:ph type="body" idx="1"/>
          </p:nvPr>
        </p:nvSpPr>
        <p:spPr>
          <a:xfrm>
            <a:off x="85725" y="836613"/>
            <a:ext cx="8872538" cy="5813425"/>
          </a:xfrm>
        </p:spPr>
        <p:txBody>
          <a:bodyPr/>
          <a:lstStyle/>
          <a:p>
            <a:pPr>
              <a:lnSpc>
                <a:spcPct val="95000"/>
              </a:lnSpc>
            </a:pPr>
            <a:r>
              <a:rPr lang="zh-CN" altLang="en-US" sz="1800" dirty="0" smtClean="0">
                <a:latin typeface="微软雅黑" pitchFamily="34" charset="-122"/>
                <a:ea typeface="微软雅黑" pitchFamily="34" charset="-122"/>
              </a:rPr>
              <a:t>每个被打断的逻辑控制流处都发生了一个异常控制流</a:t>
            </a:r>
          </a:p>
          <a:p>
            <a:pPr>
              <a:lnSpc>
                <a:spcPct val="95000"/>
              </a:lnSpc>
            </a:pPr>
            <a:r>
              <a:rPr lang="zh-CN" altLang="en-US" sz="1800" dirty="0" smtClean="0">
                <a:latin typeface="微软雅黑" pitchFamily="34" charset="-122"/>
                <a:ea typeface="微软雅黑" pitchFamily="34" charset="-122"/>
              </a:rPr>
              <a:t>异常控制流的原因有多种：</a:t>
            </a:r>
          </a:p>
          <a:p>
            <a:pPr lvl="1">
              <a:lnSpc>
                <a:spcPct val="95000"/>
              </a:lnSpc>
            </a:pPr>
            <a:r>
              <a:rPr lang="zh-CN" altLang="en-US" sz="1800" dirty="0" smtClean="0">
                <a:latin typeface="微软雅黑" pitchFamily="34" charset="-122"/>
                <a:ea typeface="微软雅黑" pitchFamily="34" charset="-122"/>
              </a:rPr>
              <a:t>操作系统进行进程的处理器调度，进行进程上下文切换</a:t>
            </a:r>
          </a:p>
          <a:p>
            <a:pPr lvl="1">
              <a:lnSpc>
                <a:spcPct val="95000"/>
              </a:lnSpc>
            </a:pPr>
            <a:r>
              <a:rPr lang="zh-CN" altLang="en-US" sz="1800" dirty="0" smtClean="0">
                <a:latin typeface="微软雅黑" pitchFamily="34" charset="-122"/>
                <a:ea typeface="微软雅黑" pitchFamily="34" charset="-122"/>
              </a:rPr>
              <a:t>硬件在执行指令时检测到有异常或中断事件</a:t>
            </a:r>
          </a:p>
          <a:p>
            <a:pPr lvl="1">
              <a:lnSpc>
                <a:spcPct val="95000"/>
              </a:lnSpc>
            </a:pPr>
            <a:r>
              <a:rPr lang="zh-CN" altLang="en-US" sz="1800" dirty="0" smtClean="0">
                <a:latin typeface="微软雅黑" pitchFamily="34" charset="-122"/>
                <a:ea typeface="微软雅黑" pitchFamily="34" charset="-122"/>
              </a:rPr>
              <a:t>一个进程利用信号机制向另一个进程发送信号</a:t>
            </a:r>
          </a:p>
          <a:p>
            <a:pPr>
              <a:lnSpc>
                <a:spcPct val="95000"/>
              </a:lnSpc>
            </a:pPr>
            <a:r>
              <a:rPr lang="zh-CN" altLang="en-US" sz="1800" dirty="0" smtClean="0">
                <a:latin typeface="微软雅黑" pitchFamily="34" charset="-122"/>
                <a:ea typeface="微软雅黑" pitchFamily="34" charset="-122"/>
              </a:rPr>
              <a:t>进程的引入给程序员两个假象，简化了编程、编译、链接、装入执行整个过程</a:t>
            </a:r>
          </a:p>
          <a:p>
            <a:pPr lvl="1">
              <a:lnSpc>
                <a:spcPct val="95000"/>
              </a:lnSpc>
            </a:pPr>
            <a:r>
              <a:rPr lang="zh-CN" altLang="en-US" sz="1800" dirty="0" smtClean="0">
                <a:latin typeface="微软雅黑" pitchFamily="34" charset="-122"/>
                <a:ea typeface="微软雅黑" pitchFamily="34" charset="-122"/>
              </a:rPr>
              <a:t>独占使用处理器、独占使用存储器</a:t>
            </a:r>
          </a:p>
          <a:p>
            <a:pPr>
              <a:lnSpc>
                <a:spcPct val="95000"/>
              </a:lnSpc>
            </a:pPr>
            <a:r>
              <a:rPr lang="zh-CN" altLang="en-US" sz="1800" dirty="0" smtClean="0">
                <a:latin typeface="微软雅黑" pitchFamily="34" charset="-122"/>
                <a:ea typeface="微软雅黑" pitchFamily="34" charset="-122"/>
              </a:rPr>
              <a:t>硬件在执行一条指令过程中检测到异常或中断，硬件会通过响应过程调出内核中相应处理程序，整个内核程序不是一个进程，而是一个“内核控制路径”，它</a:t>
            </a:r>
            <a:r>
              <a:rPr lang="zh-CN" altLang="en-US" sz="1800" dirty="0" smtClean="0">
                <a:solidFill>
                  <a:srgbClr val="FF0000"/>
                </a:solidFill>
                <a:latin typeface="微软雅黑" pitchFamily="34" charset="-122"/>
                <a:ea typeface="微软雅黑" pitchFamily="34" charset="-122"/>
              </a:rPr>
              <a:t>代表</a:t>
            </a:r>
            <a:r>
              <a:rPr lang="zh-CN" altLang="en-US" sz="1800" dirty="0" smtClean="0">
                <a:latin typeface="微软雅黑" pitchFamily="34" charset="-122"/>
                <a:ea typeface="微软雅黑" pitchFamily="34" charset="-122"/>
              </a:rPr>
              <a:t>当前进程在内核态执行单独的一个指令序列。</a:t>
            </a:r>
          </a:p>
          <a:p>
            <a:pPr>
              <a:lnSpc>
                <a:spcPct val="95000"/>
              </a:lnSpc>
            </a:pPr>
            <a:r>
              <a:rPr lang="zh-CN" altLang="en-US" sz="1800" dirty="0" smtClean="0">
                <a:latin typeface="微软雅黑" pitchFamily="34" charset="-122"/>
                <a:ea typeface="微软雅黑" pitchFamily="34" charset="-122"/>
              </a:rPr>
              <a:t>不同类型的异常或中断，其处理方式不同：</a:t>
            </a:r>
          </a:p>
          <a:p>
            <a:pPr lvl="1">
              <a:lnSpc>
                <a:spcPct val="95000"/>
              </a:lnSpc>
            </a:pPr>
            <a:r>
              <a:rPr lang="zh-CN" altLang="en-US" sz="1800" dirty="0" smtClean="0">
                <a:latin typeface="微软雅黑" pitchFamily="34" charset="-122"/>
                <a:ea typeface="微软雅黑" pitchFamily="34" charset="-122"/>
              </a:rPr>
              <a:t>对于陷阱指令，相当于一个过程调用；</a:t>
            </a:r>
          </a:p>
          <a:p>
            <a:pPr lvl="1">
              <a:lnSpc>
                <a:spcPct val="95000"/>
              </a:lnSpc>
            </a:pPr>
            <a:r>
              <a:rPr lang="zh-CN" altLang="en-US" sz="1800" dirty="0" smtClean="0">
                <a:latin typeface="微软雅黑" pitchFamily="34" charset="-122"/>
                <a:ea typeface="微软雅黑" pitchFamily="34" charset="-122"/>
              </a:rPr>
              <a:t>对于无法恢复的故障类异常，则向当前进程发送一个特定信号，当前进程接受到信号后，调用相应的信号处理程序执行或调用内核的</a:t>
            </a:r>
            <a:r>
              <a:rPr lang="en-US" altLang="zh-CN" sz="1800" dirty="0" smtClean="0">
                <a:latin typeface="微软雅黑" pitchFamily="34" charset="-122"/>
                <a:ea typeface="微软雅黑" pitchFamily="34" charset="-122"/>
              </a:rPr>
              <a:t>abort</a:t>
            </a:r>
            <a:r>
              <a:rPr lang="zh-CN" altLang="en-US" sz="1800" dirty="0" smtClean="0">
                <a:latin typeface="微软雅黑" pitchFamily="34" charset="-122"/>
                <a:ea typeface="微软雅黑" pitchFamily="34" charset="-122"/>
              </a:rPr>
              <a:t>例程终止当前进程（如果没有对应的信号处理程序的话）；</a:t>
            </a:r>
          </a:p>
          <a:p>
            <a:pPr lvl="1">
              <a:lnSpc>
                <a:spcPct val="95000"/>
              </a:lnSpc>
            </a:pPr>
            <a:r>
              <a:rPr lang="zh-CN" altLang="en-US" sz="1800" dirty="0" smtClean="0">
                <a:latin typeface="微软雅黑" pitchFamily="34" charset="-122"/>
                <a:ea typeface="微软雅黑" pitchFamily="34" charset="-122"/>
              </a:rPr>
              <a:t>对于可恢复故障类异常，则相应的异常处理程序处理完故障后，会回到当前进程的故障指令继续执行；</a:t>
            </a:r>
          </a:p>
          <a:p>
            <a:pPr lvl="1">
              <a:lnSpc>
                <a:spcPct val="95000"/>
              </a:lnSpc>
            </a:pPr>
            <a:r>
              <a:rPr lang="zh-CN" altLang="en-US" sz="1800" dirty="0" smtClean="0">
                <a:latin typeface="微软雅黑" pitchFamily="34" charset="-122"/>
                <a:ea typeface="微软雅黑" pitchFamily="34" charset="-122"/>
              </a:rPr>
              <a:t>对于外部中断，则在相应的中断服务程序执行后，回到当前进程的下一条指令继续执行。 </a:t>
            </a:r>
          </a:p>
        </p:txBody>
      </p:sp>
    </p:spTree>
    <p:extLst>
      <p:ext uri="{BB962C8B-B14F-4D97-AF65-F5344CB8AC3E}">
        <p14:creationId xmlns:p14="http://schemas.microsoft.com/office/powerpoint/2010/main" val="745313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zh-CN" altLang="en-US" smtClean="0"/>
              <a:t>进程的概念</a:t>
            </a:r>
          </a:p>
        </p:txBody>
      </p:sp>
      <p:sp>
        <p:nvSpPr>
          <p:cNvPr id="745475" name="Rectangle 3"/>
          <p:cNvSpPr>
            <a:spLocks noGrp="1" noChangeArrowheads="1"/>
          </p:cNvSpPr>
          <p:nvPr>
            <p:ph type="body" idx="1"/>
          </p:nvPr>
        </p:nvSpPr>
        <p:spPr>
          <a:xfrm>
            <a:off x="85725" y="836613"/>
            <a:ext cx="8872538" cy="5784850"/>
          </a:xfrm>
        </p:spPr>
        <p:txBody>
          <a:bodyPr/>
          <a:lstStyle/>
          <a:p>
            <a:pPr>
              <a:lnSpc>
                <a:spcPct val="125000"/>
              </a:lnSpc>
              <a:spcBef>
                <a:spcPct val="25000"/>
              </a:spcBef>
            </a:pPr>
            <a:r>
              <a:rPr lang="zh-CN" altLang="en-US" dirty="0" smtClean="0">
                <a:latin typeface="微软雅黑" pitchFamily="34" charset="-122"/>
                <a:ea typeface="微软雅黑" pitchFamily="34" charset="-122"/>
              </a:rPr>
              <a:t>操作系统（管理任务）以外的都属于“用户”的任务。</a:t>
            </a:r>
          </a:p>
          <a:p>
            <a:pPr>
              <a:lnSpc>
                <a:spcPct val="125000"/>
              </a:lnSpc>
              <a:spcBef>
                <a:spcPct val="25000"/>
              </a:spcBef>
            </a:pPr>
            <a:r>
              <a:rPr lang="zh-CN" altLang="en-US" dirty="0" smtClean="0">
                <a:latin typeface="微软雅黑" pitchFamily="34" charset="-122"/>
                <a:ea typeface="微软雅黑" pitchFamily="34" charset="-122"/>
              </a:rPr>
              <a:t>计算机处理的所有</a:t>
            </a:r>
            <a:r>
              <a:rPr lang="zh-CN" altLang="en-US" dirty="0" smtClean="0">
                <a:solidFill>
                  <a:srgbClr val="FF0000"/>
                </a:solidFill>
                <a:latin typeface="微软雅黑" pitchFamily="34" charset="-122"/>
                <a:ea typeface="微软雅黑" pitchFamily="34" charset="-122"/>
              </a:rPr>
              <a:t>“用户”的任务</a:t>
            </a:r>
            <a:r>
              <a:rPr lang="zh-CN" altLang="en-US" dirty="0" smtClean="0">
                <a:latin typeface="微软雅黑" pitchFamily="34" charset="-122"/>
                <a:ea typeface="微软雅黑" pitchFamily="34" charset="-122"/>
              </a:rPr>
              <a:t>由进程完成。</a:t>
            </a:r>
          </a:p>
          <a:p>
            <a:pPr>
              <a:lnSpc>
                <a:spcPct val="125000"/>
              </a:lnSpc>
              <a:spcBef>
                <a:spcPct val="25000"/>
              </a:spcBef>
            </a:pPr>
            <a:r>
              <a:rPr lang="zh-CN" altLang="en-US" dirty="0" smtClean="0">
                <a:latin typeface="微软雅黑" pitchFamily="34" charset="-122"/>
                <a:ea typeface="微软雅黑" pitchFamily="34" charset="-122"/>
              </a:rPr>
              <a:t>为强调进程完成的是用户的任务，通常将进程称为</a:t>
            </a:r>
            <a:r>
              <a:rPr lang="zh-CN" altLang="en-US" dirty="0" smtClean="0">
                <a:solidFill>
                  <a:srgbClr val="FF0000"/>
                </a:solidFill>
                <a:latin typeface="微软雅黑" pitchFamily="34" charset="-122"/>
                <a:ea typeface="微软雅黑" pitchFamily="34" charset="-122"/>
              </a:rPr>
              <a:t>用户进程</a:t>
            </a:r>
            <a:r>
              <a:rPr lang="zh-CN" altLang="en-US" dirty="0" smtClean="0">
                <a:latin typeface="微软雅黑" pitchFamily="34" charset="-122"/>
                <a:ea typeface="微软雅黑" pitchFamily="34" charset="-122"/>
              </a:rPr>
              <a:t>。</a:t>
            </a:r>
          </a:p>
          <a:p>
            <a:pPr>
              <a:lnSpc>
                <a:spcPct val="125000"/>
              </a:lnSpc>
              <a:spcBef>
                <a:spcPct val="25000"/>
              </a:spcBef>
            </a:pPr>
            <a:r>
              <a:rPr lang="zh-CN" altLang="en-US" dirty="0" smtClean="0">
                <a:latin typeface="微软雅黑" pitchFamily="34" charset="-122"/>
                <a:ea typeface="微软雅黑" pitchFamily="34" charset="-122"/>
              </a:rPr>
              <a:t>计算机系统中的</a:t>
            </a:r>
            <a:r>
              <a:rPr lang="zh-CN" altLang="en-US" dirty="0" smtClean="0">
                <a:solidFill>
                  <a:srgbClr val="FF0000"/>
                </a:solidFill>
                <a:latin typeface="微软雅黑" pitchFamily="34" charset="-122"/>
                <a:ea typeface="微软雅黑" pitchFamily="34" charset="-122"/>
              </a:rPr>
              <a:t>任务通常就是指进程</a:t>
            </a:r>
            <a:r>
              <a:rPr lang="zh-CN" altLang="en-US" dirty="0" smtClean="0">
                <a:latin typeface="微软雅黑" pitchFamily="34" charset="-122"/>
                <a:ea typeface="微软雅黑" pitchFamily="34" charset="-122"/>
              </a:rPr>
              <a:t>。</a:t>
            </a:r>
            <a:r>
              <a:rPr lang="zh-CN" altLang="en-US" sz="2600" dirty="0" smtClean="0">
                <a:latin typeface="微软雅黑" pitchFamily="34" charset="-122"/>
                <a:ea typeface="微软雅黑" pitchFamily="34" charset="-122"/>
              </a:rPr>
              <a:t>例如，</a:t>
            </a:r>
            <a:endParaRPr lang="zh-CN" altLang="en-US" dirty="0" smtClean="0">
              <a:latin typeface="微软雅黑" pitchFamily="34" charset="-122"/>
              <a:ea typeface="微软雅黑" pitchFamily="34" charset="-122"/>
            </a:endParaRPr>
          </a:p>
          <a:p>
            <a:pPr lvl="1">
              <a:lnSpc>
                <a:spcPct val="125000"/>
              </a:lnSpc>
              <a:spcBef>
                <a:spcPct val="25000"/>
              </a:spcBef>
            </a:pPr>
            <a:r>
              <a:rPr lang="en-US" altLang="zh-CN" sz="2200" dirty="0" smtClean="0">
                <a:latin typeface="微软雅黑" pitchFamily="34" charset="-122"/>
                <a:ea typeface="微软雅黑" pitchFamily="34" charset="-122"/>
              </a:rPr>
              <a:t>Linux</a:t>
            </a:r>
            <a:r>
              <a:rPr lang="zh-CN" altLang="en-US" sz="2200" dirty="0" smtClean="0">
                <a:latin typeface="微软雅黑" pitchFamily="34" charset="-122"/>
                <a:ea typeface="微软雅黑" pitchFamily="34" charset="-122"/>
              </a:rPr>
              <a:t>内核中通常把进程称为任务，每个进程主要通过一个称为</a:t>
            </a:r>
            <a:r>
              <a:rPr lang="zh-CN" altLang="en-US" sz="2200" dirty="0" smtClean="0">
                <a:solidFill>
                  <a:srgbClr val="FF0000"/>
                </a:solidFill>
                <a:latin typeface="微软雅黑" pitchFamily="34" charset="-122"/>
                <a:ea typeface="微软雅黑" pitchFamily="34" charset="-122"/>
              </a:rPr>
              <a:t>进程描述符（</a:t>
            </a:r>
            <a:r>
              <a:rPr lang="en-US" altLang="zh-CN" sz="2200" dirty="0" smtClean="0">
                <a:solidFill>
                  <a:srgbClr val="FF0000"/>
                </a:solidFill>
                <a:latin typeface="微软雅黑" pitchFamily="34" charset="-122"/>
                <a:ea typeface="微软雅黑" pitchFamily="34" charset="-122"/>
              </a:rPr>
              <a:t>process descriptor</a:t>
            </a:r>
            <a:r>
              <a:rPr lang="zh-CN" altLang="en-US" sz="2200" dirty="0" smtClean="0">
                <a:solidFill>
                  <a:srgbClr val="FF0000"/>
                </a:solidFill>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的结构来描述，其结构类型定义为</a:t>
            </a:r>
            <a:r>
              <a:rPr lang="en-US" altLang="zh-CN" sz="2200" dirty="0" err="1" smtClean="0">
                <a:solidFill>
                  <a:srgbClr val="FF0000"/>
                </a:solidFill>
                <a:latin typeface="微软雅黑" pitchFamily="34" charset="-122"/>
                <a:ea typeface="微软雅黑" pitchFamily="34" charset="-122"/>
              </a:rPr>
              <a:t>task_struct</a:t>
            </a:r>
            <a:r>
              <a:rPr lang="zh-CN" altLang="en-US" sz="2200" dirty="0" smtClean="0">
                <a:latin typeface="微软雅黑" pitchFamily="34" charset="-122"/>
                <a:ea typeface="微软雅黑" pitchFamily="34" charset="-122"/>
              </a:rPr>
              <a:t>，包含了一个进程的所有信息。</a:t>
            </a:r>
          </a:p>
          <a:p>
            <a:pPr lvl="1">
              <a:lnSpc>
                <a:spcPct val="125000"/>
              </a:lnSpc>
              <a:spcBef>
                <a:spcPct val="25000"/>
              </a:spcBef>
            </a:pPr>
            <a:r>
              <a:rPr lang="zh-CN" altLang="en-US" sz="2200" dirty="0" smtClean="0">
                <a:latin typeface="微软雅黑" pitchFamily="34" charset="-122"/>
                <a:ea typeface="微软雅黑" pitchFamily="34" charset="-122"/>
              </a:rPr>
              <a:t>所有进程通过一个双向循环链表实现的任务列表（</a:t>
            </a:r>
            <a:r>
              <a:rPr lang="en-US" altLang="zh-CN" sz="2200" dirty="0" smtClean="0">
                <a:solidFill>
                  <a:srgbClr val="FF0000"/>
                </a:solidFill>
                <a:latin typeface="微软雅黑" pitchFamily="34" charset="-122"/>
                <a:ea typeface="微软雅黑" pitchFamily="34" charset="-122"/>
              </a:rPr>
              <a:t>task list</a:t>
            </a:r>
            <a:r>
              <a:rPr lang="zh-CN" altLang="en-US" sz="2200" dirty="0" smtClean="0">
                <a:latin typeface="微软雅黑" pitchFamily="34" charset="-122"/>
                <a:ea typeface="微软雅黑" pitchFamily="34" charset="-122"/>
              </a:rPr>
              <a:t>）来描述，任务列表中每个元素是一个进程描述符。</a:t>
            </a:r>
          </a:p>
          <a:p>
            <a:pPr lvl="1">
              <a:lnSpc>
                <a:spcPct val="125000"/>
              </a:lnSpc>
              <a:spcBef>
                <a:spcPct val="25000"/>
              </a:spcBef>
            </a:pPr>
            <a:r>
              <a:rPr lang="en-US" altLang="zh-CN" sz="2200" dirty="0" smtClean="0">
                <a:latin typeface="微软雅黑" pitchFamily="34" charset="-122"/>
                <a:ea typeface="微软雅黑" pitchFamily="34" charset="-122"/>
              </a:rPr>
              <a:t>IA-32</a:t>
            </a:r>
            <a:r>
              <a:rPr lang="zh-CN" altLang="en-US" sz="2200" dirty="0" smtClean="0">
                <a:latin typeface="微软雅黑" pitchFamily="34" charset="-122"/>
                <a:ea typeface="微软雅黑" pitchFamily="34" charset="-122"/>
              </a:rPr>
              <a:t>中的任务状态段（</a:t>
            </a:r>
            <a:r>
              <a:rPr lang="en-US" altLang="zh-CN" sz="2200" dirty="0" smtClean="0">
                <a:latin typeface="微软雅黑" pitchFamily="34" charset="-122"/>
                <a:ea typeface="微软雅黑" pitchFamily="34" charset="-122"/>
              </a:rPr>
              <a:t>TSS</a:t>
            </a:r>
            <a:r>
              <a:rPr lang="zh-CN" altLang="en-US" sz="2200" dirty="0" smtClean="0">
                <a:latin typeface="微软雅黑" pitchFamily="34" charset="-122"/>
                <a:ea typeface="微软雅黑" pitchFamily="34" charset="-122"/>
              </a:rPr>
              <a:t>）、任务门（</a:t>
            </a:r>
            <a:r>
              <a:rPr lang="en-US" altLang="zh-CN" sz="2200" dirty="0" smtClean="0">
                <a:solidFill>
                  <a:srgbClr val="FF0000"/>
                </a:solidFill>
                <a:latin typeface="微软雅黑" pitchFamily="34" charset="-122"/>
                <a:ea typeface="微软雅黑" pitchFamily="34" charset="-122"/>
              </a:rPr>
              <a:t>task gate</a:t>
            </a:r>
            <a:r>
              <a:rPr lang="zh-CN" altLang="en-US" sz="2200" dirty="0" smtClean="0">
                <a:latin typeface="微软雅黑" pitchFamily="34" charset="-122"/>
                <a:ea typeface="微软雅黑" pitchFamily="34" charset="-122"/>
              </a:rPr>
              <a:t>）等概念中所称的任务，实际上也是指进程。</a:t>
            </a:r>
            <a:r>
              <a:rPr lang="zh-CN" altLang="en-US" sz="22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blinds(horizontal)">
                                      <p:cBhvr>
                                        <p:cTn id="7" dur="500"/>
                                        <p:tgtEl>
                                          <p:spTgt spid="74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5475">
                                            <p:txEl>
                                              <p:pRg st="1" end="1"/>
                                            </p:txEl>
                                          </p:spTgt>
                                        </p:tgtEl>
                                        <p:attrNameLst>
                                          <p:attrName>style.visibility</p:attrName>
                                        </p:attrNameLst>
                                      </p:cBhvr>
                                      <p:to>
                                        <p:strVal val="visible"/>
                                      </p:to>
                                    </p:set>
                                    <p:animEffect transition="in" filter="blinds(horizontal)">
                                      <p:cBhvr>
                                        <p:cTn id="12" dur="500"/>
                                        <p:tgtEl>
                                          <p:spTgt spid="74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5475">
                                            <p:txEl>
                                              <p:pRg st="2" end="2"/>
                                            </p:txEl>
                                          </p:spTgt>
                                        </p:tgtEl>
                                        <p:attrNameLst>
                                          <p:attrName>style.visibility</p:attrName>
                                        </p:attrNameLst>
                                      </p:cBhvr>
                                      <p:to>
                                        <p:strVal val="visible"/>
                                      </p:to>
                                    </p:set>
                                    <p:animEffect transition="in" filter="blinds(horizontal)">
                                      <p:cBhvr>
                                        <p:cTn id="17" dur="500"/>
                                        <p:tgtEl>
                                          <p:spTgt spid="7454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5475">
                                            <p:txEl>
                                              <p:pRg st="3" end="3"/>
                                            </p:txEl>
                                          </p:spTgt>
                                        </p:tgtEl>
                                        <p:attrNameLst>
                                          <p:attrName>style.visibility</p:attrName>
                                        </p:attrNameLst>
                                      </p:cBhvr>
                                      <p:to>
                                        <p:strVal val="visible"/>
                                      </p:to>
                                    </p:set>
                                    <p:animEffect transition="in" filter="blinds(horizontal)">
                                      <p:cBhvr>
                                        <p:cTn id="22" dur="500"/>
                                        <p:tgtEl>
                                          <p:spTgt spid="7454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5475">
                                            <p:txEl>
                                              <p:pRg st="4" end="4"/>
                                            </p:txEl>
                                          </p:spTgt>
                                        </p:tgtEl>
                                        <p:attrNameLst>
                                          <p:attrName>style.visibility</p:attrName>
                                        </p:attrNameLst>
                                      </p:cBhvr>
                                      <p:to>
                                        <p:strVal val="visible"/>
                                      </p:to>
                                    </p:set>
                                    <p:animEffect transition="in" filter="blinds(horizontal)">
                                      <p:cBhvr>
                                        <p:cTn id="27" dur="500"/>
                                        <p:tgtEl>
                                          <p:spTgt spid="74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5475">
                                            <p:txEl>
                                              <p:pRg st="5" end="5"/>
                                            </p:txEl>
                                          </p:spTgt>
                                        </p:tgtEl>
                                        <p:attrNameLst>
                                          <p:attrName>style.visibility</p:attrName>
                                        </p:attrNameLst>
                                      </p:cBhvr>
                                      <p:to>
                                        <p:strVal val="visible"/>
                                      </p:to>
                                    </p:set>
                                    <p:animEffect transition="in" filter="blinds(horizontal)">
                                      <p:cBhvr>
                                        <p:cTn id="32" dur="500"/>
                                        <p:tgtEl>
                                          <p:spTgt spid="7454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5475">
                                            <p:txEl>
                                              <p:pRg st="6" end="6"/>
                                            </p:txEl>
                                          </p:spTgt>
                                        </p:tgtEl>
                                        <p:attrNameLst>
                                          <p:attrName>style.visibility</p:attrName>
                                        </p:attrNameLst>
                                      </p:cBhvr>
                                      <p:to>
                                        <p:strVal val="visible"/>
                                      </p:to>
                                    </p:set>
                                    <p:animEffect transition="in" filter="blinds(horizontal)">
                                      <p:cBhvr>
                                        <p:cTn id="37" dur="500"/>
                                        <p:tgtEl>
                                          <p:spTgt spid="74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3"/>
          <p:cNvSpPr>
            <a:spLocks noGrp="1" noChangeArrowheads="1"/>
          </p:cNvSpPr>
          <p:nvPr>
            <p:ph type="title" idx="4294967295"/>
          </p:nvPr>
        </p:nvSpPr>
        <p:spPr>
          <a:xfrm>
            <a:off x="187325" y="168275"/>
            <a:ext cx="8782050" cy="515938"/>
          </a:xfrm>
          <a:noFill/>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dirty="0" smtClean="0"/>
              <a:t>Linux</a:t>
            </a:r>
            <a:r>
              <a:rPr lang="zh-CN" altLang="en-GB" sz="3200" dirty="0"/>
              <a:t>将虚存空间组织</a:t>
            </a:r>
            <a:r>
              <a:rPr lang="zh-CN" altLang="en-GB" sz="3200" dirty="0" smtClean="0"/>
              <a:t>成“区域</a:t>
            </a:r>
            <a:r>
              <a:rPr lang="en-GB" altLang="zh-CN" sz="3200" dirty="0" smtClean="0"/>
              <a:t>”</a:t>
            </a:r>
            <a:r>
              <a:rPr lang="zh-CN" altLang="en-GB" sz="3200" dirty="0" smtClean="0"/>
              <a:t>的集合</a:t>
            </a:r>
          </a:p>
        </p:txBody>
      </p:sp>
      <p:sp>
        <p:nvSpPr>
          <p:cNvPr id="746499" name="Rectangle 50"/>
          <p:cNvSpPr>
            <a:spLocks noGrp="1" noChangeArrowheads="1"/>
          </p:cNvSpPr>
          <p:nvPr>
            <p:ph type="body" idx="4294967295"/>
          </p:nvPr>
        </p:nvSpPr>
        <p:spPr>
          <a:xfrm>
            <a:off x="185738" y="3382963"/>
            <a:ext cx="3963987" cy="1177925"/>
          </a:xfrm>
        </p:spPr>
        <p:txBody>
          <a:bodyPr/>
          <a:lstStyle/>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dirty="0" err="1" smtClean="0">
                <a:latin typeface="微软雅黑" pitchFamily="34" charset="-122"/>
                <a:ea typeface="微软雅黑" pitchFamily="34" charset="-122"/>
              </a:rPr>
              <a:t>pgd</a:t>
            </a:r>
            <a:r>
              <a:rPr lang="en-GB" altLang="zh-CN" sz="2200" dirty="0" smtClean="0">
                <a:latin typeface="微软雅黑" pitchFamily="34" charset="-122"/>
                <a:ea typeface="微软雅黑" pitchFamily="34" charset="-122"/>
              </a:rPr>
              <a:t>: </a:t>
            </a:r>
            <a:r>
              <a:rPr lang="zh-CN" altLang="en-US" sz="2200" dirty="0" smtClean="0">
                <a:solidFill>
                  <a:srgbClr val="FF0000"/>
                </a:solidFill>
                <a:latin typeface="微软雅黑" pitchFamily="34" charset="-122"/>
                <a:ea typeface="微软雅黑" pitchFamily="34" charset="-122"/>
              </a:rPr>
              <a:t>全局页目录地址</a:t>
            </a:r>
            <a:endParaRPr lang="en-GB" altLang="zh-CN" sz="2200" dirty="0" smtClean="0">
              <a:latin typeface="微软雅黑" pitchFamily="34" charset="-122"/>
              <a:ea typeface="微软雅黑" pitchFamily="34" charset="-122"/>
            </a:endParaRPr>
          </a:p>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dirty="0" err="1" smtClean="0">
                <a:latin typeface="微软雅黑" pitchFamily="34" charset="-122"/>
                <a:ea typeface="微软雅黑" pitchFamily="34" charset="-122"/>
              </a:rPr>
              <a:t>vm_prot</a:t>
            </a:r>
            <a:r>
              <a:rPr lang="en-GB" altLang="zh-CN" sz="2200" dirty="0" smtClean="0">
                <a:latin typeface="微软雅黑" pitchFamily="34" charset="-122"/>
                <a:ea typeface="微软雅黑" pitchFamily="34" charset="-122"/>
              </a:rPr>
              <a:t>: </a:t>
            </a:r>
            <a:r>
              <a:rPr lang="zh-CN" altLang="en-US" sz="2200" dirty="0" smtClean="0">
                <a:solidFill>
                  <a:srgbClr val="FF0000"/>
                </a:solidFill>
                <a:latin typeface="微软雅黑" pitchFamily="34" charset="-122"/>
                <a:ea typeface="微软雅黑" pitchFamily="34" charset="-122"/>
              </a:rPr>
              <a:t>访问权限</a:t>
            </a:r>
            <a:endParaRPr lang="en-GB" altLang="zh-CN" sz="2200" dirty="0" smtClean="0">
              <a:latin typeface="微软雅黑" pitchFamily="34" charset="-122"/>
              <a:ea typeface="微软雅黑" pitchFamily="34" charset="-122"/>
            </a:endParaRPr>
          </a:p>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dirty="0" err="1" smtClean="0">
                <a:latin typeface="微软雅黑" pitchFamily="34" charset="-122"/>
                <a:ea typeface="微软雅黑" pitchFamily="34" charset="-122"/>
              </a:rPr>
              <a:t>vm_flags</a:t>
            </a:r>
            <a:r>
              <a:rPr lang="zh-CN" altLang="en-GB" sz="2200" dirty="0" smtClean="0">
                <a:latin typeface="微软雅黑" pitchFamily="34" charset="-122"/>
                <a:ea typeface="微软雅黑" pitchFamily="34" charset="-122"/>
              </a:rPr>
              <a:t>： </a:t>
            </a:r>
            <a:r>
              <a:rPr lang="zh-CN" altLang="en-US" sz="2200" dirty="0" smtClean="0">
                <a:solidFill>
                  <a:srgbClr val="FF0000"/>
                </a:solidFill>
                <a:latin typeface="微软雅黑" pitchFamily="34" charset="-122"/>
                <a:ea typeface="微软雅黑" pitchFamily="34" charset="-122"/>
              </a:rPr>
              <a:t>共享</a:t>
            </a:r>
            <a:r>
              <a:rPr lang="en-US" altLang="zh-CN" sz="2200" dirty="0" smtClean="0">
                <a:solidFill>
                  <a:srgbClr val="FF0000"/>
                </a:solidFill>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本进程私有</a:t>
            </a:r>
          </a:p>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endParaRPr lang="en-GB" altLang="zh-CN" sz="2200" dirty="0" smtClean="0">
              <a:latin typeface="微软雅黑" pitchFamily="34" charset="-122"/>
              <a:ea typeface="微软雅黑" pitchFamily="34" charset="-122"/>
            </a:endParaRPr>
          </a:p>
        </p:txBody>
      </p:sp>
      <p:grpSp>
        <p:nvGrpSpPr>
          <p:cNvPr id="746500" name="Group 4"/>
          <p:cNvGrpSpPr>
            <a:grpSpLocks/>
          </p:cNvGrpSpPr>
          <p:nvPr/>
        </p:nvGrpSpPr>
        <p:grpSpPr bwMode="auto">
          <a:xfrm>
            <a:off x="223838" y="771525"/>
            <a:ext cx="8934450" cy="5334000"/>
            <a:chOff x="222" y="531"/>
            <a:chExt cx="5000" cy="3360"/>
          </a:xfrm>
        </p:grpSpPr>
        <p:sp>
          <p:nvSpPr>
            <p:cNvPr id="29697" name="Rectangle 1"/>
            <p:cNvSpPr>
              <a:spLocks noChangeArrowheads="1"/>
            </p:cNvSpPr>
            <p:nvPr/>
          </p:nvSpPr>
          <p:spPr bwMode="auto">
            <a:xfrm>
              <a:off x="2557" y="273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b="1" dirty="0" err="1">
                  <a:latin typeface="Calibri" pitchFamily="34" charset="0"/>
                  <a:ea typeface="+mn-ea"/>
                </a:rPr>
                <a:t>vm_next</a:t>
              </a:r>
              <a:endParaRPr lang="en-GB" sz="1600" b="1" dirty="0">
                <a:latin typeface="Calibri" pitchFamily="34" charset="0"/>
                <a:ea typeface="+mn-ea"/>
              </a:endParaRPr>
            </a:p>
          </p:txBody>
        </p:sp>
        <p:sp>
          <p:nvSpPr>
            <p:cNvPr id="29698" name="Rectangle 2"/>
            <p:cNvSpPr>
              <a:spLocks noChangeArrowheads="1"/>
            </p:cNvSpPr>
            <p:nvPr/>
          </p:nvSpPr>
          <p:spPr bwMode="auto">
            <a:xfrm>
              <a:off x="2557" y="158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b="1" dirty="0" err="1">
                  <a:latin typeface="Calibri" pitchFamily="34" charset="0"/>
                  <a:ea typeface="+mn-ea"/>
                </a:rPr>
                <a:t>vm_next</a:t>
              </a:r>
              <a:endParaRPr lang="en-GB" sz="1600" b="1" dirty="0">
                <a:latin typeface="Calibri" pitchFamily="34" charset="0"/>
                <a:ea typeface="+mn-ea"/>
              </a:endParaRPr>
            </a:p>
          </p:txBody>
        </p:sp>
        <p:sp>
          <p:nvSpPr>
            <p:cNvPr id="746503" name="Text Box 5"/>
            <p:cNvSpPr txBox="1">
              <a:spLocks noChangeArrowheads="1"/>
            </p:cNvSpPr>
            <p:nvPr/>
          </p:nvSpPr>
          <p:spPr bwMode="auto">
            <a:xfrm>
              <a:off x="222" y="720"/>
              <a:ext cx="801" cy="192"/>
            </a:xfrm>
            <a:prstGeom prst="rect">
              <a:avLst/>
            </a:prstGeom>
            <a:noFill/>
            <a:ln w="9525">
              <a:noFill/>
              <a:round/>
              <a:headEnd/>
              <a:tailEnd/>
            </a:ln>
          </p:spPr>
          <p:txBody>
            <a:bodyPr wrap="none" lIns="90360" tIns="44280" rIns="90360" bIns="44280">
              <a:spAutoFit/>
            </a:bodyP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task_struct</a:t>
              </a:r>
            </a:p>
          </p:txBody>
        </p:sp>
        <p:sp>
          <p:nvSpPr>
            <p:cNvPr id="746504" name="Text Box 6"/>
            <p:cNvSpPr txBox="1">
              <a:spLocks noChangeArrowheads="1"/>
            </p:cNvSpPr>
            <p:nvPr/>
          </p:nvSpPr>
          <p:spPr bwMode="auto">
            <a:xfrm>
              <a:off x="1381" y="819"/>
              <a:ext cx="758" cy="192"/>
            </a:xfrm>
            <a:prstGeom prst="rect">
              <a:avLst/>
            </a:prstGeom>
            <a:noFill/>
            <a:ln w="9525">
              <a:noFill/>
              <a:round/>
              <a:headEnd/>
              <a:tailEnd/>
            </a:ln>
          </p:spPr>
          <p:txBody>
            <a:bodyPr wrap="none" lIns="90360" tIns="44280" rIns="90360" bIns="44280">
              <a:spAutoFit/>
            </a:bodyP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mm_struct</a:t>
              </a:r>
            </a:p>
          </p:txBody>
        </p:sp>
        <p:sp>
          <p:nvSpPr>
            <p:cNvPr id="746505" name="Rectangle 7"/>
            <p:cNvSpPr>
              <a:spLocks noChangeArrowheads="1"/>
            </p:cNvSpPr>
            <p:nvPr/>
          </p:nvSpPr>
          <p:spPr bwMode="auto">
            <a:xfrm>
              <a:off x="1405" y="1075"/>
              <a:ext cx="672" cy="992"/>
            </a:xfrm>
            <a:prstGeom prst="rect">
              <a:avLst/>
            </a:prstGeom>
            <a:solidFill>
              <a:srgbClr val="FFFFFF"/>
            </a:solidFill>
            <a:ln w="9360">
              <a:solidFill>
                <a:srgbClr val="000000"/>
              </a:solidFill>
              <a:miter lim="800000"/>
              <a:headEnd/>
              <a:tailEnd/>
            </a:ln>
          </p:spPr>
          <p:txBody>
            <a:bodyPr wrap="none" anchor="ctr"/>
            <a:lstStyle/>
            <a:p>
              <a:pPr eaLnBrk="0" hangingPunct="0"/>
              <a:endParaRPr lang="en-US" altLang="zh-CN" sz="2400" b="1">
                <a:latin typeface="Arial Narrow" pitchFamily="34" charset="0"/>
              </a:endParaRPr>
            </a:p>
          </p:txBody>
        </p:sp>
        <p:sp>
          <p:nvSpPr>
            <p:cNvPr id="29704" name="Rectangle 8"/>
            <p:cNvSpPr>
              <a:spLocks noChangeArrowheads="1"/>
            </p:cNvSpPr>
            <p:nvPr/>
          </p:nvSpPr>
          <p:spPr bwMode="auto">
            <a:xfrm>
              <a:off x="1405" y="105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pgd</a:t>
              </a:r>
            </a:p>
          </p:txBody>
        </p:sp>
        <p:sp>
          <p:nvSpPr>
            <p:cNvPr id="746507" name="Rectangle 9"/>
            <p:cNvSpPr>
              <a:spLocks noChangeArrowheads="1"/>
            </p:cNvSpPr>
            <p:nvPr/>
          </p:nvSpPr>
          <p:spPr bwMode="auto">
            <a:xfrm>
              <a:off x="445" y="931"/>
              <a:ext cx="480" cy="1136"/>
            </a:xfrm>
            <a:prstGeom prst="rect">
              <a:avLst/>
            </a:prstGeom>
            <a:solidFill>
              <a:srgbClr val="FFFFFF"/>
            </a:solidFill>
            <a:ln w="9360">
              <a:solidFill>
                <a:srgbClr val="000000"/>
              </a:solidFill>
              <a:miter lim="800000"/>
              <a:headEnd/>
              <a:tailEnd/>
            </a:ln>
          </p:spPr>
          <p:txBody>
            <a:bodyPr wrap="none" anchor="ctr"/>
            <a:lstStyle/>
            <a:p>
              <a:pPr eaLnBrk="0" hangingPunct="0"/>
              <a:endParaRPr lang="en-US" altLang="zh-CN" sz="2400" b="1">
                <a:latin typeface="Arial Narrow" pitchFamily="34" charset="0"/>
              </a:endParaRPr>
            </a:p>
          </p:txBody>
        </p:sp>
        <p:sp>
          <p:nvSpPr>
            <p:cNvPr id="29706" name="Rectangle 10"/>
            <p:cNvSpPr>
              <a:spLocks noChangeArrowheads="1"/>
            </p:cNvSpPr>
            <p:nvPr/>
          </p:nvSpPr>
          <p:spPr bwMode="auto">
            <a:xfrm>
              <a:off x="445" y="1059"/>
              <a:ext cx="480"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mm</a:t>
              </a:r>
            </a:p>
          </p:txBody>
        </p:sp>
        <p:sp>
          <p:nvSpPr>
            <p:cNvPr id="29707" name="Rectangle 11"/>
            <p:cNvSpPr>
              <a:spLocks noChangeArrowheads="1"/>
            </p:cNvSpPr>
            <p:nvPr/>
          </p:nvSpPr>
          <p:spPr bwMode="auto">
            <a:xfrm>
              <a:off x="1405" y="134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mmap</a:t>
              </a:r>
            </a:p>
          </p:txBody>
        </p:sp>
        <p:sp>
          <p:nvSpPr>
            <p:cNvPr id="746510" name="Text Box 12"/>
            <p:cNvSpPr txBox="1">
              <a:spLocks noChangeArrowheads="1"/>
            </p:cNvSpPr>
            <p:nvPr/>
          </p:nvSpPr>
          <p:spPr bwMode="auto">
            <a:xfrm>
              <a:off x="2363" y="627"/>
              <a:ext cx="1048" cy="192"/>
            </a:xfrm>
            <a:prstGeom prst="rect">
              <a:avLst/>
            </a:prstGeom>
            <a:noFill/>
            <a:ln w="9525">
              <a:noFill/>
              <a:round/>
              <a:headEnd/>
              <a:tailEnd/>
            </a:ln>
          </p:spPr>
          <p:txBody>
            <a:bodyPr wrap="none" lIns="90360" tIns="44280" rIns="90360" bIns="44280">
              <a:spAutoFit/>
            </a:bodyPr>
            <a:lstStyle/>
            <a:p>
              <a:pPr eaLnBrk="0" hangingPunct="0">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vm_area_struct</a:t>
              </a:r>
            </a:p>
          </p:txBody>
        </p:sp>
        <p:sp>
          <p:nvSpPr>
            <p:cNvPr id="29709" name="Rectangle 13"/>
            <p:cNvSpPr>
              <a:spLocks noChangeArrowheads="1"/>
            </p:cNvSpPr>
            <p:nvPr/>
          </p:nvSpPr>
          <p:spPr bwMode="auto">
            <a:xfrm>
              <a:off x="2557" y="883"/>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eaLnBrk="0" hangingPunct="0">
                <a:defRPr/>
              </a:pPr>
              <a:endParaRPr lang="en-US" sz="2400" b="1">
                <a:latin typeface="Arial Narrow" pitchFamily="34" charset="0"/>
                <a:ea typeface="+mn-ea"/>
              </a:endParaRPr>
            </a:p>
          </p:txBody>
        </p:sp>
        <p:sp>
          <p:nvSpPr>
            <p:cNvPr id="29710" name="Rectangle 14"/>
            <p:cNvSpPr>
              <a:spLocks noChangeArrowheads="1"/>
            </p:cNvSpPr>
            <p:nvPr/>
          </p:nvSpPr>
          <p:spPr bwMode="auto">
            <a:xfrm>
              <a:off x="2557" y="86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vm_end</a:t>
              </a:r>
            </a:p>
          </p:txBody>
        </p:sp>
        <p:sp>
          <p:nvSpPr>
            <p:cNvPr id="29711" name="Rectangle 15"/>
            <p:cNvSpPr>
              <a:spLocks noChangeArrowheads="1"/>
            </p:cNvSpPr>
            <p:nvPr/>
          </p:nvSpPr>
          <p:spPr bwMode="auto">
            <a:xfrm>
              <a:off x="2557" y="115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vm_prot</a:t>
              </a:r>
            </a:p>
          </p:txBody>
        </p:sp>
        <p:sp>
          <p:nvSpPr>
            <p:cNvPr id="29712" name="Rectangle 16"/>
            <p:cNvSpPr>
              <a:spLocks noChangeArrowheads="1"/>
            </p:cNvSpPr>
            <p:nvPr/>
          </p:nvSpPr>
          <p:spPr bwMode="auto">
            <a:xfrm>
              <a:off x="2557" y="101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vm_start</a:t>
              </a:r>
            </a:p>
          </p:txBody>
        </p:sp>
        <p:sp>
          <p:nvSpPr>
            <p:cNvPr id="29716" name="Rectangle 20"/>
            <p:cNvSpPr>
              <a:spLocks noChangeArrowheads="1"/>
            </p:cNvSpPr>
            <p:nvPr/>
          </p:nvSpPr>
          <p:spPr bwMode="auto">
            <a:xfrm>
              <a:off x="2557" y="2035"/>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eaLnBrk="0" hangingPunct="0">
                <a:defRPr/>
              </a:pPr>
              <a:endParaRPr lang="en-US" sz="2400" b="1">
                <a:latin typeface="Arial Narrow" pitchFamily="34" charset="0"/>
                <a:ea typeface="+mn-ea"/>
              </a:endParaRPr>
            </a:p>
          </p:txBody>
        </p:sp>
        <p:sp>
          <p:nvSpPr>
            <p:cNvPr id="29717" name="Rectangle 21"/>
            <p:cNvSpPr>
              <a:spLocks noChangeArrowheads="1"/>
            </p:cNvSpPr>
            <p:nvPr/>
          </p:nvSpPr>
          <p:spPr bwMode="auto">
            <a:xfrm>
              <a:off x="2557" y="201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vm_end</a:t>
              </a:r>
            </a:p>
          </p:txBody>
        </p:sp>
        <p:sp>
          <p:nvSpPr>
            <p:cNvPr id="29718" name="Rectangle 22"/>
            <p:cNvSpPr>
              <a:spLocks noChangeArrowheads="1"/>
            </p:cNvSpPr>
            <p:nvPr/>
          </p:nvSpPr>
          <p:spPr bwMode="auto">
            <a:xfrm>
              <a:off x="2557" y="230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vm_prot</a:t>
              </a:r>
            </a:p>
          </p:txBody>
        </p:sp>
        <p:sp>
          <p:nvSpPr>
            <p:cNvPr id="29719" name="Rectangle 23"/>
            <p:cNvSpPr>
              <a:spLocks noChangeArrowheads="1"/>
            </p:cNvSpPr>
            <p:nvPr/>
          </p:nvSpPr>
          <p:spPr bwMode="auto">
            <a:xfrm>
              <a:off x="2557" y="216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vm_start</a:t>
              </a:r>
            </a:p>
          </p:txBody>
        </p:sp>
        <p:sp>
          <p:nvSpPr>
            <p:cNvPr id="29720" name="Rectangle 24"/>
            <p:cNvSpPr>
              <a:spLocks noChangeArrowheads="1"/>
            </p:cNvSpPr>
            <p:nvPr/>
          </p:nvSpPr>
          <p:spPr bwMode="auto">
            <a:xfrm>
              <a:off x="2557" y="3187"/>
              <a:ext cx="673" cy="704"/>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eaLnBrk="0" hangingPunct="0">
                <a:defRPr/>
              </a:pPr>
              <a:endParaRPr lang="en-US" sz="2400" b="1">
                <a:latin typeface="Arial Narrow" pitchFamily="34" charset="0"/>
                <a:ea typeface="+mn-ea"/>
              </a:endParaRPr>
            </a:p>
          </p:txBody>
        </p:sp>
        <p:sp>
          <p:nvSpPr>
            <p:cNvPr id="29721" name="Rectangle 25"/>
            <p:cNvSpPr>
              <a:spLocks noChangeArrowheads="1"/>
            </p:cNvSpPr>
            <p:nvPr/>
          </p:nvSpPr>
          <p:spPr bwMode="auto">
            <a:xfrm>
              <a:off x="2557" y="317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vm_end</a:t>
              </a:r>
            </a:p>
          </p:txBody>
        </p:sp>
        <p:sp>
          <p:nvSpPr>
            <p:cNvPr id="29722" name="Rectangle 26"/>
            <p:cNvSpPr>
              <a:spLocks noChangeArrowheads="1"/>
            </p:cNvSpPr>
            <p:nvPr/>
          </p:nvSpPr>
          <p:spPr bwMode="auto">
            <a:xfrm>
              <a:off x="2557" y="345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vm_prot</a:t>
              </a:r>
            </a:p>
          </p:txBody>
        </p:sp>
        <p:sp>
          <p:nvSpPr>
            <p:cNvPr id="29723" name="Rectangle 27"/>
            <p:cNvSpPr>
              <a:spLocks noChangeArrowheads="1"/>
            </p:cNvSpPr>
            <p:nvPr/>
          </p:nvSpPr>
          <p:spPr bwMode="auto">
            <a:xfrm>
              <a:off x="2557" y="374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vm_next</a:t>
              </a:r>
            </a:p>
          </p:txBody>
        </p:sp>
        <p:sp>
          <p:nvSpPr>
            <p:cNvPr id="29724" name="Rectangle 28"/>
            <p:cNvSpPr>
              <a:spLocks noChangeArrowheads="1"/>
            </p:cNvSpPr>
            <p:nvPr/>
          </p:nvSpPr>
          <p:spPr bwMode="auto">
            <a:xfrm>
              <a:off x="2557" y="331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vm_start</a:t>
              </a:r>
            </a:p>
          </p:txBody>
        </p:sp>
        <p:sp>
          <p:nvSpPr>
            <p:cNvPr id="746524" name="Rectangle 29"/>
            <p:cNvSpPr>
              <a:spLocks noChangeArrowheads="1"/>
            </p:cNvSpPr>
            <p:nvPr/>
          </p:nvSpPr>
          <p:spPr bwMode="auto">
            <a:xfrm>
              <a:off x="3757" y="771"/>
              <a:ext cx="1248" cy="3024"/>
            </a:xfrm>
            <a:prstGeom prst="rect">
              <a:avLst/>
            </a:prstGeom>
            <a:solidFill>
              <a:srgbClr val="FFFFFF"/>
            </a:solidFill>
            <a:ln w="9360">
              <a:solidFill>
                <a:srgbClr val="00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46525" name="Text Box 30"/>
            <p:cNvSpPr txBox="1">
              <a:spLocks noChangeArrowheads="1"/>
            </p:cNvSpPr>
            <p:nvPr/>
          </p:nvSpPr>
          <p:spPr bwMode="auto">
            <a:xfrm>
              <a:off x="3675" y="531"/>
              <a:ext cx="1547" cy="192"/>
            </a:xfrm>
            <a:prstGeom prst="rect">
              <a:avLst/>
            </a:prstGeom>
            <a:noFill/>
            <a:ln w="9525">
              <a:noFill/>
              <a:round/>
              <a:headEnd/>
              <a:tailEnd/>
            </a:ln>
          </p:spPr>
          <p:txBody>
            <a:bodyPr wrap="none" lIns="90360" tIns="44280" rIns="90360" bIns="44280">
              <a:spAutoFit/>
            </a:bodyPr>
            <a:lstStyle/>
            <a:p>
              <a:pPr eaLnBrk="0" hangingPunct="0">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Process</a:t>
              </a:r>
              <a:r>
                <a:rPr lang="en-GB" altLang="zh-CN" sz="1600" b="1">
                  <a:latin typeface="Calibri" pitchFamily="34" charset="0"/>
                </a:rPr>
                <a:t> </a:t>
              </a:r>
              <a:r>
                <a:rPr lang="en-GB" altLang="zh-CN" sz="1600" b="1">
                  <a:latin typeface="Arial Black" pitchFamily="34" charset="0"/>
                </a:rPr>
                <a:t>virtual</a:t>
              </a:r>
              <a:r>
                <a:rPr lang="en-GB" altLang="zh-CN" sz="1600" b="1">
                  <a:latin typeface="Calibri" pitchFamily="34" charset="0"/>
                </a:rPr>
                <a:t> </a:t>
              </a:r>
              <a:r>
                <a:rPr lang="en-GB" altLang="zh-CN" sz="1600" b="1">
                  <a:latin typeface="Arial Black" pitchFamily="34" charset="0"/>
                </a:rPr>
                <a:t>memory</a:t>
              </a:r>
            </a:p>
          </p:txBody>
        </p:sp>
        <p:sp>
          <p:nvSpPr>
            <p:cNvPr id="29727" name="Rectangle 31"/>
            <p:cNvSpPr>
              <a:spLocks noChangeArrowheads="1"/>
            </p:cNvSpPr>
            <p:nvPr/>
          </p:nvSpPr>
          <p:spPr bwMode="auto">
            <a:xfrm>
              <a:off x="3757" y="2691"/>
              <a:ext cx="1248" cy="72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Text</a:t>
              </a:r>
            </a:p>
          </p:txBody>
        </p:sp>
        <p:sp>
          <p:nvSpPr>
            <p:cNvPr id="29728" name="Rectangle 32"/>
            <p:cNvSpPr>
              <a:spLocks noChangeArrowheads="1"/>
            </p:cNvSpPr>
            <p:nvPr/>
          </p:nvSpPr>
          <p:spPr bwMode="auto">
            <a:xfrm>
              <a:off x="3757" y="2211"/>
              <a:ext cx="1248" cy="48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Data</a:t>
              </a:r>
            </a:p>
          </p:txBody>
        </p:sp>
        <p:sp>
          <p:nvSpPr>
            <p:cNvPr id="29729" name="Rectangle 33"/>
            <p:cNvSpPr>
              <a:spLocks noChangeArrowheads="1"/>
            </p:cNvSpPr>
            <p:nvPr/>
          </p:nvSpPr>
          <p:spPr bwMode="auto">
            <a:xfrm>
              <a:off x="3757" y="1395"/>
              <a:ext cx="1248" cy="336"/>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Arial Black" pitchFamily="34" charset="0"/>
                </a:rPr>
                <a:t>Shared</a:t>
              </a:r>
              <a:r>
                <a:rPr lang="en-GB" altLang="zh-CN" sz="1600" b="1" dirty="0">
                  <a:latin typeface="Calibri" pitchFamily="34" charset="0"/>
                </a:rPr>
                <a:t> </a:t>
              </a:r>
              <a:r>
                <a:rPr lang="en-GB" altLang="zh-CN" sz="1600" b="1" dirty="0">
                  <a:latin typeface="Arial Black" pitchFamily="34" charset="0"/>
                </a:rPr>
                <a:t>libraries</a:t>
              </a:r>
            </a:p>
          </p:txBody>
        </p:sp>
        <p:sp>
          <p:nvSpPr>
            <p:cNvPr id="746529" name="Line 34"/>
            <p:cNvSpPr>
              <a:spLocks noChangeShapeType="1"/>
            </p:cNvSpPr>
            <p:nvPr/>
          </p:nvSpPr>
          <p:spPr bwMode="auto">
            <a:xfrm>
              <a:off x="3229" y="963"/>
              <a:ext cx="528" cy="432"/>
            </a:xfrm>
            <a:prstGeom prst="line">
              <a:avLst/>
            </a:prstGeom>
            <a:noFill/>
            <a:ln w="9360">
              <a:solidFill>
                <a:srgbClr val="000000"/>
              </a:solidFill>
              <a:miter lim="800000"/>
              <a:headEnd/>
              <a:tailEnd type="triangle" w="med" len="med"/>
            </a:ln>
          </p:spPr>
          <p:txBody>
            <a:bodyPr/>
            <a:lstStyle/>
            <a:p>
              <a:endParaRPr lang="zh-CN" altLang="en-US"/>
            </a:p>
          </p:txBody>
        </p:sp>
        <p:sp>
          <p:nvSpPr>
            <p:cNvPr id="746530" name="Line 35"/>
            <p:cNvSpPr>
              <a:spLocks noChangeShapeType="1"/>
            </p:cNvSpPr>
            <p:nvPr/>
          </p:nvSpPr>
          <p:spPr bwMode="auto">
            <a:xfrm>
              <a:off x="3229" y="1107"/>
              <a:ext cx="528" cy="624"/>
            </a:xfrm>
            <a:prstGeom prst="line">
              <a:avLst/>
            </a:prstGeom>
            <a:noFill/>
            <a:ln w="9360">
              <a:solidFill>
                <a:srgbClr val="000000"/>
              </a:solidFill>
              <a:miter lim="800000"/>
              <a:headEnd/>
              <a:tailEnd type="triangle" w="med" len="med"/>
            </a:ln>
          </p:spPr>
          <p:txBody>
            <a:bodyPr/>
            <a:lstStyle/>
            <a:p>
              <a:endParaRPr lang="zh-CN" altLang="en-US"/>
            </a:p>
          </p:txBody>
        </p:sp>
        <p:sp>
          <p:nvSpPr>
            <p:cNvPr id="746531" name="Line 36"/>
            <p:cNvSpPr>
              <a:spLocks noChangeShapeType="1"/>
            </p:cNvSpPr>
            <p:nvPr/>
          </p:nvSpPr>
          <p:spPr bwMode="auto">
            <a:xfrm>
              <a:off x="3229" y="2115"/>
              <a:ext cx="528" cy="96"/>
            </a:xfrm>
            <a:prstGeom prst="line">
              <a:avLst/>
            </a:prstGeom>
            <a:noFill/>
            <a:ln w="9360">
              <a:solidFill>
                <a:srgbClr val="000000"/>
              </a:solidFill>
              <a:miter lim="800000"/>
              <a:headEnd/>
              <a:tailEnd type="triangle" w="med" len="med"/>
            </a:ln>
          </p:spPr>
          <p:txBody>
            <a:bodyPr/>
            <a:lstStyle/>
            <a:p>
              <a:endParaRPr lang="zh-CN" altLang="en-US"/>
            </a:p>
          </p:txBody>
        </p:sp>
        <p:sp>
          <p:nvSpPr>
            <p:cNvPr id="746532" name="Line 37"/>
            <p:cNvSpPr>
              <a:spLocks noChangeShapeType="1"/>
            </p:cNvSpPr>
            <p:nvPr/>
          </p:nvSpPr>
          <p:spPr bwMode="auto">
            <a:xfrm>
              <a:off x="3229" y="2211"/>
              <a:ext cx="528" cy="480"/>
            </a:xfrm>
            <a:prstGeom prst="line">
              <a:avLst/>
            </a:prstGeom>
            <a:noFill/>
            <a:ln w="9360">
              <a:solidFill>
                <a:srgbClr val="000000"/>
              </a:solidFill>
              <a:miter lim="800000"/>
              <a:headEnd/>
              <a:tailEnd type="triangle" w="med" len="med"/>
            </a:ln>
          </p:spPr>
          <p:txBody>
            <a:bodyPr/>
            <a:lstStyle/>
            <a:p>
              <a:endParaRPr lang="zh-CN" altLang="en-US"/>
            </a:p>
          </p:txBody>
        </p:sp>
        <p:sp>
          <p:nvSpPr>
            <p:cNvPr id="746533" name="Line 38"/>
            <p:cNvSpPr>
              <a:spLocks noChangeShapeType="1"/>
            </p:cNvSpPr>
            <p:nvPr/>
          </p:nvSpPr>
          <p:spPr bwMode="auto">
            <a:xfrm flipV="1">
              <a:off x="3229" y="2691"/>
              <a:ext cx="528" cy="576"/>
            </a:xfrm>
            <a:prstGeom prst="line">
              <a:avLst/>
            </a:prstGeom>
            <a:noFill/>
            <a:ln w="9360">
              <a:solidFill>
                <a:srgbClr val="000000"/>
              </a:solidFill>
              <a:miter lim="800000"/>
              <a:headEnd/>
              <a:tailEnd type="triangle" w="med" len="med"/>
            </a:ln>
          </p:spPr>
          <p:txBody>
            <a:bodyPr/>
            <a:lstStyle/>
            <a:p>
              <a:endParaRPr lang="zh-CN" altLang="en-US"/>
            </a:p>
          </p:txBody>
        </p:sp>
        <p:sp>
          <p:nvSpPr>
            <p:cNvPr id="746534" name="Line 39"/>
            <p:cNvSpPr>
              <a:spLocks noChangeShapeType="1"/>
            </p:cNvSpPr>
            <p:nvPr/>
          </p:nvSpPr>
          <p:spPr bwMode="auto">
            <a:xfrm>
              <a:off x="3229" y="3411"/>
              <a:ext cx="528" cy="0"/>
            </a:xfrm>
            <a:prstGeom prst="line">
              <a:avLst/>
            </a:prstGeom>
            <a:noFill/>
            <a:ln w="9360">
              <a:solidFill>
                <a:srgbClr val="000000"/>
              </a:solidFill>
              <a:miter lim="800000"/>
              <a:headEnd/>
              <a:tailEnd type="triangle" w="med" len="med"/>
            </a:ln>
          </p:spPr>
          <p:txBody>
            <a:bodyPr/>
            <a:lstStyle/>
            <a:p>
              <a:endParaRPr lang="zh-CN" altLang="en-US"/>
            </a:p>
          </p:txBody>
        </p:sp>
        <p:sp>
          <p:nvSpPr>
            <p:cNvPr id="746535" name="Line 40"/>
            <p:cNvSpPr>
              <a:spLocks noChangeShapeType="1"/>
            </p:cNvSpPr>
            <p:nvPr/>
          </p:nvSpPr>
          <p:spPr bwMode="auto">
            <a:xfrm flipH="1">
              <a:off x="2412" y="1683"/>
              <a:ext cx="146" cy="1"/>
            </a:xfrm>
            <a:prstGeom prst="line">
              <a:avLst/>
            </a:prstGeom>
            <a:noFill/>
            <a:ln w="9360">
              <a:solidFill>
                <a:srgbClr val="000000"/>
              </a:solidFill>
              <a:miter lim="800000"/>
              <a:headEnd/>
              <a:tailEnd/>
            </a:ln>
          </p:spPr>
          <p:txBody>
            <a:bodyPr/>
            <a:lstStyle/>
            <a:p>
              <a:endParaRPr lang="zh-CN" altLang="en-US"/>
            </a:p>
          </p:txBody>
        </p:sp>
        <p:sp>
          <p:nvSpPr>
            <p:cNvPr id="746536" name="Line 41"/>
            <p:cNvSpPr>
              <a:spLocks noChangeShapeType="1"/>
            </p:cNvSpPr>
            <p:nvPr/>
          </p:nvSpPr>
          <p:spPr bwMode="auto">
            <a:xfrm>
              <a:off x="2413" y="1683"/>
              <a:ext cx="1" cy="336"/>
            </a:xfrm>
            <a:prstGeom prst="line">
              <a:avLst/>
            </a:prstGeom>
            <a:noFill/>
            <a:ln w="9360">
              <a:solidFill>
                <a:srgbClr val="000000"/>
              </a:solidFill>
              <a:miter lim="800000"/>
              <a:headEnd/>
              <a:tailEnd/>
            </a:ln>
          </p:spPr>
          <p:txBody>
            <a:bodyPr/>
            <a:lstStyle/>
            <a:p>
              <a:endParaRPr lang="zh-CN" altLang="en-US"/>
            </a:p>
          </p:txBody>
        </p:sp>
        <p:sp>
          <p:nvSpPr>
            <p:cNvPr id="746537" name="Line 42"/>
            <p:cNvSpPr>
              <a:spLocks noChangeShapeType="1"/>
            </p:cNvSpPr>
            <p:nvPr/>
          </p:nvSpPr>
          <p:spPr bwMode="auto">
            <a:xfrm>
              <a:off x="2413" y="2019"/>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746538" name="Line 43"/>
            <p:cNvSpPr>
              <a:spLocks noChangeShapeType="1"/>
            </p:cNvSpPr>
            <p:nvPr/>
          </p:nvSpPr>
          <p:spPr bwMode="auto">
            <a:xfrm flipH="1">
              <a:off x="2412" y="2787"/>
              <a:ext cx="146" cy="1"/>
            </a:xfrm>
            <a:prstGeom prst="line">
              <a:avLst/>
            </a:prstGeom>
            <a:noFill/>
            <a:ln w="9360">
              <a:solidFill>
                <a:srgbClr val="000000"/>
              </a:solidFill>
              <a:miter lim="800000"/>
              <a:headEnd/>
              <a:tailEnd/>
            </a:ln>
          </p:spPr>
          <p:txBody>
            <a:bodyPr/>
            <a:lstStyle/>
            <a:p>
              <a:endParaRPr lang="zh-CN" altLang="en-US"/>
            </a:p>
          </p:txBody>
        </p:sp>
        <p:sp>
          <p:nvSpPr>
            <p:cNvPr id="746539" name="Line 44"/>
            <p:cNvSpPr>
              <a:spLocks noChangeShapeType="1"/>
            </p:cNvSpPr>
            <p:nvPr/>
          </p:nvSpPr>
          <p:spPr bwMode="auto">
            <a:xfrm>
              <a:off x="2413" y="2787"/>
              <a:ext cx="1" cy="384"/>
            </a:xfrm>
            <a:prstGeom prst="line">
              <a:avLst/>
            </a:prstGeom>
            <a:noFill/>
            <a:ln w="9360">
              <a:solidFill>
                <a:srgbClr val="000000"/>
              </a:solidFill>
              <a:miter lim="800000"/>
              <a:headEnd/>
              <a:tailEnd/>
            </a:ln>
          </p:spPr>
          <p:txBody>
            <a:bodyPr/>
            <a:lstStyle/>
            <a:p>
              <a:endParaRPr lang="zh-CN" altLang="en-US"/>
            </a:p>
          </p:txBody>
        </p:sp>
        <p:sp>
          <p:nvSpPr>
            <p:cNvPr id="746540" name="Line 45"/>
            <p:cNvSpPr>
              <a:spLocks noChangeShapeType="1"/>
            </p:cNvSpPr>
            <p:nvPr/>
          </p:nvSpPr>
          <p:spPr bwMode="auto">
            <a:xfrm>
              <a:off x="2413" y="3171"/>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746541" name="Text Box 46"/>
            <p:cNvSpPr txBox="1">
              <a:spLocks noChangeArrowheads="1"/>
            </p:cNvSpPr>
            <p:nvPr/>
          </p:nvSpPr>
          <p:spPr bwMode="auto">
            <a:xfrm>
              <a:off x="5024" y="3698"/>
              <a:ext cx="152" cy="174"/>
            </a:xfrm>
            <a:prstGeom prst="rect">
              <a:avLst/>
            </a:prstGeom>
            <a:noFill/>
            <a:ln w="9525">
              <a:noFill/>
              <a:round/>
              <a:headEnd/>
              <a:tailEnd/>
            </a:ln>
          </p:spPr>
          <p:txBody>
            <a:bodyPr wrap="none" lIns="90360" tIns="44280" rIns="90360" bIns="44280">
              <a:spAutoFit/>
            </a:bodyPr>
            <a:lstStyle/>
            <a:p>
              <a:pPr eaLnBrk="0" hangingPunct="0">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rPr>
                <a:t>0</a:t>
              </a:r>
            </a:p>
          </p:txBody>
        </p:sp>
        <p:sp>
          <p:nvSpPr>
            <p:cNvPr id="29747" name="Rectangle 51"/>
            <p:cNvSpPr>
              <a:spLocks noChangeArrowheads="1"/>
            </p:cNvSpPr>
            <p:nvPr/>
          </p:nvSpPr>
          <p:spPr bwMode="auto">
            <a:xfrm>
              <a:off x="2557" y="129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vm_flags</a:t>
              </a:r>
            </a:p>
          </p:txBody>
        </p:sp>
        <p:sp>
          <p:nvSpPr>
            <p:cNvPr id="29748" name="Rectangle 52"/>
            <p:cNvSpPr>
              <a:spLocks noChangeArrowheads="1"/>
            </p:cNvSpPr>
            <p:nvPr/>
          </p:nvSpPr>
          <p:spPr bwMode="auto">
            <a:xfrm>
              <a:off x="2557" y="245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vm_flags</a:t>
              </a:r>
            </a:p>
          </p:txBody>
        </p:sp>
        <p:sp>
          <p:nvSpPr>
            <p:cNvPr id="29749" name="Rectangle 53"/>
            <p:cNvSpPr>
              <a:spLocks noChangeArrowheads="1"/>
            </p:cNvSpPr>
            <p:nvPr/>
          </p:nvSpPr>
          <p:spPr bwMode="auto">
            <a:xfrm>
              <a:off x="2557" y="360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vm_flags</a:t>
              </a:r>
            </a:p>
          </p:txBody>
        </p:sp>
        <p:cxnSp>
          <p:nvCxnSpPr>
            <p:cNvPr id="746545" name="Elbow Connector 62"/>
            <p:cNvCxnSpPr>
              <a:cxnSpLocks noChangeShapeType="1"/>
              <a:stCxn id="29707" idx="3"/>
            </p:cNvCxnSpPr>
            <p:nvPr/>
          </p:nvCxnSpPr>
          <p:spPr bwMode="auto">
            <a:xfrm flipV="1">
              <a:off x="2077" y="867"/>
              <a:ext cx="478" cy="552"/>
            </a:xfrm>
            <a:prstGeom prst="bentConnector3">
              <a:avLst>
                <a:gd name="adj1" fmla="val 50000"/>
              </a:avLst>
            </a:prstGeom>
            <a:noFill/>
            <a:ln w="9360">
              <a:solidFill>
                <a:srgbClr val="000000"/>
              </a:solidFill>
              <a:miter lim="800000"/>
              <a:headEnd/>
              <a:tailEnd type="triangle" w="med" len="med"/>
            </a:ln>
          </p:spPr>
        </p:cxnSp>
        <p:cxnSp>
          <p:nvCxnSpPr>
            <p:cNvPr id="746546" name="Straight Arrow Connector 65"/>
            <p:cNvCxnSpPr>
              <a:cxnSpLocks noChangeShapeType="1"/>
              <a:stCxn id="29706" idx="3"/>
            </p:cNvCxnSpPr>
            <p:nvPr/>
          </p:nvCxnSpPr>
          <p:spPr bwMode="auto">
            <a:xfrm flipV="1">
              <a:off x="925" y="1059"/>
              <a:ext cx="480" cy="72"/>
            </a:xfrm>
            <a:prstGeom prst="straightConnector1">
              <a:avLst/>
            </a:prstGeom>
            <a:noFill/>
            <a:ln w="9360">
              <a:solidFill>
                <a:srgbClr val="000000"/>
              </a:solidFill>
              <a:miter lim="800000"/>
              <a:headEnd/>
              <a:tailEnd type="triangle" w="med" len="med"/>
            </a:ln>
          </p:spPr>
        </p:cxnSp>
      </p:grpSp>
      <p:sp>
        <p:nvSpPr>
          <p:cNvPr id="746552" name="Text Box 56"/>
          <p:cNvSpPr txBox="1">
            <a:spLocks noChangeArrowheads="1"/>
          </p:cNvSpPr>
          <p:nvPr/>
        </p:nvSpPr>
        <p:spPr bwMode="auto">
          <a:xfrm>
            <a:off x="304800" y="4641850"/>
            <a:ext cx="3890963" cy="1768475"/>
          </a:xfrm>
          <a:prstGeom prst="rect">
            <a:avLst/>
          </a:prstGeom>
          <a:noFill/>
          <a:ln w="9525">
            <a:noFill/>
            <a:miter lim="800000"/>
            <a:headEnd/>
            <a:tailEnd/>
          </a:ln>
          <a:effectLst/>
        </p:spPr>
        <p:txBody>
          <a:bodyPr>
            <a:spAutoFit/>
          </a:bodyPr>
          <a:lstStyle/>
          <a:p>
            <a:pPr>
              <a:lnSpc>
                <a:spcPct val="125000"/>
              </a:lnSpc>
              <a:spcBef>
                <a:spcPct val="50000"/>
              </a:spcBef>
            </a:pPr>
            <a:r>
              <a:rPr lang="en-US" altLang="zh-CN" sz="2200" b="1" dirty="0" err="1">
                <a:solidFill>
                  <a:srgbClr val="0000FF"/>
                </a:solidFill>
                <a:latin typeface="微软雅黑" pitchFamily="34" charset="-122"/>
                <a:ea typeface="微软雅黑" pitchFamily="34" charset="-122"/>
              </a:rPr>
              <a:t>task_struct</a:t>
            </a:r>
            <a:r>
              <a:rPr lang="zh-CN" altLang="en-US" sz="2200" b="1" dirty="0">
                <a:solidFill>
                  <a:srgbClr val="0000FF"/>
                </a:solidFill>
                <a:latin typeface="微软雅黑" pitchFamily="34" charset="-122"/>
                <a:ea typeface="微软雅黑" pitchFamily="34" charset="-122"/>
              </a:rPr>
              <a:t>是某个进程（即任务）所有相关信息的描述结构（称</a:t>
            </a:r>
            <a:r>
              <a:rPr lang="zh-CN" altLang="en-US" sz="2200" b="1" dirty="0">
                <a:solidFill>
                  <a:srgbClr val="FF0000"/>
                </a:solidFill>
                <a:latin typeface="微软雅黑" pitchFamily="34" charset="-122"/>
                <a:ea typeface="微软雅黑" pitchFamily="34" charset="-122"/>
              </a:rPr>
              <a:t>进程描述符</a:t>
            </a:r>
            <a:r>
              <a:rPr lang="zh-CN" altLang="en-US" sz="2200" b="1" dirty="0">
                <a:solidFill>
                  <a:srgbClr val="0000FF"/>
                </a:solidFill>
                <a:latin typeface="微软雅黑" pitchFamily="34" charset="-122"/>
                <a:ea typeface="微软雅黑" pitchFamily="34" charset="-122"/>
              </a:rPr>
              <a:t>），其中</a:t>
            </a:r>
            <a:r>
              <a:rPr lang="en-US" altLang="zh-CN" sz="2200" b="1" dirty="0">
                <a:solidFill>
                  <a:srgbClr val="0000FF"/>
                </a:solidFill>
                <a:latin typeface="微软雅黑" pitchFamily="34" charset="-122"/>
                <a:ea typeface="微软雅黑" pitchFamily="34" charset="-122"/>
              </a:rPr>
              <a:t>mm</a:t>
            </a:r>
            <a:r>
              <a:rPr lang="zh-CN" altLang="en-US" sz="2200" b="1" dirty="0">
                <a:solidFill>
                  <a:srgbClr val="0000FF"/>
                </a:solidFill>
                <a:latin typeface="微软雅黑" pitchFamily="34" charset="-122"/>
                <a:ea typeface="微软雅黑" pitchFamily="34" charset="-122"/>
              </a:rPr>
              <a:t>是其虚拟空间的描述结构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6552"/>
                                        </p:tgtEl>
                                        <p:attrNameLst>
                                          <p:attrName>style.visibility</p:attrName>
                                        </p:attrNameLst>
                                      </p:cBhvr>
                                      <p:to>
                                        <p:strVal val="visible"/>
                                      </p:to>
                                    </p:set>
                                    <p:animEffect transition="in" filter="blinds(horizontal)">
                                      <p:cBhvr>
                                        <p:cTn id="7" dur="500"/>
                                        <p:tgtEl>
                                          <p:spTgt spid="746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zh-CN" altLang="en-US" smtClean="0"/>
              <a:t>引入</a:t>
            </a:r>
            <a:r>
              <a:rPr lang="zh-CN" altLang="en-US" smtClean="0">
                <a:latin typeface="黑体"/>
              </a:rPr>
              <a:t>“</a:t>
            </a:r>
            <a:r>
              <a:rPr lang="zh-CN" altLang="en-US" smtClean="0"/>
              <a:t>进程</a:t>
            </a:r>
            <a:r>
              <a:rPr lang="zh-CN" altLang="en-US" smtClean="0">
                <a:latin typeface="黑体"/>
              </a:rPr>
              <a:t>”</a:t>
            </a:r>
            <a:r>
              <a:rPr lang="zh-CN" altLang="en-US" smtClean="0"/>
              <a:t>的好处</a:t>
            </a:r>
          </a:p>
        </p:txBody>
      </p:sp>
      <p:sp>
        <p:nvSpPr>
          <p:cNvPr id="748547" name="Rectangle 3"/>
          <p:cNvSpPr>
            <a:spLocks noGrp="1" noChangeArrowheads="1"/>
          </p:cNvSpPr>
          <p:nvPr>
            <p:ph type="body" idx="1"/>
          </p:nvPr>
        </p:nvSpPr>
        <p:spPr>
          <a:xfrm>
            <a:off x="250825" y="836613"/>
            <a:ext cx="8607425" cy="5843587"/>
          </a:xfrm>
        </p:spPr>
        <p:txBody>
          <a:bodyPr/>
          <a:lstStyle/>
          <a:p>
            <a:pPr>
              <a:lnSpc>
                <a:spcPct val="130000"/>
              </a:lnSpc>
            </a:pPr>
            <a:r>
              <a:rPr lang="zh-CN" altLang="en-US" dirty="0" smtClean="0">
                <a:latin typeface="微软雅黑"/>
                <a:ea typeface="微软雅黑" pitchFamily="34" charset="-122"/>
              </a:rPr>
              <a:t>“</a:t>
            </a:r>
            <a:r>
              <a:rPr lang="zh-CN" altLang="en-US" dirty="0" smtClean="0">
                <a:ea typeface="微软雅黑" pitchFamily="34" charset="-122"/>
              </a:rPr>
              <a:t>进程</a:t>
            </a:r>
            <a:r>
              <a:rPr lang="zh-CN" altLang="en-US" dirty="0" smtClean="0">
                <a:latin typeface="微软雅黑"/>
                <a:ea typeface="微软雅黑" pitchFamily="34" charset="-122"/>
              </a:rPr>
              <a:t>”</a:t>
            </a:r>
            <a:r>
              <a:rPr lang="zh-CN" altLang="en-US" dirty="0" smtClean="0">
                <a:ea typeface="微软雅黑" pitchFamily="34" charset="-122"/>
              </a:rPr>
              <a:t>的引入为应用程序提供了以下两方面的抽象：</a:t>
            </a:r>
          </a:p>
          <a:p>
            <a:pPr lvl="1">
              <a:lnSpc>
                <a:spcPct val="130000"/>
              </a:lnSpc>
            </a:pPr>
            <a:r>
              <a:rPr lang="zh-CN" altLang="en-US" sz="2400" dirty="0" smtClean="0">
                <a:ea typeface="微软雅黑" pitchFamily="34" charset="-122"/>
              </a:rPr>
              <a:t>一个</a:t>
            </a:r>
            <a:r>
              <a:rPr lang="zh-CN" altLang="en-US" sz="2400" dirty="0" smtClean="0">
                <a:solidFill>
                  <a:srgbClr val="FF0000"/>
                </a:solidFill>
                <a:ea typeface="微软雅黑" pitchFamily="34" charset="-122"/>
              </a:rPr>
              <a:t>独立的逻辑控制流</a:t>
            </a:r>
          </a:p>
          <a:p>
            <a:pPr lvl="2">
              <a:lnSpc>
                <a:spcPct val="130000"/>
              </a:lnSpc>
            </a:pPr>
            <a:r>
              <a:rPr lang="zh-CN" altLang="en-US" dirty="0" smtClean="0">
                <a:ea typeface="微软雅黑" pitchFamily="34" charset="-122"/>
              </a:rPr>
              <a:t>每个进程拥有一个独立的逻辑控制流，使得程序员以为自己的程序在执行过程中</a:t>
            </a:r>
            <a:r>
              <a:rPr lang="zh-CN" altLang="en-US" dirty="0" smtClean="0">
                <a:solidFill>
                  <a:srgbClr val="0000FF"/>
                </a:solidFill>
                <a:ea typeface="微软雅黑" pitchFamily="34" charset="-122"/>
              </a:rPr>
              <a:t>独占使用处理器</a:t>
            </a:r>
          </a:p>
          <a:p>
            <a:pPr lvl="1">
              <a:lnSpc>
                <a:spcPct val="130000"/>
              </a:lnSpc>
            </a:pPr>
            <a:r>
              <a:rPr lang="zh-CN" altLang="en-US" sz="2400" dirty="0" smtClean="0">
                <a:ea typeface="微软雅黑" pitchFamily="34" charset="-122"/>
              </a:rPr>
              <a:t>一个</a:t>
            </a:r>
            <a:r>
              <a:rPr lang="zh-CN" altLang="en-US" sz="2400" dirty="0" smtClean="0">
                <a:solidFill>
                  <a:srgbClr val="FF0000"/>
                </a:solidFill>
                <a:ea typeface="微软雅黑" pitchFamily="34" charset="-122"/>
              </a:rPr>
              <a:t>私有的虚拟地址空间</a:t>
            </a:r>
          </a:p>
          <a:p>
            <a:pPr lvl="2">
              <a:lnSpc>
                <a:spcPct val="130000"/>
              </a:lnSpc>
            </a:pPr>
            <a:r>
              <a:rPr lang="zh-CN" altLang="en-US" dirty="0" smtClean="0">
                <a:ea typeface="微软雅黑" pitchFamily="34" charset="-122"/>
              </a:rPr>
              <a:t>每个进程拥有一个私有的虚拟地址空间，使得程序员以为自己的程序在执行过程中</a:t>
            </a:r>
            <a:r>
              <a:rPr lang="zh-CN" altLang="en-US" dirty="0" smtClean="0">
                <a:solidFill>
                  <a:srgbClr val="0000FF"/>
                </a:solidFill>
                <a:ea typeface="微软雅黑" pitchFamily="34" charset="-122"/>
              </a:rPr>
              <a:t>独占使用存储器</a:t>
            </a:r>
          </a:p>
          <a:p>
            <a:pPr>
              <a:lnSpc>
                <a:spcPct val="130000"/>
              </a:lnSpc>
            </a:pPr>
            <a:r>
              <a:rPr lang="zh-CN" altLang="en-US" dirty="0" smtClean="0">
                <a:ea typeface="微软雅黑" pitchFamily="34" charset="-122"/>
              </a:rPr>
              <a:t>进程</a:t>
            </a:r>
            <a:r>
              <a:rPr lang="zh-CN" altLang="en-US" dirty="0" smtClean="0">
                <a:latin typeface="微软雅黑"/>
                <a:ea typeface="微软雅黑" pitchFamily="34" charset="-122"/>
              </a:rPr>
              <a:t>”</a:t>
            </a:r>
            <a:r>
              <a:rPr lang="zh-CN" altLang="en-US" dirty="0" smtClean="0">
                <a:ea typeface="微软雅黑" pitchFamily="34" charset="-122"/>
              </a:rPr>
              <a:t>的引入</a:t>
            </a:r>
            <a:r>
              <a:rPr lang="zh-CN" altLang="en-US" dirty="0" smtClean="0">
                <a:latin typeface="微软雅黑" pitchFamily="34" charset="-122"/>
                <a:ea typeface="微软雅黑" pitchFamily="34" charset="-122"/>
              </a:rPr>
              <a:t>简化了程序员的编程以及语言处理系统的处理，即</a:t>
            </a:r>
            <a:r>
              <a:rPr lang="zh-CN" altLang="en-US" dirty="0" smtClean="0">
                <a:solidFill>
                  <a:srgbClr val="0000FF"/>
                </a:solidFill>
                <a:latin typeface="微软雅黑" pitchFamily="34" charset="-122"/>
                <a:ea typeface="微软雅黑" pitchFamily="34" charset="-122"/>
              </a:rPr>
              <a:t>简化了编程、编译、链接、共享和加载等整个过程</a:t>
            </a:r>
            <a:r>
              <a:rPr lang="zh-CN" altLang="en-US" dirty="0" smtClean="0">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animEffect transition="in" filter="blinds(horizontal)">
                                      <p:cBhvr>
                                        <p:cTn id="7" dur="500"/>
                                        <p:tgtEl>
                                          <p:spTgt spid="74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8547">
                                            <p:txEl>
                                              <p:pRg st="1" end="1"/>
                                            </p:txEl>
                                          </p:spTgt>
                                        </p:tgtEl>
                                        <p:attrNameLst>
                                          <p:attrName>style.visibility</p:attrName>
                                        </p:attrNameLst>
                                      </p:cBhvr>
                                      <p:to>
                                        <p:strVal val="visible"/>
                                      </p:to>
                                    </p:set>
                                    <p:animEffect transition="in" filter="blinds(horizontal)">
                                      <p:cBhvr>
                                        <p:cTn id="12" dur="500"/>
                                        <p:tgtEl>
                                          <p:spTgt spid="748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8547">
                                            <p:txEl>
                                              <p:pRg st="2" end="2"/>
                                            </p:txEl>
                                          </p:spTgt>
                                        </p:tgtEl>
                                        <p:attrNameLst>
                                          <p:attrName>style.visibility</p:attrName>
                                        </p:attrNameLst>
                                      </p:cBhvr>
                                      <p:to>
                                        <p:strVal val="visible"/>
                                      </p:to>
                                    </p:set>
                                    <p:animEffect transition="in" filter="blinds(horizontal)">
                                      <p:cBhvr>
                                        <p:cTn id="17" dur="500"/>
                                        <p:tgtEl>
                                          <p:spTgt spid="748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8547">
                                            <p:txEl>
                                              <p:pRg st="3" end="3"/>
                                            </p:txEl>
                                          </p:spTgt>
                                        </p:tgtEl>
                                        <p:attrNameLst>
                                          <p:attrName>style.visibility</p:attrName>
                                        </p:attrNameLst>
                                      </p:cBhvr>
                                      <p:to>
                                        <p:strVal val="visible"/>
                                      </p:to>
                                    </p:set>
                                    <p:animEffect transition="in" filter="blinds(horizontal)">
                                      <p:cBhvr>
                                        <p:cTn id="22" dur="500"/>
                                        <p:tgtEl>
                                          <p:spTgt spid="7485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8547">
                                            <p:txEl>
                                              <p:pRg st="4" end="4"/>
                                            </p:txEl>
                                          </p:spTgt>
                                        </p:tgtEl>
                                        <p:attrNameLst>
                                          <p:attrName>style.visibility</p:attrName>
                                        </p:attrNameLst>
                                      </p:cBhvr>
                                      <p:to>
                                        <p:strVal val="visible"/>
                                      </p:to>
                                    </p:set>
                                    <p:animEffect transition="in" filter="blinds(horizontal)">
                                      <p:cBhvr>
                                        <p:cTn id="27" dur="500"/>
                                        <p:tgtEl>
                                          <p:spTgt spid="7485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8547">
                                            <p:txEl>
                                              <p:pRg st="5" end="5"/>
                                            </p:txEl>
                                          </p:spTgt>
                                        </p:tgtEl>
                                        <p:attrNameLst>
                                          <p:attrName>style.visibility</p:attrName>
                                        </p:attrNameLst>
                                      </p:cBhvr>
                                      <p:to>
                                        <p:strVal val="visible"/>
                                      </p:to>
                                    </p:set>
                                    <p:animEffect transition="in" filter="blinds(horizontal)">
                                      <p:cBhvr>
                                        <p:cTn id="32" dur="500"/>
                                        <p:tgtEl>
                                          <p:spTgt spid="748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26583</TotalTime>
  <Words>8892</Words>
  <Application>Microsoft Office PowerPoint</Application>
  <PresentationFormat>全屏显示(4:3)</PresentationFormat>
  <Paragraphs>730</Paragraphs>
  <Slides>63</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65" baseType="lpstr">
      <vt:lpstr>默认设计模板</vt:lpstr>
      <vt:lpstr>芞</vt:lpstr>
      <vt:lpstr>  第七章 异常控制流   CPU控制流的概念 进程上下文切换 异常和中断的基本概念 异常和中断的响应和处理</vt:lpstr>
      <vt:lpstr>异常控制流</vt:lpstr>
      <vt:lpstr>异常控制流</vt:lpstr>
      <vt:lpstr>回顾：程序的机器级表示与执行</vt:lpstr>
      <vt:lpstr>异常控制流</vt:lpstr>
      <vt:lpstr>“程序”和“进程”</vt:lpstr>
      <vt:lpstr>进程的概念</vt:lpstr>
      <vt:lpstr>Linux将虚存空间组织成“区域”的集合</vt:lpstr>
      <vt:lpstr>引入“进程”的好处</vt:lpstr>
      <vt:lpstr>    逻辑控制流</vt:lpstr>
      <vt:lpstr>     “进程”  与“上下文切换”</vt:lpstr>
      <vt:lpstr>“进程” 的“上下文”</vt:lpstr>
      <vt:lpstr>进程的地址空间</vt:lpstr>
      <vt:lpstr>程序的加载和运行</vt:lpstr>
      <vt:lpstr>程序的加载和运行</vt:lpstr>
      <vt:lpstr>程序的加载和运行</vt:lpstr>
      <vt:lpstr>可执行文件的加载</vt:lpstr>
      <vt:lpstr>ELF文件信息举例</vt:lpstr>
      <vt:lpstr>                                       程序加载和运行</vt:lpstr>
      <vt:lpstr>异常控制流</vt:lpstr>
      <vt:lpstr>异常和中断</vt:lpstr>
      <vt:lpstr>异常和中断的处理</vt:lpstr>
      <vt:lpstr>异常的分类</vt:lpstr>
      <vt:lpstr>异常举例—页故障</vt:lpstr>
      <vt:lpstr>异常举例—页故障</vt:lpstr>
      <vt:lpstr>异常举例—页故障</vt:lpstr>
      <vt:lpstr>异常举例—页故障</vt:lpstr>
      <vt:lpstr>异常举例—页故障</vt:lpstr>
      <vt:lpstr>异常举例—页故障</vt:lpstr>
      <vt:lpstr>陷阱（Trap）异常</vt:lpstr>
      <vt:lpstr>Trap举例: Opening File</vt:lpstr>
      <vt:lpstr>陷阱（Trap）异常</vt:lpstr>
      <vt:lpstr>IA-32的标志寄存器</vt:lpstr>
      <vt:lpstr>终止（Abort）异常</vt:lpstr>
      <vt:lpstr>中断的概念</vt:lpstr>
      <vt:lpstr>中断的分类</vt:lpstr>
      <vt:lpstr>中断控制器的基本结构</vt:lpstr>
      <vt:lpstr>中断优先权编码器</vt:lpstr>
      <vt:lpstr>异常控制流</vt:lpstr>
      <vt:lpstr>异常/中断响应过程</vt:lpstr>
      <vt:lpstr>异常/中断响应过程</vt:lpstr>
      <vt:lpstr>IA-32的向量中断方式</vt:lpstr>
      <vt:lpstr>IA-32的中断类型</vt:lpstr>
      <vt:lpstr>实地址模式下的中断向量表</vt:lpstr>
      <vt:lpstr>实地址模式下的内存区域</vt:lpstr>
      <vt:lpstr>实地址模式下的中断向量表</vt:lpstr>
      <vt:lpstr>保护模式下的中断描述符表</vt:lpstr>
      <vt:lpstr>IA-32中异常和中断的处理</vt:lpstr>
      <vt:lpstr>IA-32中异常和中断响应过程</vt:lpstr>
      <vt:lpstr>IA-32中异常和中断返回过程</vt:lpstr>
      <vt:lpstr>异常控制流</vt:lpstr>
      <vt:lpstr>Linux中的异常和中断处理</vt:lpstr>
      <vt:lpstr>Linux中的中断门、陷阱门和任务门</vt:lpstr>
      <vt:lpstr>Linux中中断描述符表的初始化</vt:lpstr>
      <vt:lpstr>Linux中对异常的处理</vt:lpstr>
      <vt:lpstr>Linux中对异常的处理</vt:lpstr>
      <vt:lpstr>Linux中对异常的处理</vt:lpstr>
      <vt:lpstr>Linux中对中断的处理</vt:lpstr>
      <vt:lpstr>IA-32/Linux的系统调用 </vt:lpstr>
      <vt:lpstr>Trap举例: Opening File</vt:lpstr>
      <vt:lpstr>IA-32/Linux的系统调用</vt:lpstr>
      <vt:lpstr>软中断指令int $0x80的执行过程 </vt:lpstr>
      <vt:lpstr>总  结</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JieTang</cp:lastModifiedBy>
  <cp:revision>2542</cp:revision>
  <dcterms:created xsi:type="dcterms:W3CDTF">2008-04-26T09:05:28Z</dcterms:created>
  <dcterms:modified xsi:type="dcterms:W3CDTF">2019-12-16T01:46:10Z</dcterms:modified>
</cp:coreProperties>
</file>